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6" r:id="rId2"/>
    <p:sldId id="317" r:id="rId3"/>
    <p:sldId id="351" r:id="rId4"/>
    <p:sldId id="365" r:id="rId5"/>
    <p:sldId id="366" r:id="rId6"/>
    <p:sldId id="367" r:id="rId7"/>
    <p:sldId id="368" r:id="rId8"/>
    <p:sldId id="370" r:id="rId9"/>
    <p:sldId id="369" r:id="rId10"/>
    <p:sldId id="371" r:id="rId11"/>
    <p:sldId id="372" r:id="rId12"/>
    <p:sldId id="373" r:id="rId13"/>
    <p:sldId id="383" r:id="rId14"/>
    <p:sldId id="384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5" r:id="rId24"/>
    <p:sldId id="386" r:id="rId25"/>
    <p:sldId id="387" r:id="rId26"/>
    <p:sldId id="364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53" d="100"/>
          <a:sy n="53" d="100"/>
        </p:scale>
        <p:origin x="60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5E374-1B37-4D6C-8E28-2C9DF5F8AD3A}" type="datetimeFigureOut">
              <a:rPr lang="id-ID"/>
              <a:pPr>
                <a:defRPr/>
              </a:pPr>
              <a:t>22/11/2018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97D523-8C1C-46B8-9118-54132A62D73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7391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7D523-8C1C-46B8-9118-54132A62D73B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7878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166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343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15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746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715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06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54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091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3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486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14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469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04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683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23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2377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24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845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25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0383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26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351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08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938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35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48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10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33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2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E2E1-A160-4904-BA89-B9A8484ADFFF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ECDA3-008F-421C-A570-6FCE684E1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9428-EC85-40FF-A381-331FC41227C9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CC3B7-433E-411C-B9D8-6C1699380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6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D2B4-6300-4442-A22F-EE64D093C96E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24ACB-195B-4C1A-90D1-D619F320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FD4D-D6A9-4672-A1D1-8CD4A1AE413D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346D7-235B-446B-AFD1-4C35D7F56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8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B2AD-CA66-4C0C-913E-192E19FA8A57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E5741-2733-4448-B3D9-4279E47BC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79CE-D010-4B13-A4D7-4EE2CD9C9307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35798-2385-4BCB-8F89-C1EF1D52E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AC66-E06B-46FC-BF75-05CC7E00AC69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7E5A7-C866-4D4E-B1A9-FBBB65522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1235-586F-47AE-8349-97DB26CDC6C2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92E88-4AC8-4C07-AF10-F92011E49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CA6C-7DBA-43DC-B829-E13A20D2614C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43F8-2497-493A-95A5-B7182F016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5158-9E87-4E52-B176-1F43CB32E527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82F41-1D87-4961-B091-7522E9E38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BA88-B66C-4912-BB73-F494779CC05D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48C39-7EF0-42DE-9176-C3F4E64A5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8F49BA-6011-4781-A985-21D5A0603358}" type="datetime1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3C3D02F-F9FD-4962-A28C-6490518E3C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828871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PROCESS MODELLING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PERTEMUAN </a:t>
            </a:r>
            <a:r>
              <a:rPr lang="en-US" b="1" dirty="0" smtClean="0">
                <a:solidFill>
                  <a:schemeClr val="bg1"/>
                </a:solidFill>
              </a:rPr>
              <a:t>- </a:t>
            </a:r>
            <a:r>
              <a:rPr lang="en-US" b="1" dirty="0">
                <a:solidFill>
                  <a:schemeClr val="bg1"/>
                </a:solidFill>
              </a:rPr>
              <a:t>3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NOVIANDI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PRODI MIK | FAKULTAS ILMU-ILMU </a:t>
            </a:r>
            <a:r>
              <a:rPr lang="en-US" b="1" dirty="0" smtClean="0">
                <a:solidFill>
                  <a:schemeClr val="bg1"/>
                </a:solidFill>
              </a:rPr>
              <a:t>KESEHATAN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295400"/>
            <a:ext cx="3248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Data Diagram Levelled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1086" y="1828800"/>
            <a:ext cx="760571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Menggambarkan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yang lain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aliran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penyimpanan</a:t>
            </a:r>
            <a:r>
              <a:rPr lang="en-US" sz="2000" b="1" dirty="0" smtClean="0">
                <a:solidFill>
                  <a:srgbClr val="FF0000"/>
                </a:solidFill>
              </a:rPr>
              <a:t> data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Memodelkan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sudut</a:t>
            </a:r>
            <a:r>
              <a:rPr lang="en-US" sz="2000" dirty="0" smtClean="0"/>
              <a:t> </a:t>
            </a:r>
            <a:r>
              <a:rPr lang="en-US" sz="2000" dirty="0" err="1" smtClean="0"/>
              <a:t>pandang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Akan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penurunan</a:t>
            </a:r>
            <a:r>
              <a:rPr lang="en-US" sz="2000" dirty="0" smtClean="0"/>
              <a:t> level, level </a:t>
            </a:r>
            <a:r>
              <a:rPr lang="en-US" sz="2000" dirty="0" err="1" smtClean="0"/>
              <a:t>terendah</a:t>
            </a:r>
            <a:r>
              <a:rPr lang="en-US" sz="2000" dirty="0" smtClean="0"/>
              <a:t>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mempresentasikan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kedalam</a:t>
            </a:r>
            <a:r>
              <a:rPr lang="en-US" sz="2000" dirty="0" smtClean="0"/>
              <a:t> </a:t>
            </a:r>
            <a:r>
              <a:rPr lang="en-US" sz="2000" dirty="0" err="1" smtClean="0"/>
              <a:t>spesifikasi</a:t>
            </a:r>
            <a:r>
              <a:rPr lang="en-US" sz="2000" dirty="0" smtClean="0"/>
              <a:t> proses yang </a:t>
            </a:r>
            <a:r>
              <a:rPr lang="en-US" sz="2000" dirty="0" err="1" smtClean="0"/>
              <a:t>jelas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47032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914400"/>
            <a:ext cx="3248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Data Diagram Levelled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314510"/>
            <a:ext cx="7924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Peraturan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menggambarkan</a:t>
            </a:r>
            <a:r>
              <a:rPr lang="en-US" sz="2000" dirty="0" smtClean="0"/>
              <a:t> DFD</a:t>
            </a:r>
          </a:p>
          <a:p>
            <a:pPr marL="862013" indent="-457200">
              <a:buAutoNum type="arabicPeriod"/>
            </a:pPr>
            <a:r>
              <a:rPr lang="en-US" sz="2000" dirty="0" err="1" smtClean="0"/>
              <a:t>Antar</a:t>
            </a:r>
            <a:r>
              <a:rPr lang="en-US" sz="2000" dirty="0" smtClean="0"/>
              <a:t> </a:t>
            </a:r>
            <a:r>
              <a:rPr lang="en-US" sz="2000" dirty="0" err="1" smtClean="0"/>
              <a:t>entitas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diijinkan</a:t>
            </a:r>
            <a:r>
              <a:rPr lang="en-US" sz="2000" dirty="0" smtClean="0"/>
              <a:t> </a:t>
            </a:r>
            <a:r>
              <a:rPr lang="en-US" sz="2000" dirty="0" err="1" smtClean="0"/>
              <a:t>adanya</a:t>
            </a:r>
            <a:r>
              <a:rPr lang="en-US" sz="2000" dirty="0" smtClean="0"/>
              <a:t> </a:t>
            </a:r>
            <a:r>
              <a:rPr lang="en-US" sz="2000" dirty="0" err="1" smtClean="0"/>
              <a:t>relasi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hubungan</a:t>
            </a:r>
            <a:endParaRPr lang="en-US" sz="2000" dirty="0" smtClean="0"/>
          </a:p>
          <a:p>
            <a:pPr marL="862013" indent="-457200">
              <a:buAutoNum type="arabicPeriod"/>
            </a:pP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boleh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aliran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entitas</a:t>
            </a:r>
            <a:r>
              <a:rPr lang="en-US" sz="2000" dirty="0" smtClean="0"/>
              <a:t> </a:t>
            </a:r>
            <a:r>
              <a:rPr lang="en-US" sz="2000" dirty="0" err="1" smtClean="0"/>
              <a:t>eksternal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data store</a:t>
            </a:r>
          </a:p>
          <a:p>
            <a:pPr marL="862013" indent="-457200">
              <a:buAutoNum type="arabicPeriod"/>
            </a:pPr>
            <a:r>
              <a:rPr lang="en-US" sz="2000" dirty="0" err="1" smtClean="0"/>
              <a:t>Menghindari</a:t>
            </a:r>
            <a:r>
              <a:rPr lang="en-US" sz="2000" dirty="0" smtClean="0"/>
              <a:t> </a:t>
            </a:r>
            <a:r>
              <a:rPr lang="en-US" sz="2000" dirty="0" err="1" smtClean="0"/>
              <a:t>aliran</a:t>
            </a:r>
            <a:r>
              <a:rPr lang="en-US" sz="2000" dirty="0" smtClean="0"/>
              <a:t> data yang </a:t>
            </a:r>
            <a:r>
              <a:rPr lang="en-US" sz="2000" dirty="0" err="1" smtClean="0"/>
              <a:t>bersilangan</a:t>
            </a:r>
            <a:r>
              <a:rPr lang="en-US" sz="2000" dirty="0" smtClean="0"/>
              <a:t>, </a:t>
            </a:r>
            <a:r>
              <a:rPr lang="en-US" sz="2000" dirty="0" err="1" smtClean="0"/>
              <a:t>entitas</a:t>
            </a:r>
            <a:r>
              <a:rPr lang="en-US" sz="2000" dirty="0" smtClean="0"/>
              <a:t> </a:t>
            </a:r>
            <a:r>
              <a:rPr lang="en-US" sz="2000" dirty="0" err="1" smtClean="0"/>
              <a:t>eksternal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data store </a:t>
            </a:r>
            <a:r>
              <a:rPr lang="en-US" sz="2000" dirty="0" err="1" smtClean="0"/>
              <a:t>boleh</a:t>
            </a:r>
            <a:r>
              <a:rPr lang="en-US" sz="2000" dirty="0" smtClean="0"/>
              <a:t> </a:t>
            </a:r>
            <a:r>
              <a:rPr lang="en-US" sz="2000" dirty="0" err="1" smtClean="0"/>
              <a:t>digambar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kali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tanda</a:t>
            </a:r>
            <a:r>
              <a:rPr lang="en-US" sz="2000" dirty="0" smtClean="0"/>
              <a:t> </a:t>
            </a:r>
            <a:r>
              <a:rPr lang="en-US" sz="2000" dirty="0" err="1" smtClean="0"/>
              <a:t>khusus</a:t>
            </a:r>
            <a:r>
              <a:rPr lang="en-US" sz="2000" dirty="0" smtClean="0"/>
              <a:t>, </a:t>
            </a:r>
            <a:r>
              <a:rPr lang="en-US" sz="2000" dirty="0" err="1" smtClean="0"/>
              <a:t>misalnya</a:t>
            </a:r>
            <a:r>
              <a:rPr lang="en-US" sz="2000" dirty="0" smtClean="0"/>
              <a:t> </a:t>
            </a:r>
            <a:r>
              <a:rPr lang="en-US" sz="2000" dirty="0" err="1" smtClean="0"/>
              <a:t>diberi</a:t>
            </a:r>
            <a:r>
              <a:rPr lang="en-US" sz="2000" dirty="0" smtClean="0"/>
              <a:t> </a:t>
            </a:r>
            <a:r>
              <a:rPr lang="en-US" sz="2000" dirty="0" err="1" smtClean="0"/>
              <a:t>nomor</a:t>
            </a:r>
            <a:r>
              <a:rPr lang="en-US" sz="2000" dirty="0" smtClean="0"/>
              <a:t>. </a:t>
            </a:r>
            <a:endParaRPr lang="en-US" sz="2000" dirty="0"/>
          </a:p>
          <a:p>
            <a:pPr marL="862013" indent="-457200">
              <a:buAutoNum type="arabicPeriod"/>
            </a:pP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aliran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boleh</a:t>
            </a:r>
            <a:r>
              <a:rPr lang="en-US" sz="2000" dirty="0" smtClean="0"/>
              <a:t> </a:t>
            </a:r>
            <a:r>
              <a:rPr lang="en-US" sz="2000" dirty="0" err="1" smtClean="0"/>
              <a:t>mengalirkan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paket</a:t>
            </a:r>
            <a:r>
              <a:rPr lang="en-US" sz="2000" dirty="0" smtClean="0"/>
              <a:t> data</a:t>
            </a:r>
          </a:p>
          <a:p>
            <a:pPr marL="862013" indent="-457200">
              <a:buAutoNum type="arabicPeriod"/>
            </a:pP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anak</a:t>
            </a:r>
            <a:r>
              <a:rPr lang="en-US" sz="2000" dirty="0" smtClean="0"/>
              <a:t> </a:t>
            </a:r>
            <a:r>
              <a:rPr lang="en-US" sz="2000" dirty="0" err="1" smtClean="0"/>
              <a:t>panah</a:t>
            </a:r>
            <a:r>
              <a:rPr lang="en-US" sz="2000" dirty="0" smtClean="0"/>
              <a:t> </a:t>
            </a:r>
            <a:r>
              <a:rPr lang="en-US" sz="2000" dirty="0" err="1" smtClean="0"/>
              <a:t>aliran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boleh</a:t>
            </a:r>
            <a:r>
              <a:rPr lang="en-US" sz="2000" dirty="0" smtClean="0"/>
              <a:t> </a:t>
            </a:r>
            <a:r>
              <a:rPr lang="en-US" sz="2000" dirty="0" err="1" smtClean="0"/>
              <a:t>bervariasi</a:t>
            </a:r>
            <a:r>
              <a:rPr lang="en-US" sz="2000" dirty="0" smtClean="0"/>
              <a:t> </a:t>
            </a:r>
          </a:p>
          <a:p>
            <a:pPr marL="862013" indent="-457200">
              <a:buAutoNum type="arabicPeriod"/>
            </a:pP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objek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</a:p>
          <a:p>
            <a:pPr marL="862013" indent="-457200">
              <a:buAutoNum type="arabicPeriod"/>
            </a:pPr>
            <a:r>
              <a:rPr lang="en-US" sz="2000" dirty="0" err="1" smtClean="0"/>
              <a:t>Aliran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selalu</a:t>
            </a:r>
            <a:r>
              <a:rPr lang="en-US" sz="2000" dirty="0" smtClean="0"/>
              <a:t> </a:t>
            </a:r>
            <a:r>
              <a:rPr lang="en-US" sz="2000" dirty="0" err="1" smtClean="0"/>
              <a:t>diawali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diakhiri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proses </a:t>
            </a:r>
          </a:p>
          <a:p>
            <a:pPr marL="862013" indent="-457200">
              <a:buAutoNum type="arabicPeriod"/>
            </a:pP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aliran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tanda</a:t>
            </a:r>
            <a:r>
              <a:rPr lang="en-US" sz="2000" dirty="0" smtClean="0"/>
              <a:t> </a:t>
            </a:r>
            <a:r>
              <a:rPr lang="en-US" sz="2000" dirty="0" err="1" smtClean="0"/>
              <a:t>arah</a:t>
            </a:r>
            <a:r>
              <a:rPr lang="en-US" sz="2000" dirty="0" smtClean="0"/>
              <a:t> </a:t>
            </a:r>
          </a:p>
          <a:p>
            <a:pPr marL="862013" indent="-457200">
              <a:buAutoNum type="arabicPeriod"/>
            </a:pPr>
            <a:r>
              <a:rPr lang="en-US" sz="2000" dirty="0" err="1" smtClean="0"/>
              <a:t>Jumlah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Sembilan proses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,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melebihi</a:t>
            </a:r>
            <a:r>
              <a:rPr lang="en-US" sz="2000" dirty="0" smtClean="0"/>
              <a:t>, </a:t>
            </a:r>
            <a:r>
              <a:rPr lang="en-US" sz="2000" dirty="0" err="1" smtClean="0"/>
              <a:t>sebaiknya</a:t>
            </a:r>
            <a:r>
              <a:rPr lang="en-US" sz="2000" dirty="0" smtClean="0"/>
              <a:t> </a:t>
            </a:r>
            <a:r>
              <a:rPr lang="en-US" sz="2000" dirty="0" err="1" smtClean="0"/>
              <a:t>dikelompokkan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proses yang </a:t>
            </a:r>
            <a:r>
              <a:rPr lang="en-US" sz="2000" dirty="0" err="1" smtClean="0"/>
              <a:t>bekerja</a:t>
            </a:r>
            <a:r>
              <a:rPr lang="en-US" sz="2000" dirty="0" smtClean="0"/>
              <a:t> </a:t>
            </a:r>
            <a:r>
              <a:rPr lang="en-US" sz="2000" dirty="0" err="1" smtClean="0"/>
              <a:t>bersama-sama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508069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914400"/>
            <a:ext cx="3248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Data Diagram Levelled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8187" y="1690062"/>
            <a:ext cx="7696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pembuatan</a:t>
            </a:r>
            <a:r>
              <a:rPr lang="en-US" sz="2000" dirty="0" smtClean="0"/>
              <a:t> DFD, </a:t>
            </a:r>
            <a:r>
              <a:rPr lang="en-US" sz="2000" dirty="0" err="1" smtClean="0"/>
              <a:t>yaitu</a:t>
            </a:r>
            <a:r>
              <a:rPr lang="en-US" sz="2000" dirty="0" smtClean="0"/>
              <a:t>:</a:t>
            </a:r>
          </a:p>
          <a:p>
            <a:pPr marL="914400" indent="-457200">
              <a:buAutoNum type="arabicPeriod"/>
            </a:pPr>
            <a:r>
              <a:rPr lang="en-US" sz="2000" dirty="0" err="1" smtClean="0"/>
              <a:t>Penamaan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jelas</a:t>
            </a:r>
            <a:endParaRPr lang="en-US" sz="2000" dirty="0" smtClean="0"/>
          </a:p>
          <a:p>
            <a:pPr marL="1266825" indent="-342900"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entitas</a:t>
            </a:r>
            <a:r>
              <a:rPr lang="en-US" sz="2000" dirty="0" smtClean="0"/>
              <a:t> </a:t>
            </a:r>
            <a:r>
              <a:rPr lang="en-US" sz="2000" dirty="0" err="1" smtClean="0"/>
              <a:t>diberi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kata </a:t>
            </a:r>
            <a:r>
              <a:rPr lang="en-US" sz="2000" dirty="0" err="1" smtClean="0"/>
              <a:t>benda</a:t>
            </a:r>
            <a:r>
              <a:rPr lang="en-US" sz="2000" dirty="0" smtClean="0"/>
              <a:t> </a:t>
            </a:r>
          </a:p>
          <a:p>
            <a:pPr marL="1266825" indent="-342900"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aliran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dalam</a:t>
            </a:r>
            <a:r>
              <a:rPr lang="en-US" sz="2000" dirty="0" smtClean="0"/>
              <a:t> kata </a:t>
            </a:r>
            <a:r>
              <a:rPr lang="en-US" sz="2000" dirty="0" err="1" smtClean="0"/>
              <a:t>benda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seseorang</a:t>
            </a:r>
            <a:r>
              <a:rPr lang="en-US" sz="2000" dirty="0" smtClean="0"/>
              <a:t>,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sesuatu</a:t>
            </a:r>
            <a:r>
              <a:rPr lang="en-US" sz="2000" dirty="0" smtClean="0"/>
              <a:t> </a:t>
            </a:r>
          </a:p>
          <a:p>
            <a:pPr marL="1266825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Proses </a:t>
            </a:r>
            <a:r>
              <a:rPr lang="en-US" sz="2000" dirty="0" err="1" smtClean="0"/>
              <a:t>diberi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format kata </a:t>
            </a:r>
            <a:r>
              <a:rPr lang="en-US" sz="2000" dirty="0" err="1" smtClean="0"/>
              <a:t>kerja</a:t>
            </a:r>
            <a:r>
              <a:rPr lang="en-US" sz="2000" dirty="0" smtClean="0"/>
              <a:t>, kata </a:t>
            </a:r>
            <a:r>
              <a:rPr lang="en-US" sz="2000" dirty="0" err="1" smtClean="0"/>
              <a:t>sifat</a:t>
            </a:r>
            <a:r>
              <a:rPr lang="en-US" sz="2000" dirty="0" smtClean="0"/>
              <a:t>, kata </a:t>
            </a:r>
            <a:r>
              <a:rPr lang="en-US" sz="2000" dirty="0" err="1" smtClean="0"/>
              <a:t>benda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proses-proses </a:t>
            </a:r>
            <a:r>
              <a:rPr lang="en-US" sz="2000" dirty="0" err="1" smtClean="0"/>
              <a:t>rinci</a:t>
            </a:r>
            <a:r>
              <a:rPr lang="en-US" sz="2000" dirty="0" smtClean="0"/>
              <a:t> </a:t>
            </a:r>
          </a:p>
          <a:p>
            <a:pPr marL="1266825" indent="-342900"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Penyimpanan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diberi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kata </a:t>
            </a:r>
            <a:r>
              <a:rPr lang="en-US" sz="2000" dirty="0" err="1" smtClean="0"/>
              <a:t>benda</a:t>
            </a:r>
            <a:r>
              <a:rPr lang="en-US" sz="20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723666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914400"/>
            <a:ext cx="3248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Data Diagram Levelled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352490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pembuatan</a:t>
            </a:r>
            <a:r>
              <a:rPr lang="en-US" sz="2000" dirty="0" smtClean="0"/>
              <a:t> DFD, </a:t>
            </a:r>
            <a:r>
              <a:rPr lang="en-US" sz="2000" dirty="0" err="1" smtClean="0"/>
              <a:t>yaitu</a:t>
            </a:r>
            <a:r>
              <a:rPr lang="en-US" sz="2000" dirty="0" smtClean="0"/>
              <a:t>:</a:t>
            </a:r>
          </a:p>
          <a:p>
            <a:pPr marL="914400" indent="-457200">
              <a:buAutoNum type="arabicPeriod" startAt="2"/>
              <a:tabLst>
                <a:tab pos="914400" algn="l"/>
              </a:tabLst>
            </a:pPr>
            <a:r>
              <a:rPr lang="en-US" sz="2000" dirty="0" err="1" smtClean="0"/>
              <a:t>Memberi</a:t>
            </a:r>
            <a:r>
              <a:rPr lang="en-US" sz="2000" dirty="0" smtClean="0"/>
              <a:t> </a:t>
            </a:r>
            <a:r>
              <a:rPr lang="en-US" sz="2000" dirty="0" err="1" smtClean="0"/>
              <a:t>nomor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proses</a:t>
            </a:r>
          </a:p>
          <a:p>
            <a:pPr marL="1266825" indent="-342900"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 err="1" smtClean="0"/>
              <a:t>Nomor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nomor</a:t>
            </a:r>
            <a:r>
              <a:rPr lang="en-US" sz="2000" dirty="0" smtClean="0"/>
              <a:t> </a:t>
            </a:r>
            <a:r>
              <a:rPr lang="en-US" sz="2000" dirty="0" err="1" smtClean="0"/>
              <a:t>urut</a:t>
            </a:r>
            <a:endParaRPr lang="en-US" sz="2000" dirty="0" smtClean="0"/>
          </a:p>
          <a:p>
            <a:pPr marL="1266825" indent="-342900"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 err="1" smtClean="0"/>
              <a:t>Penomoran</a:t>
            </a:r>
            <a:r>
              <a:rPr lang="en-US" sz="2000" dirty="0" smtClean="0"/>
              <a:t> </a:t>
            </a:r>
            <a:r>
              <a:rPr lang="en-US" sz="2000" dirty="0" err="1" smtClean="0"/>
              <a:t>dimaksudkan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identifikasi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memudahkan</a:t>
            </a:r>
            <a:r>
              <a:rPr lang="en-US" sz="2000" dirty="0" smtClean="0"/>
              <a:t> </a:t>
            </a:r>
            <a:r>
              <a:rPr lang="en-US" sz="2000" dirty="0" err="1" smtClean="0"/>
              <a:t>penurunan</a:t>
            </a:r>
            <a:r>
              <a:rPr lang="en-US" sz="2000" dirty="0" smtClean="0"/>
              <a:t> (level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rendah</a:t>
            </a:r>
            <a:r>
              <a:rPr lang="en-US" sz="2000" dirty="0" smtClean="0"/>
              <a:t>) </a:t>
            </a:r>
            <a:r>
              <a:rPr lang="en-US" sz="2000" dirty="0" err="1" smtClean="0"/>
              <a:t>ke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berikutnya</a:t>
            </a:r>
            <a:endParaRPr lang="en-US" sz="2000" dirty="0" smtClean="0"/>
          </a:p>
          <a:p>
            <a:pPr marL="1266825" indent="-342900"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 err="1" smtClean="0"/>
              <a:t>Untuk</a:t>
            </a:r>
            <a:r>
              <a:rPr lang="en-US" sz="2000" dirty="0" smtClean="0"/>
              <a:t> proses primitive </a:t>
            </a:r>
            <a:r>
              <a:rPr lang="en-US" sz="2000" dirty="0" err="1" smtClean="0"/>
              <a:t>selain</a:t>
            </a:r>
            <a:r>
              <a:rPr lang="en-US" sz="2000" dirty="0" smtClean="0"/>
              <a:t> </a:t>
            </a:r>
            <a:r>
              <a:rPr lang="en-US" sz="2000" dirty="0" err="1" smtClean="0"/>
              <a:t>diberi</a:t>
            </a:r>
            <a:r>
              <a:rPr lang="en-US" sz="2000" dirty="0" smtClean="0"/>
              <a:t> </a:t>
            </a:r>
            <a:r>
              <a:rPr lang="en-US" sz="2000" dirty="0" err="1" smtClean="0"/>
              <a:t>nomor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diberi</a:t>
            </a:r>
            <a:r>
              <a:rPr lang="en-US" sz="2000" dirty="0" smtClean="0"/>
              <a:t> </a:t>
            </a:r>
            <a:r>
              <a:rPr lang="en-US" sz="2000" dirty="0" err="1" smtClean="0"/>
              <a:t>tanda</a:t>
            </a:r>
            <a:r>
              <a:rPr lang="en-US" sz="2000" dirty="0" smtClean="0"/>
              <a:t> </a:t>
            </a:r>
            <a:r>
              <a:rPr lang="en-US" sz="2000" dirty="0" err="1" smtClean="0"/>
              <a:t>khusus</a:t>
            </a:r>
            <a:r>
              <a:rPr lang="en-US" sz="2000" dirty="0" smtClean="0"/>
              <a:t> (</a:t>
            </a:r>
            <a:r>
              <a:rPr lang="en-US" sz="2000" dirty="0" err="1" smtClean="0"/>
              <a:t>biasanya</a:t>
            </a:r>
            <a:r>
              <a:rPr lang="en-US" sz="2000" dirty="0" smtClean="0"/>
              <a:t> </a:t>
            </a:r>
            <a:r>
              <a:rPr lang="en-US" sz="2000" dirty="0" err="1" smtClean="0"/>
              <a:t>tanda</a:t>
            </a:r>
            <a:r>
              <a:rPr lang="en-US" sz="2000" dirty="0" smtClean="0"/>
              <a:t> *)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menyatakan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dirinci</a:t>
            </a:r>
            <a:r>
              <a:rPr lang="en-US" sz="2000" dirty="0" smtClean="0"/>
              <a:t> </a:t>
            </a:r>
            <a:r>
              <a:rPr lang="en-US" sz="2000" dirty="0" err="1" smtClean="0"/>
              <a:t>lagi</a:t>
            </a:r>
            <a:endParaRPr lang="en-US" sz="2000" dirty="0" smtClean="0"/>
          </a:p>
          <a:p>
            <a:pPr marL="1266825" indent="-342900"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2000" dirty="0"/>
          </a:p>
          <a:p>
            <a:pPr marL="914400" indent="-457200">
              <a:buAutoNum type="arabicPeriod" startAt="3"/>
            </a:pPr>
            <a:r>
              <a:rPr lang="en-US" sz="2000" dirty="0" err="1" smtClean="0"/>
              <a:t>Penggambaran</a:t>
            </a:r>
            <a:r>
              <a:rPr lang="en-US" sz="2000" dirty="0" smtClean="0"/>
              <a:t> </a:t>
            </a:r>
            <a:r>
              <a:rPr lang="en-US" sz="2000" dirty="0" err="1" smtClean="0"/>
              <a:t>kembali</a:t>
            </a:r>
            <a:r>
              <a:rPr lang="en-US" sz="2000" dirty="0" smtClean="0"/>
              <a:t> </a:t>
            </a:r>
          </a:p>
          <a:p>
            <a:pPr marL="1266825" indent="-342900"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Ukuran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lingkaran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</a:p>
          <a:p>
            <a:pPr marL="1266825" indent="-342900"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Panah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melengkung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lurus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jadi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314584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914400"/>
            <a:ext cx="3248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Data Diagram Levelled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6287" y="222891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pembuatan</a:t>
            </a:r>
            <a:r>
              <a:rPr lang="en-US" sz="2000" dirty="0" smtClean="0"/>
              <a:t> DFD, </a:t>
            </a:r>
            <a:r>
              <a:rPr lang="en-US" sz="2000" dirty="0" err="1" smtClean="0"/>
              <a:t>yaitu</a:t>
            </a:r>
            <a:r>
              <a:rPr lang="en-US" sz="2000" dirty="0" smtClean="0"/>
              <a:t>:</a:t>
            </a:r>
          </a:p>
          <a:p>
            <a:pPr marL="914400" indent="-457200">
              <a:buAutoNum type="arabicPeriod" startAt="4"/>
            </a:pPr>
            <a:r>
              <a:rPr lang="en-US" sz="2000" dirty="0" err="1" smtClean="0"/>
              <a:t>Hindari</a:t>
            </a:r>
            <a:r>
              <a:rPr lang="en-US" sz="2000" dirty="0" smtClean="0"/>
              <a:t> proses yang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masukkan</a:t>
            </a:r>
            <a:r>
              <a:rPr lang="en-US" sz="2000" dirty="0" smtClean="0"/>
              <a:t>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keluaran</a:t>
            </a:r>
            <a:r>
              <a:rPr lang="en-US" sz="2000" dirty="0" smtClean="0"/>
              <a:t>, </a:t>
            </a:r>
            <a:r>
              <a:rPr lang="en-US" sz="2000" dirty="0" err="1" smtClean="0"/>
              <a:t>begitu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sebaliknya</a:t>
            </a:r>
            <a:r>
              <a:rPr lang="en-US" sz="2000" dirty="0" smtClean="0"/>
              <a:t>. </a:t>
            </a:r>
            <a:r>
              <a:rPr lang="en-US" sz="2000" dirty="0" err="1" smtClean="0"/>
              <a:t>Hindari</a:t>
            </a:r>
            <a:r>
              <a:rPr lang="en-US" sz="2000" dirty="0" smtClean="0"/>
              <a:t> proses yang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keluaran</a:t>
            </a:r>
            <a:r>
              <a:rPr lang="en-US" sz="2000" dirty="0" smtClean="0"/>
              <a:t>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masukan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736988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885" y="712855"/>
            <a:ext cx="42819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 err="1" smtClean="0"/>
              <a:t>Komponen</a:t>
            </a:r>
            <a:r>
              <a:rPr lang="en-US" sz="2200" b="1" u="sng" dirty="0" smtClean="0"/>
              <a:t> Data </a:t>
            </a:r>
            <a:r>
              <a:rPr lang="en-US" sz="2200" b="1" u="sng" dirty="0" smtClean="0"/>
              <a:t>Flow Diagram</a:t>
            </a:r>
            <a:endParaRPr lang="en-US" sz="22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661987" y="1371600"/>
            <a:ext cx="784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Yourdan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De Marco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Menurut</a:t>
            </a:r>
            <a:r>
              <a:rPr lang="en-US" dirty="0" smtClean="0"/>
              <a:t> Gene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Serson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66800" y="1856597"/>
            <a:ext cx="1828800" cy="8866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1400" y="1856597"/>
            <a:ext cx="1219200" cy="10390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181600" y="2161397"/>
            <a:ext cx="1066800" cy="505603"/>
            <a:chOff x="5181600" y="2161397"/>
            <a:chExt cx="1066800" cy="50560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181600" y="2161397"/>
              <a:ext cx="1066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181600" y="2667000"/>
              <a:ext cx="1066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7239000" y="2376098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43813" y="2971058"/>
            <a:ext cx="138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Terminator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0293" y="3011265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Proses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8582" y="297467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Data Store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7637" y="295674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Alur</a:t>
            </a:r>
            <a:r>
              <a:rPr lang="en-US" b="1" i="1" dirty="0" smtClean="0">
                <a:solidFill>
                  <a:srgbClr val="FF0000"/>
                </a:solidFill>
              </a:rPr>
              <a:t> Data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20179" y="4211675"/>
            <a:ext cx="1828800" cy="8866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371046" y="4072588"/>
            <a:ext cx="1639907" cy="16064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371046" y="4419600"/>
            <a:ext cx="16459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76047" y="4131444"/>
            <a:ext cx="12801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76047" y="4654976"/>
            <a:ext cx="12801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62600" y="4114800"/>
            <a:ext cx="0" cy="5486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943600" y="4114800"/>
            <a:ext cx="0" cy="5486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373825" y="4419600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61388" y="5229261"/>
            <a:ext cx="138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Terminator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87868" y="580286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Proses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95372" y="48006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Data Store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23812" y="473606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Alur</a:t>
            </a:r>
            <a:r>
              <a:rPr lang="en-US" b="1" i="1" dirty="0" smtClean="0">
                <a:solidFill>
                  <a:srgbClr val="FF0000"/>
                </a:solidFill>
              </a:rPr>
              <a:t> Data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922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885" y="864513"/>
            <a:ext cx="32632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Terminator / </a:t>
            </a:r>
            <a:r>
              <a:rPr lang="en-US" sz="2200" dirty="0" err="1" smtClean="0"/>
              <a:t>Entitas</a:t>
            </a:r>
            <a:r>
              <a:rPr lang="en-US" sz="2200" dirty="0" smtClean="0"/>
              <a:t> </a:t>
            </a:r>
            <a:r>
              <a:rPr lang="en-US" sz="2200" dirty="0" err="1" smtClean="0"/>
              <a:t>Luar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entitas</a:t>
            </a:r>
            <a:r>
              <a:rPr lang="en-US" sz="2000" dirty="0" smtClean="0"/>
              <a:t> </a:t>
            </a:r>
            <a:r>
              <a:rPr lang="en-US" sz="2000" dirty="0" err="1" smtClean="0"/>
              <a:t>diluar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berkomunikasi</a:t>
            </a:r>
            <a:r>
              <a:rPr lang="en-US" sz="2000" dirty="0" smtClean="0"/>
              <a:t>/</a:t>
            </a:r>
            <a:r>
              <a:rPr lang="en-US" sz="2000" dirty="0" err="1" smtClean="0"/>
              <a:t>berhubungan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langsung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263914"/>
            <a:ext cx="7391400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Terdapat</a:t>
            </a:r>
            <a:r>
              <a:rPr lang="en-US" sz="2000" dirty="0" smtClean="0"/>
              <a:t> 2 </a:t>
            </a:r>
            <a:r>
              <a:rPr lang="en-US" sz="2000" dirty="0" err="1" smtClean="0"/>
              <a:t>jenis</a:t>
            </a:r>
            <a:r>
              <a:rPr lang="en-US" sz="2000" dirty="0" smtClean="0"/>
              <a:t> terminator</a:t>
            </a:r>
          </a:p>
          <a:p>
            <a:pPr marL="968375" indent="-457200">
              <a:lnSpc>
                <a:spcPct val="150000"/>
              </a:lnSpc>
              <a:buAutoNum type="arabicPeriod"/>
            </a:pPr>
            <a:r>
              <a:rPr lang="en-US" sz="2000" dirty="0" smtClean="0"/>
              <a:t>Terminator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</a:p>
          <a:p>
            <a:pPr marL="968375" indent="-457200">
              <a:lnSpc>
                <a:spcPct val="150000"/>
              </a:lnSpc>
            </a:pPr>
            <a:r>
              <a:rPr lang="en-US" sz="2000" dirty="0" smtClean="0"/>
              <a:t>	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terminator yang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</a:p>
          <a:p>
            <a:pPr marL="968375" indent="-457200">
              <a:lnSpc>
                <a:spcPct val="150000"/>
              </a:lnSpc>
              <a:buAutoNum type="arabicPeriod" startAt="2"/>
            </a:pPr>
            <a:r>
              <a:rPr lang="en-US" sz="2000" dirty="0" smtClean="0"/>
              <a:t>Terminator </a:t>
            </a:r>
            <a:r>
              <a:rPr lang="en-US" sz="2000" dirty="0" err="1" smtClean="0"/>
              <a:t>tujuan</a:t>
            </a:r>
            <a:endParaRPr lang="en-US" sz="2000" dirty="0" smtClean="0"/>
          </a:p>
          <a:p>
            <a:pPr marL="968375" indent="-457200">
              <a:lnSpc>
                <a:spcPct val="150000"/>
              </a:lnSpc>
            </a:pPr>
            <a:r>
              <a:rPr lang="en-US" sz="2000" dirty="0"/>
              <a:t>	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terminator yang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data/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</a:p>
          <a:p>
            <a:pPr marL="968375" indent="-457200">
              <a:lnSpc>
                <a:spcPct val="150000"/>
              </a:lnSpc>
            </a:pPr>
            <a:r>
              <a:rPr lang="en-US" sz="2000" dirty="0"/>
              <a:t>	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48125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1143000"/>
            <a:ext cx="1828800" cy="8866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19200" y="2486803"/>
            <a:ext cx="1828800" cy="8866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3830606"/>
            <a:ext cx="1828800" cy="8866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48000" y="1600200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48000" y="4419600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048000" y="2895600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048000" y="4114800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1389" y="1415534"/>
            <a:ext cx="2304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Terminator </a:t>
            </a:r>
            <a:r>
              <a:rPr lang="en-US" b="1" i="1" dirty="0" err="1" smtClean="0">
                <a:solidFill>
                  <a:srgbClr val="FF0000"/>
                </a:solidFill>
              </a:rPr>
              <a:t>Sumber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1389" y="2745438"/>
            <a:ext cx="219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Terminator </a:t>
            </a:r>
            <a:r>
              <a:rPr lang="en-US" b="1" i="1" dirty="0" err="1" smtClean="0">
                <a:solidFill>
                  <a:srgbClr val="FF0000"/>
                </a:solidFill>
              </a:rPr>
              <a:t>Tujuan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1388" y="3886200"/>
            <a:ext cx="259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Terminator </a:t>
            </a:r>
            <a:r>
              <a:rPr lang="en-US" b="1" i="1" dirty="0" err="1" smtClean="0">
                <a:solidFill>
                  <a:srgbClr val="FF0000"/>
                </a:solidFill>
              </a:rPr>
              <a:t>Tujuan</a:t>
            </a:r>
            <a:r>
              <a:rPr lang="en-US" b="1" i="1" dirty="0" smtClean="0">
                <a:solidFill>
                  <a:srgbClr val="FF0000"/>
                </a:solidFill>
              </a:rPr>
              <a:t> &amp;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Terminator </a:t>
            </a:r>
            <a:r>
              <a:rPr lang="en-US" b="1" i="1" dirty="0" err="1" smtClean="0">
                <a:solidFill>
                  <a:srgbClr val="FF0000"/>
                </a:solidFill>
              </a:rPr>
              <a:t>Sumber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493389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Terminator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berupa</a:t>
            </a:r>
            <a:r>
              <a:rPr lang="en-US" sz="2000" dirty="0" smtClean="0"/>
              <a:t> </a:t>
            </a:r>
            <a:r>
              <a:rPr lang="en-US" sz="2000" b="1" i="1" dirty="0" smtClean="0"/>
              <a:t>orang, </a:t>
            </a:r>
            <a:r>
              <a:rPr lang="en-US" sz="2000" b="1" i="1" dirty="0" err="1" smtClean="0"/>
              <a:t>sekelompok</a:t>
            </a:r>
            <a:r>
              <a:rPr lang="en-US" sz="2000" b="1" i="1" dirty="0" smtClean="0"/>
              <a:t> orang, </a:t>
            </a:r>
            <a:r>
              <a:rPr lang="en-US" sz="2000" b="1" i="1" dirty="0" err="1" smtClean="0"/>
              <a:t>organisasi</a:t>
            </a:r>
            <a:r>
              <a:rPr lang="en-US" sz="2000" b="1" i="1" dirty="0" smtClean="0"/>
              <a:t>, </a:t>
            </a:r>
            <a:r>
              <a:rPr lang="en-US" sz="2000" b="1" i="1" dirty="0" err="1" smtClean="0"/>
              <a:t>perusahaan</a:t>
            </a:r>
            <a:r>
              <a:rPr lang="en-US" sz="2000" b="1" i="1" dirty="0" smtClean="0"/>
              <a:t>/</a:t>
            </a:r>
            <a:r>
              <a:rPr lang="en-US" sz="2000" b="1" i="1" dirty="0" err="1" smtClean="0"/>
              <a:t>departemen</a:t>
            </a:r>
            <a:endParaRPr lang="en-US" sz="2000" b="1" i="1" dirty="0" smtClean="0"/>
          </a:p>
          <a:p>
            <a:pPr marL="627063"/>
            <a:r>
              <a:rPr lang="en-US" sz="2000" i="1" dirty="0" err="1" smtClean="0">
                <a:solidFill>
                  <a:srgbClr val="FF0000"/>
                </a:solidFill>
              </a:rPr>
              <a:t>Contoh</a:t>
            </a:r>
            <a:r>
              <a:rPr lang="en-US" sz="2000" i="1" dirty="0" smtClean="0">
                <a:solidFill>
                  <a:srgbClr val="FF0000"/>
                </a:solidFill>
              </a:rPr>
              <a:t>: </a:t>
            </a:r>
            <a:r>
              <a:rPr lang="en-US" sz="2000" i="1" dirty="0" err="1" smtClean="0">
                <a:solidFill>
                  <a:srgbClr val="FF0000"/>
                </a:solidFill>
              </a:rPr>
              <a:t>dosen</a:t>
            </a:r>
            <a:r>
              <a:rPr lang="en-US" sz="2000" i="1" dirty="0" smtClean="0">
                <a:solidFill>
                  <a:srgbClr val="FF0000"/>
                </a:solidFill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</a:rPr>
              <a:t>mahasiswa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1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066800"/>
            <a:ext cx="5455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Hal yang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diperhatikan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terminator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057400"/>
            <a:ext cx="7467600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Alur</a:t>
            </a:r>
            <a:r>
              <a:rPr lang="en-US" sz="2000" dirty="0" smtClean="0"/>
              <a:t> data yang </a:t>
            </a:r>
            <a:r>
              <a:rPr lang="en-US" sz="2000" dirty="0" err="1" smtClean="0"/>
              <a:t>menghubungkan</a:t>
            </a:r>
            <a:r>
              <a:rPr lang="en-US" sz="2000" dirty="0" smtClean="0"/>
              <a:t> terminator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, 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dunia</a:t>
            </a:r>
            <a:r>
              <a:rPr lang="en-US" sz="2000" dirty="0" smtClean="0"/>
              <a:t> </a:t>
            </a:r>
            <a:r>
              <a:rPr lang="en-US" sz="2000" dirty="0" err="1" smtClean="0"/>
              <a:t>luar</a:t>
            </a:r>
            <a:r>
              <a:rPr lang="en-US" sz="2000" dirty="0" smtClean="0"/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Profesional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mengubah</a:t>
            </a:r>
            <a:r>
              <a:rPr lang="en-US" sz="2000" dirty="0" smtClean="0"/>
              <a:t> </a:t>
            </a:r>
            <a:r>
              <a:rPr lang="en-US" sz="2000" dirty="0" err="1" smtClean="0"/>
              <a:t>isi</a:t>
            </a:r>
            <a:r>
              <a:rPr lang="en-US" sz="2000" dirty="0" smtClean="0"/>
              <a:t>/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, </a:t>
            </a:r>
            <a:r>
              <a:rPr lang="en-US" sz="2000" dirty="0" err="1" smtClean="0"/>
              <a:t>prosedur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berkaitan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terminator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Hubungan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antar</a:t>
            </a:r>
            <a:r>
              <a:rPr lang="en-US" sz="2000" dirty="0" smtClean="0"/>
              <a:t> terminator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digambarkan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DFD.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74327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885" y="895290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Komponen</a:t>
            </a:r>
            <a:r>
              <a:rPr lang="en-US" sz="2000" dirty="0" smtClean="0"/>
              <a:t> Proses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4478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Komponen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menggambarkan</a:t>
            </a:r>
            <a:r>
              <a:rPr lang="en-US" sz="2000" dirty="0" smtClean="0"/>
              <a:t> </a:t>
            </a:r>
            <a:r>
              <a:rPr lang="en-US" sz="2000" dirty="0" err="1" smtClean="0"/>
              <a:t>transformasi</a:t>
            </a:r>
            <a:r>
              <a:rPr lang="en-US" sz="2000" dirty="0" smtClean="0"/>
              <a:t> input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output.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Penamaan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disesuaikan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proses/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sedang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1524000" y="3082520"/>
            <a:ext cx="1219200" cy="99417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43200" y="35814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14400" y="35814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867400" y="3084310"/>
            <a:ext cx="1219200" cy="99417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086600" y="358319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57800" y="358319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524000" y="4618160"/>
            <a:ext cx="1219200" cy="99417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43200" y="511704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14400" y="511704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939118" y="4612105"/>
            <a:ext cx="1219200" cy="99417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158318" y="5110985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29518" y="5110985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086600" y="37338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086600" y="34290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58318" y="49530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162800" y="52578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329518" y="49530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329518" y="5282002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32329" y="5251511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14400" y="4984374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19200" y="4098221"/>
            <a:ext cx="18149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i="1" dirty="0" smtClean="0">
                <a:solidFill>
                  <a:srgbClr val="FF0000"/>
                </a:solidFill>
              </a:rPr>
              <a:t>1 input &amp; 1 output</a:t>
            </a:r>
            <a:endParaRPr lang="en-US" sz="1500" b="1" i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43398" y="4089250"/>
            <a:ext cx="23711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i="1" dirty="0" smtClean="0">
                <a:solidFill>
                  <a:srgbClr val="FF0000"/>
                </a:solidFill>
              </a:rPr>
              <a:t>1 input &amp; </a:t>
            </a:r>
            <a:r>
              <a:rPr lang="en-US" sz="1500" b="1" i="1" dirty="0" err="1" smtClean="0">
                <a:solidFill>
                  <a:srgbClr val="FF0000"/>
                </a:solidFill>
              </a:rPr>
              <a:t>banyak</a:t>
            </a:r>
            <a:r>
              <a:rPr lang="en-US" sz="1500" b="1" i="1" dirty="0" smtClean="0">
                <a:solidFill>
                  <a:srgbClr val="FF0000"/>
                </a:solidFill>
              </a:rPr>
              <a:t> output</a:t>
            </a:r>
            <a:endParaRPr lang="en-US" sz="1500" b="1" i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2068" y="5695078"/>
            <a:ext cx="23711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i="1" dirty="0" err="1" smtClean="0">
                <a:solidFill>
                  <a:srgbClr val="FF0000"/>
                </a:solidFill>
              </a:rPr>
              <a:t>banyak</a:t>
            </a:r>
            <a:r>
              <a:rPr lang="en-US" sz="1500" b="1" i="1" dirty="0" smtClean="0">
                <a:solidFill>
                  <a:srgbClr val="FF0000"/>
                </a:solidFill>
              </a:rPr>
              <a:t> input &amp; 1 output</a:t>
            </a:r>
            <a:endParaRPr lang="en-US" sz="1500" b="1" i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0" y="5671548"/>
            <a:ext cx="29274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i="1" dirty="0" err="1" smtClean="0">
                <a:solidFill>
                  <a:srgbClr val="FF0000"/>
                </a:solidFill>
              </a:rPr>
              <a:t>banyak</a:t>
            </a:r>
            <a:r>
              <a:rPr lang="en-US" sz="1500" b="1" i="1" dirty="0" smtClean="0">
                <a:solidFill>
                  <a:srgbClr val="FF0000"/>
                </a:solidFill>
              </a:rPr>
              <a:t> input &amp; </a:t>
            </a:r>
            <a:r>
              <a:rPr lang="en-US" sz="1500" b="1" i="1" dirty="0" err="1" smtClean="0">
                <a:solidFill>
                  <a:srgbClr val="FF0000"/>
                </a:solidFill>
              </a:rPr>
              <a:t>banyak</a:t>
            </a:r>
            <a:r>
              <a:rPr lang="en-US" sz="1500" b="1" i="1" dirty="0" smtClean="0">
                <a:solidFill>
                  <a:srgbClr val="FF0000"/>
                </a:solidFill>
              </a:rPr>
              <a:t> output</a:t>
            </a:r>
            <a:endParaRPr lang="en-US" sz="15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695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42731" y="131841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564" y="2381625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effectLst/>
              </a:rPr>
              <a:t>Proses Model </a:t>
            </a:r>
            <a:r>
              <a:rPr lang="en-US" sz="2000" dirty="0" err="1" smtClean="0">
                <a:effectLst/>
              </a:rPr>
              <a:t>Sistem</a:t>
            </a:r>
            <a:endParaRPr lang="en-US" sz="2000" dirty="0" smtClean="0">
              <a:effectLst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Merancang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Data Flow Diagram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effectLst/>
              </a:rPr>
              <a:t>Data Modelling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Entity Relationship Diagram</a:t>
            </a:r>
            <a:endParaRPr lang="en-US" sz="20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11950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885" y="895290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Komponen</a:t>
            </a:r>
            <a:r>
              <a:rPr lang="en-US" sz="2000" dirty="0" smtClean="0"/>
              <a:t> Proses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00087" y="1905000"/>
            <a:ext cx="7772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diperhatikan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b="1" i="1" dirty="0" smtClean="0"/>
              <a:t>proses</a:t>
            </a:r>
          </a:p>
          <a:p>
            <a:pPr marL="914400" indent="-457200">
              <a:lnSpc>
                <a:spcPct val="150000"/>
              </a:lnSpc>
              <a:buAutoNum type="arabicPeriod"/>
            </a:pPr>
            <a:r>
              <a:rPr lang="en-US" sz="2000" dirty="0" smtClean="0"/>
              <a:t>Proses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b="1" i="1" dirty="0" smtClean="0"/>
              <a:t>input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b="1" i="1" dirty="0" smtClean="0"/>
              <a:t>output</a:t>
            </a:r>
            <a:endParaRPr lang="en-US" sz="2000" dirty="0"/>
          </a:p>
          <a:p>
            <a:pPr marL="914400" indent="-457200">
              <a:lnSpc>
                <a:spcPct val="150000"/>
              </a:lnSpc>
              <a:buAutoNum type="arabicPeriod"/>
            </a:pPr>
            <a:r>
              <a:rPr lang="en-US" sz="2000" dirty="0" smtClean="0"/>
              <a:t>Proses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dihubungkan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terminator, data store </a:t>
            </a:r>
            <a:r>
              <a:rPr lang="en-US" sz="2000" dirty="0" err="1" smtClean="0"/>
              <a:t>atau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dirty="0" err="1" smtClean="0"/>
              <a:t>alur</a:t>
            </a:r>
            <a:r>
              <a:rPr lang="en-US" sz="2000" dirty="0" smtClean="0"/>
              <a:t> data </a:t>
            </a:r>
          </a:p>
          <a:p>
            <a:pPr marL="914400" indent="-457200">
              <a:lnSpc>
                <a:spcPct val="150000"/>
              </a:lnSpc>
              <a:buAutoNum type="arabicPeriod"/>
            </a:pPr>
            <a:r>
              <a:rPr lang="en-US" sz="2000" dirty="0" err="1" smtClean="0"/>
              <a:t>Sistem</a:t>
            </a:r>
            <a:r>
              <a:rPr lang="en-US" sz="2000" dirty="0" smtClean="0"/>
              <a:t>/</a:t>
            </a:r>
            <a:r>
              <a:rPr lang="en-US" sz="2000" dirty="0" err="1" smtClean="0"/>
              <a:t>bagian</a:t>
            </a:r>
            <a:r>
              <a:rPr lang="en-US" sz="2000" dirty="0" smtClean="0"/>
              <a:t>/</a:t>
            </a:r>
            <a:r>
              <a:rPr lang="en-US" sz="2000" dirty="0" err="1" smtClean="0"/>
              <a:t>divisi</a:t>
            </a:r>
            <a:r>
              <a:rPr lang="en-US" sz="2000" dirty="0" smtClean="0"/>
              <a:t>/</a:t>
            </a:r>
            <a:r>
              <a:rPr lang="en-US" sz="2000" dirty="0" err="1" smtClean="0"/>
              <a:t>departemen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sedang</a:t>
            </a:r>
            <a:r>
              <a:rPr lang="en-US" sz="2000" dirty="0" smtClean="0"/>
              <a:t> </a:t>
            </a:r>
            <a:r>
              <a:rPr lang="en-US" sz="2000" dirty="0" err="1" smtClean="0"/>
              <a:t>dianalisis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professional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digambarkan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proses</a:t>
            </a:r>
          </a:p>
        </p:txBody>
      </p:sp>
    </p:spTree>
    <p:extLst>
      <p:ext uri="{BB962C8B-B14F-4D97-AF65-F5344CB8AC3E}">
        <p14:creationId xmlns:p14="http://schemas.microsoft.com/office/powerpoint/2010/main" val="22265811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7785" y="1600200"/>
            <a:ext cx="338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KOMPONEN DATA STORE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0268" y="2428682"/>
            <a:ext cx="7620000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model </a:t>
            </a:r>
            <a:r>
              <a:rPr lang="en-US" sz="2000" dirty="0" err="1" smtClean="0"/>
              <a:t>sekumpulan</a:t>
            </a:r>
            <a:r>
              <a:rPr lang="en-US" sz="2000" dirty="0" smtClean="0"/>
              <a:t> </a:t>
            </a:r>
            <a:r>
              <a:rPr lang="en-US" sz="2000" dirty="0" err="1" smtClean="0"/>
              <a:t>paket</a:t>
            </a:r>
            <a:r>
              <a:rPr lang="en-US" sz="2000" dirty="0" smtClean="0"/>
              <a:t> data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diberi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kata </a:t>
            </a:r>
            <a:r>
              <a:rPr lang="en-US" sz="2000" dirty="0" err="1" smtClean="0"/>
              <a:t>benda</a:t>
            </a:r>
            <a:r>
              <a:rPr lang="en-US" sz="2000" dirty="0" smtClean="0"/>
              <a:t> </a:t>
            </a:r>
            <a:r>
              <a:rPr lang="en-US" sz="2000" dirty="0" err="1" smtClean="0"/>
              <a:t>bersifat</a:t>
            </a:r>
            <a:r>
              <a:rPr lang="en-US" sz="2000" dirty="0" smtClean="0"/>
              <a:t> </a:t>
            </a:r>
            <a:r>
              <a:rPr lang="en-US" sz="2000" dirty="0" err="1" smtClean="0"/>
              <a:t>jamak</a:t>
            </a:r>
            <a:r>
              <a:rPr lang="en-US" sz="20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Berupa</a:t>
            </a:r>
            <a:r>
              <a:rPr lang="en-US" sz="2000" dirty="0" smtClean="0"/>
              <a:t> file/database yang </a:t>
            </a:r>
            <a:r>
              <a:rPr lang="en-US" sz="2000" dirty="0" err="1" smtClean="0"/>
              <a:t>tersimpan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disket</a:t>
            </a:r>
            <a:r>
              <a:rPr lang="en-US" sz="2000" dirty="0" smtClean="0"/>
              <a:t>, </a:t>
            </a:r>
            <a:r>
              <a:rPr lang="en-US" sz="2000" dirty="0" err="1" smtClean="0"/>
              <a:t>harddisk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bersifat</a:t>
            </a:r>
            <a:r>
              <a:rPr lang="en-US" sz="2000" dirty="0" smtClean="0"/>
              <a:t> manual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</a:t>
            </a:r>
            <a:r>
              <a:rPr lang="en-US" sz="2000" dirty="0" err="1" smtClean="0"/>
              <a:t>contoh</a:t>
            </a:r>
            <a:r>
              <a:rPr lang="en-US" sz="2000" dirty="0" smtClean="0"/>
              <a:t>: </a:t>
            </a:r>
            <a:r>
              <a:rPr lang="en-US" sz="2000" dirty="0" err="1" smtClean="0"/>
              <a:t>buku</a:t>
            </a:r>
            <a:r>
              <a:rPr lang="en-US" sz="2000" dirty="0" smtClean="0"/>
              <a:t> </a:t>
            </a:r>
            <a:r>
              <a:rPr lang="en-US" sz="2000" dirty="0" err="1" smtClean="0"/>
              <a:t>alamat</a:t>
            </a:r>
            <a:r>
              <a:rPr lang="en-US" sz="2000" dirty="0" smtClean="0"/>
              <a:t>, file folder</a:t>
            </a:r>
          </a:p>
        </p:txBody>
      </p:sp>
    </p:spTree>
    <p:extLst>
      <p:ext uri="{BB962C8B-B14F-4D97-AF65-F5344CB8AC3E}">
        <p14:creationId xmlns:p14="http://schemas.microsoft.com/office/powerpoint/2010/main" val="21357547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066800"/>
            <a:ext cx="5527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Hal yang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diperhatikan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b="1" i="1" dirty="0" smtClean="0"/>
              <a:t>data store</a:t>
            </a:r>
            <a:endParaRPr lang="en-US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82880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Alur</a:t>
            </a:r>
            <a:r>
              <a:rPr lang="en-US" sz="2000" dirty="0" smtClean="0"/>
              <a:t> data </a:t>
            </a:r>
            <a:r>
              <a:rPr lang="en-US" sz="2000" dirty="0" err="1" smtClean="0"/>
              <a:t>dari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menuju</a:t>
            </a:r>
            <a:r>
              <a:rPr lang="en-US" sz="2000" dirty="0" smtClean="0"/>
              <a:t> data store, </a:t>
            </a:r>
            <a:r>
              <a:rPr lang="en-US" sz="2000" dirty="0" err="1" smtClean="0"/>
              <a:t>hal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berarti</a:t>
            </a:r>
            <a:r>
              <a:rPr lang="en-US" sz="2000" dirty="0" smtClean="0"/>
              <a:t> data store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/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penyimpanan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proses (proses write)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Alur</a:t>
            </a:r>
            <a:r>
              <a:rPr lang="en-US" sz="2000" dirty="0" smtClean="0"/>
              <a:t> data </a:t>
            </a:r>
            <a:r>
              <a:rPr lang="en-US" sz="2000" dirty="0" err="1" smtClean="0"/>
              <a:t>dari</a:t>
            </a:r>
            <a:r>
              <a:rPr lang="en-US" sz="2000" dirty="0" smtClean="0"/>
              <a:t> data store </a:t>
            </a:r>
            <a:r>
              <a:rPr lang="en-US" sz="2000" dirty="0" err="1" smtClean="0"/>
              <a:t>ke</a:t>
            </a:r>
            <a:r>
              <a:rPr lang="en-US" sz="2000" dirty="0" smtClean="0"/>
              <a:t> proses. Hal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berarti</a:t>
            </a:r>
            <a:r>
              <a:rPr lang="en-US" sz="2000" dirty="0" smtClean="0"/>
              <a:t> data store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/proses </a:t>
            </a:r>
            <a:r>
              <a:rPr lang="en-US" sz="2000" dirty="0" err="1" smtClean="0"/>
              <a:t>memerlukan</a:t>
            </a:r>
            <a:r>
              <a:rPr lang="en-US" sz="2000" dirty="0" smtClean="0"/>
              <a:t> data (proses read)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Alur</a:t>
            </a:r>
            <a:r>
              <a:rPr lang="en-US" sz="2000" dirty="0" smtClean="0"/>
              <a:t> data </a:t>
            </a:r>
            <a:r>
              <a:rPr lang="en-US" sz="2000" dirty="0" err="1" smtClean="0"/>
              <a:t>dari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menuju</a:t>
            </a:r>
            <a:r>
              <a:rPr lang="en-US" sz="2000" dirty="0" smtClean="0"/>
              <a:t> data store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sebaliknya</a:t>
            </a:r>
            <a:r>
              <a:rPr lang="en-US" sz="2000" dirty="0" smtClean="0"/>
              <a:t> </a:t>
            </a:r>
            <a:r>
              <a:rPr lang="en-US" sz="2000" dirty="0" err="1" smtClean="0"/>
              <a:t>berarti</a:t>
            </a:r>
            <a:r>
              <a:rPr lang="en-US" sz="2000" dirty="0" smtClean="0"/>
              <a:t>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87495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3426" t="47917" r="27965" b="18750"/>
          <a:stretch/>
        </p:blipFill>
        <p:spPr>
          <a:xfrm>
            <a:off x="534590" y="1752600"/>
            <a:ext cx="810339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377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6986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137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79026" y="2967335"/>
            <a:ext cx="4185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Kasih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0522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8226" y="1828800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PROSES MODEL</a:t>
            </a:r>
            <a:endParaRPr lang="en-US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0087" y="2773739"/>
            <a:ext cx="7772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Cara formal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menggambarkan</a:t>
            </a:r>
            <a:r>
              <a:rPr lang="en-US" sz="2200" dirty="0" smtClean="0"/>
              <a:t> </a:t>
            </a:r>
            <a:r>
              <a:rPr lang="en-US" sz="2200" dirty="0" err="1" smtClean="0"/>
              <a:t>bagaimana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beroperasi</a:t>
            </a:r>
            <a:r>
              <a:rPr lang="en-US" sz="2200" dirty="0" smtClean="0"/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Cara </a:t>
            </a:r>
            <a:r>
              <a:rPr lang="en-US" sz="2200" dirty="0" err="1" smtClean="0"/>
              <a:t>populer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proses modelling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pendekata</a:t>
            </a:r>
            <a:r>
              <a:rPr lang="en-US" sz="2200" dirty="0" smtClean="0"/>
              <a:t> Data Flow Diagram </a:t>
            </a:r>
          </a:p>
        </p:txBody>
      </p:sp>
    </p:spTree>
    <p:extLst>
      <p:ext uri="{BB962C8B-B14F-4D97-AF65-F5344CB8AC3E}">
        <p14:creationId xmlns:p14="http://schemas.microsoft.com/office/powerpoint/2010/main" val="19800560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066800"/>
            <a:ext cx="27270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Data Flow Diagram</a:t>
            </a:r>
            <a:endParaRPr lang="en-US" sz="2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219200" y="3455894"/>
            <a:ext cx="49439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Ada 4 </a:t>
            </a:r>
            <a:r>
              <a:rPr lang="en-US" sz="2000" dirty="0" err="1" smtClean="0"/>
              <a:t>elemen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menyusun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DFD</a:t>
            </a:r>
          </a:p>
          <a:p>
            <a:pPr marL="914400" indent="-457200">
              <a:buAutoNum type="arabicPeriod"/>
            </a:pPr>
            <a:r>
              <a:rPr lang="en-US" sz="2000" dirty="0" smtClean="0"/>
              <a:t>Proses</a:t>
            </a:r>
          </a:p>
          <a:p>
            <a:pPr marL="914400" indent="-457200">
              <a:buAutoNum type="arabicPeriod"/>
            </a:pPr>
            <a:r>
              <a:rPr lang="en-US" sz="2000" dirty="0" smtClean="0"/>
              <a:t>Data Flow</a:t>
            </a:r>
          </a:p>
          <a:p>
            <a:pPr marL="914400" indent="-457200">
              <a:buAutoNum type="arabicPeriod"/>
            </a:pPr>
            <a:r>
              <a:rPr lang="en-US" sz="2000" dirty="0" smtClean="0"/>
              <a:t>Data Store</a:t>
            </a:r>
          </a:p>
          <a:p>
            <a:pPr marL="914400" indent="-457200">
              <a:buAutoNum type="arabicPeriod"/>
            </a:pPr>
            <a:r>
              <a:rPr lang="en-US" sz="2000" dirty="0" smtClean="0"/>
              <a:t>External Entity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31216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DFD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model </a:t>
            </a:r>
            <a:r>
              <a:rPr lang="en-US" sz="2000" dirty="0" err="1" smtClean="0"/>
              <a:t>logika</a:t>
            </a:r>
            <a:r>
              <a:rPr lang="en-US" sz="2000" dirty="0" smtClean="0"/>
              <a:t> data </a:t>
            </a:r>
            <a:r>
              <a:rPr lang="en-US" sz="2000" dirty="0" err="1" smtClean="0"/>
              <a:t>atau</a:t>
            </a:r>
            <a:r>
              <a:rPr lang="en-US" sz="2000" dirty="0" smtClean="0"/>
              <a:t> proses yang </a:t>
            </a:r>
            <a:r>
              <a:rPr lang="en-US" sz="2000" dirty="0" err="1" smtClean="0"/>
              <a:t>dibuat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menggambarkan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mana</a:t>
            </a:r>
            <a:r>
              <a:rPr lang="en-US" sz="2000" dirty="0" smtClean="0"/>
              <a:t> </a:t>
            </a:r>
            <a:r>
              <a:rPr lang="en-US" sz="2000" dirty="0" err="1" smtClean="0"/>
              <a:t>asal</a:t>
            </a:r>
            <a:r>
              <a:rPr lang="en-US" sz="2000" dirty="0" smtClean="0"/>
              <a:t> data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kemana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data yang </a:t>
            </a:r>
            <a:r>
              <a:rPr lang="en-US" sz="2000" dirty="0" err="1" smtClean="0"/>
              <a:t>keluar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, </a:t>
            </a:r>
            <a:r>
              <a:rPr lang="en-US" sz="2000" dirty="0" err="1" smtClean="0"/>
              <a:t>dimana</a:t>
            </a:r>
            <a:r>
              <a:rPr lang="en-US" sz="2000" dirty="0" smtClean="0"/>
              <a:t> data </a:t>
            </a:r>
            <a:r>
              <a:rPr lang="en-US" sz="2000" dirty="0" err="1" smtClean="0"/>
              <a:t>disimpan</a:t>
            </a:r>
            <a:r>
              <a:rPr lang="en-US" sz="2000" dirty="0" smtClean="0"/>
              <a:t>, proses </a:t>
            </a:r>
            <a:r>
              <a:rPr lang="en-US" sz="2000" dirty="0" err="1" smtClean="0"/>
              <a:t>apa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interaksi</a:t>
            </a:r>
            <a:r>
              <a:rPr lang="en-US" sz="2000" dirty="0" smtClean="0"/>
              <a:t> </a:t>
            </a:r>
            <a:r>
              <a:rPr lang="en-US" sz="2000" dirty="0" err="1" smtClean="0"/>
              <a:t>anatara</a:t>
            </a:r>
            <a:r>
              <a:rPr lang="en-US" sz="2000" dirty="0" smtClean="0"/>
              <a:t> data yang </a:t>
            </a:r>
            <a:r>
              <a:rPr lang="en-US" sz="2000" dirty="0" err="1" smtClean="0"/>
              <a:t>tersimpan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proses yang </a:t>
            </a:r>
            <a:r>
              <a:rPr lang="en-US" sz="2000" dirty="0" err="1" smtClean="0"/>
              <a:t>dikenakan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data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78946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219200"/>
            <a:ext cx="4788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Kelebihan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pendekatan</a:t>
            </a:r>
            <a:r>
              <a:rPr lang="en-US" sz="2000" dirty="0" smtClean="0"/>
              <a:t> </a:t>
            </a:r>
            <a:r>
              <a:rPr lang="en-US" sz="2000" dirty="0" err="1" smtClean="0"/>
              <a:t>aliran</a:t>
            </a:r>
            <a:r>
              <a:rPr lang="en-US" sz="2000" dirty="0" smtClean="0"/>
              <a:t> data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905000"/>
            <a:ext cx="7391400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Kebebasan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menjalankan</a:t>
            </a:r>
            <a:r>
              <a:rPr lang="en-US" sz="2000" dirty="0" smtClean="0"/>
              <a:t> </a:t>
            </a:r>
            <a:r>
              <a:rPr lang="en-US" sz="2000" dirty="0" err="1" smtClean="0"/>
              <a:t>implementasi</a:t>
            </a:r>
            <a:r>
              <a:rPr lang="en-US" sz="2000" dirty="0" smtClean="0"/>
              <a:t> </a:t>
            </a:r>
            <a:r>
              <a:rPr lang="en-US" sz="2000" dirty="0" err="1" smtClean="0"/>
              <a:t>teknis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Pemahaman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jauh</a:t>
            </a:r>
            <a:r>
              <a:rPr lang="en-US" sz="2000" dirty="0" smtClean="0"/>
              <a:t> </a:t>
            </a:r>
            <a:r>
              <a:rPr lang="en-US" sz="2000" dirty="0" err="1" smtClean="0"/>
              <a:t>mengenai</a:t>
            </a:r>
            <a:r>
              <a:rPr lang="en-US" sz="2000" dirty="0" smtClean="0"/>
              <a:t> </a:t>
            </a:r>
            <a:r>
              <a:rPr lang="en-US" sz="2000" dirty="0" err="1" smtClean="0"/>
              <a:t>keterkaitan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lain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subsistem</a:t>
            </a:r>
            <a:r>
              <a:rPr lang="en-US" sz="2000" dirty="0" smtClean="0"/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Mengkomunikasikan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pengetahuan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yang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diagram </a:t>
            </a:r>
            <a:r>
              <a:rPr lang="en-US" sz="2000" dirty="0" err="1" smtClean="0"/>
              <a:t>aliran</a:t>
            </a:r>
            <a:r>
              <a:rPr lang="en-US" sz="2000" dirty="0" smtClean="0"/>
              <a:t> data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Menganalisis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diajukan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apakah</a:t>
            </a:r>
            <a:r>
              <a:rPr lang="en-US" sz="2000" dirty="0" smtClean="0"/>
              <a:t> data-data </a:t>
            </a:r>
            <a:r>
              <a:rPr lang="en-US" sz="2000" dirty="0" err="1" smtClean="0"/>
              <a:t>dan</a:t>
            </a:r>
            <a:r>
              <a:rPr lang="en-US" sz="2000" dirty="0" smtClean="0"/>
              <a:t> proses yang </a:t>
            </a:r>
            <a:r>
              <a:rPr lang="en-US" sz="2000" dirty="0" err="1" smtClean="0"/>
              <a:t>diperlukan</a:t>
            </a:r>
            <a:r>
              <a:rPr lang="en-US" sz="2000" dirty="0" smtClean="0"/>
              <a:t>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ditetapkan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96396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1219200"/>
            <a:ext cx="5216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Kelebihan</a:t>
            </a:r>
            <a:r>
              <a:rPr lang="en-US" sz="2000" dirty="0" smtClean="0"/>
              <a:t> </a:t>
            </a:r>
            <a:r>
              <a:rPr lang="en-US" sz="2000" dirty="0" err="1" smtClean="0"/>
              <a:t>tambahan</a:t>
            </a:r>
            <a:r>
              <a:rPr lang="en-US" sz="2000" dirty="0" smtClean="0"/>
              <a:t> </a:t>
            </a:r>
            <a:r>
              <a:rPr lang="en-US" sz="2000" dirty="0" err="1" smtClean="0"/>
              <a:t>pendekatan</a:t>
            </a:r>
            <a:r>
              <a:rPr lang="en-US" sz="2000" dirty="0" smtClean="0"/>
              <a:t> </a:t>
            </a:r>
            <a:r>
              <a:rPr lang="en-US" sz="2000" dirty="0" err="1" smtClean="0"/>
              <a:t>aliran</a:t>
            </a:r>
            <a:r>
              <a:rPr lang="en-US" sz="2000" dirty="0" smtClean="0"/>
              <a:t> data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752600"/>
            <a:ext cx="7391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latihan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bermanfaat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penganalisis</a:t>
            </a:r>
            <a:r>
              <a:rPr lang="en-US" sz="2000" dirty="0" smtClean="0"/>
              <a:t>,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memahami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keterkaitan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lain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sub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Membedakan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lingkungannya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menempatkan</a:t>
            </a:r>
            <a:r>
              <a:rPr lang="en-US" sz="2000" dirty="0" smtClean="0"/>
              <a:t> </a:t>
            </a:r>
            <a:r>
              <a:rPr lang="en-US" sz="2000" dirty="0" err="1" smtClean="0"/>
              <a:t>batas-batasnya</a:t>
            </a:r>
            <a:endParaRPr lang="en-US" sz="2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berinteraksi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Memungkinkan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menggambarkan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diagram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01878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885" y="712855"/>
            <a:ext cx="27270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 smtClean="0"/>
              <a:t>Data Flow Diagram</a:t>
            </a:r>
            <a:endParaRPr lang="en-US" sz="22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12885" y="1066800"/>
            <a:ext cx="3248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Context Diagram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85" y="1371600"/>
            <a:ext cx="845359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617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200090"/>
            <a:ext cx="3248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Context Diagram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1087" y="2057400"/>
            <a:ext cx="7010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Berfungsi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memetakan</a:t>
            </a:r>
            <a:r>
              <a:rPr lang="en-US" sz="2000" dirty="0" smtClean="0"/>
              <a:t> model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Menggambarkan</a:t>
            </a:r>
            <a:r>
              <a:rPr lang="en-US" sz="2000" dirty="0" smtClean="0"/>
              <a:t> </a:t>
            </a:r>
            <a:r>
              <a:rPr lang="en-US" sz="2000" dirty="0" err="1" smtClean="0"/>
              <a:t>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entitas</a:t>
            </a:r>
            <a:r>
              <a:rPr lang="en-US" sz="2000" dirty="0" smtClean="0"/>
              <a:t> </a:t>
            </a:r>
            <a:r>
              <a:rPr lang="en-US" sz="2000" dirty="0" err="1" smtClean="0"/>
              <a:t>luar</a:t>
            </a:r>
            <a:r>
              <a:rPr lang="en-US" sz="2000" dirty="0" smtClean="0"/>
              <a:t>, </a:t>
            </a:r>
            <a:r>
              <a:rPr lang="en-US" sz="2000" dirty="0" err="1" smtClean="0"/>
              <a:t>masukan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keluaran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Direpresentasikan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lingkaran</a:t>
            </a:r>
            <a:r>
              <a:rPr lang="en-US" sz="2000" dirty="0" smtClean="0"/>
              <a:t> </a:t>
            </a:r>
            <a:r>
              <a:rPr lang="en-US" sz="2000" dirty="0" err="1" smtClean="0"/>
              <a:t>tunggal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mewakili</a:t>
            </a:r>
            <a:r>
              <a:rPr lang="en-US" sz="2000" dirty="0" smtClean="0"/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keseluruhan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sistem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69647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885" y="712855"/>
            <a:ext cx="27270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 smtClean="0"/>
              <a:t>Data Flow Diagram</a:t>
            </a:r>
            <a:endParaRPr lang="en-US" sz="22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12885" y="1066800"/>
            <a:ext cx="3248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Data Diagram Levelled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86" y="1497687"/>
            <a:ext cx="8602514" cy="470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333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907</Words>
  <Application>Microsoft Office PowerPoint</Application>
  <PresentationFormat>On-screen Show (4:3)</PresentationFormat>
  <Paragraphs>156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Courier New</vt:lpstr>
      <vt:lpstr>Wingdings</vt:lpstr>
      <vt:lpstr>Office Theme</vt:lpstr>
      <vt:lpstr>PowerPoint Presentation</vt:lpstr>
      <vt:lpstr>Tujuan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Windows User</cp:lastModifiedBy>
  <cp:revision>249</cp:revision>
  <dcterms:created xsi:type="dcterms:W3CDTF">2010-08-24T06:47:44Z</dcterms:created>
  <dcterms:modified xsi:type="dcterms:W3CDTF">2018-11-22T09:25:42Z</dcterms:modified>
</cp:coreProperties>
</file>