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6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4" d="100"/>
          <a:sy n="54" d="100"/>
        </p:scale>
        <p:origin x="3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22/11/2018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off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situasi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seseorang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mengorbankan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kehilangan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memperoleh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kualitas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pilihan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diambil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4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9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0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8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9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74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1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82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10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50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41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62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64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02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33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7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73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7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 sistem informasi besar yang melayani banyak pengguna untuk berbagai tujuan, seringkali sulit untuk mempersonalisasi output.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7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41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0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288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DESIGN EFFECTIVE OUTPUT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921740" y="2282997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74743" y="2282997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74743" y="473614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140" y="1292397"/>
            <a:ext cx="7162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Memilih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yang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Benar</a:t>
            </a:r>
            <a:endParaRPr lang="en-US" sz="2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02740" y="2627055"/>
            <a:ext cx="63466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aksesibilitas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fleksibilitas</a:t>
            </a:r>
            <a:r>
              <a:rPr lang="en-US" sz="2000" dirty="0" smtClean="0"/>
              <a:t> output yang </a:t>
            </a:r>
            <a:r>
              <a:rPr lang="en-US" sz="2000" dirty="0" err="1" smtClean="0"/>
              <a:t>dihasilkan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Pertimbangan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Distribusi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retrieval (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Transportabilitas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Dampat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data.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93140" y="2054769"/>
            <a:ext cx="723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trade-off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output,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8277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020385"/>
            <a:ext cx="716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Konten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1054677" y="1981200"/>
            <a:ext cx="7379709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Konten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 yang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Memikirkan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form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design output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 yang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8017897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020385"/>
            <a:ext cx="716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Konten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1054677" y="1981200"/>
            <a:ext cx="73797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Isi output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sistem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informasi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harus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saling</a:t>
            </a:r>
            <a:r>
              <a:rPr lang="en-US" sz="2000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terkait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a typeface="Calibri" panose="020F0502020204030204" pitchFamily="34" charset="0"/>
              </a:rPr>
              <a:t>metode</a:t>
            </a:r>
            <a:r>
              <a:rPr lang="en-US" sz="2000" dirty="0">
                <a:solidFill>
                  <a:srgbClr val="222222"/>
                </a:solidFill>
                <a:ea typeface="Calibri" panose="020F0502020204030204" pitchFamily="34" charset="0"/>
              </a:rPr>
              <a:t> output</a:t>
            </a:r>
            <a:r>
              <a:rPr lang="en-US" sz="2000" dirty="0" smtClean="0">
                <a:solidFill>
                  <a:srgbClr val="222222"/>
                </a:solidFill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222222"/>
                </a:solidFill>
              </a:rPr>
              <a:t>Dalam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merancang</a:t>
            </a:r>
            <a:r>
              <a:rPr lang="en-US" sz="2000" dirty="0" smtClean="0">
                <a:solidFill>
                  <a:srgbClr val="222222"/>
                </a:solidFill>
              </a:rPr>
              <a:t> output, </a:t>
            </a:r>
            <a:r>
              <a:rPr lang="en-US" sz="2000" dirty="0" err="1" smtClean="0">
                <a:solidFill>
                  <a:srgbClr val="222222"/>
                </a:solidFill>
              </a:rPr>
              <a:t>harus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memikirkan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bagaimana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pengaruh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fungsi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tujuan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dalam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mempengaruhi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metode</a:t>
            </a:r>
            <a:r>
              <a:rPr lang="en-US" sz="2000" dirty="0" smtClean="0">
                <a:solidFill>
                  <a:srgbClr val="222222"/>
                </a:solidFill>
              </a:rPr>
              <a:t> output yang </a:t>
            </a:r>
            <a:r>
              <a:rPr lang="en-US" sz="2000" dirty="0" err="1" smtClean="0">
                <a:solidFill>
                  <a:srgbClr val="222222"/>
                </a:solidFill>
              </a:rPr>
              <a:t>dipilih</a:t>
            </a:r>
            <a:r>
              <a:rPr lang="en-US" sz="2000" dirty="0" smtClean="0">
                <a:solidFill>
                  <a:srgbClr val="22222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22222"/>
                </a:solidFill>
              </a:rPr>
              <a:t>Output </a:t>
            </a:r>
            <a:r>
              <a:rPr lang="en-US" sz="2000" dirty="0" err="1" smtClean="0">
                <a:solidFill>
                  <a:srgbClr val="222222"/>
                </a:solidFill>
              </a:rPr>
              <a:t>harus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dipikirkan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dengan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cara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umum</a:t>
            </a:r>
            <a:r>
              <a:rPr lang="en-US" sz="2000" dirty="0" smtClean="0">
                <a:solidFill>
                  <a:srgbClr val="222222"/>
                </a:solidFill>
              </a:rPr>
              <a:t>, </a:t>
            </a:r>
            <a:r>
              <a:rPr lang="en-US" sz="2000" dirty="0" err="1" smtClean="0">
                <a:solidFill>
                  <a:srgbClr val="222222"/>
                </a:solidFill>
              </a:rPr>
              <a:t>sehingga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informasi</a:t>
            </a:r>
            <a:r>
              <a:rPr lang="en-US" sz="2000" dirty="0" smtClean="0">
                <a:solidFill>
                  <a:srgbClr val="222222"/>
                </a:solidFill>
              </a:rPr>
              <a:t> yang </a:t>
            </a:r>
            <a:r>
              <a:rPr lang="en-US" sz="2000" dirty="0" err="1" smtClean="0">
                <a:solidFill>
                  <a:srgbClr val="222222"/>
                </a:solidFill>
              </a:rPr>
              <a:t>dikeluarkan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oleh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sistem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komputer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dapat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dianggap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sebagai</a:t>
            </a:r>
            <a:r>
              <a:rPr lang="en-US" sz="2000" dirty="0" smtClean="0">
                <a:solidFill>
                  <a:srgbClr val="222222"/>
                </a:solidFill>
              </a:rPr>
              <a:t> output.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22222"/>
                </a:solidFill>
              </a:rPr>
              <a:t>Output </a:t>
            </a:r>
            <a:r>
              <a:rPr lang="en-US" sz="2000" dirty="0" err="1" smtClean="0">
                <a:solidFill>
                  <a:srgbClr val="222222"/>
                </a:solidFill>
              </a:rPr>
              <a:t>seharusnya</a:t>
            </a:r>
            <a:r>
              <a:rPr lang="en-US" sz="2000" dirty="0" smtClean="0">
                <a:solidFill>
                  <a:srgbClr val="222222"/>
                </a:solidFill>
              </a:rPr>
              <a:t> di </a:t>
            </a:r>
            <a:r>
              <a:rPr lang="en-US" sz="2000" dirty="0" err="1" smtClean="0">
                <a:solidFill>
                  <a:srgbClr val="222222"/>
                </a:solidFill>
              </a:rPr>
              <a:t>konsep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secara</a:t>
            </a:r>
            <a:r>
              <a:rPr lang="en-US" sz="2000" dirty="0" smtClean="0">
                <a:solidFill>
                  <a:srgbClr val="222222"/>
                </a:solidFill>
              </a:rPr>
              <a:t> external (</a:t>
            </a:r>
            <a:r>
              <a:rPr lang="en-US" sz="2000" dirty="0" err="1" smtClean="0">
                <a:solidFill>
                  <a:srgbClr val="222222"/>
                </a:solidFill>
              </a:rPr>
              <a:t>diluar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lingkup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bisnis</a:t>
            </a:r>
            <a:r>
              <a:rPr lang="en-US" sz="2000" dirty="0" smtClean="0">
                <a:solidFill>
                  <a:srgbClr val="222222"/>
                </a:solidFill>
              </a:rPr>
              <a:t>) </a:t>
            </a:r>
            <a:r>
              <a:rPr lang="en-US" sz="2000" dirty="0" err="1" smtClean="0">
                <a:solidFill>
                  <a:srgbClr val="222222"/>
                </a:solidFill>
              </a:rPr>
              <a:t>dan</a:t>
            </a:r>
            <a:r>
              <a:rPr lang="en-US" sz="2000" dirty="0" smtClean="0">
                <a:solidFill>
                  <a:srgbClr val="222222"/>
                </a:solidFill>
              </a:rPr>
              <a:t> internal (</a:t>
            </a:r>
            <a:r>
              <a:rPr lang="en-US" sz="2000" dirty="0" err="1" smtClean="0">
                <a:solidFill>
                  <a:srgbClr val="222222"/>
                </a:solidFill>
              </a:rPr>
              <a:t>dalam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lingkup</a:t>
            </a:r>
            <a:r>
              <a:rPr lang="en-US" sz="2000" dirty="0" smtClean="0">
                <a:solidFill>
                  <a:srgbClr val="222222"/>
                </a:solidFill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</a:rPr>
              <a:t>bisnis</a:t>
            </a:r>
            <a:r>
              <a:rPr lang="en-US" sz="2000" dirty="0" smtClean="0">
                <a:solidFill>
                  <a:srgbClr val="222222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3884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237757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Output </a:t>
            </a:r>
            <a:r>
              <a:rPr lang="en-US" sz="2300" dirty="0" err="1" smtClean="0"/>
              <a:t>Eksternal</a:t>
            </a:r>
            <a:endParaRPr lang="en-US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1054678" y="1997839"/>
            <a:ext cx="7393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Tagihan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Iklan</a:t>
            </a:r>
            <a:r>
              <a:rPr lang="en-US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Cek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Tahunan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Bentuk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customer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Vendor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Suppliers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Industry </a:t>
            </a:r>
            <a:r>
              <a:rPr lang="en-US" sz="2000" dirty="0" err="1" smtClean="0"/>
              <a:t>dan</a:t>
            </a:r>
            <a:r>
              <a:rPr lang="en-US" sz="2000" dirty="0" smtClean="0"/>
              <a:t> competitor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6162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14493" t="19729" r="34507" b="10553"/>
          <a:stretch/>
        </p:blipFill>
        <p:spPr bwMode="auto">
          <a:xfrm>
            <a:off x="0" y="609600"/>
            <a:ext cx="9172575" cy="5140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435973"/>
            <a:ext cx="755671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2000" b="1" i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000" b="1" i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turnaround </a:t>
            </a:r>
            <a:r>
              <a:rPr lang="en-US" sz="2000" b="1" i="1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b="1" i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Pemrosesan</a:t>
            </a:r>
            <a:r>
              <a:rPr lang="en-US" sz="2000" b="1" i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2000" b="1" i="1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Minigasco</a:t>
            </a:r>
            <a:r>
              <a:rPr lang="en-US" sz="2000" b="1" i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83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1987" y="1752600"/>
            <a:ext cx="7848600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Gambar 1</a:t>
            </a:r>
            <a:r>
              <a:rPr lang="en-US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8038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Tagihan gas yang merupakan dokumen turnaround untuk pemrosesan data perusahaan gas. </a:t>
            </a:r>
            <a:endParaRPr lang="en-US" sz="2000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Output untuk satu tahap pemrosesan menjadi masukan untuk yang berikutnya. </a:t>
            </a:r>
            <a:endParaRPr lang="en-US" sz="2000" dirty="0" smtClean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8038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Ketika pelanggan mengembalikan bagian dokumen yang ditentukan, </a:t>
            </a:r>
            <a:r>
              <a:rPr lang="en-US" sz="20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dipindai secara optik dan digunakan sebagai input komputer.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336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2212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Internal Output</a:t>
            </a:r>
            <a:endParaRPr lang="en-US" sz="2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054678" y="1740813"/>
            <a:ext cx="7632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Berbagai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laporan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kepada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para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pengambil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keputusan</a:t>
            </a:r>
            <a:endParaRPr lang="en-US" sz="2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087438" indent="-342900">
              <a:buFont typeface="Wingdings" panose="05000000000000000000" pitchFamily="2" charset="2"/>
              <a:buChar char="ü"/>
            </a:pPr>
            <a:r>
              <a:rPr lang="id-ID" sz="2200" dirty="0"/>
              <a:t>Mulai dari laporan ringkasan pendek hingga laporan panjang dan terperinci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pPr marL="1655763" indent="-342900">
              <a:buFont typeface="Courier New" panose="02070309020205020404" pitchFamily="49" charset="0"/>
              <a:buChar char="o"/>
            </a:pPr>
            <a:r>
              <a:rPr lang="id-ID" sz="2000" dirty="0"/>
              <a:t>Contoh laporan ringkasan adalah laporan yang meringkas total penjualan bulanan. </a:t>
            </a:r>
            <a:endParaRPr lang="en-US" sz="2000" dirty="0" smtClean="0"/>
          </a:p>
          <a:p>
            <a:pPr marL="1655763" indent="-342900">
              <a:buFont typeface="Courier New" panose="02070309020205020404" pitchFamily="49" charset="0"/>
              <a:buChar char="o"/>
            </a:pPr>
            <a:r>
              <a:rPr lang="id-ID" sz="2000" dirty="0" smtClean="0"/>
              <a:t>Laporan </a:t>
            </a:r>
            <a:r>
              <a:rPr lang="id-ID" sz="2000" dirty="0"/>
              <a:t>terperinci mungkin memberikan penjualan mingguan oleh tenaga </a:t>
            </a:r>
            <a:r>
              <a:rPr lang="id-ID" sz="2000" dirty="0" smtClean="0"/>
              <a:t>penjual.</a:t>
            </a:r>
            <a:endParaRPr lang="en-US" sz="2000" dirty="0" smtClean="0"/>
          </a:p>
          <a:p>
            <a:pPr marL="1655763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1087438" indent="-342900">
              <a:buFont typeface="Wingdings" panose="05000000000000000000" pitchFamily="2" charset="2"/>
              <a:buChar char="ü"/>
            </a:pPr>
            <a:r>
              <a:rPr lang="en-US" sz="2200" dirty="0" smtClean="0"/>
              <a:t>L</a:t>
            </a:r>
            <a:r>
              <a:rPr lang="id-ID" sz="2200" dirty="0" smtClean="0"/>
              <a:t>aporan </a:t>
            </a:r>
            <a:r>
              <a:rPr lang="id-ID" sz="2200" dirty="0"/>
              <a:t>historis dan laporan pengecualian yang hanya dihasilkan pada saat pengecualian terjadi.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88160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8187" y="1636810"/>
            <a:ext cx="7696200" cy="358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laporan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pengecualian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adalah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2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862013" indent="-3968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Daftar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semua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karyawan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tanpa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ketidakhadiran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selama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setahun</a:t>
            </a:r>
            <a:endParaRPr lang="en-US" sz="2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862013" indent="-3968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Daftar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semua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penjual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tidak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memenuhi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kuota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penjualan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bulanan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mereka</a:t>
            </a:r>
            <a:endParaRPr lang="en-US" sz="2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862013" indent="-3968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Laporan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tentang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keluhan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konsumen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dibuat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enam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bulan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terakhir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69133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270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Teknologi</a:t>
            </a:r>
            <a:r>
              <a:rPr lang="en-US" sz="2400" b="1" i="1" dirty="0" smtClean="0"/>
              <a:t> Output</a:t>
            </a:r>
            <a:endParaRPr lang="en-US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09671" y="2216291"/>
            <a:ext cx="7591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966788" indent="-457200">
              <a:buAutoNum type="arabicPeriod"/>
              <a:tabLst>
                <a:tab pos="966788" algn="l"/>
              </a:tabLst>
            </a:pPr>
            <a:r>
              <a:rPr lang="en-US" sz="2000" dirty="0" smtClean="0"/>
              <a:t>Printer (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output)</a:t>
            </a:r>
          </a:p>
          <a:p>
            <a:pPr marL="966788" indent="-457200">
              <a:buAutoNum type="arabicPeriod"/>
              <a:tabLst>
                <a:tab pos="966788" algn="l"/>
              </a:tabLst>
            </a:pPr>
            <a:r>
              <a:rPr lang="en-US" sz="2000" dirty="0" smtClean="0"/>
              <a:t>Screen output</a:t>
            </a:r>
          </a:p>
          <a:p>
            <a:pPr marL="966788" indent="-457200">
              <a:tabLst>
                <a:tab pos="966788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monitor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media lain (LCD)</a:t>
            </a:r>
          </a:p>
          <a:p>
            <a:pPr marL="966788" indent="-457200">
              <a:buAutoNum type="arabicPeriod" startAt="3"/>
              <a:tabLst>
                <a:tab pos="966788" algn="l"/>
              </a:tabLst>
            </a:pPr>
            <a:r>
              <a:rPr lang="en-US" sz="2000" dirty="0" smtClean="0"/>
              <a:t>Audio output (speaker)</a:t>
            </a:r>
          </a:p>
          <a:p>
            <a:pPr marL="966788" indent="-457200">
              <a:buAutoNum type="arabicPeriod" startAt="3"/>
              <a:tabLst>
                <a:tab pos="966788" algn="l"/>
              </a:tabLst>
            </a:pPr>
            <a:r>
              <a:rPr lang="en-US" sz="2000" dirty="0" smtClean="0"/>
              <a:t>Audio output yang </a:t>
            </a:r>
            <a:r>
              <a:rPr lang="en-US" sz="2000" dirty="0" err="1" smtClean="0"/>
              <a:t>didesign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mobile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7563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846909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Perbandingan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397000"/>
          <a:ext cx="89154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Keuntungan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Kerugian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Terjangkau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sebagian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Fleksibel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Menangani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 output yang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membutuhkan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intervensi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Masalah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kompatibilitas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memerlukan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persediaan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khusus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Tergantung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model,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lambat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ramah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lingkungan</a:t>
                      </a:r>
                      <a:endPara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Layar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(Display Screen)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Interaktif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Online,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Membutuhkan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pemasangan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kabel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ruang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pengaturan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60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131" y="1143000"/>
            <a:ext cx="2855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Learning Objective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054678" y="1828800"/>
            <a:ext cx="740352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output yang </a:t>
            </a:r>
            <a:r>
              <a:rPr lang="en-US" sz="2000" dirty="0" err="1" smtClean="0"/>
              <a:t>efektif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konten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Pengaruh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user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output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dashboard, widget, </a:t>
            </a:r>
            <a:r>
              <a:rPr lang="en-US" sz="2000" dirty="0" err="1" smtClean="0"/>
              <a:t>dan</a:t>
            </a:r>
            <a:r>
              <a:rPr lang="en-US" sz="2000" dirty="0" smtClean="0"/>
              <a:t> gadget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Design web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ecommoerce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90951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846909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Perbandingan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397000"/>
          <a:ext cx="8915400" cy="386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Keuntungan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Kerugian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Layar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(Display Screen)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Kemampuan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bergerak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diakses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membutuhkan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cetak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audio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podcast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pesan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sementara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Bagus</a:t>
                      </a:r>
                      <a:r>
                        <a:rPr lang="en-US" sz="18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output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didistribusikan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Membutuhkan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earbud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output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mengganggu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lain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aplikasi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terbatas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571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846909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Perbandingan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Output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397000"/>
          <a:ext cx="8915400" cy="385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Keuntungan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Kerugian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DVD, CD-ROM,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CD-RW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d-ID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Memiliki kapasitas besar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d-ID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Memungkinkan keluaran multimedia</a:t>
                      </a:r>
                      <a:br>
                        <a:rPr lang="id-ID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id-ID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Membutuhkan komputer dan display untuk membaca data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Electronic output (email, Web sites, blogs,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RSS feeds)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Mengurangi kertas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 diperbarui dengan sangat mudah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 “disiarkan”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 dibuat interaktif</a:t>
                      </a:r>
                      <a:br>
                        <a:rPr lang="en-US" sz="18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kondusif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memformat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(email)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Sulit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menyampaikan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konteks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pesan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(email)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Situs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web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perawatan</a:t>
                      </a: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tekun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7114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4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6078" y="1890726"/>
            <a:ext cx="7467600" cy="307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d-ID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iga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diingat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 printer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media output,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0287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Keandalan</a:t>
            </a:r>
            <a:endParaRPr lang="en-US" sz="2200" dirty="0" smtClean="0">
              <a:solidFill>
                <a:srgbClr val="22222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Kompatibilitas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keras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Dukungan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pabrikan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206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4144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b="1" dirty="0">
                <a:solidFill>
                  <a:srgbClr val="222222"/>
                </a:solidFill>
                <a:ea typeface="Calibri" panose="020F0502020204030204" pitchFamily="34" charset="0"/>
              </a:rPr>
              <a:t>VIDEO, AUDIO, DAN ANIMASI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33387" y="1576809"/>
            <a:ext cx="8305800" cy="422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video menghasilkan keluaran yang bermanfaat untuk: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Melengkapi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output statis yang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dicetak.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Memungkinkan kolaborasi jarak jauh yang menghubungkan orang-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orang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yang tidak sering saling bertemu. </a:t>
            </a:r>
            <a:endParaRPr lang="en-US" dirty="0">
              <a:solidFill>
                <a:srgbClr val="22222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bagaimana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melakukan suatu tindakan, seperti 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bagaimana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suatu formulir harus diisi, bagaimana 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lunak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dipasang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atau bagaimana suatu produk 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harus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dirakit.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Menyediakan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episode pelatihan singkat yang spesifik pekerjaan atau 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tugas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khusus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untuk menekankan keterampilan baru atau tidak biasa.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Menggeser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waktu dari kejadian yang sebenarnya dengan merekamnya </a:t>
            </a: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untuk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output nanti.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tabLst>
                <a:tab pos="857250" algn="l"/>
              </a:tabLst>
            </a:pPr>
            <a:r>
              <a:rPr lang="en-US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6. 	</a:t>
            </a:r>
            <a:r>
              <a:rPr lang="id-ID" dirty="0" smtClean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Melestarikan </a:t>
            </a:r>
            <a:r>
              <a:rPr lang="id-ID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peristiwa penting untuk penambahan arsip organisasi.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35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175" t="26411" r="37548" b="13436"/>
          <a:stretch/>
        </p:blipFill>
        <p:spPr bwMode="auto">
          <a:xfrm>
            <a:off x="171528" y="821197"/>
            <a:ext cx="5543472" cy="5503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0072" y="4739148"/>
            <a:ext cx="3143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Video streaming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digunakan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secara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efektif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menceritakan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kisah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berbagi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acara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5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7891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Beberapa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Pertimbangan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Ketika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Memilih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Teknologi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Output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547687" y="1752600"/>
            <a:ext cx="8077200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Who </a:t>
            </a:r>
            <a:r>
              <a:rPr lang="en-US" sz="2000" i="1" dirty="0">
                <a:cs typeface="Arial" panose="020B0604020202020204" pitchFamily="34" charset="0"/>
              </a:rPr>
              <a:t>will use (see) the output (requisite quality</a:t>
            </a:r>
            <a:r>
              <a:rPr lang="en-US" sz="2000" i="1" dirty="0" smtClean="0">
                <a:cs typeface="Arial" panose="020B0604020202020204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How </a:t>
            </a:r>
            <a:r>
              <a:rPr lang="en-US" sz="2000" i="1" dirty="0">
                <a:cs typeface="Arial" panose="020B0604020202020204" pitchFamily="34" charset="0"/>
              </a:rPr>
              <a:t>many people need the </a:t>
            </a:r>
            <a:r>
              <a:rPr lang="en-US" sz="2000" i="1" dirty="0" smtClean="0">
                <a:cs typeface="Arial" panose="020B0604020202020204" pitchFamily="34" charset="0"/>
              </a:rPr>
              <a:t>output?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Where </a:t>
            </a:r>
            <a:r>
              <a:rPr lang="en-US" sz="2000" i="1" dirty="0">
                <a:cs typeface="Arial" panose="020B0604020202020204" pitchFamily="34" charset="0"/>
              </a:rPr>
              <a:t>is the output needed (distribution, logistics</a:t>
            </a:r>
            <a:r>
              <a:rPr lang="en-US" sz="2000" i="1" dirty="0" smtClean="0">
                <a:cs typeface="Arial" panose="020B0604020202020204" pitchFamily="34" charset="0"/>
              </a:rPr>
              <a:t>)?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What </a:t>
            </a:r>
            <a:r>
              <a:rPr lang="en-US" sz="2000" i="1" dirty="0">
                <a:cs typeface="Arial" panose="020B0604020202020204" pitchFamily="34" charset="0"/>
              </a:rPr>
              <a:t>is the purpose of the output? What user and organizational tasks are </a:t>
            </a:r>
            <a:r>
              <a:rPr lang="en-US" sz="2000" i="1" dirty="0" smtClean="0">
                <a:cs typeface="Arial" panose="020B0604020202020204" pitchFamily="34" charset="0"/>
              </a:rPr>
              <a:t>supported?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What </a:t>
            </a:r>
            <a:r>
              <a:rPr lang="en-US" sz="2000" i="1" dirty="0">
                <a:cs typeface="Arial" panose="020B0604020202020204" pitchFamily="34" charset="0"/>
              </a:rPr>
              <a:t>is the speed with which output is </a:t>
            </a:r>
            <a:r>
              <a:rPr lang="en-US" sz="2000" i="1" dirty="0" smtClean="0">
                <a:cs typeface="Arial" panose="020B0604020202020204" pitchFamily="34" charset="0"/>
              </a:rPr>
              <a:t>needed?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How </a:t>
            </a:r>
            <a:r>
              <a:rPr lang="en-US" sz="2000" i="1" dirty="0">
                <a:cs typeface="Arial" panose="020B0604020202020204" pitchFamily="34" charset="0"/>
              </a:rPr>
              <a:t>frequently will the output be </a:t>
            </a:r>
            <a:r>
              <a:rPr lang="en-US" sz="2000" i="1" dirty="0" smtClean="0">
                <a:cs typeface="Arial" panose="020B0604020202020204" pitchFamily="34" charset="0"/>
              </a:rPr>
              <a:t>accessed?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i="1" dirty="0" smtClean="0">
                <a:cs typeface="Arial" panose="020B0604020202020204" pitchFamily="34" charset="0"/>
              </a:rPr>
              <a:t>How </a:t>
            </a:r>
            <a:r>
              <a:rPr lang="en-US" sz="2000" i="1" dirty="0">
                <a:cs typeface="Arial" panose="020B0604020202020204" pitchFamily="34" charset="0"/>
              </a:rPr>
              <a:t>long will (or must) the output be stored</a:t>
            </a:r>
            <a:r>
              <a:rPr lang="en-US" sz="2000" i="1" dirty="0" smtClean="0">
                <a:cs typeface="Arial" panose="020B0604020202020204" pitchFamily="34" charset="0"/>
              </a:rPr>
              <a:t>?</a:t>
            </a:r>
            <a:endParaRPr lang="en-US" sz="2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200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066800"/>
            <a:ext cx="7891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Beberapa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Pertimbangan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Ketika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Memilih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222222"/>
                </a:solidFill>
                <a:ea typeface="Calibri" panose="020F0502020204030204" pitchFamily="34" charset="0"/>
              </a:rPr>
              <a:t>Teknologi</a:t>
            </a:r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 Output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547687" y="1752600"/>
            <a:ext cx="8077200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8"/>
              <a:tabLst>
                <a:tab pos="457200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Under </a:t>
            </a:r>
            <a:r>
              <a:rPr lang="en-US" sz="2000" i="1" dirty="0">
                <a:cs typeface="Arial" panose="020B0604020202020204" pitchFamily="34" charset="0"/>
              </a:rPr>
              <a:t>what special regulations is the output produced, stored, and </a:t>
            </a:r>
            <a:r>
              <a:rPr lang="en-US" sz="2000" i="1" dirty="0" smtClean="0">
                <a:cs typeface="Arial" panose="020B0604020202020204" pitchFamily="34" charset="0"/>
              </a:rPr>
              <a:t>distributed?</a:t>
            </a:r>
          </a:p>
          <a:p>
            <a:pPr marL="457200" indent="-457200">
              <a:lnSpc>
                <a:spcPct val="150000"/>
              </a:lnSpc>
              <a:buAutoNum type="arabicPeriod" startAt="8"/>
              <a:tabLst>
                <a:tab pos="457200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What </a:t>
            </a:r>
            <a:r>
              <a:rPr lang="en-US" sz="2000" i="1" dirty="0">
                <a:cs typeface="Arial" panose="020B0604020202020204" pitchFamily="34" charset="0"/>
              </a:rPr>
              <a:t>are the initial and ongoing costs of maintenance and </a:t>
            </a:r>
            <a:r>
              <a:rPr lang="en-US" sz="2000" i="1" dirty="0" smtClean="0">
                <a:cs typeface="Arial" panose="020B0604020202020204" pitchFamily="34" charset="0"/>
              </a:rPr>
              <a:t>supplies?</a:t>
            </a:r>
          </a:p>
          <a:p>
            <a:pPr marL="457200" indent="-457200">
              <a:lnSpc>
                <a:spcPct val="150000"/>
              </a:lnSpc>
              <a:buAutoNum type="arabicPeriod" startAt="8"/>
              <a:tabLst>
                <a:tab pos="457200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What </a:t>
            </a:r>
            <a:r>
              <a:rPr lang="en-US" sz="2000" i="1" dirty="0">
                <a:cs typeface="Arial" panose="020B0604020202020204" pitchFamily="34" charset="0"/>
              </a:rPr>
              <a:t>are the human and environmental requirements (accessibility, noise </a:t>
            </a:r>
            <a:r>
              <a:rPr lang="en-US" sz="2000" i="1" dirty="0" smtClean="0">
                <a:cs typeface="Arial" panose="020B0604020202020204" pitchFamily="34" charset="0"/>
              </a:rPr>
              <a:t>absorption, controlled </a:t>
            </a:r>
            <a:r>
              <a:rPr lang="en-US" sz="2000" i="1" dirty="0">
                <a:cs typeface="Arial" panose="020B0604020202020204" pitchFamily="34" charset="0"/>
              </a:rPr>
              <a:t>temperature, space for equipment, cabling, and proximity to Wi-Fi </a:t>
            </a:r>
            <a:r>
              <a:rPr lang="en-US" sz="2000" i="1" dirty="0" smtClean="0">
                <a:cs typeface="Arial" panose="020B0604020202020204" pitchFamily="34" charset="0"/>
              </a:rPr>
              <a:t>transmitters or </a:t>
            </a:r>
            <a:r>
              <a:rPr lang="en-US" sz="2000" i="1" dirty="0">
                <a:cs typeface="Arial" panose="020B0604020202020204" pitchFamily="34" charset="0"/>
              </a:rPr>
              <a:t>access points—i.e., hot spots) for output technologies?</a:t>
            </a:r>
          </a:p>
        </p:txBody>
      </p:sp>
    </p:spTree>
    <p:extLst>
      <p:ext uri="{BB962C8B-B14F-4D97-AF65-F5344CB8AC3E}">
        <p14:creationId xmlns:p14="http://schemas.microsoft.com/office/powerpoint/2010/main" val="737594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14084" y="1143000"/>
            <a:ext cx="2744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22222"/>
                </a:solidFill>
                <a:ea typeface="Calibri" panose="020F0502020204030204" pitchFamily="34" charset="0"/>
              </a:rPr>
              <a:t>DAFTAR PUSTAKA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471487" y="2373324"/>
            <a:ext cx="8229600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a typeface="Calibri" panose="020F0502020204030204" pitchFamily="34" charset="0"/>
                <a:cs typeface="Arial" panose="020B0604020202020204" pitchFamily="34" charset="0"/>
              </a:rPr>
              <a:t>Kendall KE, Kendall JE. Systems Analysis and Design [Internet]. 2010. 564 p. Available </a:t>
            </a:r>
            <a:r>
              <a:rPr lang="en-US" sz="2100" dirty="0" smtClean="0">
                <a:ea typeface="Calibri" panose="020F0502020204030204" pitchFamily="34" charset="0"/>
                <a:cs typeface="Arial" panose="020B0604020202020204" pitchFamily="34" charset="0"/>
              </a:rPr>
              <a:t>from: http</a:t>
            </a:r>
            <a:r>
              <a:rPr lang="en-US" sz="2100" dirty="0">
                <a:ea typeface="Calibri" panose="020F0502020204030204" pitchFamily="34" charset="0"/>
                <a:cs typeface="Arial" panose="020B0604020202020204" pitchFamily="34" charset="0"/>
              </a:rPr>
              <a:t>://www.philadelphia.edu.jo/it/cs/syllabus/731332.pdf</a:t>
            </a:r>
            <a:endParaRPr lang="en-US" sz="2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503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5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1987" y="1645674"/>
            <a:ext cx="7848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Output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disampaikan</a:t>
            </a:r>
            <a:r>
              <a:rPr lang="en-US" sz="2500" dirty="0" smtClean="0"/>
              <a:t> </a:t>
            </a:r>
            <a:r>
              <a:rPr lang="en-US" sz="2500" dirty="0" err="1" smtClean="0"/>
              <a:t>kepada</a:t>
            </a:r>
            <a:r>
              <a:rPr lang="en-US" sz="2500" dirty="0" smtClean="0"/>
              <a:t> user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smtClean="0"/>
              <a:t>Output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sudut</a:t>
            </a:r>
            <a:r>
              <a:rPr lang="en-US" sz="2500" dirty="0" smtClean="0"/>
              <a:t> </a:t>
            </a:r>
            <a:r>
              <a:rPr lang="en-US" sz="2500" dirty="0" err="1" smtClean="0"/>
              <a:t>pandang</a:t>
            </a:r>
            <a:r>
              <a:rPr lang="en-US" sz="2500" dirty="0" smtClean="0"/>
              <a:t> </a:t>
            </a:r>
            <a:r>
              <a:rPr lang="en-US" sz="2500" dirty="0" err="1" smtClean="0"/>
              <a:t>sistem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endParaRPr lang="en-US" sz="2500" dirty="0" smtClean="0"/>
          </a:p>
          <a:p>
            <a:pPr marL="914400"/>
            <a:r>
              <a:rPr lang="en-US" sz="2500" i="1" dirty="0" smtClean="0"/>
              <a:t>“</a:t>
            </a:r>
            <a:r>
              <a:rPr lang="en-US" sz="2500" i="1" dirty="0" err="1" smtClean="0"/>
              <a:t>Informasi</a:t>
            </a:r>
            <a:r>
              <a:rPr lang="en-US" sz="2500" i="1" dirty="0" smtClean="0"/>
              <a:t> yang </a:t>
            </a:r>
            <a:r>
              <a:rPr lang="en-US" sz="2500" i="1" dirty="0" err="1" smtClean="0"/>
              <a:t>disampaikan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kepada</a:t>
            </a:r>
            <a:r>
              <a:rPr lang="en-US" sz="2500" i="1" dirty="0" smtClean="0"/>
              <a:t> user </a:t>
            </a:r>
            <a:r>
              <a:rPr lang="en-US" sz="2500" i="1" dirty="0" err="1" smtClean="0"/>
              <a:t>melalui</a:t>
            </a:r>
            <a:r>
              <a:rPr lang="en-US" sz="2500" i="1" dirty="0" smtClean="0"/>
              <a:t> internet, extranet </a:t>
            </a:r>
            <a:r>
              <a:rPr lang="en-US" sz="2500" i="1" dirty="0" err="1" smtClean="0"/>
              <a:t>atau</a:t>
            </a:r>
            <a:r>
              <a:rPr lang="en-US" sz="2500" i="1" dirty="0" smtClean="0"/>
              <a:t> world wide web”</a:t>
            </a:r>
            <a:endParaRPr lang="en-US" sz="2500" dirty="0" smtClean="0"/>
          </a:p>
          <a:p>
            <a:endParaRPr lang="en-US" sz="2500" i="1" dirty="0"/>
          </a:p>
          <a:p>
            <a:r>
              <a:rPr lang="en-US" sz="2500" i="1" dirty="0" err="1" smtClean="0"/>
              <a:t>Jenis-jenis</a:t>
            </a:r>
            <a:r>
              <a:rPr lang="en-US" sz="2500" i="1" dirty="0" smtClean="0"/>
              <a:t> output</a:t>
            </a:r>
          </a:p>
          <a:p>
            <a:pPr marL="457200" indent="-457200">
              <a:buAutoNum type="arabicPeriod"/>
            </a:pPr>
            <a:r>
              <a:rPr lang="en-US" sz="2500" i="1" dirty="0" smtClean="0"/>
              <a:t>Output </a:t>
            </a:r>
            <a:r>
              <a:rPr lang="en-US" sz="2500" i="1" dirty="0" err="1" smtClean="0"/>
              <a:t>berupa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dokumen</a:t>
            </a:r>
            <a:r>
              <a:rPr lang="en-US" sz="2500" i="1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500" i="1" dirty="0" smtClean="0"/>
              <a:t>Output </a:t>
            </a:r>
            <a:r>
              <a:rPr lang="en-US" sz="2500" i="1" dirty="0" err="1" smtClean="0"/>
              <a:t>berupa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informasi</a:t>
            </a:r>
            <a:r>
              <a:rPr lang="en-US" sz="2500" i="1" dirty="0" smtClean="0"/>
              <a:t> yang </a:t>
            </a:r>
            <a:r>
              <a:rPr lang="en-US" sz="2500" i="1" dirty="0" err="1" smtClean="0"/>
              <a:t>ditampilkan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pada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layar</a:t>
            </a:r>
            <a:r>
              <a:rPr lang="en-US" sz="2500" i="1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500" i="1" dirty="0" smtClean="0"/>
              <a:t>Output </a:t>
            </a:r>
            <a:r>
              <a:rPr lang="en-US" sz="2500" i="1" dirty="0" err="1" smtClean="0"/>
              <a:t>berupa</a:t>
            </a:r>
            <a:r>
              <a:rPr lang="en-US" sz="2500" i="1" dirty="0" smtClean="0"/>
              <a:t> video, </a:t>
            </a:r>
            <a:r>
              <a:rPr lang="en-US" sz="2500" i="1" dirty="0" err="1" smtClean="0"/>
              <a:t>gambar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dan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suara</a:t>
            </a:r>
            <a:endParaRPr lang="en-US" sz="25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1987" y="914400"/>
            <a:ext cx="3929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/>
              <a:t>Efek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Merancang</a:t>
            </a:r>
            <a:r>
              <a:rPr lang="en-US" sz="2500" b="1" dirty="0" smtClean="0"/>
              <a:t> Output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528523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986" y="914400"/>
            <a:ext cx="49006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/>
              <a:t>Tujuan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Perancangan</a:t>
            </a:r>
            <a:r>
              <a:rPr lang="en-US" sz="2500" b="1" dirty="0" smtClean="0"/>
              <a:t> Output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838200" y="1600200"/>
            <a:ext cx="7708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analis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merancang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Merancang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memperoleh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diinginkan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Merancang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output agar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user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inginkan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Menyampaikan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output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Menyediakan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9625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output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benar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208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899635"/>
            <a:ext cx="772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a typeface="Calibri" panose="020F0502020204030204" pitchFamily="34" charset="0"/>
                <a:cs typeface="Arial" panose="020B0604020202020204" pitchFamily="34" charset="0"/>
              </a:rPr>
              <a:t>Merancang</a:t>
            </a:r>
            <a:r>
              <a:rPr lang="en-US" sz="2800" b="1" i="1" dirty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800" b="1" i="1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8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a typeface="Calibri" panose="020F0502020204030204" pitchFamily="34" charset="0"/>
                <a:cs typeface="Arial" panose="020B0604020202020204" pitchFamily="34" charset="0"/>
              </a:rPr>
              <a:t>memperoleh</a:t>
            </a:r>
            <a:r>
              <a:rPr lang="en-US" sz="28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800" b="1" i="1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b="1" i="1" dirty="0" err="1">
                <a:ea typeface="Calibri" panose="020F0502020204030204" pitchFamily="34" charset="0"/>
                <a:cs typeface="Arial" panose="020B0604020202020204" pitchFamily="34" charset="0"/>
              </a:rPr>
              <a:t>diinginkan</a:t>
            </a:r>
            <a:r>
              <a:rPr lang="en-US" sz="2800" b="1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6489" y="2291862"/>
            <a:ext cx="7632122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2200" dirty="0"/>
              <a:t>Semua output harus memiliki tujuan.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2200" dirty="0" smtClean="0"/>
              <a:t>Selama </a:t>
            </a:r>
            <a:r>
              <a:rPr lang="id-ID" sz="2200" dirty="0"/>
              <a:t>tahap penentuan persyaratan informasi analisis, analis sistem menemukan apa tujuan pengguna dan organisasi. 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z="2200" dirty="0" smtClean="0"/>
              <a:t>Output </a:t>
            </a:r>
            <a:r>
              <a:rPr lang="id-ID" sz="2200" dirty="0"/>
              <a:t>kemudian dirancang berdasarkan tujuan tersebut</a:t>
            </a:r>
          </a:p>
        </p:txBody>
      </p:sp>
    </p:spTree>
    <p:extLst>
      <p:ext uri="{BB962C8B-B14F-4D97-AF65-F5344CB8AC3E}">
        <p14:creationId xmlns:p14="http://schemas.microsoft.com/office/powerpoint/2010/main" val="1586113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195626"/>
            <a:ext cx="5943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ea typeface="Calibri" panose="020F0502020204030204" pitchFamily="34" charset="0"/>
                <a:cs typeface="Arial" panose="020B0604020202020204" pitchFamily="34" charset="0"/>
              </a:rPr>
              <a:t>Merancang</a:t>
            </a:r>
            <a:r>
              <a:rPr lang="en-US" sz="2500" b="1" dirty="0">
                <a:ea typeface="Calibri" panose="020F0502020204030204" pitchFamily="34" charset="0"/>
                <a:cs typeface="Arial" panose="020B0604020202020204" pitchFamily="34" charset="0"/>
              </a:rPr>
              <a:t> output agar </a:t>
            </a:r>
            <a:r>
              <a:rPr lang="en-US" sz="2500" b="1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5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500" b="1" dirty="0">
                <a:ea typeface="Calibri" panose="020F0502020204030204" pitchFamily="34" charset="0"/>
                <a:cs typeface="Arial" panose="020B0604020202020204" pitchFamily="34" charset="0"/>
              </a:rPr>
              <a:t> user </a:t>
            </a:r>
            <a:r>
              <a:rPr lang="en-US" sz="2500" b="1" dirty="0" err="1">
                <a:ea typeface="Calibri" panose="020F0502020204030204" pitchFamily="34" charset="0"/>
                <a:cs typeface="Arial" panose="020B0604020202020204" pitchFamily="34" charset="0"/>
              </a:rPr>
              <a:t>inginkan</a:t>
            </a:r>
            <a:endParaRPr lang="en-US" sz="25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86" y="2276341"/>
            <a:ext cx="8024813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 smtClean="0"/>
              <a:t>Mencari</a:t>
            </a:r>
            <a:r>
              <a:rPr lang="en-US" sz="2500" dirty="0" smtClean="0"/>
              <a:t> </a:t>
            </a:r>
            <a:r>
              <a:rPr lang="en-US" sz="2500" dirty="0" err="1" smtClean="0"/>
              <a:t>informasi</a:t>
            </a:r>
            <a:r>
              <a:rPr lang="en-US" sz="2500" dirty="0" smtClean="0"/>
              <a:t> </a:t>
            </a:r>
            <a:r>
              <a:rPr lang="en-US" sz="2500" dirty="0" err="1" smtClean="0"/>
              <a:t>tentang</a:t>
            </a:r>
            <a:r>
              <a:rPr lang="en-US" sz="2500" dirty="0" smtClean="0"/>
              <a:t> </a:t>
            </a:r>
            <a:r>
              <a:rPr lang="en-US" sz="2500" dirty="0" err="1" smtClean="0"/>
              <a:t>apa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diinginkan</a:t>
            </a:r>
            <a:r>
              <a:rPr lang="en-US" sz="2500" dirty="0" smtClean="0"/>
              <a:t> user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organisasi</a:t>
            </a:r>
            <a:r>
              <a:rPr lang="en-US" sz="2500" dirty="0" smtClean="0"/>
              <a:t> </a:t>
            </a:r>
          </a:p>
          <a:p>
            <a:pPr marL="1143000" indent="-447675">
              <a:buFont typeface="Wingdings" panose="05000000000000000000" pitchFamily="2" charset="2"/>
              <a:buChar char="ü"/>
            </a:pPr>
            <a:r>
              <a:rPr lang="en-US" sz="2500" dirty="0" err="1" smtClean="0"/>
              <a:t>Wawancara</a:t>
            </a:r>
            <a:endParaRPr lang="en-US" sz="2500" dirty="0" smtClean="0"/>
          </a:p>
          <a:p>
            <a:pPr marL="1143000" indent="-447675">
              <a:buFont typeface="Wingdings" panose="05000000000000000000" pitchFamily="2" charset="2"/>
              <a:buChar char="ü"/>
            </a:pPr>
            <a:r>
              <a:rPr lang="en-US" sz="2500" dirty="0" err="1" smtClean="0"/>
              <a:t>Observasi</a:t>
            </a:r>
            <a:r>
              <a:rPr lang="en-US" sz="2500" dirty="0" smtClean="0"/>
              <a:t> </a:t>
            </a:r>
          </a:p>
          <a:p>
            <a:pPr marL="1143000" indent="-447675">
              <a:buFont typeface="Wingdings" panose="05000000000000000000" pitchFamily="2" charset="2"/>
              <a:buChar char="ü"/>
            </a:pPr>
            <a:r>
              <a:rPr lang="en-US" sz="2500" dirty="0" err="1" smtClean="0"/>
              <a:t>Analisis</a:t>
            </a:r>
            <a:r>
              <a:rPr lang="en-US" sz="2500" dirty="0" smtClean="0"/>
              <a:t> </a:t>
            </a:r>
            <a:r>
              <a:rPr lang="en-US" sz="2500" dirty="0" err="1" smtClean="0"/>
              <a:t>biaya</a:t>
            </a:r>
            <a:r>
              <a:rPr lang="en-US" sz="2500" dirty="0" smtClean="0"/>
              <a:t> </a:t>
            </a:r>
          </a:p>
          <a:p>
            <a:pPr marL="1143000" indent="-447675">
              <a:buFont typeface="Wingdings" panose="05000000000000000000" pitchFamily="2" charset="2"/>
              <a:buChar char="ü"/>
            </a:pPr>
            <a:r>
              <a:rPr lang="en-US" sz="2500" dirty="0" err="1" smtClean="0"/>
              <a:t>Merancang</a:t>
            </a:r>
            <a:r>
              <a:rPr lang="en-US" sz="2500" dirty="0" smtClean="0"/>
              <a:t> prototype</a:t>
            </a:r>
          </a:p>
          <a:p>
            <a:pPr marL="695325"/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err="1" smtClean="0"/>
              <a:t>Mengikuti</a:t>
            </a:r>
            <a:r>
              <a:rPr lang="en-US" sz="2500" dirty="0" smtClean="0"/>
              <a:t> </a:t>
            </a:r>
            <a:r>
              <a:rPr lang="en-US" sz="2500" dirty="0" err="1" smtClean="0"/>
              <a:t>aturan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tujuan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ingin</a:t>
            </a:r>
            <a:r>
              <a:rPr lang="en-US" sz="2500" dirty="0" smtClean="0"/>
              <a:t> </a:t>
            </a:r>
            <a:r>
              <a:rPr lang="en-US" sz="2500" dirty="0" err="1" smtClean="0"/>
              <a:t>dicapai</a:t>
            </a:r>
            <a:r>
              <a:rPr lang="en-US" sz="25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8320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986" y="1138162"/>
            <a:ext cx="733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Menyampaikan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Yang </a:t>
            </a:r>
            <a:r>
              <a:rPr lang="en-US" sz="2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487" y="2593165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Tugas</a:t>
            </a:r>
            <a:r>
              <a:rPr lang="en-US" sz="2200" dirty="0" smtClean="0"/>
              <a:t> </a:t>
            </a:r>
            <a:r>
              <a:rPr lang="en-US" sz="2200" dirty="0" err="1" smtClean="0"/>
              <a:t>merancang</a:t>
            </a:r>
            <a:r>
              <a:rPr lang="en-US" sz="2200" dirty="0" smtClean="0"/>
              <a:t> output</a:t>
            </a:r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output yang </a:t>
            </a:r>
            <a:r>
              <a:rPr lang="en-US" sz="2200" dirty="0" err="1" smtClean="0"/>
              <a:t>benar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user.</a:t>
            </a:r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dibutuhkan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orang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menyelesaikan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5750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066800"/>
            <a:ext cx="716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Sesuatu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Sangat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endParaRPr lang="en-US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9942" y="2157732"/>
            <a:ext cx="7251122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Output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didistribusikan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user.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output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online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Output yang </a:t>
            </a:r>
            <a:r>
              <a:rPr lang="en-US" sz="2000" dirty="0" err="1" smtClean="0"/>
              <a:t>didistribusikan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Output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4645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38200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1203" y="2057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03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078" y="4510548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066800"/>
            <a:ext cx="7162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Tepat</a:t>
            </a:r>
            <a:r>
              <a:rPr lang="en-US" sz="25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857403" y="2133600"/>
            <a:ext cx="7696200" cy="2576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Output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Web yang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dipublikasikan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output.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output yang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akurat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2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99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1176</Words>
  <Application>Microsoft Office PowerPoint</Application>
  <PresentationFormat>On-screen Show (4:3)</PresentationFormat>
  <Paragraphs>213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252</cp:revision>
  <dcterms:created xsi:type="dcterms:W3CDTF">2010-08-24T06:47:44Z</dcterms:created>
  <dcterms:modified xsi:type="dcterms:W3CDTF">2018-11-22T09:32:24Z</dcterms:modified>
</cp:coreProperties>
</file>