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6" r:id="rId2"/>
    <p:sldId id="364" r:id="rId3"/>
    <p:sldId id="366" r:id="rId4"/>
    <p:sldId id="374" r:id="rId5"/>
    <p:sldId id="375" r:id="rId6"/>
    <p:sldId id="367" r:id="rId7"/>
    <p:sldId id="368" r:id="rId8"/>
    <p:sldId id="369" r:id="rId9"/>
    <p:sldId id="370" r:id="rId10"/>
    <p:sldId id="371" r:id="rId11"/>
    <p:sldId id="372" r:id="rId12"/>
    <p:sldId id="376" r:id="rId13"/>
    <p:sldId id="373" r:id="rId14"/>
    <p:sldId id="377" r:id="rId15"/>
    <p:sldId id="365" r:id="rId16"/>
    <p:sldId id="379" r:id="rId17"/>
    <p:sldId id="380" r:id="rId18"/>
    <p:sldId id="381" r:id="rId19"/>
    <p:sldId id="382" r:id="rId20"/>
    <p:sldId id="383" r:id="rId21"/>
    <p:sldId id="3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78" autoAdjust="0"/>
  </p:normalViewPr>
  <p:slideViewPr>
    <p:cSldViewPr>
      <p:cViewPr varScale="1">
        <p:scale>
          <a:sx n="52" d="100"/>
          <a:sy n="52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15/12/2018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D523-8C1C-46B8-9118-54132A62D73B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787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3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1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37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37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51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b="0" u="none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8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6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9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240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DESIGN DATABASE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 6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7350" y="1102770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RELATIONSHIPS</a:t>
            </a:r>
            <a:endParaRPr lang="id-ID" sz="20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2456" y="1718490"/>
            <a:ext cx="6135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Asosiasi antar entitas disebut sebagai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asosiasi data</a:t>
            </a:r>
            <a:endParaRPr lang="id-ID" sz="2000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t="34375" r="16486" b="22548"/>
          <a:stretch/>
        </p:blipFill>
        <p:spPr bwMode="auto">
          <a:xfrm>
            <a:off x="1390907" y="2252807"/>
            <a:ext cx="6078110" cy="346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9521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6943" y="1086566"/>
            <a:ext cx="3398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RELATIONSHIPS NEXT</a:t>
            </a:r>
            <a:endParaRPr lang="id-ID" sz="2000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1" t="36250" r="16603" b="18347"/>
          <a:stretch/>
        </p:blipFill>
        <p:spPr bwMode="auto">
          <a:xfrm>
            <a:off x="1160775" y="1752600"/>
            <a:ext cx="6851023" cy="410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7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6943" y="1086566"/>
            <a:ext cx="3398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RELATIONSHIPS NEXT</a:t>
            </a:r>
            <a:endParaRPr lang="id-ID" sz="2000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2" t="28250" r="16247" b="27250"/>
          <a:stretch/>
        </p:blipFill>
        <p:spPr bwMode="auto">
          <a:xfrm>
            <a:off x="974406" y="1676400"/>
            <a:ext cx="7223762" cy="421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48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3932" y="678179"/>
            <a:ext cx="3624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Entity Relationships Symbol</a:t>
            </a:r>
            <a:endParaRPr lang="id-ID" sz="2000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7" t="28125" r="15666" b="23992"/>
          <a:stretch/>
        </p:blipFill>
        <p:spPr bwMode="auto">
          <a:xfrm>
            <a:off x="485270" y="1078289"/>
            <a:ext cx="8277730" cy="51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340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6943" y="881696"/>
            <a:ext cx="3398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RELATIONSHIPS NEXT</a:t>
            </a:r>
            <a:endParaRPr lang="id-ID" sz="20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1676400"/>
            <a:ext cx="2819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Entity yang memiliki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relationship connecting </a:t>
            </a:r>
            <a:r>
              <a:rPr lang="id-ID" sz="2000" dirty="0" smtClean="0"/>
              <a:t>dengan dirinya sendiri.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Kata-kata pada relationship di tulis pada bagian atas atau sisi dari setiap garis penghubung.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5" t="14853" r="8990" b="11875"/>
          <a:stretch/>
        </p:blipFill>
        <p:spPr bwMode="auto">
          <a:xfrm>
            <a:off x="3276601" y="1516172"/>
            <a:ext cx="5867399" cy="480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599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990600"/>
            <a:ext cx="1681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dirty="0" smtClean="0">
                <a:latin typeface="Kristen ITC" pitchFamily="66" charset="0"/>
              </a:rPr>
              <a:t>Attributes</a:t>
            </a:r>
            <a:endParaRPr lang="id-ID" sz="2200" b="1" dirty="0">
              <a:latin typeface="Kristen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475400"/>
            <a:ext cx="4281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Karakteristik dari sebuah entity.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9050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/>
              <a:t>Contoh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409706"/>
            <a:ext cx="39002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i="1" dirty="0" smtClean="0"/>
              <a:t>Nama entity  :  Patient</a:t>
            </a:r>
          </a:p>
          <a:p>
            <a:r>
              <a:rPr lang="id-ID" i="1" dirty="0" smtClean="0"/>
              <a:t>Attributes:</a:t>
            </a:r>
          </a:p>
          <a:p>
            <a:pPr marL="998538" indent="-285750">
              <a:buFont typeface="Wingdings" pitchFamily="2" charset="2"/>
              <a:buChar char="§"/>
            </a:pPr>
            <a:r>
              <a:rPr lang="id-ID" i="1" dirty="0" smtClean="0">
                <a:solidFill>
                  <a:srgbClr val="FF0000"/>
                </a:solidFill>
                <a:latin typeface="Kristen ITC" pitchFamily="66" charset="0"/>
              </a:rPr>
              <a:t>Last Name</a:t>
            </a:r>
          </a:p>
          <a:p>
            <a:pPr marL="998538" indent="-285750">
              <a:buFont typeface="Wingdings" pitchFamily="2" charset="2"/>
              <a:buChar char="§"/>
            </a:pPr>
            <a:r>
              <a:rPr lang="id-ID" i="1" dirty="0" smtClean="0">
                <a:solidFill>
                  <a:srgbClr val="FF0000"/>
                </a:solidFill>
                <a:latin typeface="Kristen ITC" pitchFamily="66" charset="0"/>
              </a:rPr>
              <a:t>First Name</a:t>
            </a:r>
          </a:p>
          <a:p>
            <a:pPr marL="998538" indent="-285750">
              <a:buFont typeface="Wingdings" pitchFamily="2" charset="2"/>
              <a:buChar char="§"/>
            </a:pPr>
            <a:r>
              <a:rPr lang="id-ID" i="1" dirty="0" smtClean="0">
                <a:solidFill>
                  <a:srgbClr val="FF0000"/>
                </a:solidFill>
                <a:latin typeface="Kristen ITC" pitchFamily="66" charset="0"/>
              </a:rPr>
              <a:t>Street Address</a:t>
            </a:r>
          </a:p>
          <a:p>
            <a:pPr marL="998538" indent="-285750">
              <a:buFont typeface="Wingdings" pitchFamily="2" charset="2"/>
              <a:buChar char="§"/>
            </a:pPr>
            <a:r>
              <a:rPr lang="id-ID" i="1" dirty="0" smtClean="0">
                <a:solidFill>
                  <a:srgbClr val="FF0000"/>
                </a:solidFill>
                <a:latin typeface="Kristen ITC" pitchFamily="66" charset="0"/>
              </a:rPr>
              <a:t>City</a:t>
            </a:r>
          </a:p>
          <a:p>
            <a:pPr marL="998538" indent="-285750">
              <a:buFont typeface="Wingdings" pitchFamily="2" charset="2"/>
              <a:buChar char="§"/>
            </a:pPr>
            <a:r>
              <a:rPr lang="id-ID" i="1" dirty="0" smtClean="0">
                <a:solidFill>
                  <a:srgbClr val="FF0000"/>
                </a:solidFill>
                <a:latin typeface="Kristen ITC" pitchFamily="66" charset="0"/>
              </a:rPr>
              <a:t>State</a:t>
            </a:r>
          </a:p>
          <a:p>
            <a:pPr marL="998538" indent="-285750">
              <a:buFont typeface="Wingdings" pitchFamily="2" charset="2"/>
              <a:buChar char="§"/>
            </a:pPr>
            <a:r>
              <a:rPr lang="id-ID" i="1" dirty="0" smtClean="0">
                <a:solidFill>
                  <a:srgbClr val="FF0000"/>
                </a:solidFill>
                <a:latin typeface="Kristen ITC" pitchFamily="66" charset="0"/>
              </a:rPr>
              <a:t>Etc.</a:t>
            </a:r>
            <a:endParaRPr lang="id-ID" i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129" y="990599"/>
            <a:ext cx="120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dirty="0" smtClean="0">
                <a:latin typeface="Kristen ITC" pitchFamily="66" charset="0"/>
              </a:rPr>
              <a:t>Record</a:t>
            </a:r>
            <a:endParaRPr lang="id-ID" sz="2200" b="1" dirty="0">
              <a:latin typeface="Kristen ITC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6541" y="1607454"/>
            <a:ext cx="42812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smtClean="0"/>
              <a:t>Kumpulan item data yang memiliki kesamaan dengan entitas yang di jelaskan. </a:t>
            </a:r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3309618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85800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Integritas Data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87346" y="1123890"/>
            <a:ext cx="7799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Integritas data</a:t>
            </a:r>
            <a:r>
              <a:rPr lang="id-ID" sz="2000" dirty="0" smtClean="0"/>
              <a:t> menunjukkan kualitas dari data tersebut. 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81090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Ciri-ciri Informasi Berharga</a:t>
            </a:r>
            <a:endParaRPr lang="id-ID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97881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Informasi yang akurat</a:t>
            </a:r>
            <a:r>
              <a:rPr lang="id-ID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id-ID" dirty="0" smtClean="0">
                <a:cs typeface="Arial" pitchFamily="34" charset="0"/>
              </a:rPr>
              <a:t>bebas dari kesalahan.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Informasi yang dapat diverifikasi </a:t>
            </a:r>
            <a:r>
              <a:rPr lang="id-ID" dirty="0" smtClean="0">
                <a:cs typeface="Arial" pitchFamily="34" charset="0"/>
              </a:rPr>
              <a:t>dapat dibuktikan kesalahan atau kebenarannya</a:t>
            </a:r>
            <a:endParaRPr lang="id-ID" dirty="0" smtClean="0">
              <a:solidFill>
                <a:srgbClr val="FF0000"/>
              </a:solidFill>
              <a:latin typeface="Kristen ITC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Informasi yang tepat waktu </a:t>
            </a:r>
            <a:r>
              <a:rPr lang="id-ID" dirty="0" smtClean="0">
                <a:cs typeface="Arial" pitchFamily="34" charset="0"/>
              </a:rPr>
              <a:t>memiliki usia yang cocok dengan penggunaannya.</a:t>
            </a:r>
            <a:endParaRPr lang="id-ID" dirty="0" smtClean="0">
              <a:solidFill>
                <a:srgbClr val="FF0000"/>
              </a:solidFill>
              <a:latin typeface="Kristen ITC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Informasi yang teratur </a:t>
            </a:r>
            <a:r>
              <a:rPr lang="id-ID" dirty="0" smtClean="0">
                <a:cs typeface="Arial" pitchFamily="34" charset="0"/>
              </a:rPr>
              <a:t>ditata sedemikian hingga memenuhi kebutuhan si pengambil keputusan.</a:t>
            </a:r>
            <a:endParaRPr lang="id-ID" dirty="0" smtClean="0">
              <a:solidFill>
                <a:srgbClr val="FF0000"/>
              </a:solidFill>
              <a:latin typeface="Kristen ITC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Informasi yang dapat diakses </a:t>
            </a:r>
            <a:r>
              <a:rPr lang="id-ID" dirty="0" smtClean="0">
                <a:cs typeface="Arial" pitchFamily="34" charset="0"/>
              </a:rPr>
              <a:t>tersedia ketika si pengambil keputusan membutuhkannya. </a:t>
            </a:r>
            <a:endParaRPr lang="id-ID" dirty="0" smtClean="0">
              <a:solidFill>
                <a:srgbClr val="FF0000"/>
              </a:solidFill>
              <a:latin typeface="Kristen ITC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Informasi yang berguna </a:t>
            </a:r>
            <a:r>
              <a:rPr lang="id-ID" dirty="0" smtClean="0">
                <a:cs typeface="Arial" pitchFamily="34" charset="0"/>
              </a:rPr>
              <a:t>memiliki arti bagi orang yang menerimanya. </a:t>
            </a:r>
            <a:endParaRPr lang="id-ID" dirty="0" smtClean="0">
              <a:solidFill>
                <a:srgbClr val="FF0000"/>
              </a:solidFill>
              <a:latin typeface="Kristen ITC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Informasi yang efektif </a:t>
            </a:r>
            <a:r>
              <a:rPr lang="id-ID" dirty="0" smtClean="0">
                <a:cs typeface="Arial" pitchFamily="34" charset="0"/>
              </a:rPr>
              <a:t>dari segi biaya seharusnya memberikan nilai yang lebih banyak daripada biaya yang di perlukan untuk menghasilkannya.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3955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971490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Hierarki Data</a:t>
            </a:r>
            <a:endParaRPr lang="id-ID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752600"/>
            <a:ext cx="731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dirty="0" smtClean="0"/>
              <a:t>Data disusun dalam lapisan-lapisan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dirty="0" smtClean="0"/>
              <a:t>Setiap tingkat data yang lebih tinggi terdiri atas satu hal atau lebih yang diambil dari tingkat yang lebih rendah. </a:t>
            </a:r>
          </a:p>
          <a:p>
            <a:pPr marL="265113"/>
            <a:r>
              <a:rPr lang="id-ID" sz="1600" dirty="0" smtClean="0">
                <a:solidFill>
                  <a:srgbClr val="FF0000"/>
                </a:solidFill>
                <a:latin typeface="Kristen ITC" pitchFamily="66" charset="0"/>
              </a:rPr>
              <a:t>Contoh:</a:t>
            </a:r>
          </a:p>
          <a:p>
            <a:pPr marL="530225"/>
            <a:r>
              <a:rPr lang="id-ID" sz="1600" dirty="0" smtClean="0">
                <a:solidFill>
                  <a:srgbClr val="FF0000"/>
                </a:solidFill>
                <a:latin typeface="Kristen ITC" pitchFamily="66" charset="0"/>
              </a:rPr>
              <a:t>Seorang mahasiswa memiliki alamat, dan suatu alamat mengandung angka dan huruf. </a:t>
            </a:r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5957" t="59170" r="25458" b="8573"/>
          <a:stretch/>
        </p:blipFill>
        <p:spPr bwMode="auto">
          <a:xfrm>
            <a:off x="295275" y="3505200"/>
            <a:ext cx="846772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3955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Magnetic Disk 2"/>
          <p:cNvSpPr/>
          <p:nvPr/>
        </p:nvSpPr>
        <p:spPr>
          <a:xfrm>
            <a:off x="838200" y="2331720"/>
            <a:ext cx="1676400" cy="2133600"/>
          </a:xfrm>
          <a:prstGeom prst="flowChartMagneticDis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Database </a:t>
            </a:r>
          </a:p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(DB)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6803" y="1758696"/>
            <a:ext cx="4710917" cy="328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>
                <a:latin typeface="Kristen ITC" pitchFamily="66" charset="0"/>
              </a:rPr>
              <a:t>Mengandung banyak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 file (Tabel)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>
                <a:latin typeface="Kristen ITC" pitchFamily="66" charset="0"/>
              </a:rPr>
              <a:t>Dalam file/tabel mengandung banyak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 record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>
                <a:latin typeface="Kristen ITC" pitchFamily="66" charset="0"/>
              </a:rPr>
              <a:t>Suatu record mengandung banyak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 field, </a:t>
            </a:r>
            <a:r>
              <a:rPr lang="id-ID" sz="2000" dirty="0" smtClean="0">
                <a:latin typeface="Kristen ITC" pitchFamily="66" charset="0"/>
              </a:rPr>
              <a:t>dan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>
                <a:latin typeface="Kristen ITC" pitchFamily="66" charset="0"/>
              </a:rPr>
              <a:t>Suatu field terdiri atas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 satu karakter atau lebih</a:t>
            </a:r>
          </a:p>
        </p:txBody>
      </p:sp>
      <p:cxnSp>
        <p:nvCxnSpPr>
          <p:cNvPr id="6" name="Straight Arrow Connector 5"/>
          <p:cNvCxnSpPr>
            <a:stCxn id="3" idx="4"/>
            <a:endCxn id="4" idx="1"/>
          </p:cNvCxnSpPr>
          <p:nvPr/>
        </p:nvCxnSpPr>
        <p:spPr>
          <a:xfrm>
            <a:off x="2514600" y="3398520"/>
            <a:ext cx="1202203" cy="2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955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97149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/>
              <a:t>Karakter</a:t>
            </a:r>
            <a:endParaRPr lang="id-ID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01949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/>
              <a:t>Field</a:t>
            </a:r>
            <a:endParaRPr lang="id-ID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9984" y="1428690"/>
            <a:ext cx="8083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Karakter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616782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483" y="1049330"/>
            <a:ext cx="1651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dirty="0" smtClean="0">
                <a:latin typeface="Kristen ITC" pitchFamily="66" charset="0"/>
              </a:rPr>
              <a:t>OUTLINE</a:t>
            </a:r>
            <a:endParaRPr lang="id-ID" sz="2200" b="1" dirty="0"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190" y="2133600"/>
            <a:ext cx="6249275" cy="2343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Konsep Database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Teknik Normalisasi dalam perancangan database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Penyajian Data dalam Database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Data Warehouse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Kegunaan Database pada WEB</a:t>
            </a:r>
          </a:p>
        </p:txBody>
      </p:sp>
    </p:spTree>
    <p:extLst>
      <p:ext uri="{BB962C8B-B14F-4D97-AF65-F5344CB8AC3E}">
        <p14:creationId xmlns:p14="http://schemas.microsoft.com/office/powerpoint/2010/main" val="33860522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82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7660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51195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latin typeface="Kristen ITC" pitchFamily="66" charset="0"/>
              </a:rPr>
              <a:t>Konsep </a:t>
            </a:r>
            <a:r>
              <a:rPr lang="id-ID" sz="2000" b="1" dirty="0" smtClean="0">
                <a:solidFill>
                  <a:srgbClr val="FF0000"/>
                </a:solidFill>
                <a:latin typeface="Kristen ITC" pitchFamily="66" charset="0"/>
              </a:rPr>
              <a:t>Database</a:t>
            </a:r>
            <a:endParaRPr lang="id-ID" sz="2000" b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1026" name="Picture 2" descr="C:\Users\PC-USER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73" y="3429000"/>
            <a:ext cx="3748926" cy="27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733490"/>
            <a:ext cx="7620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dirty="0" smtClean="0"/>
              <a:t>Database</a:t>
            </a:r>
          </a:p>
          <a:p>
            <a:pPr marL="708025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Sumber data utama yang dimaksudkan untuk dibagikan oleh banyak pengguna untuk berbagai aplikasi. </a:t>
            </a:r>
          </a:p>
          <a:p>
            <a:pPr marL="708025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Kumpulan data yang disusun dengan cara yang memungkinkan untuk dapat diakses, pengamblan data dan penggunaan data tersebut.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118514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51195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latin typeface="Kristen ITC" pitchFamily="66" charset="0"/>
              </a:rPr>
              <a:t>Konsep </a:t>
            </a:r>
            <a:r>
              <a:rPr lang="id-ID" sz="2000" b="1" dirty="0" smtClean="0">
                <a:solidFill>
                  <a:srgbClr val="FF0000"/>
                </a:solidFill>
                <a:latin typeface="Kristen ITC" pitchFamily="66" charset="0"/>
              </a:rPr>
              <a:t>Database</a:t>
            </a:r>
            <a:endParaRPr lang="id-ID" sz="2000" b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81078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Database Manajemen System </a:t>
            </a:r>
            <a:r>
              <a:rPr lang="id-ID" sz="2000" b="1" dirty="0" smtClean="0">
                <a:solidFill>
                  <a:srgbClr val="FF0000"/>
                </a:solidFill>
                <a:latin typeface="Kristen ITC" pitchFamily="66" charset="0"/>
              </a:rPr>
              <a:t>(DBMS</a:t>
            </a:r>
            <a:r>
              <a:rPr lang="id-ID" sz="2000" b="1" dirty="0" smtClean="0">
                <a:solidFill>
                  <a:srgbClr val="FF0000"/>
                </a:solidFill>
                <a:latin typeface="Kristen ITC" pitchFamily="66" charset="0"/>
              </a:rPr>
              <a:t>) </a:t>
            </a:r>
            <a:r>
              <a:rPr lang="id-ID" sz="2000" dirty="0" smtClean="0"/>
              <a:t>digunakan untuk menciptakan basis data yang terkomputerisasi:</a:t>
            </a:r>
            <a:endParaRPr lang="id-ID" sz="2000" b="1" dirty="0" smtClean="0">
              <a:solidFill>
                <a:srgbClr val="FF0000"/>
              </a:solidFill>
              <a:latin typeface="Kristen ITC" pitchFamily="66" charset="0"/>
            </a:endParaRPr>
          </a:p>
          <a:p>
            <a:pPr marL="708025" indent="-342900">
              <a:buFont typeface="Wingdings" pitchFamily="2" charset="2"/>
              <a:buChar char="§"/>
            </a:pPr>
            <a:r>
              <a:rPr lang="id-ID" sz="2000" i="1" dirty="0" smtClean="0">
                <a:solidFill>
                  <a:srgbClr val="FF0000"/>
                </a:solidFill>
                <a:latin typeface="Kristen ITC" pitchFamily="66" charset="0"/>
              </a:rPr>
              <a:t>Creation</a:t>
            </a:r>
            <a:r>
              <a:rPr lang="id-ID" sz="2000" dirty="0" smtClean="0">
                <a:solidFill>
                  <a:srgbClr val="FF0000"/>
                </a:solidFill>
              </a:rPr>
              <a:t> </a:t>
            </a:r>
            <a:r>
              <a:rPr lang="id-ID" sz="2000" dirty="0" smtClean="0"/>
              <a:t>(pembuatan)</a:t>
            </a:r>
          </a:p>
          <a:p>
            <a:pPr marL="708025" indent="-342900">
              <a:buFont typeface="Wingdings" pitchFamily="2" charset="2"/>
              <a:buChar char="§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Modification</a:t>
            </a:r>
          </a:p>
          <a:p>
            <a:pPr marL="708025" indent="-342900">
              <a:buFont typeface="Wingdings" pitchFamily="2" charset="2"/>
              <a:buChar char="§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Retrieval</a:t>
            </a:r>
            <a:r>
              <a:rPr lang="id-ID" sz="2000" dirty="0" smtClean="0">
                <a:solidFill>
                  <a:srgbClr val="FF0000"/>
                </a:solidFill>
              </a:rPr>
              <a:t> </a:t>
            </a:r>
            <a:r>
              <a:rPr lang="id-ID" sz="2000" dirty="0" smtClean="0"/>
              <a:t>(Pembaruan basis data, pengambilan data dan pembuatan laporan/display) </a:t>
            </a:r>
            <a:endParaRPr lang="id-ID" sz="2000" dirty="0" smtClean="0"/>
          </a:p>
          <a:p>
            <a:pPr marL="708025" indent="-342900">
              <a:buFont typeface="Wingdings" pitchFamily="2" charset="2"/>
              <a:buChar char="§"/>
            </a:pPr>
            <a:r>
              <a:rPr lang="id-ID" sz="2000" dirty="0" smtClean="0"/>
              <a:t>Menambah, mengubah, dan menghapus data dalam database.</a:t>
            </a:r>
          </a:p>
          <a:p>
            <a:pPr marL="708025" indent="-342900">
              <a:buFont typeface="Wingdings" pitchFamily="2" charset="2"/>
              <a:buChar char="§"/>
            </a:pPr>
            <a:r>
              <a:rPr lang="id-ID" sz="2000" dirty="0" smtClean="0"/>
              <a:t>Mengurutkan dan mencari data dari basis data. </a:t>
            </a:r>
            <a:endParaRPr lang="id-ID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313872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dirty="0" smtClean="0"/>
              <a:t>Database Manajemen System </a:t>
            </a:r>
            <a:r>
              <a:rPr lang="id-ID" sz="2000" b="1" dirty="0" smtClean="0">
                <a:solidFill>
                  <a:srgbClr val="FF0000"/>
                </a:solidFill>
                <a:latin typeface="Kristen ITC" pitchFamily="66" charset="0"/>
              </a:rPr>
              <a:t>(DBMS) </a:t>
            </a:r>
          </a:p>
          <a:p>
            <a:pPr marL="530225">
              <a:lnSpc>
                <a:spcPct val="150000"/>
              </a:lnSpc>
            </a:pPr>
            <a:r>
              <a:rPr lang="id-ID" sz="2000" dirty="0" smtClean="0">
                <a:latin typeface="Kristen ITC" pitchFamily="66" charset="0"/>
              </a:rPr>
              <a:t>Perangkat lunak yang memungkinkan anda membuat mengakses dan mengelola database</a:t>
            </a:r>
          </a:p>
        </p:txBody>
      </p:sp>
    </p:spTree>
    <p:extLst>
      <p:ext uri="{BB962C8B-B14F-4D97-AF65-F5344CB8AC3E}">
        <p14:creationId xmlns:p14="http://schemas.microsoft.com/office/powerpoint/2010/main" val="3754099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51195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latin typeface="Kristen ITC" pitchFamily="66" charset="0"/>
              </a:rPr>
              <a:t>Konsep </a:t>
            </a:r>
            <a:r>
              <a:rPr lang="id-ID" sz="2000" b="1" dirty="0" smtClean="0">
                <a:solidFill>
                  <a:srgbClr val="FF0000"/>
                </a:solidFill>
                <a:latin typeface="Kristen ITC" pitchFamily="66" charset="0"/>
              </a:rPr>
              <a:t>Database</a:t>
            </a:r>
            <a:endParaRPr lang="id-ID" sz="2000" b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905000"/>
            <a:ext cx="990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APP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086100"/>
            <a:ext cx="9906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User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457700"/>
            <a:ext cx="990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APP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1905000"/>
            <a:ext cx="2438400" cy="3238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Database Management System</a:t>
            </a:r>
          </a:p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(DBMS)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6858000" y="2438400"/>
            <a:ext cx="1676400" cy="2133600"/>
          </a:xfrm>
          <a:prstGeom prst="flowChartMagneticDis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Database </a:t>
            </a:r>
          </a:p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(DB)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81200" y="2247900"/>
            <a:ext cx="10123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81200" y="3429000"/>
            <a:ext cx="10123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81200" y="4876800"/>
            <a:ext cx="10123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51576" y="3429000"/>
            <a:ext cx="10123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1361" y="1849958"/>
            <a:ext cx="556563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API</a:t>
            </a:r>
            <a:endParaRPr lang="id-ID" dirty="0"/>
          </a:p>
        </p:txBody>
      </p:sp>
      <p:sp>
        <p:nvSpPr>
          <p:cNvPr id="17" name="TextBox 16"/>
          <p:cNvSpPr txBox="1"/>
          <p:nvPr/>
        </p:nvSpPr>
        <p:spPr>
          <a:xfrm>
            <a:off x="2237457" y="3063062"/>
            <a:ext cx="556563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API</a:t>
            </a:r>
            <a:endParaRPr lang="id-ID" dirty="0"/>
          </a:p>
        </p:txBody>
      </p:sp>
      <p:sp>
        <p:nvSpPr>
          <p:cNvPr id="18" name="TextBox 17"/>
          <p:cNvSpPr txBox="1"/>
          <p:nvPr/>
        </p:nvSpPr>
        <p:spPr>
          <a:xfrm>
            <a:off x="2225040" y="4532198"/>
            <a:ext cx="556563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API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42988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2551837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dirty="0"/>
              <a:t>API (</a:t>
            </a:r>
            <a:r>
              <a:rPr lang="id-ID" sz="2000" i="1" dirty="0">
                <a:solidFill>
                  <a:srgbClr val="FF0000"/>
                </a:solidFill>
                <a:latin typeface="Kristen ITC" pitchFamily="66" charset="0"/>
              </a:rPr>
              <a:t>Application Programming Interface</a:t>
            </a:r>
            <a:r>
              <a:rPr lang="id-ID" sz="2000" i="1" dirty="0"/>
              <a:t>)</a:t>
            </a:r>
            <a:r>
              <a:rPr lang="id-ID" sz="2000" dirty="0"/>
              <a:t> adalah </a:t>
            </a:r>
            <a:endParaRPr lang="id-ID" sz="2000" dirty="0" smtClean="0"/>
          </a:p>
          <a:p>
            <a:pPr marL="530225">
              <a:lnSpc>
                <a:spcPct val="150000"/>
              </a:lnSpc>
            </a:pPr>
            <a:r>
              <a:rPr lang="id-ID" sz="2000" dirty="0" smtClean="0"/>
              <a:t>Sekumpulan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perintah</a:t>
            </a:r>
            <a:r>
              <a:rPr lang="id-ID" sz="2000" dirty="0" smtClean="0"/>
              <a:t>,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fungsi</a:t>
            </a:r>
            <a:r>
              <a:rPr lang="id-ID" sz="2000" dirty="0" smtClean="0"/>
              <a:t>, dan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protokol</a:t>
            </a:r>
            <a:r>
              <a:rPr lang="id-ID" sz="2000" dirty="0" smtClean="0">
                <a:solidFill>
                  <a:srgbClr val="FF0000"/>
                </a:solidFill>
              </a:rPr>
              <a:t> </a:t>
            </a:r>
            <a:r>
              <a:rPr lang="id-ID" sz="2000" dirty="0" smtClean="0"/>
              <a:t>yang </a:t>
            </a:r>
            <a:r>
              <a:rPr lang="id-ID" sz="2000" dirty="0"/>
              <a:t>dapat digunakan oleh </a:t>
            </a:r>
            <a:r>
              <a:rPr lang="id-ID" sz="2000" dirty="0" smtClean="0"/>
              <a:t>programmer saat </a:t>
            </a:r>
            <a:r>
              <a:rPr lang="id-ID" sz="2000" dirty="0"/>
              <a:t>membangun </a:t>
            </a:r>
            <a:r>
              <a:rPr lang="id-ID" sz="2000" dirty="0" smtClean="0"/>
              <a:t>perangkat lunak untuk sistem operasi tertentu</a:t>
            </a:r>
            <a:r>
              <a:rPr lang="id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876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156156"/>
            <a:ext cx="2557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dirty="0" smtClean="0">
                <a:latin typeface="Kristen ITC" pitchFamily="66" charset="0"/>
              </a:rPr>
              <a:t>Tujuan Database</a:t>
            </a:r>
            <a:endParaRPr lang="id-ID" sz="2200" b="1" dirty="0"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72483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/>
              <a:t>Memastikan bahwa data dapat dibagi di antara pengguna untuk berbagai </a:t>
            </a:r>
            <a:r>
              <a:rPr lang="id-ID" sz="2000" dirty="0" smtClean="0"/>
              <a:t>aplikasi.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Mempertahankan </a:t>
            </a:r>
            <a:r>
              <a:rPr lang="id-ID" sz="2000" dirty="0"/>
              <a:t>data yang akurat dan </a:t>
            </a:r>
            <a:r>
              <a:rPr lang="id-ID" sz="2000" dirty="0" smtClean="0"/>
              <a:t>konsisten.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Memastikan </a:t>
            </a:r>
            <a:r>
              <a:rPr lang="id-ID" sz="2000" dirty="0"/>
              <a:t>bahwa semua data yang diperlukan untuk aplikasi saat ini dan di masa mendatang akan </a:t>
            </a:r>
            <a:r>
              <a:rPr lang="id-ID" sz="2000" dirty="0" smtClean="0"/>
              <a:t>tersedia.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Basisdata dapat berkembang </a:t>
            </a:r>
            <a:r>
              <a:rPr lang="id-ID" sz="2000" dirty="0"/>
              <a:t>sesuai kebutuhan pengguna</a:t>
            </a:r>
            <a:r>
              <a:rPr lang="id-ID" sz="2000" dirty="0" smtClean="0"/>
              <a:t>. 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Memungkinkan </a:t>
            </a:r>
            <a:r>
              <a:rPr lang="id-ID" sz="2000" dirty="0"/>
              <a:t>pengguna untuk membangun pandangan pribadi mereka tentang data tanpa memperhatikan cara data disimpan secara fisik</a:t>
            </a:r>
            <a:r>
              <a:rPr lang="id-ID" sz="2000" dirty="0" smtClean="0"/>
              <a:t>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1785751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990600"/>
            <a:ext cx="881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dirty="0" smtClean="0">
                <a:latin typeface="Kristen ITC" pitchFamily="66" charset="0"/>
              </a:rPr>
              <a:t>Data</a:t>
            </a:r>
            <a:endParaRPr lang="id-ID" sz="2200" b="1" dirty="0"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74113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Reality, Data dan Metadata</a:t>
            </a:r>
            <a:endParaRPr lang="id-ID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36087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Dunia nyata akan disebut sebagai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reality</a:t>
            </a:r>
            <a:r>
              <a:rPr lang="id-ID" dirty="0" smtClean="0"/>
              <a:t>. </a:t>
            </a:r>
            <a:r>
              <a:rPr lang="id-ID" dirty="0"/>
              <a:t>Data yang dikumpulkan tentang orang, tempat, atau kejadian dalam kenyataan pada akhirnya akan disimpan dalam file atau basis </a:t>
            </a:r>
            <a:r>
              <a:rPr lang="id-ID" dirty="0" smtClean="0"/>
              <a:t>data. 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43125" r="37452" b="21572"/>
          <a:stretch/>
        </p:blipFill>
        <p:spPr bwMode="auto">
          <a:xfrm>
            <a:off x="609600" y="2895600"/>
            <a:ext cx="7848600" cy="29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5849035"/>
            <a:ext cx="7924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500" dirty="0" smtClean="0">
                <a:solidFill>
                  <a:srgbClr val="FF0000"/>
                </a:solidFill>
              </a:rPr>
              <a:t>Sumber: Kendall KE, Kendal JE. 2010. System Analysis and Design</a:t>
            </a:r>
            <a:endParaRPr lang="id-ID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78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46274"/>
            <a:ext cx="116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Entities</a:t>
            </a:r>
            <a:endParaRPr lang="id-ID" sz="20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156" y="1535668"/>
            <a:ext cx="7397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Setiap objek atau kejadian yang di pilih seseorang untuk mengumpulkan data.</a:t>
            </a:r>
          </a:p>
          <a:p>
            <a:pPr marL="1055688" indent="-342900">
              <a:buFont typeface="Wingdings" pitchFamily="2" charset="2"/>
              <a:buChar char="§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Orang </a:t>
            </a:r>
          </a:p>
          <a:p>
            <a:pPr marL="1055688" indent="-342900">
              <a:buFont typeface="Wingdings" pitchFamily="2" charset="2"/>
              <a:buChar char="§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Tempat</a:t>
            </a:r>
          </a:p>
          <a:p>
            <a:pPr marL="1055688" indent="-342900">
              <a:buFont typeface="Wingdings" pitchFamily="2" charset="2"/>
              <a:buChar char="§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Kejadian </a:t>
            </a:r>
          </a:p>
          <a:p>
            <a:pPr marL="1055688" indent="-342900">
              <a:buFont typeface="Wingdings" pitchFamily="2" charset="2"/>
              <a:buChar char="§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Konsep</a:t>
            </a:r>
          </a:p>
          <a:p>
            <a:pPr marL="1055688" indent="-342900">
              <a:buFont typeface="Wingdings" pitchFamily="2" charset="2"/>
              <a:buChar char="§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Benda (penjual, kota atau produk)</a:t>
            </a:r>
            <a:endParaRPr lang="id-ID" sz="20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3897" y="4648200"/>
            <a:ext cx="2209800" cy="76200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Kristen ITC" pitchFamily="66" charset="0"/>
                <a:cs typeface="Times New Roman" pitchFamily="18" charset="0"/>
              </a:rPr>
              <a:t>Simbol </a:t>
            </a:r>
          </a:p>
          <a:p>
            <a:pPr algn="ctr"/>
            <a:r>
              <a:rPr lang="id-ID" sz="2000" dirty="0" smtClean="0">
                <a:latin typeface="Kristen ITC" pitchFamily="66" charset="0"/>
                <a:cs typeface="Times New Roman" pitchFamily="18" charset="0"/>
              </a:rPr>
              <a:t>ENTITAS</a:t>
            </a:r>
            <a:endParaRPr lang="id-ID" sz="2000" dirty="0">
              <a:latin typeface="Kristen ITC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4168" y="4343400"/>
            <a:ext cx="2694432" cy="139598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Kristen ITC" pitchFamily="66" charset="0"/>
                <a:cs typeface="Times New Roman" pitchFamily="18" charset="0"/>
              </a:rPr>
              <a:t>Simbol </a:t>
            </a:r>
          </a:p>
          <a:p>
            <a:pPr algn="ctr"/>
            <a:r>
              <a:rPr lang="id-ID" sz="2000" dirty="0" smtClean="0">
                <a:latin typeface="Kristen ITC" pitchFamily="66" charset="0"/>
                <a:cs typeface="Times New Roman" pitchFamily="18" charset="0"/>
              </a:rPr>
              <a:t>ENTITAS</a:t>
            </a:r>
            <a:endParaRPr lang="id-ID" sz="2000" dirty="0">
              <a:latin typeface="Kristen ITC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7424" y="4535424"/>
            <a:ext cx="2367834" cy="101193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Kristen ITC" pitchFamily="66" charset="0"/>
                <a:cs typeface="Times New Roman" pitchFamily="18" charset="0"/>
              </a:rPr>
              <a:t>Simbol </a:t>
            </a:r>
          </a:p>
          <a:p>
            <a:pPr algn="ctr"/>
            <a:r>
              <a:rPr lang="id-ID" sz="2000" dirty="0" smtClean="0">
                <a:latin typeface="Kristen ITC" pitchFamily="66" charset="0"/>
                <a:cs typeface="Times New Roman" pitchFamily="18" charset="0"/>
              </a:rPr>
              <a:t>SUBTYPE ENTITAS</a:t>
            </a:r>
            <a:endParaRPr lang="id-ID" sz="2000" dirty="0">
              <a:latin typeface="Kristen ITC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131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579</Words>
  <Application>Microsoft Office PowerPoint</Application>
  <PresentationFormat>On-screen Show (4:3)</PresentationFormat>
  <Paragraphs>126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PC-USER</cp:lastModifiedBy>
  <cp:revision>281</cp:revision>
  <dcterms:created xsi:type="dcterms:W3CDTF">2010-08-24T06:47:44Z</dcterms:created>
  <dcterms:modified xsi:type="dcterms:W3CDTF">2018-12-15T16:19:47Z</dcterms:modified>
</cp:coreProperties>
</file>