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64" r:id="rId3"/>
    <p:sldId id="366" r:id="rId4"/>
    <p:sldId id="367" r:id="rId5"/>
    <p:sldId id="368" r:id="rId6"/>
    <p:sldId id="369" r:id="rId7"/>
    <p:sldId id="370" r:id="rId8"/>
    <p:sldId id="377" r:id="rId9"/>
    <p:sldId id="378" r:id="rId10"/>
    <p:sldId id="379" r:id="rId11"/>
    <p:sldId id="371" r:id="rId12"/>
    <p:sldId id="372" r:id="rId13"/>
    <p:sldId id="373" r:id="rId14"/>
    <p:sldId id="365" r:id="rId15"/>
    <p:sldId id="3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07/01/2019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Diagram rinci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HIPO dapat digunakan untuk memenuhi kebutuhan beberapa pengguna untuk kepentingan berbeda-beda, antara lain: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8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HIERARCHY INPUT OUTPUT CHART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 </a:t>
            </a:r>
            <a:r>
              <a:rPr lang="id-ID" b="1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3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.  Diagram Rinci</a:t>
            </a:r>
          </a:p>
        </p:txBody>
      </p:sp>
    </p:spTree>
    <p:extLst>
      <p:ext uri="{BB962C8B-B14F-4D97-AF65-F5344CB8AC3E}">
        <p14:creationId xmlns:p14="http://schemas.microsoft.com/office/powerpoint/2010/main" val="4058146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46875" r="53734" b="26563"/>
          <a:stretch/>
        </p:blipFill>
        <p:spPr bwMode="auto">
          <a:xfrm>
            <a:off x="533400" y="7620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971800"/>
            <a:ext cx="17526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Kristen ITC" pitchFamily="66" charset="0"/>
              </a:rPr>
              <a:t>Data Karyawan</a:t>
            </a:r>
          </a:p>
          <a:p>
            <a:r>
              <a:rPr lang="id-ID" sz="1500" dirty="0" smtClean="0">
                <a:latin typeface="Kristen ITC" pitchFamily="66" charset="0"/>
              </a:rPr>
              <a:t>Terdiri: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NIK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Nama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Bagian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Jabatan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sz="1500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 smtClean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 smtClean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71800"/>
            <a:ext cx="32004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Kristen ITC" pitchFamily="66" charset="0"/>
              </a:rPr>
              <a:t>Pengisian Citra Non Wajah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Mengambil photo dengan kamera 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sz="1500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d-ID" sz="1500" dirty="0" smtClean="0">
              <a:latin typeface="Kristen ITC" pitchFamily="66" charset="0"/>
            </a:endParaRPr>
          </a:p>
          <a:p>
            <a:endParaRPr lang="id-ID" sz="1500" dirty="0">
              <a:latin typeface="Kristen ITC" pitchFamily="66" charset="0"/>
            </a:endParaRPr>
          </a:p>
          <a:p>
            <a:r>
              <a:rPr lang="id-ID" sz="1500" dirty="0" smtClean="0">
                <a:latin typeface="Kristen ITC" pitchFamily="66" charset="0"/>
              </a:rPr>
              <a:t>Pengisian dengan Wajah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Digunakan untuk entry karyawan </a:t>
            </a:r>
            <a:endParaRPr lang="id-ID" sz="1500" dirty="0">
              <a:latin typeface="Kristen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971800"/>
            <a:ext cx="26670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Kristen ITC" pitchFamily="66" charset="0"/>
              </a:rPr>
              <a:t>Data Karyawan</a:t>
            </a:r>
          </a:p>
          <a:p>
            <a:r>
              <a:rPr lang="id-ID" sz="1500" dirty="0" smtClean="0">
                <a:latin typeface="Kristen ITC" pitchFamily="66" charset="0"/>
              </a:rPr>
              <a:t>Terdiri: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solidFill>
                  <a:srgbClr val="FF0000"/>
                </a:solidFill>
                <a:latin typeface="Kristen ITC" pitchFamily="66" charset="0"/>
              </a:rPr>
              <a:t>Id karyawan</a:t>
            </a:r>
            <a:r>
              <a:rPr lang="id-ID" sz="1500" dirty="0" smtClean="0">
                <a:latin typeface="Kristen ITC" pitchFamily="66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NIK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Nama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Bagian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1500" dirty="0" smtClean="0">
                <a:latin typeface="Kristen ITC" pitchFamily="66" charset="0"/>
              </a:rPr>
              <a:t>Jabatan</a:t>
            </a:r>
          </a:p>
          <a:p>
            <a:endParaRPr lang="id-ID" sz="1500" dirty="0">
              <a:latin typeface="Kristen ITC" pitchFamily="66" charset="0"/>
            </a:endParaRPr>
          </a:p>
          <a:p>
            <a:r>
              <a:rPr lang="id-ID" sz="1500" dirty="0" smtClean="0">
                <a:latin typeface="Kristen ITC" pitchFamily="66" charset="0"/>
              </a:rPr>
              <a:t>File citra wajah terdiri dari </a:t>
            </a:r>
            <a:r>
              <a:rPr lang="id-ID" sz="1500" dirty="0" smtClean="0">
                <a:solidFill>
                  <a:srgbClr val="FF0000"/>
                </a:solidFill>
                <a:latin typeface="Kristen ITC" pitchFamily="66" charset="0"/>
              </a:rPr>
              <a:t>kumpulan photo karyawan</a:t>
            </a:r>
          </a:p>
          <a:p>
            <a:endParaRPr lang="id-ID" sz="15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2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Kristen ITC" pitchFamily="66" charset="0"/>
              </a:rPr>
              <a:t>Desain Antar Muka</a:t>
            </a:r>
            <a:endParaRPr lang="id-ID" sz="2000" b="1" dirty="0"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desain antar muka adalah: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Memungkinkan pengguna menjalankan setiap tugas dalam kebutuhan pengguna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(</a:t>
            </a:r>
            <a:r>
              <a:rPr lang="id-ID" b="1" dirty="0" smtClean="0">
                <a:solidFill>
                  <a:srgbClr val="FF0000"/>
                </a:solidFill>
                <a:latin typeface="Kristen ITC" pitchFamily="66" charset="0"/>
              </a:rPr>
              <a:t>User Requirement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). 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01400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Beberapa prinsip dalam mengembangkan antarmuka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(interface)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Interface yang baik tidak mengharuskan pengguna untuk mengingat tampilan antarmuka pengguna (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user interface</a:t>
            </a:r>
            <a:r>
              <a:rPr lang="id-ID" sz="2000" dirty="0" smtClean="0"/>
              <a:t>)</a:t>
            </a:r>
          </a:p>
          <a:p>
            <a:pPr marL="708025" indent="-342900">
              <a:buFont typeface="Wingdings" pitchFamily="2" charset="2"/>
              <a:buChar char="§"/>
            </a:pPr>
            <a:endParaRPr lang="id-ID" sz="2000" dirty="0" smtClean="0"/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User Interface</a:t>
            </a:r>
            <a:r>
              <a:rPr lang="id-ID" sz="2000" dirty="0" smtClean="0"/>
              <a:t> menampilkan apa yang dimengerti oleh pengguna atau visualisasi keadaan dari sistem sekarang. </a:t>
            </a:r>
            <a:endParaRPr lang="id-ID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7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700748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/>
              <a:t>Beberapa hal yang harus di hindari dalam membangun user interface, yaitu: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Menampilkan terlalu banyak informasi dan terlalu banyak pilihan 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Menampilkan terlalu sedikit informasi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Menampilkan terlalu sedikit pilihan dan tanpa konteks </a:t>
            </a:r>
          </a:p>
          <a:p>
            <a:pPr marL="708025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Eksploitasi struktur menu standar yang sudah familiar dengan perangkat lunak yang sering digunakan user.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807434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5" t="25065" r="8989" b="18542"/>
          <a:stretch/>
        </p:blipFill>
        <p:spPr bwMode="auto">
          <a:xfrm>
            <a:off x="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1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223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968" y="990600"/>
            <a:ext cx="407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i="1" dirty="0" smtClean="0"/>
              <a:t>Hierarchy Input Output Chart</a:t>
            </a:r>
            <a:endParaRPr lang="id-ID" sz="2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73037" y="2071480"/>
            <a:ext cx="7661363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Alat dokumentasi program yang berdasarkan fungsinya untuk meningkatkan efisiensi usaha perawatan program.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Banyak digunakan sebagai alat desain dan teknik dokumentasi dalam siklus pengembangan sistem.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Berbasis pada fungsi, yaitu tiap-tiap modul dalam sistem digambarkan oleh fungsi utamanya.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38605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968" y="838200"/>
            <a:ext cx="5256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i="1" dirty="0" smtClean="0"/>
              <a:t>Sasaran Hierarchy Input Output Chart</a:t>
            </a:r>
            <a:endParaRPr lang="id-ID" sz="2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470968" y="1392972"/>
            <a:ext cx="8063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menyediakan suatu struktur guna memahami </a:t>
            </a:r>
            <a:r>
              <a:rPr lang="id-ID" sz="2000" dirty="0" smtClean="0"/>
              <a:t>fungsi-fungsi </a:t>
            </a:r>
            <a:r>
              <a:rPr lang="id-ID" sz="2000" dirty="0"/>
              <a:t>dari </a:t>
            </a:r>
            <a:r>
              <a:rPr lang="id-ID" sz="2000" dirty="0" smtClean="0"/>
              <a:t>sistem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lebih menekankan fungsi-fungsi yang harus diselesaikan oleh </a:t>
            </a:r>
            <a:r>
              <a:rPr lang="id-ID" sz="2000" dirty="0" smtClean="0"/>
              <a:t>program, bukannya </a:t>
            </a:r>
            <a:r>
              <a:rPr lang="id-ID" sz="2000" dirty="0"/>
              <a:t>menunjukkan perintah-perintah program yang digunakan </a:t>
            </a:r>
            <a:r>
              <a:rPr lang="id-ID" sz="2000" dirty="0" smtClean="0"/>
              <a:t>untuk melaksanakan </a:t>
            </a:r>
            <a:r>
              <a:rPr lang="id-ID" sz="2000" dirty="0"/>
              <a:t>fungsi </a:t>
            </a:r>
            <a:r>
              <a:rPr lang="id-ID" sz="2000" dirty="0" smtClean="0"/>
              <a:t>tersebut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menyediakan penjelasan yang jelas dari input yang harus digunakan </a:t>
            </a:r>
            <a:r>
              <a:rPr lang="id-ID" sz="2000" dirty="0" smtClean="0"/>
              <a:t>dan output </a:t>
            </a:r>
            <a:r>
              <a:rPr lang="id-ID" sz="2000" dirty="0"/>
              <a:t>yang harus dihasilkan oleh masing-masing fungsi pada tiap-tiap </a:t>
            </a:r>
            <a:r>
              <a:rPr lang="id-ID" sz="2000" dirty="0" smtClean="0"/>
              <a:t>tingkatan dari </a:t>
            </a:r>
            <a:r>
              <a:rPr lang="id-ID" sz="2000" dirty="0"/>
              <a:t>diagram-diagram </a:t>
            </a:r>
            <a:r>
              <a:rPr lang="id-ID" sz="2000" dirty="0" smtClean="0"/>
              <a:t>HIPO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menyediakan output yang tepat dan sesuai dengan </a:t>
            </a:r>
            <a:r>
              <a:rPr lang="id-ID" sz="2000" dirty="0" smtClean="0"/>
              <a:t>kebutuhan-kebutuhan pemakai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118514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968" y="990600"/>
            <a:ext cx="407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i="1" dirty="0" smtClean="0"/>
              <a:t>Hierarchy Input Output Chart</a:t>
            </a:r>
            <a:endParaRPr lang="id-ID" sz="2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688068"/>
            <a:ext cx="5440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Peran HIPO dalam memenuhi kebutuhan user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799" y="2225040"/>
            <a:ext cx="784860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Seorang manajer dapat menggunakan dokumentasi HIPO untuk memperoleh gambaran umum sistem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Seorang programmer menggunakan HIPO untuk menentukan fungsi-fungsi dalam program yang dibuatnya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Programmer juga dapat menggunakan HIPO untuk mencari fungsi-fungsi yang dimodifikasi dengan cepat.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230876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99" y="942945"/>
            <a:ext cx="350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Tujuan Menggunakan HIPO</a:t>
            </a:r>
            <a:endParaRPr lang="id-ID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30625" r="58537" b="19153"/>
          <a:stretch/>
        </p:blipFill>
        <p:spPr bwMode="auto">
          <a:xfrm>
            <a:off x="384728" y="1447801"/>
            <a:ext cx="525407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944231"/>
            <a:ext cx="3352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d-ID" sz="2000" dirty="0" smtClean="0"/>
              <a:t>Dapat dibuat sebuah struktur yang menggambarkan hubungan antar fungsi dalam program secara hierarkis</a:t>
            </a:r>
          </a:p>
          <a:p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25121" y="5867400"/>
            <a:ext cx="28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Diagram Daftar Isi Visual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78575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99" y="942945"/>
            <a:ext cx="466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Tujuan Menggunakan HIPO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CONT...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46875" r="53734" b="26563"/>
          <a:stretch/>
        </p:blipFill>
        <p:spPr bwMode="auto">
          <a:xfrm>
            <a:off x="3733800" y="1676400"/>
            <a:ext cx="4952999" cy="40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853148"/>
            <a:ext cx="3671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  <a:tabLst>
                <a:tab pos="365125" algn="l"/>
              </a:tabLst>
            </a:pPr>
            <a:r>
              <a:rPr lang="id-ID" sz="2000" dirty="0" smtClean="0"/>
              <a:t>Untuk menentukan fungsi-fungsi apa saja yang harus ada dalam sistem yang dikembangkan. Sehingga terlihat jelas fungsi apa saja yang harus dibuat.</a:t>
            </a:r>
          </a:p>
          <a:p>
            <a:pPr marL="457200" indent="-457200">
              <a:buAutoNum type="arabicPeriod" startAt="2"/>
              <a:tabLst>
                <a:tab pos="365125" algn="l"/>
              </a:tabLst>
            </a:pPr>
            <a:endParaRPr lang="id-ID" sz="2000" dirty="0" smtClean="0"/>
          </a:p>
          <a:p>
            <a:pPr marL="457200" indent="-457200">
              <a:buAutoNum type="arabicPeriod" startAt="2"/>
              <a:tabLst>
                <a:tab pos="365125" algn="l"/>
              </a:tabLst>
            </a:pPr>
            <a:r>
              <a:rPr lang="id-ID" sz="2000" dirty="0" smtClean="0"/>
              <a:t>Untuk mendapatkan gambaran input dari fungsi dan output apa saja yang dihasilkan.  </a:t>
            </a:r>
            <a:r>
              <a:rPr lang="id-ID" sz="2000" i="1" dirty="0">
                <a:latin typeface="Kristen ITC" pitchFamily="66" charset="0"/>
              </a:rPr>
              <a:t>	</a:t>
            </a:r>
            <a:endParaRPr lang="id-ID" sz="2000" i="1" dirty="0" smtClean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8790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i="1" dirty="0" smtClean="0"/>
              <a:t>Diagram Ringkas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900578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Kristen ITC" pitchFamily="66" charset="0"/>
              </a:rPr>
              <a:t>Jenis Diagram </a:t>
            </a:r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HIPO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Daftar Isi Visual (DIV)</a:t>
            </a:r>
          </a:p>
          <a:p>
            <a:pPr marL="365125">
              <a:tabLst>
                <a:tab pos="365125" algn="l"/>
              </a:tabLst>
            </a:pPr>
            <a:r>
              <a:rPr lang="id-ID" dirty="0" smtClean="0"/>
              <a:t>Berisikan semua modul yang nantinya akan dijelaskan pada diagram ringkas dan rinci</a:t>
            </a:r>
          </a:p>
          <a:p>
            <a:pPr marL="365125">
              <a:tabLst>
                <a:tab pos="365125" algn="l"/>
              </a:tabLst>
            </a:pPr>
            <a:endParaRPr lang="id-ID" dirty="0" smtClean="0"/>
          </a:p>
          <a:p>
            <a:pPr marL="342900" indent="-342900">
              <a:buAutoNum type="arabicPeriod" startAt="2"/>
              <a:tabLst>
                <a:tab pos="365125" algn="l"/>
              </a:tabLst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Diagram Ringkas</a:t>
            </a:r>
          </a:p>
          <a:p>
            <a:pPr>
              <a:tabLst>
                <a:tab pos="365125" algn="l"/>
              </a:tabLst>
            </a:pPr>
            <a:r>
              <a:rPr lang="id-ID" dirty="0"/>
              <a:t>	</a:t>
            </a:r>
            <a:r>
              <a:rPr lang="id-ID" dirty="0" smtClean="0"/>
              <a:t>Menjelaskan tentang input, proses dan output dari sistem</a:t>
            </a:r>
          </a:p>
          <a:p>
            <a:pPr>
              <a:tabLst>
                <a:tab pos="365125" algn="l"/>
              </a:tabLst>
            </a:pPr>
            <a:endParaRPr lang="id-ID" dirty="0" smtClean="0"/>
          </a:p>
          <a:p>
            <a:pPr marL="342900" indent="-342900">
              <a:buAutoNum type="arabicPeriod" startAt="3"/>
              <a:tabLst>
                <a:tab pos="365125" algn="l"/>
              </a:tabLst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Diagram Rinci</a:t>
            </a:r>
          </a:p>
          <a:p>
            <a:pPr marL="365125">
              <a:tabLst>
                <a:tab pos="365125" algn="l"/>
              </a:tabLst>
            </a:pPr>
            <a:r>
              <a:rPr lang="id-ID" dirty="0" smtClean="0"/>
              <a:t>Berisi keterangan input proses dan output secara detail dan dijelaskan pula field-field nya secara detail.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9113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Daftar Isi Visual (DIV)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7452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Menggambarkan hubungan dari fungsi-fungsi secara berjenjang</a:t>
            </a:r>
            <a:endParaRPr lang="id-ID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9" t="53958" r="23280" b="17110"/>
          <a:stretch/>
        </p:blipFill>
        <p:spPr bwMode="auto">
          <a:xfrm>
            <a:off x="381000" y="2286000"/>
            <a:ext cx="289719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2860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/>
              <a:t>G</a:t>
            </a:r>
            <a:r>
              <a:rPr lang="id-ID" dirty="0" smtClean="0"/>
              <a:t>ambar disamping menunjukkan ada 7 fungsi didalam sistem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Fungsi 1.0, 2.0, 3.0 merupakan tingkatan tertinggi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Fungsi 2.1 dan 2.2 merupakan fungsi dibawah fungsi 2.0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mtClean="0"/>
              <a:t>Fungsi 2.2.1 dan 2.2.2 merupakan fungsi dibawah fungsi 2.2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156124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2.  Diagram Ringkas</a:t>
            </a:r>
          </a:p>
        </p:txBody>
      </p:sp>
    </p:spTree>
    <p:extLst>
      <p:ext uri="{BB962C8B-B14F-4D97-AF65-F5344CB8AC3E}">
        <p14:creationId xmlns:p14="http://schemas.microsoft.com/office/powerpoint/2010/main" val="2053039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493</Words>
  <Application>Microsoft Office PowerPoint</Application>
  <PresentationFormat>On-screen Show (4:3)</PresentationFormat>
  <Paragraphs>99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PC-USER</cp:lastModifiedBy>
  <cp:revision>277</cp:revision>
  <dcterms:created xsi:type="dcterms:W3CDTF">2010-08-24T06:47:44Z</dcterms:created>
  <dcterms:modified xsi:type="dcterms:W3CDTF">2019-01-07T09:41:58Z</dcterms:modified>
</cp:coreProperties>
</file>