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6" r:id="rId2"/>
    <p:sldId id="375" r:id="rId3"/>
    <p:sldId id="376" r:id="rId4"/>
    <p:sldId id="378" r:id="rId5"/>
    <p:sldId id="377" r:id="rId6"/>
    <p:sldId id="379" r:id="rId7"/>
    <p:sldId id="374" r:id="rId8"/>
    <p:sldId id="381" r:id="rId9"/>
    <p:sldId id="39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93" r:id="rId18"/>
    <p:sldId id="394" r:id="rId19"/>
    <p:sldId id="389" r:id="rId20"/>
    <p:sldId id="390" r:id="rId21"/>
    <p:sldId id="38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5" d="100"/>
          <a:sy n="65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07/01/2019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7D523-8C1C-46B8-9118-54132A62D73B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787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/>
              <a:t>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24071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b="1" dirty="0" smtClean="0">
                <a:solidFill>
                  <a:schemeClr val="bg1"/>
                </a:solidFill>
              </a:rPr>
              <a:t>PERANCANGAN DENGAN METODE OBYEK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-  </a:t>
            </a:r>
            <a:r>
              <a:rPr lang="id-ID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MIK | FAKULTAS ILMU-ILMU </a:t>
            </a:r>
            <a:r>
              <a:rPr lang="en-US" b="1" dirty="0" smtClean="0">
                <a:solidFill>
                  <a:schemeClr val="bg1"/>
                </a:solidFill>
              </a:rPr>
              <a:t>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0668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000" dirty="0"/>
              <a:t>M</a:t>
            </a:r>
            <a:r>
              <a:rPr lang="pt-BR" sz="2000" dirty="0" smtClean="0"/>
              <a:t>enggambar </a:t>
            </a:r>
            <a:r>
              <a:rPr lang="pt-BR" sz="2000" dirty="0"/>
              <a:t>diagram UML.</a:t>
            </a:r>
            <a:endParaRPr lang="id-ID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889879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d-ID" dirty="0" smtClean="0"/>
              <a:t>Menggambarkan </a:t>
            </a: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activity diagram, </a:t>
            </a:r>
            <a:r>
              <a:rPr lang="id-ID" dirty="0" smtClean="0"/>
              <a:t>yang menggambarkan semua aktivitas utama dalam use case.</a:t>
            </a:r>
          </a:p>
          <a:p>
            <a:pPr marL="285750" indent="-285750">
              <a:buFont typeface="Wingdings" pitchFamily="2" charset="2"/>
              <a:buChar char="§"/>
            </a:pPr>
            <a:endParaRPr lang="id-ID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id-ID" dirty="0" smtClean="0">
                <a:cs typeface="Arial" pitchFamily="34" charset="0"/>
              </a:rPr>
              <a:t>Membuat satu atau lebih diagram urutan untuk setiap kasus penggunaan, yang menunjukkan </a:t>
            </a:r>
            <a:r>
              <a:rPr lang="id-ID" dirty="0" smtClean="0">
                <a:solidFill>
                  <a:srgbClr val="FF0000"/>
                </a:solidFill>
                <a:latin typeface="Kristen ITC" pitchFamily="66" charset="0"/>
                <a:cs typeface="Arial" pitchFamily="34" charset="0"/>
              </a:rPr>
              <a:t>urutan kegiatan </a:t>
            </a:r>
            <a:r>
              <a:rPr lang="id-ID" dirty="0" smtClean="0">
                <a:cs typeface="Arial" pitchFamily="34" charset="0"/>
              </a:rPr>
              <a:t>dan </a:t>
            </a:r>
            <a:r>
              <a:rPr lang="id-ID" dirty="0" smtClean="0">
                <a:solidFill>
                  <a:srgbClr val="FF0000"/>
                </a:solidFill>
                <a:latin typeface="Kristen ITC" pitchFamily="66" charset="0"/>
                <a:cs typeface="Arial" pitchFamily="34" charset="0"/>
              </a:rPr>
              <a:t>waktunya</a:t>
            </a:r>
          </a:p>
        </p:txBody>
      </p:sp>
      <p:pic>
        <p:nvPicPr>
          <p:cNvPr id="3074" name="Picture 2" descr="C:\Users\PC-USER\Downloads\activity-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98572"/>
            <a:ext cx="4710113" cy="54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568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838200"/>
            <a:ext cx="3315331" cy="46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 smtClean="0"/>
              <a:t>Kembangkan </a:t>
            </a: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Class Diagrams</a:t>
            </a:r>
            <a:endParaRPr lang="id-ID" dirty="0">
              <a:solidFill>
                <a:srgbClr val="FF0000"/>
              </a:solidFill>
              <a:latin typeface="Kristen ITC" pitchFamily="66" charset="0"/>
            </a:endParaRPr>
          </a:p>
        </p:txBody>
      </p:sp>
      <p:pic>
        <p:nvPicPr>
          <p:cNvPr id="4098" name="Picture 2" descr="C:\Users\PC-USER\Downloads\Class-Diagram-ATM-system-750x6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09600"/>
            <a:ext cx="458628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29175" y="2139077"/>
            <a:ext cx="40862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Kata benda dalam </a:t>
            </a:r>
            <a:r>
              <a:rPr lang="id-ID" dirty="0">
                <a:solidFill>
                  <a:srgbClr val="FF0000"/>
                </a:solidFill>
                <a:latin typeface="Kristen ITC" pitchFamily="66" charset="0"/>
              </a:rPr>
              <a:t>use case </a:t>
            </a:r>
            <a:r>
              <a:rPr lang="id-ID" dirty="0"/>
              <a:t>adalah </a:t>
            </a:r>
            <a:r>
              <a:rPr lang="id-ID" dirty="0">
                <a:solidFill>
                  <a:srgbClr val="FF0000"/>
                </a:solidFill>
                <a:latin typeface="Kristen ITC" pitchFamily="66" charset="0"/>
              </a:rPr>
              <a:t>objek</a:t>
            </a:r>
            <a:r>
              <a:rPr lang="id-ID" dirty="0"/>
              <a:t> yang berpotensi dikelompokkan ke dalam kelas. </a:t>
            </a:r>
            <a:endParaRPr lang="id-ID" dirty="0" smtClean="0"/>
          </a:p>
          <a:p>
            <a:endParaRPr lang="id-ID" dirty="0" smtClean="0"/>
          </a:p>
          <a:p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contoh</a:t>
            </a:r>
            <a:r>
              <a:rPr lang="id-ID" dirty="0"/>
              <a:t>, </a:t>
            </a:r>
            <a:endParaRPr lang="id-ID" dirty="0" smtClean="0"/>
          </a:p>
          <a:p>
            <a:pPr marL="365125"/>
            <a:r>
              <a:rPr lang="id-ID" dirty="0" smtClean="0"/>
              <a:t>mobil </a:t>
            </a:r>
            <a:r>
              <a:rPr lang="id-ID" dirty="0"/>
              <a:t>adalah objek yang berbagi karakteristik dengan mobil lain. Bersama-sama mereka membentuk kelas</a:t>
            </a:r>
          </a:p>
        </p:txBody>
      </p:sp>
    </p:spTree>
    <p:extLst>
      <p:ext uri="{BB962C8B-B14F-4D97-AF65-F5344CB8AC3E}">
        <p14:creationId xmlns:p14="http://schemas.microsoft.com/office/powerpoint/2010/main" val="25544568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14964" y="1018299"/>
            <a:ext cx="2539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d-ID" dirty="0" smtClean="0"/>
              <a:t>Menggambarkan </a:t>
            </a:r>
          </a:p>
          <a:p>
            <a:pPr algn="r"/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Statechart </a:t>
            </a:r>
            <a:r>
              <a:rPr lang="id-ID" dirty="0">
                <a:solidFill>
                  <a:srgbClr val="FF0000"/>
                </a:solidFill>
                <a:latin typeface="Kristen ITC" pitchFamily="66" charset="0"/>
              </a:rPr>
              <a:t>Diagrams</a:t>
            </a:r>
            <a:endParaRPr lang="id-ID" dirty="0"/>
          </a:p>
        </p:txBody>
      </p:sp>
      <p:pic>
        <p:nvPicPr>
          <p:cNvPr id="5122" name="Picture 2" descr="C:\Users\PC-USER\Downloads\at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114800" cy="524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9600" y="19812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d-ID" dirty="0"/>
              <a:t>Diagram kelas digunakan untuk menggambar diagram </a:t>
            </a:r>
            <a:r>
              <a:rPr lang="id-ID" dirty="0" smtClean="0"/>
              <a:t>statechart,,yang </a:t>
            </a:r>
            <a:r>
              <a:rPr lang="id-ID" dirty="0"/>
              <a:t>membantu dalam memahami proses kompleks yang tidak dapat sepenuhnya diturunkan oleh </a:t>
            </a: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sequence diagram</a:t>
            </a:r>
            <a:r>
              <a:rPr lang="id-ID" dirty="0" smtClean="0"/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endParaRPr lang="id-ID" dirty="0"/>
          </a:p>
          <a:p>
            <a:pPr marL="285750" indent="-285750">
              <a:buFont typeface="Wingdings" pitchFamily="2" charset="2"/>
              <a:buChar char="§"/>
            </a:pPr>
            <a:r>
              <a:rPr lang="id-ID" dirty="0" smtClean="0"/>
              <a:t>Diagram </a:t>
            </a:r>
            <a:r>
              <a:rPr lang="id-ID" dirty="0"/>
              <a:t>statechart sangat berguna dalam </a:t>
            </a:r>
            <a:r>
              <a:rPr lang="id-ID" dirty="0">
                <a:solidFill>
                  <a:srgbClr val="FF0000"/>
                </a:solidFill>
                <a:latin typeface="Kristen ITC" pitchFamily="66" charset="0"/>
              </a:rPr>
              <a:t>memodifikasi diagram kelas</a:t>
            </a:r>
            <a:r>
              <a:rPr lang="id-ID" dirty="0"/>
              <a:t>, sehingga proses berulang pemodelan UML berlanjut.</a:t>
            </a:r>
          </a:p>
        </p:txBody>
      </p:sp>
    </p:spTree>
    <p:extLst>
      <p:ext uri="{BB962C8B-B14F-4D97-AF65-F5344CB8AC3E}">
        <p14:creationId xmlns:p14="http://schemas.microsoft.com/office/powerpoint/2010/main" val="25544568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4543" y="775535"/>
            <a:ext cx="50434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200" dirty="0" smtClean="0"/>
              <a:t>Memodifikasi Diagram UML. Kemudian </a:t>
            </a:r>
            <a:r>
              <a:rPr lang="id-ID" sz="2200" dirty="0" smtClean="0">
                <a:solidFill>
                  <a:srgbClr val="FF0000"/>
                </a:solidFill>
                <a:latin typeface="Kristen ITC" pitchFamily="66" charset="0"/>
              </a:rPr>
              <a:t>Lengkapi Spesifikasinya</a:t>
            </a:r>
            <a:endParaRPr lang="id-ID" sz="2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767762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Desain sistem </a:t>
            </a:r>
            <a:r>
              <a:rPr lang="id-ID" sz="2000" dirty="0" smtClean="0"/>
              <a:t>berarti:</a:t>
            </a:r>
          </a:p>
          <a:p>
            <a:pPr marL="708025" indent="-342900">
              <a:buFont typeface="Wingdings" pitchFamily="2" charset="2"/>
              <a:buChar char="§"/>
            </a:pPr>
            <a:r>
              <a:rPr lang="id-ID" sz="2000" dirty="0" smtClean="0"/>
              <a:t>Memodifikasi </a:t>
            </a:r>
            <a:r>
              <a:rPr lang="id-ID" sz="2000" dirty="0"/>
              <a:t>sistem yang </a:t>
            </a:r>
            <a:r>
              <a:rPr lang="id-ID" sz="2000" dirty="0" smtClean="0"/>
              <a:t>ada</a:t>
            </a:r>
          </a:p>
          <a:p>
            <a:pPr marL="708025" indent="-342900">
              <a:buFont typeface="Wingdings" pitchFamily="2" charset="2"/>
              <a:buChar char="§"/>
            </a:pPr>
            <a:r>
              <a:rPr lang="id-ID" sz="2000" dirty="0" smtClean="0"/>
              <a:t>Memodifikasi </a:t>
            </a:r>
            <a:r>
              <a:rPr lang="id-ID" sz="2000" dirty="0"/>
              <a:t>diagram yang diambil pada fase </a:t>
            </a:r>
            <a:r>
              <a:rPr lang="id-ID" sz="2000" dirty="0" smtClean="0"/>
              <a:t>sebelumnya.</a:t>
            </a:r>
          </a:p>
          <a:p>
            <a:pPr marL="1422400" indent="-342900">
              <a:buFont typeface="Courier New" pitchFamily="49" charset="0"/>
              <a:buChar char="o"/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Digunakan untuk menurunkan class </a:t>
            </a:r>
          </a:p>
          <a:p>
            <a:pPr marL="1422400" indent="-342900">
              <a:buFont typeface="Courier New" pitchFamily="49" charset="0"/>
              <a:buChar char="o"/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Digunakan untuk menurunkan attribut, dan </a:t>
            </a:r>
          </a:p>
          <a:p>
            <a:pPr marL="1422400" indent="-342900">
              <a:buFont typeface="Courier New" pitchFamily="49" charset="0"/>
              <a:buChar char="o"/>
            </a:pP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Metode </a:t>
            </a:r>
            <a:r>
              <a:rPr lang="id-ID" sz="2000" dirty="0" smtClean="0">
                <a:latin typeface="Kristen ITC" pitchFamily="66" charset="0"/>
              </a:rPr>
              <a:t>(</a:t>
            </a:r>
            <a:r>
              <a:rPr lang="id-ID" sz="2000" dirty="0" smtClean="0">
                <a:cs typeface="Arial" pitchFamily="34" charset="0"/>
              </a:rPr>
              <a:t>hanya operasi</a:t>
            </a:r>
            <a:r>
              <a:rPr lang="id-ID" sz="2000" dirty="0" smtClean="0">
                <a:latin typeface="Kristen ITC" pitchFamily="66" charset="0"/>
              </a:rPr>
              <a:t>).</a:t>
            </a:r>
            <a:endParaRPr lang="id-ID" sz="2000" dirty="0">
              <a:latin typeface="Kristen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114800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id-ID" sz="2000" dirty="0" smtClean="0"/>
              <a:t>Analis perlu menulis spesifikasi class untuk setiap class termasuk 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atribut, metode </a:t>
            </a:r>
            <a:r>
              <a:rPr lang="id-ID" sz="2000" dirty="0" smtClean="0"/>
              <a:t>dan 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deskripsi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id-ID" sz="2000" dirty="0" smtClean="0"/>
              <a:t>Analis juga akan mengembangkan metode menjadi lebih terperinci sebagai persyaratan untuk 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input</a:t>
            </a:r>
            <a:r>
              <a:rPr lang="id-ID" sz="2000" dirty="0" smtClean="0">
                <a:solidFill>
                  <a:srgbClr val="FF0000"/>
                </a:solidFill>
              </a:rPr>
              <a:t> </a:t>
            </a:r>
            <a:r>
              <a:rPr lang="id-ID" sz="2000" dirty="0" smtClean="0"/>
              <a:t>dan 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output</a:t>
            </a:r>
            <a:r>
              <a:rPr lang="id-ID" sz="2000" dirty="0" smtClean="0"/>
              <a:t> yang akan dibuat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1176286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0287" y="9144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d-ID" sz="2200" dirty="0" smtClean="0">
                <a:solidFill>
                  <a:srgbClr val="FF0000"/>
                </a:solidFill>
                <a:latin typeface="Kristen ITC" pitchFamily="66" charset="0"/>
              </a:rPr>
              <a:t>Kembangkan</a:t>
            </a:r>
            <a:r>
              <a:rPr lang="id-ID" sz="2200" dirty="0" smtClean="0">
                <a:solidFill>
                  <a:srgbClr val="FF0000"/>
                </a:solidFill>
              </a:rPr>
              <a:t> </a:t>
            </a:r>
            <a:r>
              <a:rPr lang="id-ID" sz="2200" dirty="0"/>
              <a:t>d</a:t>
            </a:r>
            <a:r>
              <a:rPr lang="id-ID" sz="2200" dirty="0" smtClean="0"/>
              <a:t>an </a:t>
            </a:r>
            <a:r>
              <a:rPr lang="id-ID" sz="2200" dirty="0" smtClean="0">
                <a:solidFill>
                  <a:srgbClr val="FF0000"/>
                </a:solidFill>
                <a:latin typeface="Kristen ITC" pitchFamily="66" charset="0"/>
              </a:rPr>
              <a:t>Dokumentasikan</a:t>
            </a:r>
            <a:r>
              <a:rPr lang="id-ID" sz="2200" dirty="0" smtClean="0"/>
              <a:t> Sistem</a:t>
            </a:r>
            <a:endParaRPr lang="id-ID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175808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Sebuah model yang dibangun jika dilakukan pengembangan terhadap sebuah sistem</a:t>
            </a:r>
          </a:p>
          <a:p>
            <a:pPr marL="342900" indent="-342900">
              <a:buFont typeface="Wingdings" pitchFamily="2" charset="2"/>
              <a:buChar char="§"/>
            </a:pPr>
            <a:endParaRPr lang="id-ID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Dokumentasi dan diagram UML yang lengkap, akan membantu dalam pengembangan sebuah sistem dan lebih solid hasil akhir dari sistem yang dihasilkan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5692802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500" y="1210878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Metodologi</a:t>
            </a:r>
            <a:r>
              <a:rPr lang="id-ID" sz="2000" dirty="0" smtClean="0">
                <a:solidFill>
                  <a:srgbClr val="FF0000"/>
                </a:solidFill>
              </a:rPr>
              <a:t> </a:t>
            </a:r>
            <a:r>
              <a:rPr lang="id-ID" sz="2000" dirty="0" smtClean="0"/>
              <a:t>Berorientasi Objek </a:t>
            </a:r>
            <a:endParaRPr lang="id-ID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1" y="2246055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Lebih sering berfocus pada pengembangan sistem yang kecil dan cepat 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(Model Spiral)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>
                <a:cs typeface="Arial" pitchFamily="34" charset="0"/>
              </a:rPr>
              <a:t>Analisis dilakukan pada sebagian kecil dari sistem</a:t>
            </a:r>
          </a:p>
          <a:p>
            <a:pPr marL="1074738" indent="-342900">
              <a:buFont typeface="Courier New" pitchFamily="49" charset="0"/>
              <a:buChar char="o"/>
              <a:tabLst>
                <a:tab pos="4389438" algn="l"/>
              </a:tabLst>
            </a:pPr>
            <a:r>
              <a:rPr lang="id-ID" sz="2000" dirty="0" smtClean="0">
                <a:solidFill>
                  <a:srgbClr val="0070C0"/>
                </a:solidFill>
                <a:latin typeface="Kristen ITC" pitchFamily="66" charset="0"/>
                <a:cs typeface="Arial" pitchFamily="34" charset="0"/>
              </a:rPr>
              <a:t>Biasanya dimulai dengan item dengan prioritas tertinggi, atau</a:t>
            </a:r>
          </a:p>
          <a:p>
            <a:pPr marL="1074738" indent="-342900">
              <a:buFont typeface="Courier New" pitchFamily="49" charset="0"/>
              <a:buChar char="o"/>
              <a:tabLst>
                <a:tab pos="4389438" algn="l"/>
              </a:tabLst>
            </a:pPr>
            <a:r>
              <a:rPr lang="id-ID" sz="2000" dirty="0" smtClean="0">
                <a:solidFill>
                  <a:srgbClr val="0070C0"/>
                </a:solidFill>
                <a:latin typeface="Kristen ITC" pitchFamily="66" charset="0"/>
                <a:cs typeface="Arial" pitchFamily="34" charset="0"/>
              </a:rPr>
              <a:t>Item yang memiliki risiko terbesar</a:t>
            </a:r>
          </a:p>
          <a:p>
            <a:pPr marL="731838">
              <a:tabLst>
                <a:tab pos="1079500" algn="l"/>
              </a:tabLst>
            </a:pPr>
            <a:r>
              <a:rPr lang="id-ID" sz="2000" dirty="0" smtClean="0">
                <a:solidFill>
                  <a:srgbClr val="0070C0"/>
                </a:solidFill>
                <a:latin typeface="Kristen ITC" pitchFamily="66" charset="0"/>
                <a:cs typeface="Arial" pitchFamily="34" charset="0"/>
              </a:rPr>
              <a:t>	</a:t>
            </a: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  <a:cs typeface="Arial" pitchFamily="34" charset="0"/>
              </a:rPr>
              <a:t>Hal tersebut diikuti oleh desain, implementasi</a:t>
            </a:r>
          </a:p>
          <a:p>
            <a:pPr marL="731838">
              <a:tabLst>
                <a:tab pos="1079500" algn="l"/>
              </a:tabLst>
            </a:pPr>
            <a:r>
              <a:rPr lang="id-ID" sz="2000" dirty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  <a:cs typeface="Arial" pitchFamily="34" charset="0"/>
              </a:rPr>
              <a:t>	</a:t>
            </a: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  <a:cs typeface="Arial" pitchFamily="34" charset="0"/>
              </a:rPr>
              <a:t>dan selalu diulangi sampai proyek selesai</a:t>
            </a:r>
            <a:endParaRPr lang="id-ID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802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935780"/>
              </p:ext>
            </p:extLst>
          </p:nvPr>
        </p:nvGraphicFramePr>
        <p:xfrm>
          <a:off x="533400" y="1762760"/>
          <a:ext cx="8077200" cy="3794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0"/>
                <a:gridCol w="57912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System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Development Life Cycle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9AD6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  <a:cs typeface="Arial" pitchFamily="34" charset="0"/>
                        </a:rPr>
                        <a:t>System telah dikembangkan dan didokumentasikan</a:t>
                      </a:r>
                      <a:r>
                        <a:rPr lang="id-ID" sz="1800" b="0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  <a:cs typeface="Arial" pitchFamily="34" charset="0"/>
                        </a:rPr>
                        <a:t> menggunakan SDLC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id-ID" sz="1800" b="0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  <a:cs typeface="Arial" pitchFamily="34" charset="0"/>
                        </a:rPr>
                        <a:t>Penting untuk didokumentasikan setiap langkah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id-ID" sz="1800" b="0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  <a:cs typeface="Arial" pitchFamily="34" charset="0"/>
                        </a:rPr>
                        <a:t>Manajemen tingkat atas merasa lebih nyaman atau aman menggunakan SDLC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id-ID" sz="1800" b="0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  <a:cs typeface="Arial" pitchFamily="34" charset="0"/>
                        </a:rPr>
                        <a:t>Ada sumber daya dan waktu yang cukup untuk menyelesaikan keseluruhan tahapan SDLC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id-ID" sz="1800" b="0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  <a:cs typeface="Arial" pitchFamily="34" charset="0"/>
                        </a:rPr>
                        <a:t>Komunikasi tentang cara kerja sistem baru  </a:t>
                      </a:r>
                      <a:endParaRPr lang="id-ID" sz="1800" b="0" dirty="0">
                        <a:solidFill>
                          <a:schemeClr val="tx1"/>
                        </a:solidFill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9AD6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67767" y="1052382"/>
            <a:ext cx="3237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Metodologi Analisis Sistem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5692802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183473"/>
              </p:ext>
            </p:extLst>
          </p:nvPr>
        </p:nvGraphicFramePr>
        <p:xfrm>
          <a:off x="533400" y="1600200"/>
          <a:ext cx="8077200" cy="4617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0"/>
                <a:gridCol w="57912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Aglie Methodologi</a:t>
                      </a:r>
                      <a:endParaRPr lang="id-ID" sz="2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id-ID" sz="1800" b="0" dirty="0" smtClean="0">
                          <a:solidFill>
                            <a:schemeClr val="bg1"/>
                          </a:solidFill>
                          <a:latin typeface="Kristen ITC" pitchFamily="66" charset="0"/>
                          <a:cs typeface="Arial" pitchFamily="34" charset="0"/>
                        </a:rPr>
                        <a:t>Ada</a:t>
                      </a:r>
                      <a:r>
                        <a:rPr lang="id-ID" sz="1800" b="0" baseline="0" dirty="0" smtClean="0">
                          <a:solidFill>
                            <a:schemeClr val="bg1"/>
                          </a:solidFill>
                          <a:latin typeface="Kristen ITC" pitchFamily="66" charset="0"/>
                          <a:cs typeface="Arial" pitchFamily="34" charset="0"/>
                        </a:rPr>
                        <a:t> proyek yang diunggulkan dari metode agile dalam suatu organisasi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id-ID" sz="1800" b="0" baseline="0" dirty="0" smtClean="0">
                          <a:solidFill>
                            <a:schemeClr val="bg1"/>
                          </a:solidFill>
                          <a:latin typeface="Kristen ITC" pitchFamily="66" charset="0"/>
                          <a:cs typeface="Arial" pitchFamily="34" charset="0"/>
                        </a:rPr>
                        <a:t>Membutuhkan aplikasi yang dikembangkan dengan cepat sebagai respon terhadap lingkungan yang dinamis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id-ID" sz="1800" b="0" baseline="0" dirty="0" smtClean="0">
                          <a:solidFill>
                            <a:schemeClr val="bg1"/>
                          </a:solidFill>
                          <a:latin typeface="Kristen ITC" pitchFamily="66" charset="0"/>
                          <a:cs typeface="Arial" pitchFamily="34" charset="0"/>
                        </a:rPr>
                        <a:t>Penyelamatan terhadap Sistem yang gagal dan tidak ada waktu untuk mencari kesalahan dalam sistem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id-ID" sz="1800" b="0" baseline="0" dirty="0" smtClean="0">
                          <a:solidFill>
                            <a:schemeClr val="bg1"/>
                          </a:solidFill>
                          <a:latin typeface="Kristen ITC" pitchFamily="66" charset="0"/>
                          <a:cs typeface="Arial" pitchFamily="34" charset="0"/>
                        </a:rPr>
                        <a:t>Customer puas dengan peningkatan bertahap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id-ID" sz="1800" b="0" baseline="0" dirty="0" smtClean="0">
                          <a:solidFill>
                            <a:schemeClr val="bg1"/>
                          </a:solidFill>
                          <a:latin typeface="Kristen ITC" pitchFamily="66" charset="0"/>
                          <a:cs typeface="Arial" pitchFamily="34" charset="0"/>
                        </a:rPr>
                        <a:t>Eksekutif dan analisis setuju dengan prinsip  metode agile</a:t>
                      </a:r>
                      <a:endParaRPr lang="id-ID" sz="1800" b="0" dirty="0">
                        <a:solidFill>
                          <a:schemeClr val="bg1"/>
                        </a:solidFill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67767" y="914400"/>
            <a:ext cx="3237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Metodologi Analisis Sistem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9599246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242540"/>
              </p:ext>
            </p:extLst>
          </p:nvPr>
        </p:nvGraphicFramePr>
        <p:xfrm>
          <a:off x="533400" y="1762760"/>
          <a:ext cx="8077200" cy="420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0"/>
                <a:gridCol w="57912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Object Oriented Methodologies</a:t>
                      </a:r>
                      <a:endParaRPr lang="id-ID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9AD6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  <a:cs typeface="Arial" pitchFamily="34" charset="0"/>
                        </a:rPr>
                        <a:t>Masalah</a:t>
                      </a:r>
                      <a:r>
                        <a:rPr lang="id-ID" sz="1800" b="0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  <a:cs typeface="Arial" pitchFamily="34" charset="0"/>
                        </a:rPr>
                        <a:t> yang di modelkan memungkinkan salah satu bagian dari Class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id-ID" sz="1800" b="0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  <a:cs typeface="Arial" pitchFamily="34" charset="0"/>
                        </a:rPr>
                        <a:t>Suatu organisasi sangat mendukung terbentuknya pembelajaran UML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id-ID" sz="1800" b="0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  <a:cs typeface="Arial" pitchFamily="34" charset="0"/>
                        </a:rPr>
                        <a:t>Sistem dapat ditambahkan secara bertahap, satu subsistem pada satu waktu.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id-ID" sz="1800" b="0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  <a:cs typeface="Arial" pitchFamily="34" charset="0"/>
                        </a:rPr>
                        <a:t>Kemungkinan untuk menggunakan lembali perangkat lunak yang telah dibuat sebelumnya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id-ID" sz="1800" b="0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  <a:cs typeface="Arial" pitchFamily="34" charset="0"/>
                        </a:rPr>
                        <a:t>Dapat diterima untuk mengatasi masalah yang lebih sulit terlebih dulu. </a:t>
                      </a:r>
                      <a:endParaRPr lang="id-ID" sz="1800" b="0" dirty="0">
                        <a:solidFill>
                          <a:schemeClr val="tx1"/>
                        </a:solidFill>
                        <a:latin typeface="Kristen ITC" pitchFamily="66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9AD6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67767" y="1052382"/>
            <a:ext cx="3237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Metodologi Analisis Sistem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5118021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03756"/>
            <a:ext cx="2255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 smtClean="0"/>
              <a:t>Objek dan Kelas</a:t>
            </a:r>
            <a:endParaRPr lang="id-ID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solidFill>
                  <a:srgbClr val="FF0000"/>
                </a:solidFill>
                <a:latin typeface="Kristen ITC" pitchFamily="66" charset="0"/>
              </a:rPr>
              <a:t>Kelas</a:t>
            </a:r>
            <a:endParaRPr lang="id-ID" sz="2000" b="1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1" y="22098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Kumpulan/himpunan objek dengan atribut/property yang mirip, perilaku (operasi) yang mirip, serta hubungan dengan objek yang lain dengan cata yang mirip </a:t>
            </a:r>
            <a:endParaRPr lang="id-ID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3" t="56048" r="25622" b="24584"/>
          <a:stretch/>
        </p:blipFill>
        <p:spPr bwMode="auto">
          <a:xfrm>
            <a:off x="1256347" y="3657600"/>
            <a:ext cx="6659880" cy="141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573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7238" y="1981200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b="1" dirty="0" smtClean="0">
                <a:solidFill>
                  <a:srgbClr val="FF0000"/>
                </a:solidFill>
                <a:latin typeface="Kristen ITC" pitchFamily="66" charset="0"/>
              </a:rPr>
              <a:t>OUTLINE</a:t>
            </a:r>
            <a:endParaRPr lang="id-ID" sz="2000" b="1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6963" y="2770675"/>
            <a:ext cx="6147837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2000" dirty="0" smtClean="0"/>
              <a:t>Menjelaskan Pemodelan Objek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2000" dirty="0" smtClean="0"/>
              <a:t>Menjelaskan Perbedaan Objek dan Class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2000" dirty="0" smtClean="0"/>
              <a:t>Melakukan Perancangan Sistem Berbasis Objek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1663367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" y="1123890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Attribut</a:t>
            </a:r>
            <a:endParaRPr lang="id-ID" sz="20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4598" y="1676400"/>
            <a:ext cx="5573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Data yang dimiliki oleh suatu objek dalam kelas</a:t>
            </a:r>
            <a:endParaRPr lang="id-ID" sz="2000" dirty="0"/>
          </a:p>
        </p:txBody>
      </p:sp>
      <p:sp>
        <p:nvSpPr>
          <p:cNvPr id="4" name="Rectangle 3"/>
          <p:cNvSpPr/>
          <p:nvPr/>
        </p:nvSpPr>
        <p:spPr>
          <a:xfrm>
            <a:off x="837557" y="2667000"/>
            <a:ext cx="2133600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" pitchFamily="34" charset="0"/>
                <a:cs typeface="Arial" pitchFamily="34" charset="0"/>
              </a:rPr>
              <a:t>Manuasia</a:t>
            </a:r>
          </a:p>
          <a:p>
            <a:pPr algn="ctr"/>
            <a:endParaRPr lang="id-ID" dirty="0">
              <a:latin typeface="Arial" pitchFamily="34" charset="0"/>
              <a:cs typeface="Arial" pitchFamily="34" charset="0"/>
            </a:endParaRPr>
          </a:p>
          <a:p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r>
              <a:rPr lang="id-ID" dirty="0" smtClean="0">
                <a:latin typeface="Arial" pitchFamily="34" charset="0"/>
                <a:cs typeface="Arial" pitchFamily="34" charset="0"/>
              </a:rPr>
              <a:t>Nama  : String</a:t>
            </a:r>
          </a:p>
          <a:p>
            <a:r>
              <a:rPr lang="id-ID" dirty="0" smtClean="0">
                <a:latin typeface="Arial" pitchFamily="34" charset="0"/>
                <a:cs typeface="Arial" pitchFamily="34" charset="0"/>
              </a:rPr>
              <a:t>Umur   : Integer</a:t>
            </a:r>
          </a:p>
          <a:p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endParaRPr lang="id-ID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2667000"/>
            <a:ext cx="16002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" pitchFamily="34" charset="0"/>
                <a:cs typeface="Arial" pitchFamily="34" charset="0"/>
              </a:rPr>
              <a:t>Manuasia</a:t>
            </a:r>
          </a:p>
          <a:p>
            <a:pPr algn="ctr"/>
            <a:r>
              <a:rPr lang="id-ID" dirty="0" smtClean="0">
                <a:latin typeface="Arial" pitchFamily="34" charset="0"/>
                <a:cs typeface="Arial" pitchFamily="34" charset="0"/>
              </a:rPr>
              <a:t>Indra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2667000"/>
            <a:ext cx="16002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" pitchFamily="34" charset="0"/>
                <a:cs typeface="Arial" pitchFamily="34" charset="0"/>
              </a:rPr>
              <a:t>Manuasia</a:t>
            </a:r>
          </a:p>
          <a:p>
            <a:pPr algn="ctr"/>
            <a:r>
              <a:rPr lang="id-ID" dirty="0" smtClean="0">
                <a:latin typeface="Arial" pitchFamily="34" charset="0"/>
                <a:cs typeface="Arial" pitchFamily="34" charset="0"/>
              </a:rPr>
              <a:t>Hesty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00400" y="3048000"/>
            <a:ext cx="13858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2648" y="5105400"/>
            <a:ext cx="2550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dirty="0" smtClean="0">
                <a:solidFill>
                  <a:srgbClr val="FF0000"/>
                </a:solidFill>
              </a:rPr>
              <a:t>Kelas dengan Atribut</a:t>
            </a:r>
            <a:endParaRPr lang="id-ID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5050" y="3609945"/>
            <a:ext cx="2424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dirty="0" smtClean="0">
                <a:solidFill>
                  <a:srgbClr val="FF0000"/>
                </a:solidFill>
              </a:rPr>
              <a:t>Obyek dengan Nilai</a:t>
            </a:r>
            <a:endParaRPr lang="id-ID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573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8708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713" y="971490"/>
            <a:ext cx="4466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Object Oriented Programming (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OOP</a:t>
            </a:r>
            <a:r>
              <a:rPr lang="id-ID" sz="2000" dirty="0" smtClean="0"/>
              <a:t>)</a:t>
            </a:r>
            <a:endParaRPr lang="id-ID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6712" y="1504890"/>
            <a:ext cx="8276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  <a:tabLst>
                <a:tab pos="438150" algn="l"/>
              </a:tabLst>
            </a:pPr>
            <a:r>
              <a:rPr lang="id-ID" sz="2000" dirty="0" smtClean="0"/>
              <a:t>OOP</a:t>
            </a:r>
          </a:p>
          <a:p>
            <a:pPr marL="723900" indent="-285750">
              <a:buFont typeface="Wingdings" pitchFamily="2" charset="2"/>
              <a:buChar char="§"/>
              <a:tabLst>
                <a:tab pos="438150" algn="l"/>
              </a:tabLst>
            </a:pPr>
            <a:r>
              <a:rPr lang="id-ID" dirty="0" smtClean="0">
                <a:cs typeface="Arial" pitchFamily="34" charset="0"/>
              </a:rPr>
              <a:t>Suatu cara baru dalam berpikir serta berlogika dalam menghadapi masalah-masalah yang akan dicoba-diatasi dengan bantuan komputer.</a:t>
            </a:r>
          </a:p>
          <a:p>
            <a:pPr marL="723900" indent="-285750">
              <a:buFont typeface="Wingdings" pitchFamily="2" charset="2"/>
              <a:buChar char="§"/>
              <a:tabLst>
                <a:tab pos="438150" algn="l"/>
              </a:tabLst>
            </a:pPr>
            <a:r>
              <a:rPr lang="id-ID" dirty="0">
                <a:cs typeface="Arial" pitchFamily="34" charset="0"/>
              </a:rPr>
              <a:t>sebuah pendekatan yang dimaksudkan untuk memfasilitasi pengembangan sistem yang harus berubah dengan cepat sebagai respons terhadap lingkungan bisnis yang dinamis</a:t>
            </a:r>
            <a:r>
              <a:rPr lang="id-ID" dirty="0" smtClean="0">
                <a:cs typeface="Arial" pitchFamily="34" charset="0"/>
              </a:rPr>
              <a:t>. (Kendal &amp; Kenneth, 2010)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3600271"/>
            <a:ext cx="4114800" cy="171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id-ID" dirty="0">
                <a:latin typeface="Kristen ITC" pitchFamily="66" charset="0"/>
              </a:rPr>
              <a:t>Maintenance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id-ID" dirty="0">
                <a:latin typeface="Kristen ITC" pitchFamily="66" charset="0"/>
              </a:rPr>
              <a:t>Adaption </a:t>
            </a:r>
          </a:p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id-ID" dirty="0">
                <a:latin typeface="Kristen ITC" pitchFamily="66" charset="0"/>
              </a:rPr>
              <a:t>Redesign / Perancangan yang berkelanjutan</a:t>
            </a:r>
          </a:p>
        </p:txBody>
      </p:sp>
      <p:sp>
        <p:nvSpPr>
          <p:cNvPr id="5" name="Right Brace 4"/>
          <p:cNvSpPr/>
          <p:nvPr/>
        </p:nvSpPr>
        <p:spPr>
          <a:xfrm>
            <a:off x="5410200" y="3600271"/>
            <a:ext cx="533400" cy="1581329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199632" y="3790770"/>
            <a:ext cx="2563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b="1" dirty="0" smtClean="0">
                <a:solidFill>
                  <a:srgbClr val="FF0000"/>
                </a:solidFill>
                <a:latin typeface="Kristen ITC" pitchFamily="66" charset="0"/>
              </a:rPr>
              <a:t>UML</a:t>
            </a:r>
          </a:p>
          <a:p>
            <a:pPr algn="ctr">
              <a:lnSpc>
                <a:spcPct val="150000"/>
              </a:lnSpc>
            </a:pPr>
            <a:r>
              <a:rPr lang="id-ID" sz="1500" i="1" dirty="0" smtClean="0">
                <a:solidFill>
                  <a:srgbClr val="FF0000"/>
                </a:solidFill>
                <a:latin typeface="Kristen ITC" pitchFamily="66" charset="0"/>
              </a:rPr>
              <a:t>(Unified Moedelling Language)</a:t>
            </a:r>
            <a:endParaRPr lang="id-ID" sz="1500" i="1" dirty="0">
              <a:solidFill>
                <a:srgbClr val="FF0000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367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713" y="971490"/>
            <a:ext cx="4466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Object Oriented Programming (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OOP</a:t>
            </a:r>
            <a:r>
              <a:rPr lang="id-ID" sz="2000" dirty="0" smtClean="0"/>
              <a:t>)</a:t>
            </a:r>
            <a:endParaRPr lang="id-ID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600200"/>
            <a:ext cx="739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Memeriksa </a:t>
            </a: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objek </a:t>
            </a:r>
            <a:r>
              <a:rPr lang="id-ID" dirty="0" smtClean="0"/>
              <a:t>yang merupakan bagian dari sebuah sistem</a:t>
            </a:r>
          </a:p>
          <a:p>
            <a:pPr marL="615950" indent="-285750">
              <a:buFont typeface="Wingdings" pitchFamily="2" charset="2"/>
              <a:buChar char="§"/>
            </a:pPr>
            <a:r>
              <a:rPr lang="id-ID" dirty="0"/>
              <a:t>Setiap objek adalah </a:t>
            </a:r>
            <a:r>
              <a:rPr lang="id-ID" dirty="0">
                <a:solidFill>
                  <a:srgbClr val="FF0000"/>
                </a:solidFill>
                <a:latin typeface="Kristen ITC" pitchFamily="66" charset="0"/>
              </a:rPr>
              <a:t>representasi komputer </a:t>
            </a:r>
            <a:r>
              <a:rPr lang="id-ID" dirty="0"/>
              <a:t>dari beberapa hal atau peristiwa aktual</a:t>
            </a:r>
            <a:r>
              <a:rPr lang="id-ID" dirty="0" smtClean="0"/>
              <a:t>.</a:t>
            </a:r>
          </a:p>
          <a:p>
            <a:pPr marL="981075" indent="-285750">
              <a:buFont typeface="Courier New" pitchFamily="49" charset="0"/>
              <a:buChar char="o"/>
            </a:pP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Customer</a:t>
            </a:r>
          </a:p>
          <a:p>
            <a:pPr marL="981075" indent="-285750">
              <a:buFont typeface="Courier New" pitchFamily="49" charset="0"/>
              <a:buChar char="o"/>
            </a:pP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Items</a:t>
            </a:r>
          </a:p>
          <a:p>
            <a:pPr marL="981075" indent="-285750">
              <a:buFont typeface="Courier New" pitchFamily="49" charset="0"/>
              <a:buChar char="o"/>
            </a:pP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Orders</a:t>
            </a:r>
          </a:p>
          <a:p>
            <a:pPr marL="981075" indent="-285750">
              <a:buFont typeface="Courier New" pitchFamily="49" charset="0"/>
              <a:buChar char="o"/>
            </a:pP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dll</a:t>
            </a:r>
          </a:p>
          <a:p>
            <a:pPr marL="981075" indent="-285750">
              <a:buFont typeface="Courier New" pitchFamily="49" charset="0"/>
              <a:buChar char="o"/>
            </a:pPr>
            <a:endParaRPr lang="id-ID" dirty="0" smtClean="0">
              <a:solidFill>
                <a:srgbClr val="FF0000"/>
              </a:solidFill>
              <a:latin typeface="Kristen ITC" pitchFamily="66" charset="0"/>
            </a:endParaRPr>
          </a:p>
          <a:p>
            <a:pPr marL="615950" indent="-285750">
              <a:buFont typeface="Wingdings" pitchFamily="2" charset="2"/>
              <a:buChar char="§"/>
            </a:pPr>
            <a:r>
              <a:rPr lang="id-ID" dirty="0">
                <a:solidFill>
                  <a:srgbClr val="FF0000"/>
                </a:solidFill>
                <a:latin typeface="Kristen ITC" pitchFamily="66" charset="0"/>
                <a:cs typeface="Arial" pitchFamily="34" charset="0"/>
              </a:rPr>
              <a:t>Objek</a:t>
            </a:r>
            <a:r>
              <a:rPr lang="id-ID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id-ID" dirty="0">
                <a:cs typeface="Arial" pitchFamily="34" charset="0"/>
              </a:rPr>
              <a:t>diwakili oleh dan dikelompokkan ke dalam kelas yang optimal untuk digunakan kembali dan dipelihara. </a:t>
            </a:r>
            <a:endParaRPr lang="id-ID" dirty="0" smtClean="0">
              <a:cs typeface="Arial" pitchFamily="34" charset="0"/>
            </a:endParaRPr>
          </a:p>
          <a:p>
            <a:pPr marL="615950" indent="-285750">
              <a:buFont typeface="Wingdings" pitchFamily="2" charset="2"/>
              <a:buChar char="§"/>
            </a:pPr>
            <a:endParaRPr lang="id-ID" dirty="0" smtClean="0">
              <a:cs typeface="Arial" pitchFamily="34" charset="0"/>
            </a:endParaRPr>
          </a:p>
          <a:p>
            <a:pPr marL="615950" indent="-285750">
              <a:buFont typeface="Wingdings" pitchFamily="2" charset="2"/>
              <a:buChar char="§"/>
            </a:pPr>
            <a:r>
              <a:rPr lang="id-ID" dirty="0" smtClean="0">
                <a:solidFill>
                  <a:srgbClr val="FF0000"/>
                </a:solidFill>
                <a:latin typeface="Kristen ITC" pitchFamily="66" charset="0"/>
                <a:cs typeface="Arial" pitchFamily="34" charset="0"/>
              </a:rPr>
              <a:t>Kelas</a:t>
            </a:r>
            <a:r>
              <a:rPr lang="id-ID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id-ID" dirty="0">
                <a:cs typeface="Arial" pitchFamily="34" charset="0"/>
              </a:rPr>
              <a:t>mendefinisikan himpunan atribut dan perilaku bersama yang ditemukan di setiap objek di kelas.</a:t>
            </a:r>
          </a:p>
        </p:txBody>
      </p:sp>
    </p:spTree>
    <p:extLst>
      <p:ext uri="{BB962C8B-B14F-4D97-AF65-F5344CB8AC3E}">
        <p14:creationId xmlns:p14="http://schemas.microsoft.com/office/powerpoint/2010/main" val="2532340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5078" y="2057400"/>
            <a:ext cx="7148513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38150" algn="l"/>
              </a:tabLst>
            </a:pPr>
            <a:r>
              <a:rPr lang="id-ID" sz="2000" dirty="0"/>
              <a:t>Object Oriented Development </a:t>
            </a:r>
            <a:endParaRPr lang="id-ID" sz="2000" dirty="0" smtClean="0"/>
          </a:p>
          <a:p>
            <a:pPr>
              <a:lnSpc>
                <a:spcPct val="150000"/>
              </a:lnSpc>
              <a:tabLst>
                <a:tab pos="438150" algn="l"/>
              </a:tabLst>
            </a:pPr>
            <a:endParaRPr lang="id-ID" sz="2000" dirty="0"/>
          </a:p>
          <a:p>
            <a:pPr marL="712788">
              <a:lnSpc>
                <a:spcPct val="150000"/>
              </a:lnSpc>
            </a:pPr>
            <a:r>
              <a:rPr lang="id-ID" dirty="0">
                <a:latin typeface="Kristen ITC" pitchFamily="66" charset="0"/>
              </a:rPr>
              <a:t>Cara pengembangan perangkat lunak dan sistem informasi berdasarkan abstraksi objek-objek yang ada di dunia nyata. </a:t>
            </a:r>
          </a:p>
        </p:txBody>
      </p:sp>
    </p:spTree>
    <p:extLst>
      <p:ext uri="{BB962C8B-B14F-4D97-AF65-F5344CB8AC3E}">
        <p14:creationId xmlns:p14="http://schemas.microsoft.com/office/powerpoint/2010/main" val="2532340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3" t="15417" r="20702" b="17943"/>
          <a:stretch/>
        </p:blipFill>
        <p:spPr bwMode="auto">
          <a:xfrm>
            <a:off x="3657600" y="990600"/>
            <a:ext cx="5288280" cy="487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665274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d-ID" dirty="0" smtClean="0">
                <a:latin typeface="Kristen ITC" pitchFamily="66" charset="0"/>
              </a:rPr>
              <a:t>Problem Analysis and identification phase</a:t>
            </a:r>
          </a:p>
          <a:p>
            <a:pPr marL="285750" indent="-285750">
              <a:buFont typeface="Wingdings" pitchFamily="2" charset="2"/>
              <a:buChar char="§"/>
            </a:pPr>
            <a:endParaRPr lang="id-ID" dirty="0">
              <a:latin typeface="Kristen ITC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d-ID" dirty="0" smtClean="0">
                <a:latin typeface="Kristen ITC" pitchFamily="66" charset="0"/>
              </a:rPr>
              <a:t>Analysis phase</a:t>
            </a:r>
          </a:p>
          <a:p>
            <a:pPr marL="285750" indent="-285750">
              <a:buFont typeface="Wingdings" pitchFamily="2" charset="2"/>
              <a:buChar char="§"/>
            </a:pPr>
            <a:endParaRPr lang="id-ID" dirty="0">
              <a:latin typeface="Kristen ITC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d-ID" dirty="0" smtClean="0">
                <a:latin typeface="Kristen ITC" pitchFamily="66" charset="0"/>
              </a:rPr>
              <a:t>Design phase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094601"/>
            <a:ext cx="396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38150" algn="l"/>
              </a:tabLst>
            </a:pPr>
            <a:r>
              <a:rPr lang="id-ID" sz="2000" dirty="0" smtClean="0"/>
              <a:t>Unified Modeling Language</a:t>
            </a:r>
          </a:p>
        </p:txBody>
      </p:sp>
    </p:spTree>
    <p:extLst>
      <p:ext uri="{BB962C8B-B14F-4D97-AF65-F5344CB8AC3E}">
        <p14:creationId xmlns:p14="http://schemas.microsoft.com/office/powerpoint/2010/main" val="1368198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914400"/>
            <a:ext cx="3634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Langkah-langkah Proses UML</a:t>
            </a:r>
            <a:endParaRPr lang="id-ID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46691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Menentukan model 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use case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dirty="0"/>
              <a:t>Selama fase </a:t>
            </a:r>
            <a:r>
              <a:rPr lang="pt-BR" sz="2000" dirty="0">
                <a:solidFill>
                  <a:srgbClr val="FF0000"/>
                </a:solidFill>
                <a:latin typeface="Kristen ITC" pitchFamily="66" charset="0"/>
              </a:rPr>
              <a:t>analisis sistem</a:t>
            </a:r>
            <a:r>
              <a:rPr lang="pt-BR" sz="2000" dirty="0"/>
              <a:t>, mulailah menggambar diagram UML</a:t>
            </a:r>
            <a:r>
              <a:rPr lang="pt-BR" sz="2000" dirty="0" smtClean="0"/>
              <a:t>.</a:t>
            </a:r>
            <a:endParaRPr lang="id-ID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/>
              <a:t>Melanjutkan dalam fase analisis, kembangkan 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Class Diagrams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/>
              <a:t>Masih dalam tahap analisis, gambarkan 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Statechart Diagrams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/>
              <a:t>Mulai desain sistem dengan memodifikasi diagram UML. Kemudian 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Lengkapi Spesifikasinya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>
                <a:solidFill>
                  <a:srgbClr val="FF0000"/>
                </a:solidFill>
                <a:latin typeface="Kristen ITC" pitchFamily="66" charset="0"/>
              </a:rPr>
              <a:t>Kembangkan</a:t>
            </a:r>
            <a:r>
              <a:rPr lang="id-ID" sz="2000" dirty="0">
                <a:solidFill>
                  <a:srgbClr val="FF0000"/>
                </a:solidFill>
              </a:rPr>
              <a:t> </a:t>
            </a:r>
            <a:r>
              <a:rPr lang="id-ID" sz="2000" dirty="0"/>
              <a:t>dan </a:t>
            </a:r>
            <a:r>
              <a:rPr lang="id-ID" sz="2000" dirty="0">
                <a:solidFill>
                  <a:srgbClr val="FF0000"/>
                </a:solidFill>
                <a:latin typeface="Kristen ITC" pitchFamily="66" charset="0"/>
              </a:rPr>
              <a:t>dokumentasikan</a:t>
            </a:r>
            <a:r>
              <a:rPr lang="id-ID" sz="2000" dirty="0"/>
              <a:t> sistem.</a:t>
            </a:r>
          </a:p>
        </p:txBody>
      </p:sp>
    </p:spTree>
    <p:extLst>
      <p:ext uri="{BB962C8B-B14F-4D97-AF65-F5344CB8AC3E}">
        <p14:creationId xmlns:p14="http://schemas.microsoft.com/office/powerpoint/2010/main" val="3387223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3959" y="914400"/>
            <a:ext cx="3491661" cy="509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dirty="0"/>
              <a:t>Menentukan model </a:t>
            </a:r>
            <a:r>
              <a:rPr lang="id-ID" sz="2000" dirty="0">
                <a:solidFill>
                  <a:srgbClr val="FF0000"/>
                </a:solidFill>
                <a:latin typeface="Kristen ITC" pitchFamily="66" charset="0"/>
              </a:rPr>
              <a:t>use case</a:t>
            </a:r>
          </a:p>
        </p:txBody>
      </p:sp>
      <p:pic>
        <p:nvPicPr>
          <p:cNvPr id="2050" name="Picture 2" descr="C:\Users\PC-USER\Downloads\220px-Use_case_restaurant_model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59" y="1424283"/>
            <a:ext cx="4191000" cy="462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716" y="1828800"/>
            <a:ext cx="3817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d-ID" dirty="0"/>
              <a:t>Dalam fase ini analis </a:t>
            </a:r>
            <a:r>
              <a:rPr lang="id-ID" dirty="0" smtClean="0"/>
              <a:t>menggambarkan bentuk interaksi yang terjadi antara </a:t>
            </a: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system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id-ID" dirty="0" smtClean="0"/>
              <a:t>dengan </a:t>
            </a: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actor</a:t>
            </a:r>
            <a:endParaRPr lang="id-ID" dirty="0">
              <a:solidFill>
                <a:srgbClr val="FF0000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568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7155" t="11539" r="46423" b="12988"/>
          <a:stretch/>
        </p:blipFill>
        <p:spPr bwMode="auto">
          <a:xfrm>
            <a:off x="304800" y="1066800"/>
            <a:ext cx="5181600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1828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i="1" dirty="0" smtClean="0">
                <a:latin typeface="Kristen ITC" pitchFamily="66" charset="0"/>
              </a:rPr>
              <a:t>Contoh:</a:t>
            </a:r>
          </a:p>
          <a:p>
            <a:r>
              <a:rPr lang="id-ID" i="1" dirty="0" smtClean="0">
                <a:latin typeface="Kristen ITC" pitchFamily="66" charset="0"/>
              </a:rPr>
              <a:t>Use Cases </a:t>
            </a:r>
            <a:r>
              <a:rPr lang="id-ID" dirty="0">
                <a:latin typeface="Kristen ITC" pitchFamily="66" charset="0"/>
              </a:rPr>
              <a:t>u</a:t>
            </a:r>
            <a:r>
              <a:rPr lang="id-ID" dirty="0" smtClean="0">
                <a:latin typeface="Kristen ITC" pitchFamily="66" charset="0"/>
              </a:rPr>
              <a:t>ntuk Sistem Perbangkan</a:t>
            </a:r>
            <a:endParaRPr lang="id-ID" i="1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573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746</Words>
  <Application>Microsoft Office PowerPoint</Application>
  <PresentationFormat>On-screen Show (4:3)</PresentationFormat>
  <Paragraphs>143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PC-USER</cp:lastModifiedBy>
  <cp:revision>319</cp:revision>
  <dcterms:created xsi:type="dcterms:W3CDTF">2010-08-24T06:47:44Z</dcterms:created>
  <dcterms:modified xsi:type="dcterms:W3CDTF">2019-01-07T09:41:46Z</dcterms:modified>
</cp:coreProperties>
</file>