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52" d="100"/>
          <a:sy n="52" d="100"/>
        </p:scale>
        <p:origin x="-9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19/01/2019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7D523-8C1C-46B8-9118-54132A62D73B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7878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352800"/>
            <a:ext cx="5638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PENGUJIAN, IMPLEMENTASI DAN PEMELIHARAAN SISTEM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-  </a:t>
            </a:r>
            <a:r>
              <a:rPr lang="id-ID" b="1" dirty="0" smtClean="0">
                <a:solidFill>
                  <a:schemeClr val="bg1"/>
                </a:solidFill>
              </a:rPr>
              <a:t>8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PRODI MIK | FAKULTAS ILMU-ILMU </a:t>
            </a:r>
            <a:r>
              <a:rPr lang="en-US" b="1" dirty="0" smtClean="0">
                <a:solidFill>
                  <a:schemeClr val="bg1"/>
                </a:solidFill>
              </a:rPr>
              <a:t>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2000" y="808038"/>
            <a:ext cx="7620000" cy="1143000"/>
          </a:xfrm>
        </p:spPr>
        <p:txBody>
          <a:bodyPr/>
          <a:lstStyle/>
          <a:p>
            <a:pPr algn="ctr"/>
            <a:r>
              <a:rPr lang="ca-ES" b="1" dirty="0"/>
              <a:t>PEMELIHARAAN SIM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01000" cy="3505200"/>
          </a:xfrm>
        </p:spPr>
        <p:txBody>
          <a:bodyPr/>
          <a:lstStyle/>
          <a:p>
            <a:pPr marL="114300" indent="0">
              <a:buNone/>
            </a:pPr>
            <a:r>
              <a:rPr lang="ca-ES" sz="2400" b="1" dirty="0">
                <a:latin typeface="Arial" pitchFamily="34" charset="0"/>
                <a:cs typeface="Arial" pitchFamily="34" charset="0"/>
              </a:rPr>
              <a:t>Jenis-jenis pemeliharaan perangkat lunak meliputi </a:t>
            </a:r>
            <a:r>
              <a:rPr lang="ca-ES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900113" indent="-457200">
              <a:buFont typeface="+mj-lt"/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Korektif, yaitu pemeliharaan yang dilakukan apabila terjadi kesalahan atau kerusakan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00113" indent="-457200">
              <a:buFont typeface="+mj-lt"/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Adaptif 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atau produktif, yaitu pemeliharaan yang dilakukan secara terus- menerus melalui proses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monitoring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00113" indent="-457200">
              <a:buFont typeface="+mj-lt"/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Penyempurnaan, yaitu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pemeliharaan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sebagai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hasil dari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penemuan 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perawatan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adaptif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00113" indent="-457200">
              <a:buFont typeface="+mj-lt"/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Preventif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, yaitu pemeliharaan yang dilakukan untuk pencegahan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kerusakan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691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72233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90600" y="1225450"/>
            <a:ext cx="31630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FILOSOFI PENGUJIAN</a:t>
            </a:r>
            <a:endParaRPr lang="id-ID" sz="2200" dirty="0"/>
          </a:p>
        </p:txBody>
      </p:sp>
      <p:sp>
        <p:nvSpPr>
          <p:cNvPr id="3" name="Rectangle 2"/>
          <p:cNvSpPr/>
          <p:nvPr/>
        </p:nvSpPr>
        <p:spPr>
          <a:xfrm>
            <a:off x="990600" y="2551837"/>
            <a:ext cx="6781800" cy="1881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a-ES" sz="2000" dirty="0"/>
              <a:t>Pengujian sistem merupakan proses mengeksekusi sistem perangkat lunak untuk menentukan apakah sistem perangkat lunak tersebut cocok dengan spesifikasi sistem dan berjalan sesuai dengan lingkungan yang diinginkan.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633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1143000"/>
            <a:ext cx="624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200" dirty="0"/>
              <a:t>METODE </a:t>
            </a:r>
            <a:r>
              <a:rPr lang="ca-ES" sz="2200" dirty="0" smtClean="0"/>
              <a:t>UNTUK</a:t>
            </a:r>
            <a:r>
              <a:rPr lang="id-ID" sz="2200" dirty="0" smtClean="0"/>
              <a:t> </a:t>
            </a:r>
            <a:r>
              <a:rPr lang="ca-ES" sz="2200" dirty="0" smtClean="0"/>
              <a:t>MELAKUKAN </a:t>
            </a:r>
            <a:r>
              <a:rPr lang="ca-ES" sz="2200" dirty="0"/>
              <a:t>UNIT TESTING</a:t>
            </a:r>
            <a:endParaRPr lang="id-ID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761998" y="2286000"/>
            <a:ext cx="2840649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Black Box Testing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998" y="5004375"/>
            <a:ext cx="25812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White Box Testing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5096" y="1740932"/>
            <a:ext cx="43053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ara 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pengujian hanya dilakukan dengan menjalankan atau mengeksekusi unit atau modul, kemudian diamati apakah hasil dari unit itu sesuai dengan proses sistem yang diinginkan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5096" y="4419600"/>
            <a:ext cx="422910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ara 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pengujiannya dengan melihat ke dalam modul untuk meneliti kode-kode program yang ada, dan menganalisis apakah ada kesalahan atau tidak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3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620000" cy="868362"/>
          </a:xfrm>
        </p:spPr>
        <p:txBody>
          <a:bodyPr/>
          <a:lstStyle/>
          <a:p>
            <a:pPr lvl="0" algn="ctr"/>
            <a:r>
              <a:rPr lang="ca-ES" sz="2200" b="1" dirty="0">
                <a:latin typeface="Arial" pitchFamily="34" charset="0"/>
                <a:cs typeface="Arial" pitchFamily="34" charset="0"/>
              </a:rPr>
              <a:t>ATURAN YANG BERFUNGSI SEBAGAI SASARAN PENGUJIAN PADA PERANGKAT LUNAK 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3352800"/>
          </a:xfrm>
        </p:spPr>
        <p:txBody>
          <a:bodyPr/>
          <a:lstStyle/>
          <a:p>
            <a:pPr lvl="1"/>
            <a:r>
              <a:rPr lang="ca-ES" sz="2200" b="1" dirty="0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 adalah proses 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eksekusi suatu program dengan maksud menemukan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kesalahan</a:t>
            </a:r>
          </a:p>
          <a:p>
            <a:pPr lvl="1"/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a-ES" sz="2200" b="1" i="1" dirty="0" smtClean="0">
                <a:latin typeface="Arial" pitchFamily="34" charset="0"/>
                <a:cs typeface="Arial" pitchFamily="34" charset="0"/>
              </a:rPr>
              <a:t>Test </a:t>
            </a:r>
            <a:r>
              <a:rPr lang="ca-ES" sz="2200" b="1" i="1" dirty="0">
                <a:latin typeface="Arial" pitchFamily="34" charset="0"/>
                <a:cs typeface="Arial" pitchFamily="34" charset="0"/>
              </a:rPr>
              <a:t>case </a:t>
            </a:r>
            <a:r>
              <a:rPr lang="ca-ES" sz="2200" b="1" dirty="0">
                <a:latin typeface="Arial" pitchFamily="34" charset="0"/>
                <a:cs typeface="Arial" pitchFamily="34" charset="0"/>
              </a:rPr>
              <a:t>yang baik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 adalah </a:t>
            </a:r>
            <a:r>
              <a:rPr lang="ca-ES" sz="2200" i="1" dirty="0">
                <a:latin typeface="Arial" pitchFamily="34" charset="0"/>
                <a:cs typeface="Arial" pitchFamily="34" charset="0"/>
              </a:rPr>
              <a:t>test case 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yang memiliki probabilitas tinggi untuk menemukan kesalahan yang belum pernah ditemukan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sebelumnya</a:t>
            </a:r>
          </a:p>
          <a:p>
            <a:pPr lvl="1"/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a-ES" sz="2200" b="1" dirty="0">
                <a:latin typeface="Arial" pitchFamily="34" charset="0"/>
                <a:cs typeface="Arial" pitchFamily="34" charset="0"/>
              </a:rPr>
              <a:t>Pengujian yang sukses </a:t>
            </a:r>
            <a:r>
              <a:rPr lang="ca-ES" sz="2200" dirty="0">
                <a:latin typeface="Arial" pitchFamily="34" charset="0"/>
                <a:cs typeface="Arial" pitchFamily="34" charset="0"/>
              </a:rPr>
              <a:t>adalah pengujian yang mengungkap semua kesalahan yang belum pernah ditemukan sebelumnya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691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76287" y="1066800"/>
            <a:ext cx="7620000" cy="1143000"/>
          </a:xfr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ca-ES" sz="3600" b="1" dirty="0" smtClean="0"/>
              <a:t/>
            </a:r>
            <a:br>
              <a:rPr lang="ca-ES" sz="3600" b="1" dirty="0" smtClean="0"/>
            </a:br>
            <a:r>
              <a:rPr lang="ca-ES" sz="3600" b="1" dirty="0" smtClean="0"/>
              <a:t>PRINSIP </a:t>
            </a:r>
            <a:r>
              <a:rPr lang="ca-ES" sz="3600" b="1" dirty="0"/>
              <a:t>DASAR YANG MENUNTUN PENGUJIAN PERANGKAT LUNAK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620000" cy="3505200"/>
          </a:xfrm>
          <a:ln>
            <a:noFill/>
            <a:prstDash val="lgDash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868680" lvl="1" indent="-457200">
              <a:buFont typeface="+mj-lt"/>
              <a:buAutoNum type="arabicParenR"/>
            </a:pPr>
            <a:r>
              <a:rPr lang="ca-ES" sz="2000" dirty="0">
                <a:latin typeface="Arial" pitchFamily="34" charset="0"/>
                <a:cs typeface="Arial" pitchFamily="34" charset="0"/>
              </a:rPr>
              <a:t>Semua pengujian harus dapat ditelusuri sampai ke persyaratan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pelanggan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68680" lvl="1" indent="-457200">
              <a:buFont typeface="+mj-lt"/>
              <a:buAutoNum type="arabicParenR"/>
            </a:pPr>
            <a:r>
              <a:rPr lang="ca-ES" sz="2000" dirty="0">
                <a:latin typeface="Arial" pitchFamily="34" charset="0"/>
                <a:cs typeface="Arial" pitchFamily="34" charset="0"/>
              </a:rPr>
              <a:t>Pengujian harus direncanakan lama sebelum pengujian itu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mulai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68680" lvl="1" indent="-457200">
              <a:buFont typeface="+mj-lt"/>
              <a:buAutoNum type="arabicParenR"/>
            </a:pPr>
            <a:r>
              <a:rPr lang="ca-ES" sz="2000" dirty="0">
                <a:latin typeface="Arial" pitchFamily="34" charset="0"/>
                <a:cs typeface="Arial" pitchFamily="34" charset="0"/>
              </a:rPr>
              <a:t>Prinsip pareto berlaku untuk pengujian perangkat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lunak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68680" lvl="1" indent="-457200">
              <a:buFont typeface="+mj-lt"/>
              <a:buAutoNum type="arabicParenR"/>
            </a:pPr>
            <a:r>
              <a:rPr lang="ca-ES" sz="2000" dirty="0">
                <a:latin typeface="Arial" pitchFamily="34" charset="0"/>
                <a:cs typeface="Arial" pitchFamily="34" charset="0"/>
              </a:rPr>
              <a:t>Pengujian harus mulai “dari yang kecil” dan berkembang ke pengujian “yang besar”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68680" lvl="1" indent="-457200">
              <a:buFont typeface="+mj-lt"/>
              <a:buAutoNum type="arabicParenR"/>
            </a:pPr>
            <a:r>
              <a:rPr lang="ca-ES" sz="2000" dirty="0">
                <a:latin typeface="Arial" pitchFamily="34" charset="0"/>
                <a:cs typeface="Arial" pitchFamily="34" charset="0"/>
              </a:rPr>
              <a:t>Pengujian yang mendalam tidak mungkin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68680" lvl="1" indent="-457200">
              <a:buFont typeface="+mj-lt"/>
              <a:buAutoNum type="arabicParenR"/>
            </a:pPr>
            <a:r>
              <a:rPr lang="ca-ES" sz="2000" dirty="0">
                <a:latin typeface="Arial" pitchFamily="34" charset="0"/>
                <a:cs typeface="Arial" pitchFamily="34" charset="0"/>
              </a:rPr>
              <a:t>Untuk menjadi paling efektif, pengujian harus dilakukan oleh pihak ketiga yang independent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691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620000" cy="944562"/>
          </a:xfrm>
        </p:spPr>
        <p:txBody>
          <a:bodyPr/>
          <a:lstStyle/>
          <a:p>
            <a:pPr algn="ctr"/>
            <a:r>
              <a:rPr lang="ca-ES" sz="4400" b="1" dirty="0" smtClean="0"/>
              <a:t>DESAIN </a:t>
            </a:r>
            <a:r>
              <a:rPr lang="ca-ES" sz="4400" b="1" i="1" dirty="0" smtClean="0"/>
              <a:t>TEST CASE </a:t>
            </a:r>
            <a:endParaRPr lang="en-US" sz="4400" b="1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620000" cy="3276600"/>
          </a:xfrm>
        </p:spPr>
        <p:txBody>
          <a:bodyPr>
            <a:normAutofit/>
          </a:bodyPr>
          <a:lstStyle/>
          <a:p>
            <a:pPr marL="114300" lvl="0" indent="0" algn="just">
              <a:buNone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Sasaran 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utama desain </a:t>
            </a:r>
            <a:r>
              <a:rPr lang="ca-ES" sz="2000" i="1" dirty="0">
                <a:latin typeface="Arial" pitchFamily="34" charset="0"/>
                <a:cs typeface="Arial" pitchFamily="34" charset="0"/>
              </a:rPr>
              <a:t>test case 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adalah untuk mendapatkan serangkaian pengujian yang memiliki kemungkinan tertinggi di dalam pengungkapan kesalahan pada perangkat lunak.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Untuk 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mencapai sasaran tersebut, digunakan 4 kategori yang berbeda dari tehnik desain test case: </a:t>
            </a: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marL="1084263" lvl="0" indent="-457200" algn="just"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Pengujian </a:t>
            </a:r>
            <a:r>
              <a:rPr lang="ca-ES" sz="2000" i="1" dirty="0" smtClean="0">
                <a:latin typeface="Arial" pitchFamily="34" charset="0"/>
                <a:cs typeface="Arial" pitchFamily="34" charset="0"/>
              </a:rPr>
              <a:t>White Box</a:t>
            </a:r>
          </a:p>
          <a:p>
            <a:pPr marL="1084263" lvl="0" indent="-457200" algn="just"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Pengujian </a:t>
            </a:r>
            <a:r>
              <a:rPr lang="ca-ES" sz="2000" i="1" dirty="0" smtClean="0">
                <a:latin typeface="Arial" pitchFamily="34" charset="0"/>
                <a:cs typeface="Arial" pitchFamily="34" charset="0"/>
              </a:rPr>
              <a:t>Black Box</a:t>
            </a:r>
          </a:p>
          <a:p>
            <a:pPr marL="1084263" lvl="0" indent="-457200" algn="just"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Integrasi </a:t>
            </a:r>
            <a:r>
              <a:rPr lang="ca-ES" sz="2000" i="1" dirty="0" smtClean="0">
                <a:latin typeface="Arial" pitchFamily="34" charset="0"/>
                <a:cs typeface="Arial" pitchFamily="34" charset="0"/>
              </a:rPr>
              <a:t>Bottom Up </a:t>
            </a:r>
          </a:p>
          <a:p>
            <a:pPr marL="1084263" lvl="0" indent="-457200" algn="just"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Integrasi </a:t>
            </a:r>
            <a:r>
              <a:rPr lang="ca-ES" sz="2000" i="1" dirty="0" smtClean="0">
                <a:latin typeface="Arial" pitchFamily="34" charset="0"/>
                <a:cs typeface="Arial" pitchFamily="34" charset="0"/>
              </a:rPr>
              <a:t>Top </a:t>
            </a:r>
            <a:r>
              <a:rPr lang="ca-ES" sz="2000" i="1" dirty="0" smtClean="0">
                <a:latin typeface="Arial" pitchFamily="34" charset="0"/>
                <a:cs typeface="Arial" pitchFamily="34" charset="0"/>
              </a:rPr>
              <a:t>Down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691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620000" cy="1020762"/>
          </a:xfrm>
        </p:spPr>
        <p:txBody>
          <a:bodyPr/>
          <a:lstStyle/>
          <a:p>
            <a:pPr algn="ctr"/>
            <a:r>
              <a:rPr lang="ca-ES" b="1" dirty="0"/>
              <a:t>FOKUS </a:t>
            </a:r>
            <a:r>
              <a:rPr lang="ca-ES" b="1" dirty="0" smtClean="0"/>
              <a:t>PENGUJIAN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505" y="2034064"/>
            <a:ext cx="7217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ca-ES" sz="2000" b="1" dirty="0"/>
              <a:t>Pengujian W</a:t>
            </a:r>
            <a:r>
              <a:rPr lang="ca-ES" sz="2000" b="1" dirty="0" smtClean="0"/>
              <a:t>hite Box </a:t>
            </a:r>
            <a:r>
              <a:rPr lang="ca-ES" sz="2000" dirty="0"/>
              <a:t>berfokus pada struktur control </a:t>
            </a:r>
            <a:r>
              <a:rPr lang="ca-ES" sz="2000" dirty="0" smtClean="0"/>
              <a:t>program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96506" y="2590800"/>
            <a:ext cx="7890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/>
              <a:t>Pengujian </a:t>
            </a:r>
            <a:r>
              <a:rPr lang="ca-ES" sz="2000" b="1" dirty="0" smtClean="0"/>
              <a:t>Black Box </a:t>
            </a:r>
            <a:r>
              <a:rPr lang="ca-ES" sz="2000" dirty="0"/>
              <a:t>berfokus pada domain informasi dari perangkat </a:t>
            </a:r>
            <a:r>
              <a:rPr lang="ca-ES" sz="2000" dirty="0" smtClean="0"/>
              <a:t>lunak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61999" y="3480137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a-ES" sz="2000" b="1" dirty="0"/>
              <a:t>Integrasi Top-Down </a:t>
            </a:r>
            <a:r>
              <a:rPr lang="ca-ES" sz="2000" dirty="0"/>
              <a:t>adalah pendekatan incremental dengan menggerakkan ke bawah melalui hirarki control, dimulai dengan control </a:t>
            </a:r>
            <a:r>
              <a:rPr lang="ca-ES" sz="2000" dirty="0" smtClean="0"/>
              <a:t>utama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1999" y="4623137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a-ES" sz="2000" b="1" dirty="0"/>
              <a:t>Pengujian Integrasi Bottom-up </a:t>
            </a:r>
            <a:r>
              <a:rPr lang="ca-ES" sz="2000" dirty="0"/>
              <a:t>memulai konstruksi dan pengujian dengan modul atomic (modul pada tingkat paling rendah pada struktur program</a:t>
            </a:r>
            <a:r>
              <a:rPr lang="ca-E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15691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76287" y="838200"/>
            <a:ext cx="7620000" cy="1143000"/>
          </a:xfrm>
        </p:spPr>
        <p:txBody>
          <a:bodyPr/>
          <a:lstStyle/>
          <a:p>
            <a:pPr algn="ctr"/>
            <a:r>
              <a:rPr lang="ca-ES" b="1" dirty="0"/>
              <a:t>IMPLEMENTASI </a:t>
            </a:r>
            <a:r>
              <a:rPr lang="ca-ES" b="1" dirty="0" smtClean="0"/>
              <a:t>SISTEM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6287" y="2286000"/>
            <a:ext cx="7620000" cy="2667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a-ES" sz="2200" dirty="0">
                <a:latin typeface="Arial" pitchFamily="34" charset="0"/>
                <a:cs typeface="Arial" pitchFamily="34" charset="0"/>
              </a:rPr>
              <a:t>Tahapan implementasi sistem dapat terdiri dari langkah-langkah berikut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14300" indent="0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a-ES" sz="2200" dirty="0" smtClean="0">
                <a:latin typeface="Arial" pitchFamily="34" charset="0"/>
                <a:cs typeface="Arial" pitchFamily="34" charset="0"/>
              </a:rPr>
              <a:t>Menerapkan Rencana Implementasi</a:t>
            </a:r>
          </a:p>
          <a:p>
            <a:pPr lvl="1">
              <a:buFont typeface="Wingdings" pitchFamily="2" charset="2"/>
              <a:buChar char="§"/>
            </a:pPr>
            <a:r>
              <a:rPr lang="ca-ES" sz="2200" dirty="0" smtClean="0">
                <a:latin typeface="Arial" pitchFamily="34" charset="0"/>
                <a:cs typeface="Arial" pitchFamily="34" charset="0"/>
              </a:rPr>
              <a:t>Melakukan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Kegiatan Implementasi</a:t>
            </a:r>
          </a:p>
          <a:p>
            <a:pPr lvl="1">
              <a:buFont typeface="Wingdings" pitchFamily="2" charset="2"/>
              <a:buChar char="§"/>
            </a:pPr>
            <a:r>
              <a:rPr lang="ca-ES" sz="2200" dirty="0" smtClean="0">
                <a:latin typeface="Arial" pitchFamily="34" charset="0"/>
                <a:cs typeface="Arial" pitchFamily="34" charset="0"/>
              </a:rPr>
              <a:t>Tindak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Lanjut 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Implementasi</a:t>
            </a:r>
          </a:p>
          <a:p>
            <a:pPr marL="114300" indent="0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691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76287" y="1066800"/>
            <a:ext cx="7620000" cy="1143000"/>
          </a:xfrm>
        </p:spPr>
        <p:txBody>
          <a:bodyPr/>
          <a:lstStyle/>
          <a:p>
            <a:pPr algn="ctr"/>
            <a:r>
              <a:rPr lang="ca-ES" sz="3500" b="1" dirty="0" smtClean="0"/>
              <a:t>LANGKAH-LANGKAH PENERAPAN SIM</a:t>
            </a:r>
            <a:endParaRPr lang="en-US" sz="35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990600" y="2127504"/>
            <a:ext cx="5105400" cy="12192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a-ES" sz="2000" dirty="0">
                <a:latin typeface="Arial" pitchFamily="34" charset="0"/>
                <a:cs typeface="Arial" pitchFamily="34" charset="0"/>
              </a:rPr>
              <a:t>Pasang sebuah sistem dalam suatu organisasi yang baru dibentuk Hentikan pemakaian sistem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lama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743200" y="3733800"/>
            <a:ext cx="5638800" cy="2362200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a-ES" sz="2000" dirty="0">
                <a:latin typeface="Arial" pitchFamily="34" charset="0"/>
                <a:cs typeface="Arial" pitchFamily="34" charset="0"/>
              </a:rPr>
              <a:t>Buat rencana penerapannya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Identifikasi 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tugas-tugas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penerapan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Susun 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hubungan antara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tugas-tugas</a:t>
            </a:r>
          </a:p>
          <a:p>
            <a:pPr marL="800100" lvl="1" indent="-342900"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Buatkan jadwalnya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AutoNum type="arabi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Susun </a:t>
            </a:r>
            <a:r>
              <a:rPr lang="ca-ES" sz="2000" dirty="0">
                <a:latin typeface="Arial" pitchFamily="34" charset="0"/>
                <a:cs typeface="Arial" pitchFamily="34" charset="0"/>
              </a:rPr>
              <a:t>sistem laporan dan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pengendalian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691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442</Words>
  <Application>Microsoft Office PowerPoint</Application>
  <PresentationFormat>On-screen Show (4:3)</PresentationFormat>
  <Paragraphs>66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ATURAN YANG BERFUNGSI SEBAGAI SASARAN PENGUJIAN PADA PERANGKAT LUNAK </vt:lpstr>
      <vt:lpstr> PRINSIP DASAR YANG MENUNTUN PENGUJIAN PERANGKAT LUNAK </vt:lpstr>
      <vt:lpstr>DESAIN TEST CASE </vt:lpstr>
      <vt:lpstr>FOKUS PENGUJIAN</vt:lpstr>
      <vt:lpstr>IMPLEMENTASI SISTEM</vt:lpstr>
      <vt:lpstr>LANGKAH-LANGKAH PENERAPAN SIM</vt:lpstr>
      <vt:lpstr>PEMELIHARAAN SIM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PC-USER</cp:lastModifiedBy>
  <cp:revision>279</cp:revision>
  <dcterms:created xsi:type="dcterms:W3CDTF">2010-08-24T06:47:44Z</dcterms:created>
  <dcterms:modified xsi:type="dcterms:W3CDTF">2019-01-19T12:16:25Z</dcterms:modified>
</cp:coreProperties>
</file>