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16" r:id="rId2"/>
    <p:sldId id="335" r:id="rId3"/>
    <p:sldId id="365" r:id="rId4"/>
    <p:sldId id="366" r:id="rId5"/>
    <p:sldId id="367" r:id="rId6"/>
    <p:sldId id="368" r:id="rId7"/>
    <p:sldId id="369" r:id="rId8"/>
    <p:sldId id="370" r:id="rId9"/>
    <p:sldId id="371" r:id="rId10"/>
    <p:sldId id="373" r:id="rId11"/>
    <p:sldId id="374" r:id="rId12"/>
    <p:sldId id="375" r:id="rId13"/>
    <p:sldId id="376" r:id="rId14"/>
    <p:sldId id="377" r:id="rId15"/>
    <p:sldId id="378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816" y="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9BEBB44-9204-449A-9436-A5F72C709857}" type="datetimeFigureOut">
              <a:rPr lang="id-ID"/>
              <a:pPr>
                <a:defRPr/>
              </a:pPr>
              <a:t>13/12/2017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394B30E-5FCB-408D-8AB7-6845C20018A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C335DF1-B908-4762-B319-81971FE1475F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7FE77C-16C3-4398-AB29-C842F197272C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5C8C5CC-6A1A-453F-A41D-F1610DD281C5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9BE5672-5E57-4CFB-A5C2-FD921A449897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49F7DFB-F621-4143-90F2-60761C29D2C3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B87D338-9A88-4A6A-B763-119A11171C4B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80AACD-4BDB-4C4A-9C4E-5FB45D951300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3177A3F-FF02-4D7B-92DE-7BA5E053003D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E32045-4B80-4D17-81D9-D39B5E8ED655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0483743-F6E1-498A-A171-6ED883928016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B9092E-6642-4568-B9C2-4C341DA942F9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0782C78-CF41-4038-B197-39880B1E6FE0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1CB1E28-1CD6-4B6C-958E-1F476DC4A252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B9B39-5458-4FC2-A4CD-4FD70F2E2D83}" type="datetime1">
              <a:rPr lang="en-US"/>
              <a:pPr>
                <a:defRPr/>
              </a:pPr>
              <a:t>13/12/2017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0123A-B96C-438E-AA56-80159B7CFD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FBC89-7FAE-47F7-90F7-632E0A16E252}" type="datetime1">
              <a:rPr lang="en-US"/>
              <a:pPr>
                <a:defRPr/>
              </a:pPr>
              <a:t>13/12/2017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9CB9F-F93B-4496-ACB9-10B898FEDC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A339A-2AAF-49C4-9197-E410C2CEE0DE}" type="datetime1">
              <a:rPr lang="en-US"/>
              <a:pPr>
                <a:defRPr/>
              </a:pPr>
              <a:t>13/12/2017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CFE4F-94C6-497D-8ABB-28216A0E3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C69A6-D5FD-4DFC-A7A4-088FA154EFC3}" type="datetime1">
              <a:rPr lang="en-US"/>
              <a:pPr>
                <a:defRPr/>
              </a:pPr>
              <a:t>13/12/2017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32F2F-6424-4AA5-9E3D-90E72048AD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2CDE-EC27-401E-96A4-F423FCAD5268}" type="datetime1">
              <a:rPr lang="en-US"/>
              <a:pPr>
                <a:defRPr/>
              </a:pPr>
              <a:t>13/12/2017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8F3F7-E82D-4BEE-86BE-B323AA6C51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0553E-1036-449E-B003-66115D4ED24F}" type="datetime1">
              <a:rPr lang="en-US"/>
              <a:pPr>
                <a:defRPr/>
              </a:pPr>
              <a:t>13/12/2017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FA3DD-A43A-4BC2-B64F-C39A0AAF61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2BFCD-AC7B-40A6-B174-555E77579E6C}" type="datetime1">
              <a:rPr lang="en-US"/>
              <a:pPr>
                <a:defRPr/>
              </a:pPr>
              <a:t>13/12/2017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2BFAD-EE7A-4390-B85D-F6749E612F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3A3B2-0B60-4969-9B1F-DF4CA0940E77}" type="datetime1">
              <a:rPr lang="en-US"/>
              <a:pPr>
                <a:defRPr/>
              </a:pPr>
              <a:t>13/12/2017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20592-9ED0-4225-85FE-0742940321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F9E38-E174-4575-93A6-3F28C24F5BCA}" type="datetime1">
              <a:rPr lang="en-US"/>
              <a:pPr>
                <a:defRPr/>
              </a:pPr>
              <a:t>13/12/2017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FF0A2-CEA4-48F0-BD95-4B91D9F57E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27195-69FC-4C89-9D20-947F3459C0AC}" type="datetime1">
              <a:rPr lang="en-US"/>
              <a:pPr>
                <a:defRPr/>
              </a:pPr>
              <a:t>13/12/2017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810FE-E2AD-41EF-9E96-8634289E6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0FA72-65A3-4048-9DF1-FF50E6FA9291}" type="datetime1">
              <a:rPr lang="en-US"/>
              <a:pPr>
                <a:defRPr/>
              </a:pPr>
              <a:t>13/12/2017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3A6C4-D736-4F47-833A-224B6EFED8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6423179-116D-4FDB-85FF-BF328392149F}" type="datetime1">
              <a:rPr lang="en-US"/>
              <a:pPr>
                <a:defRPr/>
              </a:pPr>
              <a:t>13/12/2017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5576388A-37C8-4864-86A6-D008759AAF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657600"/>
            <a:ext cx="5638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SISTEM KESEHATAN NASIONAL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PERTEMUAN </a:t>
            </a:r>
            <a:r>
              <a:rPr lang="en-US" sz="2000" b="1" dirty="0" smtClean="0">
                <a:solidFill>
                  <a:schemeClr val="bg1"/>
                </a:solidFill>
              </a:rPr>
              <a:t>2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YATI MARYATI, SKM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MANAJEMEN INFORMASI KESEHATAN  FAKULTAS ILMU-ILMU KESEHATAN</a:t>
            </a: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914400" y="442913"/>
            <a:ext cx="7794625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BIAYA KESEHATAN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182688" y="2017713"/>
            <a:ext cx="7772400" cy="209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Sumber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Arial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Seluruhnya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Pemerintah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Arial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Sebagian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Masyarakat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143000" y="3998913"/>
            <a:ext cx="7772400" cy="209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>
                <a:solidFill>
                  <a:schemeClr val="hlink"/>
                </a:solidFill>
              </a:rPr>
              <a:t>Jenis: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n"/>
            </a:pPr>
            <a:r>
              <a:rPr lang="en-US" sz="2800"/>
              <a:t>Biaya pelayanan Kedokteran 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n"/>
            </a:pPr>
            <a:r>
              <a:rPr lang="en-US" sz="2800"/>
              <a:t>Biaya pelayanan Kesehatan Masyarakat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762000" y="519113"/>
            <a:ext cx="7794625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SYARAT POKOK PEMBIAYAAN KESEHATAN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62000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marR="0" lvl="0" indent="-6096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Jumlah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cukup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untuk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membiayai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penyelenggaraan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upaya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kesehatan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Penyebaran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sesuai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kebutuhan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Pemanfaatan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diatur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secara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seksama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efektif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efisien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609600" marR="0" lvl="0" indent="-609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Peningkatan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efektifitas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dampak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lebih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besar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upaya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pencegahan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4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Peningkatan</a:t>
            </a:r>
            <a:r>
              <a:rPr kumimoji="0" lang="en-US" sz="2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efisiensi</a:t>
            </a:r>
            <a:r>
              <a:rPr kumimoji="0" lang="en-US" sz="2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</a:t>
            </a:r>
          </a:p>
          <a:p>
            <a:pPr marL="609600" marR="0" lvl="0" indent="-609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Standar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minimal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pelayanan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sarana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tindakan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609600" marR="0" lvl="0" indent="-609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b.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Kerjasama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institusi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=cost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sharing,sistem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rujukan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609600" marR="0" lvl="0" indent="-609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762000" y="747713"/>
            <a:ext cx="7794625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MASALAH POKOK PEMBIAYAAN KESEHATAN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85800" y="2286000"/>
            <a:ext cx="80010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Kurangnya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dana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tersedia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(Indonesia 2 – 3% total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Anggaran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Belanja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Negara)</a:t>
            </a: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Penyebaran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dana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tidak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sesuai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perkotaan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&gt;&gt;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pedesaan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Pemanfaatan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dana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tidak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tepat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(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biaya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pelayanan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kedokteran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&gt;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biaya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pelayanan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kesehatan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masyarakat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Pengelolaan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dana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belum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sempurna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sikap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mental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para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pengelola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Biaya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kesehatan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makin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meningkat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609600" marR="0" lvl="0" indent="-609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2017713"/>
            <a:ext cx="8001000" cy="3849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Cambridge Research Institute 1976,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Sorkin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1975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Feldstein 1988)</a:t>
            </a:r>
          </a:p>
          <a:p>
            <a:pPr marL="990600" marR="0" lvl="1" indent="-5334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AutoNum type="alphaLcPeriod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Tingkat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Inflasi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peningkatan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biaya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investasi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biaya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operasional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990600" marR="0" lvl="1" indent="-5334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AutoNum type="alphaLcPeriod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Tingkat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Permintaan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kuantitas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kualitas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penduduk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90600" marR="0" lvl="1" indent="-5334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AutoNum type="alphaLcPeriod"/>
              <a:tabLst/>
              <a:defRPr/>
            </a:pP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Kemajuan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IPTEK(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peralatan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modern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canggih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pel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Kesehatan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90600" marR="0" lvl="1" indent="-5334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AutoNum type="alphaLcPeriod"/>
              <a:tabLst/>
              <a:defRPr/>
            </a:pP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Perubahan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Pola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Penyakit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Penyakit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akut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penyakit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kronis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(&gt; lama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penyembuhan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815975" y="609600"/>
            <a:ext cx="77946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BIAYA KESEHATAN </a:t>
            </a: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 pitchFamily="2" charset="2"/>
              </a:rPr>
              <a:t></a:t>
            </a:r>
            <a:b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 pitchFamily="2" charset="2"/>
              </a:rPr>
            </a:b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 pitchFamily="2" charset="2"/>
              </a:rPr>
              <a:t>			MAKIN MENINGKAT (1)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1026"/>
          <p:cNvSpPr txBox="1">
            <a:spLocks noChangeArrowheads="1"/>
          </p:cNvSpPr>
          <p:nvPr/>
        </p:nvSpPr>
        <p:spPr bwMode="auto">
          <a:xfrm>
            <a:off x="1066800" y="762000"/>
            <a:ext cx="7426325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400" dirty="0">
                <a:solidFill>
                  <a:schemeClr val="tx2"/>
                </a:solidFill>
              </a:rPr>
              <a:t>BIAYA KESEHATAN </a:t>
            </a:r>
            <a:r>
              <a:rPr lang="en-US" sz="3400" dirty="0">
                <a:solidFill>
                  <a:schemeClr val="tx2"/>
                </a:solidFill>
                <a:sym typeface="Wingdings" pitchFamily="2" charset="2"/>
              </a:rPr>
              <a:t></a:t>
            </a:r>
            <a:br>
              <a:rPr lang="en-US" sz="3400" dirty="0">
                <a:solidFill>
                  <a:schemeClr val="tx2"/>
                </a:solidFill>
                <a:sym typeface="Wingdings" pitchFamily="2" charset="2"/>
              </a:rPr>
            </a:br>
            <a:r>
              <a:rPr lang="en-US" sz="3400" dirty="0">
                <a:solidFill>
                  <a:schemeClr val="tx2"/>
                </a:solidFill>
                <a:sym typeface="Wingdings" pitchFamily="2" charset="2"/>
              </a:rPr>
              <a:t>			MAKIN MENINGKAT (2)</a:t>
            </a:r>
          </a:p>
        </p:txBody>
      </p:sp>
      <p:sp>
        <p:nvSpPr>
          <p:cNvPr id="6" name="Text Box 1027"/>
          <p:cNvSpPr txBox="1">
            <a:spLocks noChangeArrowheads="1"/>
          </p:cNvSpPr>
          <p:nvPr/>
        </p:nvSpPr>
        <p:spPr bwMode="auto">
          <a:xfrm>
            <a:off x="457200" y="2133600"/>
            <a:ext cx="8312150" cy="366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eaLnBrk="1" hangingPunct="1"/>
            <a:r>
              <a:rPr lang="en-US" dirty="0"/>
              <a:t>e.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(</a:t>
            </a:r>
            <a:r>
              <a:rPr lang="en-US" dirty="0" err="1"/>
              <a:t>spesialisasi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subspesialisasi</a:t>
            </a:r>
            <a:r>
              <a:rPr lang="en-US" dirty="0"/>
              <a:t>)</a:t>
            </a:r>
          </a:p>
          <a:p>
            <a:pPr marL="457200" indent="-457200" eaLnBrk="1" hangingPunct="1"/>
            <a:r>
              <a:rPr lang="en-US" dirty="0"/>
              <a:t>    (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terkotak-kotak</a:t>
            </a:r>
            <a:r>
              <a:rPr lang="en-US" dirty="0"/>
              <a:t>)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err="1">
                <a:sym typeface="Wingdings" pitchFamily="2" charset="2"/>
              </a:rPr>
              <a:t>pemeriksaan</a:t>
            </a:r>
            <a:r>
              <a:rPr lang="en-US" dirty="0">
                <a:sym typeface="Wingdings" pitchFamily="2" charset="2"/>
              </a:rPr>
              <a:t> yang </a:t>
            </a:r>
            <a:r>
              <a:rPr lang="en-US" dirty="0" err="1">
                <a:sym typeface="Wingdings" pitchFamily="2" charset="2"/>
              </a:rPr>
              <a:t>berulang-ulang</a:t>
            </a:r>
            <a:r>
              <a:rPr lang="en-US" dirty="0">
                <a:sym typeface="Wingdings" pitchFamily="2" charset="2"/>
              </a:rPr>
              <a:t>  </a:t>
            </a:r>
            <a:r>
              <a:rPr lang="en-US" dirty="0" err="1">
                <a:sym typeface="Wingdings" pitchFamily="2" charset="2"/>
              </a:rPr>
              <a:t>biaya</a:t>
            </a:r>
            <a:r>
              <a:rPr lang="en-US" dirty="0">
                <a:sym typeface="Wingdings" pitchFamily="2" charset="2"/>
              </a:rPr>
              <a:t> &gt;&gt;</a:t>
            </a:r>
          </a:p>
          <a:p>
            <a:pPr marL="457200" indent="-457200" eaLnBrk="1" hangingPunct="1"/>
            <a:r>
              <a:rPr lang="en-US" dirty="0">
                <a:sym typeface="Wingdings" pitchFamily="2" charset="2"/>
              </a:rPr>
              <a:t>    </a:t>
            </a:r>
            <a:r>
              <a:rPr lang="en-US" dirty="0" err="1">
                <a:sym typeface="Wingdings" pitchFamily="2" charset="2"/>
              </a:rPr>
              <a:t>Riset</a:t>
            </a:r>
            <a:r>
              <a:rPr lang="en-US" dirty="0">
                <a:sym typeface="Wingdings" pitchFamily="2" charset="2"/>
              </a:rPr>
              <a:t> Feldstein (1971), RS </a:t>
            </a:r>
            <a:r>
              <a:rPr lang="en-US" dirty="0" err="1">
                <a:sym typeface="Wingdings" pitchFamily="2" charset="2"/>
              </a:rPr>
              <a:t>dengan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dokter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umum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dapat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menghemat</a:t>
            </a:r>
            <a:r>
              <a:rPr lang="en-US" dirty="0">
                <a:sym typeface="Wingdings" pitchFamily="2" charset="2"/>
              </a:rPr>
              <a:t> </a:t>
            </a:r>
          </a:p>
          <a:p>
            <a:pPr marL="457200" indent="-457200" eaLnBrk="1" hangingPunct="1"/>
            <a:r>
              <a:rPr lang="en-US" dirty="0">
                <a:sym typeface="Wingdings" pitchFamily="2" charset="2"/>
              </a:rPr>
              <a:t>    US $39.000/</a:t>
            </a:r>
            <a:r>
              <a:rPr lang="en-US" dirty="0" err="1">
                <a:sym typeface="Wingdings" pitchFamily="2" charset="2"/>
              </a:rPr>
              <a:t>th</a:t>
            </a:r>
            <a:r>
              <a:rPr lang="en-US" dirty="0">
                <a:sym typeface="Wingdings" pitchFamily="2" charset="2"/>
              </a:rPr>
              <a:t>/</a:t>
            </a:r>
            <a:r>
              <a:rPr lang="en-US" dirty="0" err="1">
                <a:sym typeface="Wingdings" pitchFamily="2" charset="2"/>
              </a:rPr>
              <a:t>dokter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umum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dibandingkan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dengan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spesialis</a:t>
            </a:r>
            <a:r>
              <a:rPr lang="en-US" dirty="0">
                <a:sym typeface="Wingdings" pitchFamily="2" charset="2"/>
              </a:rPr>
              <a:t>  </a:t>
            </a:r>
            <a:r>
              <a:rPr lang="en-US" dirty="0" err="1">
                <a:sym typeface="Wingdings" pitchFamily="2" charset="2"/>
              </a:rPr>
              <a:t>dan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subspesialis</a:t>
            </a:r>
            <a:endParaRPr lang="en-US" dirty="0">
              <a:sym typeface="Wingdings" pitchFamily="2" charset="2"/>
            </a:endParaRPr>
          </a:p>
          <a:p>
            <a:pPr marL="457200" indent="-457200" eaLnBrk="1" hangingPunct="1"/>
            <a:endParaRPr lang="en-US" dirty="0">
              <a:sym typeface="Wingdings" pitchFamily="2" charset="2"/>
            </a:endParaRPr>
          </a:p>
          <a:p>
            <a:pPr marL="457200" indent="-457200" eaLnBrk="1" hangingPunct="1"/>
            <a:r>
              <a:rPr lang="en-US" dirty="0"/>
              <a:t>f.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dokter</a:t>
            </a:r>
            <a:r>
              <a:rPr lang="en-US" dirty="0"/>
              <a:t> –  </a:t>
            </a:r>
            <a:r>
              <a:rPr lang="en-US" dirty="0" err="1"/>
              <a:t>pasien</a:t>
            </a:r>
            <a:endParaRPr lang="en-US" dirty="0"/>
          </a:p>
          <a:p>
            <a:pPr marL="457200" indent="-457200" eaLnBrk="1" hangingPunct="1"/>
            <a:r>
              <a:rPr lang="en-US" dirty="0"/>
              <a:t>   1. </a:t>
            </a:r>
            <a:r>
              <a:rPr lang="en-US" dirty="0" err="1"/>
              <a:t>Asuransi</a:t>
            </a:r>
            <a:r>
              <a:rPr lang="en-US" dirty="0"/>
              <a:t> </a:t>
            </a:r>
            <a:r>
              <a:rPr lang="en-US" dirty="0" err="1"/>
              <a:t>praktek</a:t>
            </a:r>
            <a:r>
              <a:rPr lang="en-US" dirty="0"/>
              <a:t> </a:t>
            </a:r>
            <a:r>
              <a:rPr lang="en-US" dirty="0" err="1"/>
              <a:t>kedokterannya</a:t>
            </a:r>
            <a:endParaRPr lang="en-US" dirty="0"/>
          </a:p>
          <a:p>
            <a:pPr marL="457200" indent="-457200" eaLnBrk="1" hangingPunct="1"/>
            <a:r>
              <a:rPr lang="en-US" dirty="0"/>
              <a:t>	</a:t>
            </a:r>
            <a:r>
              <a:rPr lang="en-US" dirty="0" err="1"/>
              <a:t>Riset</a:t>
            </a:r>
            <a:r>
              <a:rPr lang="en-US" dirty="0"/>
              <a:t> AMA Law Department 1958, </a:t>
            </a:r>
            <a:r>
              <a:rPr lang="en-US" dirty="0" err="1"/>
              <a:t>Asuransi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/>
              <a:t> US $45-50 </a:t>
            </a:r>
            <a:r>
              <a:rPr lang="en-US" dirty="0" err="1"/>
              <a:t>juta</a:t>
            </a:r>
            <a:r>
              <a:rPr lang="en-US" dirty="0"/>
              <a:t>/</a:t>
            </a:r>
            <a:r>
              <a:rPr lang="en-US" dirty="0" err="1"/>
              <a:t>th</a:t>
            </a:r>
            <a:endParaRPr lang="en-US" dirty="0"/>
          </a:p>
          <a:p>
            <a:pPr marL="457200" indent="-457200" eaLnBrk="1" hangingPunct="1"/>
            <a:r>
              <a:rPr lang="en-US" dirty="0"/>
              <a:t>      Altman 1975, </a:t>
            </a:r>
            <a:r>
              <a:rPr lang="en-US" dirty="0" err="1"/>
              <a:t>Asuransi</a:t>
            </a:r>
            <a:r>
              <a:rPr lang="en-US" dirty="0"/>
              <a:t> RS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US $850/</a:t>
            </a:r>
            <a:r>
              <a:rPr lang="en-US" dirty="0" err="1"/>
              <a:t>th</a:t>
            </a:r>
            <a:r>
              <a:rPr lang="en-US" dirty="0"/>
              <a:t>/TT </a:t>
            </a:r>
          </a:p>
          <a:p>
            <a:pPr marL="457200" indent="-457200" eaLnBrk="1" hangingPunct="1"/>
            <a:r>
              <a:rPr lang="en-US" dirty="0"/>
              <a:t>   2. </a:t>
            </a:r>
            <a:r>
              <a:rPr lang="en-US" dirty="0" err="1"/>
              <a:t>Pemeriksaan</a:t>
            </a:r>
            <a:r>
              <a:rPr lang="en-US" dirty="0"/>
              <a:t> yang </a:t>
            </a:r>
            <a:r>
              <a:rPr lang="en-US" dirty="0" err="1"/>
              <a:t>berlebihan</a:t>
            </a:r>
            <a:endParaRPr lang="en-US" dirty="0"/>
          </a:p>
          <a:p>
            <a:pPr marL="457200" indent="-457200" eaLnBrk="1" hangingPunct="1"/>
            <a:r>
              <a:rPr lang="en-US" dirty="0"/>
              <a:t>	</a:t>
            </a:r>
            <a:r>
              <a:rPr lang="en-US" dirty="0" err="1"/>
              <a:t>Riset</a:t>
            </a:r>
            <a:r>
              <a:rPr lang="en-US" dirty="0"/>
              <a:t> Rubin (1973) “Kaiser Permanente Plan”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95% RM </a:t>
            </a:r>
            <a:r>
              <a:rPr lang="en-US" dirty="0">
                <a:sym typeface="Wingdings" pitchFamily="2" charset="2"/>
              </a:rPr>
              <a:t> </a:t>
            </a:r>
          </a:p>
          <a:p>
            <a:pPr marL="457200" indent="-457200" eaLnBrk="1" hangingPunct="1"/>
            <a:r>
              <a:rPr lang="en-US" dirty="0">
                <a:sym typeface="Wingdings" pitchFamily="2" charset="2"/>
              </a:rPr>
              <a:t>	</a:t>
            </a:r>
            <a:r>
              <a:rPr lang="en-US" dirty="0" err="1">
                <a:sym typeface="Wingdings" pitchFamily="2" charset="2"/>
              </a:rPr>
              <a:t>pemeriksaan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kedokteran</a:t>
            </a:r>
            <a:r>
              <a:rPr lang="en-US" dirty="0">
                <a:sym typeface="Wingdings" pitchFamily="2" charset="2"/>
              </a:rPr>
              <a:t> &gt;&gt;</a:t>
            </a:r>
            <a:r>
              <a:rPr lang="en-US" dirty="0"/>
              <a:t> </a:t>
            </a:r>
          </a:p>
          <a:p>
            <a:pPr marL="457200" indent="-457200" eaLnBrk="1" hangingPunct="1"/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371600" y="685800"/>
            <a:ext cx="71659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200">
                <a:solidFill>
                  <a:schemeClr val="tx2"/>
                </a:solidFill>
              </a:rPr>
              <a:t>BIAYA KESEHATAN </a:t>
            </a:r>
            <a:r>
              <a:rPr lang="en-US" sz="3200">
                <a:solidFill>
                  <a:schemeClr val="tx2"/>
                </a:solidFill>
                <a:sym typeface="Wingdings" pitchFamily="2" charset="2"/>
              </a:rPr>
              <a:t></a:t>
            </a:r>
            <a:br>
              <a:rPr lang="en-US" sz="3200">
                <a:solidFill>
                  <a:schemeClr val="tx2"/>
                </a:solidFill>
                <a:sym typeface="Wingdings" pitchFamily="2" charset="2"/>
              </a:rPr>
            </a:br>
            <a:r>
              <a:rPr lang="en-US" sz="3200">
                <a:solidFill>
                  <a:schemeClr val="tx2"/>
                </a:solidFill>
                <a:sym typeface="Wingdings" pitchFamily="2" charset="2"/>
              </a:rPr>
              <a:t>			MAKIN MENINGKAT (2)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128713" y="2209800"/>
            <a:ext cx="87820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en-US" sz="800"/>
          </a:p>
          <a:p>
            <a:pPr eaLnBrk="1" hangingPunct="1"/>
            <a:r>
              <a:rPr lang="en-US" sz="2000"/>
              <a:t>g. Lemahnya mekanisme pengendalian biaya</a:t>
            </a:r>
          </a:p>
          <a:p>
            <a:pPr eaLnBrk="1" hangingPunct="1"/>
            <a:r>
              <a:rPr lang="en-US" sz="2000"/>
              <a:t>    (Profesional Standart, Medical Audit dll)</a:t>
            </a:r>
          </a:p>
          <a:p>
            <a:pPr eaLnBrk="1" hangingPunct="1"/>
            <a:endParaRPr lang="en-US" sz="2000"/>
          </a:p>
          <a:p>
            <a:pPr eaLnBrk="1" hangingPunct="1"/>
            <a:endParaRPr lang="en-US" sz="2000"/>
          </a:p>
          <a:p>
            <a:pPr eaLnBrk="1" hangingPunct="1"/>
            <a:r>
              <a:rPr lang="en-US" sz="2000"/>
              <a:t>h. Penyalahgunaan Asuransi Kesehatan (tripartite model)</a:t>
            </a:r>
          </a:p>
          <a:p>
            <a:pPr eaLnBrk="1" hangingPunct="1"/>
            <a:endParaRPr lang="en-US" sz="2000"/>
          </a:p>
          <a:p>
            <a:pPr eaLnBrk="1" hangingPunct="1"/>
            <a:endParaRPr lang="en-US"/>
          </a:p>
          <a:p>
            <a:pPr eaLnBrk="1" hangingPunct="1"/>
            <a:endParaRPr lang="en-US" sz="2400">
              <a:latin typeface="Times New Roman" pitchFamily="18" charset="0"/>
            </a:endParaRPr>
          </a:p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3505200" y="3962400"/>
            <a:ext cx="1524000" cy="11430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1905000" y="5029200"/>
            <a:ext cx="1295400" cy="9906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5638800" y="4953000"/>
            <a:ext cx="1143000" cy="9144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581400" y="4267200"/>
            <a:ext cx="1862138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000"/>
              <a:t>Badan Penyelenggara</a:t>
            </a:r>
          </a:p>
          <a:p>
            <a:pPr eaLnBrk="1" hangingPunct="1"/>
            <a:r>
              <a:rPr lang="en-US" sz="1000"/>
              <a:t>Asuransi Kesehatan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2209800" y="5410200"/>
            <a:ext cx="8001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000"/>
              <a:t>Peserta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5537200" y="5257800"/>
            <a:ext cx="14351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1000"/>
              <a:t>Health Provider</a:t>
            </a:r>
            <a:r>
              <a:rPr lang="en-US" sz="800"/>
              <a:t> </a:t>
            </a:r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2895600" y="46482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>
            <a:off x="3200400" y="56388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29200" y="4495800"/>
            <a:ext cx="10668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200" dirty="0" err="1" smtClean="0">
                <a:latin typeface="Arial" charset="0"/>
                <a:cs typeface="Arial" charset="0"/>
              </a:rPr>
              <a:t>Mahasiswa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mampu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menjelaskan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pengertian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sistem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r>
              <a:rPr lang="en-US" sz="2200" dirty="0" err="1" smtClean="0">
                <a:latin typeface="Arial" charset="0"/>
                <a:cs typeface="Arial" charset="0"/>
              </a:rPr>
              <a:t>Mahasiswa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mampu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menjelaskan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pengertian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sistem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kesehatan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r>
              <a:rPr lang="en-US" sz="2200" dirty="0" err="1" smtClean="0">
                <a:latin typeface="Arial" charset="0"/>
                <a:cs typeface="Arial" charset="0"/>
              </a:rPr>
              <a:t>Mahasiswa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mampu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menjelaskan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smtClean="0">
                <a:latin typeface="Arial" charset="0"/>
                <a:cs typeface="Arial" charset="0"/>
              </a:rPr>
              <a:t>sub </a:t>
            </a:r>
            <a:r>
              <a:rPr lang="en-US" sz="2200" dirty="0" err="1" smtClean="0">
                <a:latin typeface="Arial" charset="0"/>
                <a:cs typeface="Arial" charset="0"/>
              </a:rPr>
              <a:t>sistem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kesehatan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nasional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r>
              <a:rPr lang="en-US" sz="2200" dirty="0" err="1" smtClean="0">
                <a:latin typeface="Arial" charset="0"/>
                <a:cs typeface="Arial" charset="0"/>
              </a:rPr>
              <a:t>Mahasiswa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mampu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menjelaskan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biaya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kesehatan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r>
              <a:rPr lang="en-US" sz="2200" dirty="0" err="1" smtClean="0">
                <a:latin typeface="Arial" charset="0"/>
                <a:cs typeface="Arial" charset="0"/>
              </a:rPr>
              <a:t>Mahasiswa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mampu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menjelaskan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masalah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pokok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pembiayaan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kesehatan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endParaRPr lang="en-US" sz="2200" dirty="0" smtClean="0">
              <a:latin typeface="Arial" charset="0"/>
              <a:cs typeface="Arial" charset="0"/>
            </a:endParaRPr>
          </a:p>
          <a:p>
            <a:endParaRPr lang="en-US" sz="2200" dirty="0" smtClean="0">
              <a:latin typeface="Arial" charset="0"/>
              <a:cs typeface="Arial" charset="0"/>
            </a:endParaRPr>
          </a:p>
          <a:p>
            <a:endParaRPr lang="en-US" sz="2200" dirty="0" smtClean="0">
              <a:latin typeface="Arial" charset="0"/>
              <a:cs typeface="Arial" charset="0"/>
            </a:endParaRP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150938" y="214313"/>
            <a:ext cx="7794625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PENGERTIAN 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62000" y="1600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Sistem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Kumpulan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bagian-bagian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berhubungan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membentuk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satu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kesatuan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majemuk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dimana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masing-masing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bagian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bekerjasama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secara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bebas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terkait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untuk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mencapai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sasaran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kesatuan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dalam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suatu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situasi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mejemuk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pula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744538" y="2714625"/>
            <a:ext cx="1524000" cy="1219200"/>
          </a:xfrm>
          <a:prstGeom prst="rect">
            <a:avLst/>
          </a:prstGeom>
          <a:solidFill>
            <a:srgbClr val="66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solidFill>
                  <a:srgbClr val="000000"/>
                </a:solidFill>
                <a:latin typeface="Times New Roman" pitchFamily="18" charset="0"/>
                <a:cs typeface="Times New Roman (Arabic)" pitchFamily="26" charset="-78"/>
              </a:rPr>
              <a:t>(1)</a:t>
            </a:r>
          </a:p>
          <a:p>
            <a:pPr algn="ctr"/>
            <a:r>
              <a:rPr lang="en-US" sz="1400">
                <a:solidFill>
                  <a:srgbClr val="000000"/>
                </a:solidFill>
                <a:latin typeface="Times New Roman" pitchFamily="18" charset="0"/>
                <a:cs typeface="Times New Roman (Arabic)" pitchFamily="26" charset="-78"/>
              </a:rPr>
              <a:t>Inputs</a:t>
            </a:r>
          </a:p>
          <a:p>
            <a:pPr algn="ctr"/>
            <a:endParaRPr lang="en-US" sz="1400">
              <a:latin typeface="Times New Roman" pitchFamily="18" charset="0"/>
              <a:cs typeface="Times New Roman (Arabic)" pitchFamily="26" charset="-78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759200" y="2714625"/>
            <a:ext cx="1676400" cy="1219200"/>
          </a:xfrm>
          <a:prstGeom prst="rect">
            <a:avLst/>
          </a:prstGeom>
          <a:solidFill>
            <a:srgbClr val="66FF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solidFill>
                  <a:srgbClr val="000000"/>
                </a:solidFill>
                <a:latin typeface="Times New Roman" pitchFamily="18" charset="0"/>
                <a:cs typeface="Times New Roman (Arabic)" pitchFamily="26" charset="-78"/>
              </a:rPr>
              <a:t>(2)</a:t>
            </a:r>
          </a:p>
          <a:p>
            <a:pPr algn="ctr"/>
            <a:r>
              <a:rPr lang="en-US" sz="1400">
                <a:solidFill>
                  <a:srgbClr val="000000"/>
                </a:solidFill>
                <a:latin typeface="Times New Roman" pitchFamily="18" charset="0"/>
                <a:cs typeface="Times New Roman (Arabic)" pitchFamily="26" charset="-78"/>
              </a:rPr>
              <a:t>Process</a:t>
            </a:r>
          </a:p>
          <a:p>
            <a:pPr algn="ctr"/>
            <a:endParaRPr lang="en-US" sz="1400">
              <a:latin typeface="Times New Roman" pitchFamily="18" charset="0"/>
              <a:cs typeface="Times New Roman (Arabic)" pitchFamily="26" charset="-78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856413" y="2714625"/>
            <a:ext cx="1676400" cy="1219200"/>
          </a:xfrm>
          <a:prstGeom prst="rect">
            <a:avLst/>
          </a:prstGeom>
          <a:solidFill>
            <a:srgbClr val="FF66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solidFill>
                  <a:srgbClr val="000000"/>
                </a:solidFill>
                <a:latin typeface="Times New Roman" pitchFamily="18" charset="0"/>
                <a:cs typeface="Times New Roman (Arabic)" pitchFamily="26" charset="-78"/>
              </a:rPr>
              <a:t>(3)</a:t>
            </a:r>
          </a:p>
          <a:p>
            <a:pPr algn="ctr"/>
            <a:r>
              <a:rPr lang="en-US" sz="1400">
                <a:solidFill>
                  <a:srgbClr val="000000"/>
                </a:solidFill>
                <a:latin typeface="Times New Roman" pitchFamily="18" charset="0"/>
                <a:cs typeface="Times New Roman (Arabic)" pitchFamily="26" charset="-78"/>
              </a:rPr>
              <a:t>Outputs</a:t>
            </a:r>
            <a:endParaRPr lang="en-US" sz="1400">
              <a:latin typeface="Times New Roman" pitchFamily="18" charset="0"/>
              <a:cs typeface="Times New Roman (Arabic)" pitchFamily="26" charset="-78"/>
            </a:endParaRP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381000" y="3048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381000" y="64008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0" y="152400"/>
            <a:ext cx="7239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cs typeface="Times New Roman" pitchFamily="18" charset="0"/>
              </a:rPr>
              <a:t>          </a:t>
            </a:r>
            <a:endParaRPr lang="en-US" sz="2400" b="1">
              <a:solidFill>
                <a:srgbClr val="000099"/>
              </a:solidFill>
              <a:cs typeface="Times New Roman" pitchFamily="18" charset="0"/>
            </a:endParaRPr>
          </a:p>
        </p:txBody>
      </p:sp>
      <p:sp>
        <p:nvSpPr>
          <p:cNvPr id="11" name="AutoShape 11"/>
          <p:cNvSpPr>
            <a:spLocks noChangeArrowheads="1"/>
          </p:cNvSpPr>
          <p:nvPr/>
        </p:nvSpPr>
        <p:spPr bwMode="auto">
          <a:xfrm>
            <a:off x="2543175" y="2924175"/>
            <a:ext cx="876300" cy="576263"/>
          </a:xfrm>
          <a:prstGeom prst="rightArrow">
            <a:avLst>
              <a:gd name="adj1" fmla="val 50000"/>
              <a:gd name="adj2" fmla="val 38016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5770563" y="2924175"/>
            <a:ext cx="817562" cy="576263"/>
          </a:xfrm>
          <a:prstGeom prst="rightArrow">
            <a:avLst>
              <a:gd name="adj1" fmla="val 50000"/>
              <a:gd name="adj2" fmla="val 35468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AutoShape 18"/>
          <p:cNvSpPr>
            <a:spLocks noChangeArrowheads="1"/>
          </p:cNvSpPr>
          <p:nvPr/>
        </p:nvSpPr>
        <p:spPr bwMode="auto">
          <a:xfrm>
            <a:off x="7451725" y="4419600"/>
            <a:ext cx="576263" cy="433388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7162800" y="5137150"/>
            <a:ext cx="1284288" cy="3762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/>
              <a:t>Feedback</a:t>
            </a:r>
          </a:p>
        </p:txBody>
      </p:sp>
      <p:sp>
        <p:nvSpPr>
          <p:cNvPr id="16" name="Text Box 20"/>
          <p:cNvSpPr txBox="1">
            <a:spLocks noChangeArrowheads="1"/>
          </p:cNvSpPr>
          <p:nvPr/>
        </p:nvSpPr>
        <p:spPr bwMode="auto">
          <a:xfrm>
            <a:off x="1273175" y="782638"/>
            <a:ext cx="56435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400" dirty="0">
                <a:solidFill>
                  <a:schemeClr val="folHlink"/>
                </a:solidFill>
              </a:rPr>
              <a:t>PENDEKATAN SISTEM</a:t>
            </a:r>
          </a:p>
        </p:txBody>
      </p:sp>
      <p:sp>
        <p:nvSpPr>
          <p:cNvPr id="17" name="Line 21"/>
          <p:cNvSpPr>
            <a:spLocks noChangeShapeType="1"/>
          </p:cNvSpPr>
          <p:nvPr/>
        </p:nvSpPr>
        <p:spPr bwMode="auto">
          <a:xfrm flipH="1">
            <a:off x="1295400" y="5334000"/>
            <a:ext cx="58674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" name="Line 22"/>
          <p:cNvSpPr>
            <a:spLocks noChangeShapeType="1"/>
          </p:cNvSpPr>
          <p:nvPr/>
        </p:nvSpPr>
        <p:spPr bwMode="auto">
          <a:xfrm flipV="1">
            <a:off x="1295400" y="43434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" name="Line 23"/>
          <p:cNvSpPr>
            <a:spLocks noChangeShapeType="1"/>
          </p:cNvSpPr>
          <p:nvPr/>
        </p:nvSpPr>
        <p:spPr bwMode="auto">
          <a:xfrm flipV="1">
            <a:off x="4648200" y="43434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  <p:bldP spid="6" grpId="0" animBg="1" autoUpdateAnimBg="0"/>
      <p:bldP spid="7" grpId="0" animBg="1" autoUpdateAnimBg="0"/>
      <p:bldP spid="10" grpId="0" autoUpdateAnimBg="0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762000" y="214313"/>
            <a:ext cx="7794625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PENGERTIAN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Kesehatan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WHO (1974):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keadaan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sejahtera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sempurna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fisik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mental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sosial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tidak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terbatas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penyakit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atau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kelemahan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saja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742950" marR="0" lvl="1" indent="-28575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UU No. 23/1992 :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keadaan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sejahtera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badan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jiwa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sosial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memungkinkan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setiap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orang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hidup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produktif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secara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sosial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ekonomis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762000" y="214313"/>
            <a:ext cx="7794625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SISTEM KESEHATAN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(WHO, 1984)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adalah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kumpulan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berbagai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faktor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komplek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saling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berhubungan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terdapat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dalam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suatu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negara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yang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diperlukan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untuk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memenuhi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kebutuhan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tuntutan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kesehatan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perseorangan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keluarga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kelompok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ataupun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masyarakat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pada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setiap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saat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dibutuhkan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815975" y="214313"/>
            <a:ext cx="7794625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SISTEM KESEHATAN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Indonesia (SKN)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adalah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suatu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tatanan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mencerminkan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upaya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bangsa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Indonesia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untuk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meningkatkan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kemampuan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mencapai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derajat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kesehatan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optimal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sebagai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perwujudan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kesejahteraan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umum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seperti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	 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dimaksud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dalam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pembukaan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UUD’45.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1023938"/>
            <a:ext cx="7772400" cy="80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SISTEM KESEHATAN NASIONAL (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Depkes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RI, 2004)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62000" y="2209800"/>
            <a:ext cx="7772400" cy="276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AutoNum type="arabicPeriod"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Subsistem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Upaya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Kesehatan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AutoNum type="arabicPeriod"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Subsistem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Pembiayaan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Kesehatan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AutoNum type="arabicPeriod"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Subsistem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Sumberdaya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Manusia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Kesehatan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AutoNum type="arabicPeriod"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Subsistem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Obat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dan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Perbekalan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Kesehatan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AutoNum type="arabicPeriod"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Subsistem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Pemberdayaan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Masyarakat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AutoNum type="arabicPeriod"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Subsistem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Manajemen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Kesehatan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33400" y="214313"/>
            <a:ext cx="7794625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BIAYA KESEHATAN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38200" y="1676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 Health Provider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Besarnya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disediakan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untuk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dapat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     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menyelenggarakan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upaya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kesehatan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	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Health Consumer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Besarnya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disediakan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untuk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dapat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       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memanfaatkan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jasa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pelayanan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1209</TotalTime>
  <Words>439</Words>
  <Application>Microsoft Office PowerPoint</Application>
  <PresentationFormat>On-screen Show (4:3)</PresentationFormat>
  <Paragraphs>113</Paragraphs>
  <Slides>15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KEMAMPUAN AKHIR YANG DIHARAPKAN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DELL</cp:lastModifiedBy>
  <cp:revision>208</cp:revision>
  <dcterms:created xsi:type="dcterms:W3CDTF">2010-08-24T06:47:44Z</dcterms:created>
  <dcterms:modified xsi:type="dcterms:W3CDTF">2017-12-13T13:59:00Z</dcterms:modified>
</cp:coreProperties>
</file>