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6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36" r:id="rId14"/>
    <p:sldId id="337" r:id="rId15"/>
    <p:sldId id="338" r:id="rId16"/>
    <p:sldId id="339" r:id="rId17"/>
    <p:sldId id="34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 varScale="1">
        <p:scale>
          <a:sx n="64" d="100"/>
          <a:sy n="64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BEBB44-9204-449A-9436-A5F72C709857}" type="datetimeFigureOut">
              <a:rPr lang="id-ID"/>
              <a:pPr>
                <a:defRPr/>
              </a:pPr>
              <a:t>13/12/2017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94B30E-5FCB-408D-8AB7-6845C20018A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509677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351934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523758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414584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000153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890016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1973010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526598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590240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200062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36435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427079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05684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933793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683093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0D4A0-767A-4425-8618-7672AF53C22F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31997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B9B39-5458-4FC2-A4CD-4FD70F2E2D83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0123A-B96C-438E-AA56-80159B7C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FBC89-7FAE-47F7-90F7-632E0A16E252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CB9F-F93B-4496-ACB9-10B898FED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339A-2AAF-49C4-9197-E410C2CEE0DE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E4F-94C6-497D-8ABB-28216A0E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C69A6-D5FD-4DFC-A7A4-088FA154EFC3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2F2F-6424-4AA5-9E3D-90E72048A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2CDE-EC27-401E-96A4-F423FCAD5268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8F3F7-E82D-4BEE-86BE-B323AA6C5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53E-1036-449E-B003-66115D4ED24F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FA3DD-A43A-4BC2-B64F-C39A0AA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BFCD-AC7B-40A6-B174-555E77579E6C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BFAD-EE7A-4390-B85D-F6749E612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A3B2-0B60-4969-9B1F-DF4CA0940E77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20592-9ED0-4225-85FE-074294032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9E38-E174-4575-93A6-3F28C24F5BCA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F0A2-CEA4-48F0-BD95-4B91D9F57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7195-69FC-4C89-9D20-947F3459C0AC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810FE-E2AD-41EF-9E96-8634289E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FA72-65A3-4048-9DF1-FF50E6FA9291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3A6C4-D736-4F47-833A-224B6EFE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3179-116D-4FDB-85FF-BF328392149F}" type="datetime1">
              <a:rPr lang="en-US"/>
              <a:pPr>
                <a:defRPr/>
              </a:pPr>
              <a:t>13/12/2017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576388A-37C8-4864-86A6-D008759AA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000364" y="3657601"/>
            <a:ext cx="614363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SISTEM PEMBAYARAN PELAYANAN KESEHATAN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PERTEMUAN </a:t>
            </a:r>
            <a:r>
              <a:rPr lang="en-US" sz="2000" b="1" smtClean="0">
                <a:solidFill>
                  <a:schemeClr val="bg1"/>
                </a:solidFill>
              </a:rPr>
              <a:t>5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YATI MARYATI, SKM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PRODI MANAJEMEN INFORMASI KESEHATAN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FAKULTAS ILMU KESEHATAN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/>
          </p:cNvSpPr>
          <p:nvPr/>
        </p:nvSpPr>
        <p:spPr bwMode="auto">
          <a:xfrm>
            <a:off x="457200" y="562769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r">
              <a:defRPr/>
            </a:pPr>
            <a:r>
              <a:rPr lang="en-US" sz="3700" i="1" smtClean="0">
                <a:solidFill>
                  <a:schemeClr val="accent2"/>
                </a:solidFill>
                <a:effectLst/>
              </a:rPr>
              <a:t>1. Diagnosis Related Groups (DRG)</a:t>
            </a:r>
          </a:p>
        </p:txBody>
      </p:sp>
      <p:sp>
        <p:nvSpPr>
          <p:cNvPr id="4" name="Rectangle 3"/>
          <p:cNvSpPr>
            <a:spLocks noGrp="1"/>
          </p:cNvSpPr>
          <p:nvPr/>
        </p:nvSpPr>
        <p:spPr bwMode="auto">
          <a:xfrm>
            <a:off x="685800" y="1769269"/>
            <a:ext cx="80010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US" sz="2300" smtClean="0"/>
              <a:t>Cara pembayaran dengan biaya satuan per diagnosis, bukan biaya satuan per jenis pelayanan medis maupun non medis</a:t>
            </a:r>
          </a:p>
          <a:p>
            <a:pPr algn="just"/>
            <a:r>
              <a:rPr lang="en-US" sz="2300" smtClean="0"/>
              <a:t>Contoh: Pasien </a:t>
            </a:r>
            <a:r>
              <a:rPr lang="en-US" sz="2300" smtClean="0">
                <a:sym typeface="Wingdings" pitchFamily="2" charset="2"/>
              </a:rPr>
              <a:t> demam berdarah  biaya per diagnosis DBD</a:t>
            </a:r>
          </a:p>
          <a:p>
            <a:pPr algn="just"/>
            <a:r>
              <a:rPr lang="en-US" sz="2300" smtClean="0">
                <a:sym typeface="Wingdings" pitchFamily="2" charset="2"/>
              </a:rPr>
              <a:t>Konsep DRG  rata-rata biaya yang dihabiskan oleh berbagai rumah sakit untuk suatu diagnosis</a:t>
            </a:r>
          </a:p>
          <a:p>
            <a:pPr algn="just"/>
            <a:r>
              <a:rPr lang="en-US" sz="2300" smtClean="0">
                <a:sym typeface="Wingdings" pitchFamily="2" charset="2"/>
              </a:rPr>
              <a:t>Besarnya tagihan  disepakati oleh seluruh RS dan pihak pembayar </a:t>
            </a:r>
          </a:p>
          <a:p>
            <a:pPr algn="just"/>
            <a:r>
              <a:rPr lang="en-US" sz="2300" smtClean="0">
                <a:sym typeface="Wingdings" pitchFamily="2" charset="2"/>
              </a:rPr>
              <a:t>Tarif DRG ditetapkan pemerintah sebelum tagihan RS dikeluarkan</a:t>
            </a:r>
            <a:endParaRPr lang="en-US" sz="2300" smtClean="0"/>
          </a:p>
        </p:txBody>
      </p:sp>
    </p:spTree>
    <p:extLst>
      <p:ext uri="{BB962C8B-B14F-4D97-AF65-F5344CB8AC3E}">
        <p14:creationId xmlns="" xmlns:p14="http://schemas.microsoft.com/office/powerpoint/2010/main" val="11618679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873125" y="1096962"/>
            <a:ext cx="6400800" cy="3810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nl-NL" sz="32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50E13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Lucida Sans Unicode"/>
                <a:cs typeface="Lucida Sans Unicode"/>
              </a:rPr>
              <a:t>Contoh DRG dan Besaran Tarif</a:t>
            </a:r>
            <a:endParaRPr lang="en-US" sz="3200" kern="10">
              <a:ln w="9525">
                <a:solidFill>
                  <a:schemeClr val="accent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50E13"/>
                  </a:gs>
                  <a:gs pos="100000">
                    <a:schemeClr val="accent2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Lucida Sans Unicode"/>
              <a:cs typeface="Lucida Sans Unicode"/>
            </a:endParaRPr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925" y="1935162"/>
            <a:ext cx="8382000" cy="3463927"/>
          </a:xfrm>
          <a:prstGeom prst="rect">
            <a:avLst/>
          </a:prstGeom>
        </p:spPr>
      </p:pic>
      <p:sp>
        <p:nvSpPr>
          <p:cNvPr id="5" name="Text Box 427"/>
          <p:cNvSpPr txBox="1">
            <a:spLocks noChangeArrowheads="1"/>
          </p:cNvSpPr>
          <p:nvPr/>
        </p:nvSpPr>
        <p:spPr bwMode="auto">
          <a:xfrm>
            <a:off x="346075" y="5516562"/>
            <a:ext cx="1365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000">
                <a:latin typeface="Lucida Sans Unicode" pitchFamily="34" charset="0"/>
              </a:rPr>
              <a:t>Sumber: MIK, 2008</a:t>
            </a:r>
          </a:p>
        </p:txBody>
      </p:sp>
    </p:spTree>
    <p:extLst>
      <p:ext uri="{BB962C8B-B14F-4D97-AF65-F5344CB8AC3E}">
        <p14:creationId xmlns="" xmlns:p14="http://schemas.microsoft.com/office/powerpoint/2010/main" val="42784343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/>
        </p:nvSpPr>
        <p:spPr bwMode="auto">
          <a:xfrm>
            <a:off x="519906" y="895350"/>
            <a:ext cx="8458200" cy="602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Tx/>
              <a:buNone/>
            </a:pPr>
            <a:r>
              <a:rPr lang="en-US" dirty="0"/>
              <a:t>International Classification of Disease (ICD)</a:t>
            </a:r>
          </a:p>
          <a:p>
            <a:pPr algn="ctr"/>
            <a:endParaRPr lang="en-US" dirty="0"/>
          </a:p>
          <a:p>
            <a:pPr algn="ctr">
              <a:buFontTx/>
              <a:buNone/>
            </a:pPr>
            <a:r>
              <a:rPr lang="en-US" dirty="0"/>
              <a:t>Major Diagnostic Categories (MDC)</a:t>
            </a:r>
          </a:p>
          <a:p>
            <a:pPr algn="ctr"/>
            <a:endParaRPr lang="en-US" dirty="0"/>
          </a:p>
          <a:p>
            <a:pPr algn="ctr">
              <a:buFontTx/>
              <a:buNone/>
            </a:pPr>
            <a:r>
              <a:rPr lang="en-US" dirty="0"/>
              <a:t>Surgical / Other / Medical</a:t>
            </a:r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/>
              <a:t>Diagnosis Related Groups (DRG’s)</a:t>
            </a:r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r>
              <a:rPr lang="en-US" dirty="0" err="1"/>
              <a:t>Casemix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884612" y="1358967"/>
            <a:ext cx="1728788" cy="5762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884612" y="3160417"/>
            <a:ext cx="1728787" cy="5762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884612" y="4092756"/>
            <a:ext cx="1728787" cy="5762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884612" y="2181973"/>
            <a:ext cx="1728787" cy="5762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65894" y="3616325"/>
            <a:ext cx="165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cs typeface="Arial" pitchFamily="34" charset="0"/>
              </a:rPr>
              <a:t>Clinical Pathway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205706" y="3249613"/>
            <a:ext cx="792163" cy="12239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E7724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>
          <a:xfrm>
            <a:off x="670719" y="-63500"/>
            <a:ext cx="8078787" cy="914400"/>
          </a:xfrm>
          <a:prstGeom prst="rect">
            <a:avLst/>
          </a:prstGeom>
          <a:solidFill>
            <a:schemeClr val="folHlink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r>
              <a:rPr lang="en-US" sz="3200" b="1"/>
              <a:t>INDONESIAN DRG</a:t>
            </a:r>
          </a:p>
        </p:txBody>
      </p:sp>
    </p:spTree>
    <p:extLst>
      <p:ext uri="{BB962C8B-B14F-4D97-AF65-F5344CB8AC3E}">
        <p14:creationId xmlns="" xmlns:p14="http://schemas.microsoft.com/office/powerpoint/2010/main" val="28679963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/>
        </p:nvSpPr>
        <p:spPr>
          <a:xfrm>
            <a:off x="457200" y="538162"/>
            <a:ext cx="8229600" cy="852487"/>
          </a:xfrm>
          <a:prstGeom prst="rect">
            <a:avLst/>
          </a:prstGeom>
        </p:spPr>
        <p:txBody>
          <a:bodyPr vert="horz" rtlCol="0" anchor="ctr">
            <a:normAutofit fontScale="3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INDONESIAN DRG’s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152400" y="1219200"/>
            <a:ext cx="8839200" cy="49069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4000" b="1" dirty="0"/>
              <a:t>Conceptual framework</a:t>
            </a:r>
          </a:p>
          <a:p>
            <a:pPr lvl="1"/>
            <a:r>
              <a:rPr lang="en-US" sz="3200" dirty="0"/>
              <a:t>ICD : X (WHO) </a:t>
            </a:r>
            <a:r>
              <a:rPr lang="en-US" sz="3200" i="1" dirty="0"/>
              <a:t>usable</a:t>
            </a:r>
          </a:p>
          <a:p>
            <a:pPr lvl="1"/>
            <a:r>
              <a:rPr lang="en-US" sz="3200" dirty="0"/>
              <a:t>MDC : 23 (AR-DRG) </a:t>
            </a:r>
            <a:r>
              <a:rPr lang="en-US" sz="3200" i="1" dirty="0"/>
              <a:t>temporarily usable</a:t>
            </a:r>
          </a:p>
          <a:p>
            <a:pPr lvl="1"/>
            <a:r>
              <a:rPr lang="en-US" sz="3200" dirty="0"/>
              <a:t>Clinical Pathway : constructible</a:t>
            </a:r>
          </a:p>
          <a:p>
            <a:pPr lvl="1"/>
            <a:r>
              <a:rPr lang="en-US" sz="3200" dirty="0"/>
              <a:t>DRG : to be confirmed + constructible</a:t>
            </a:r>
          </a:p>
          <a:p>
            <a:pPr lvl="1"/>
            <a:r>
              <a:rPr lang="en-US" sz="3200" dirty="0" err="1"/>
              <a:t>Casemix</a:t>
            </a:r>
            <a:r>
              <a:rPr lang="en-US" sz="3200" dirty="0"/>
              <a:t> : to be confirmed + constructible</a:t>
            </a:r>
          </a:p>
          <a:p>
            <a:pPr lvl="1"/>
            <a:r>
              <a:rPr lang="en-US" sz="3200" dirty="0"/>
              <a:t>Costing : using Activity Based Costing + Simple Distribution</a:t>
            </a:r>
          </a:p>
        </p:txBody>
      </p:sp>
    </p:spTree>
    <p:extLst>
      <p:ext uri="{BB962C8B-B14F-4D97-AF65-F5344CB8AC3E}">
        <p14:creationId xmlns="" xmlns:p14="http://schemas.microsoft.com/office/powerpoint/2010/main" val="35385329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/>
          </p:cNvSpPr>
          <p:nvPr/>
        </p:nvSpPr>
        <p:spPr bwMode="auto">
          <a:xfrm>
            <a:off x="457200" y="562769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r">
              <a:defRPr/>
            </a:pPr>
            <a:r>
              <a:rPr lang="en-US" smtClean="0">
                <a:solidFill>
                  <a:schemeClr val="accent2"/>
                </a:solidFill>
                <a:effectLst/>
              </a:rPr>
              <a:t>2. Sistem Kapitasi</a:t>
            </a:r>
          </a:p>
        </p:txBody>
      </p:sp>
      <p:sp>
        <p:nvSpPr>
          <p:cNvPr id="4" name="Rectangle 3"/>
          <p:cNvSpPr>
            <a:spLocks noGrp="1"/>
          </p:cNvSpPr>
          <p:nvPr/>
        </p:nvSpPr>
        <p:spPr bwMode="auto">
          <a:xfrm>
            <a:off x="457200" y="1769269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lnSpc>
                <a:spcPct val="120000"/>
              </a:lnSpc>
            </a:pPr>
            <a:r>
              <a:rPr lang="en-US" sz="2200" smtClean="0"/>
              <a:t>Sistem pembayaran dimuka </a:t>
            </a:r>
            <a:r>
              <a:rPr lang="en-US" sz="2200" smtClean="0">
                <a:sym typeface="Wingdings" pitchFamily="2" charset="2"/>
              </a:rPr>
              <a:t> </a:t>
            </a:r>
            <a:r>
              <a:rPr lang="en-US" sz="2200" smtClean="0"/>
              <a:t>oleh Badan Asuransi kepada saryankes </a:t>
            </a:r>
            <a:r>
              <a:rPr lang="en-US" sz="2200" smtClean="0">
                <a:sym typeface="Wingdings" pitchFamily="2" charset="2"/>
              </a:rPr>
              <a:t> </a:t>
            </a:r>
            <a:r>
              <a:rPr lang="en-US" sz="2200" smtClean="0"/>
              <a:t>kesepakatan harga untuk setiap peserta yang dipertanggungkan.</a:t>
            </a:r>
          </a:p>
          <a:p>
            <a:pPr algn="just">
              <a:lnSpc>
                <a:spcPct val="120000"/>
              </a:lnSpc>
            </a:pPr>
            <a:r>
              <a:rPr lang="en-US" sz="2200" smtClean="0"/>
              <a:t>Pembayaran kapitasi </a:t>
            </a:r>
            <a:r>
              <a:rPr lang="en-US" sz="2200" smtClean="0">
                <a:sym typeface="Wingdings" pitchFamily="2" charset="2"/>
              </a:rPr>
              <a:t> </a:t>
            </a:r>
            <a:r>
              <a:rPr lang="en-US" sz="2200" smtClean="0"/>
              <a:t>cara pengendalian biaya dg menempatkan saryankes </a:t>
            </a:r>
            <a:r>
              <a:rPr lang="en-US" sz="2200" smtClean="0">
                <a:sym typeface="Wingdings" pitchFamily="2" charset="2"/>
              </a:rPr>
              <a:t> </a:t>
            </a:r>
            <a:r>
              <a:rPr lang="en-US" sz="2200" smtClean="0"/>
              <a:t>posisi menanggung risiko (seluruhnya atau sebagian) </a:t>
            </a:r>
            <a:r>
              <a:rPr lang="en-US" sz="2200" smtClean="0">
                <a:sym typeface="Wingdings" pitchFamily="2" charset="2"/>
              </a:rPr>
              <a:t> </a:t>
            </a:r>
            <a:r>
              <a:rPr lang="en-US" sz="2200" smtClean="0"/>
              <a:t>dengan cara menerima pembayaran atas dasar jumlah jiwa yang ditanggung.</a:t>
            </a:r>
          </a:p>
          <a:p>
            <a:pPr algn="just">
              <a:lnSpc>
                <a:spcPct val="120000"/>
              </a:lnSpc>
            </a:pPr>
            <a:r>
              <a:rPr lang="en-US" sz="2200" smtClean="0"/>
              <a:t>Di Indonesia </a:t>
            </a:r>
            <a:r>
              <a:rPr lang="en-US" sz="2200" smtClean="0">
                <a:sym typeface="Wingdings" pitchFamily="2" charset="2"/>
              </a:rPr>
              <a:t> pembayaran kapitasi oleh Askes dalam program penjaminan kes masy miskin.</a:t>
            </a:r>
            <a:endParaRPr lang="en-US" sz="2200" smtClean="0"/>
          </a:p>
        </p:txBody>
      </p:sp>
    </p:spTree>
    <p:extLst>
      <p:ext uri="{BB962C8B-B14F-4D97-AF65-F5344CB8AC3E}">
        <p14:creationId xmlns="" xmlns:p14="http://schemas.microsoft.com/office/powerpoint/2010/main" val="37488502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/>
          </p:cNvSpPr>
          <p:nvPr/>
        </p:nvSpPr>
        <p:spPr bwMode="auto">
          <a:xfrm>
            <a:off x="457200" y="562769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r">
              <a:defRPr/>
            </a:pPr>
            <a:r>
              <a:rPr lang="en-US" smtClean="0">
                <a:solidFill>
                  <a:schemeClr val="accent2"/>
                </a:solidFill>
                <a:effectLst/>
              </a:rPr>
              <a:t>3. Sistem Per Kasus/Paket</a:t>
            </a:r>
          </a:p>
        </p:txBody>
      </p:sp>
      <p:sp>
        <p:nvSpPr>
          <p:cNvPr id="4" name="Rectangle 3"/>
          <p:cNvSpPr>
            <a:spLocks noGrp="1"/>
          </p:cNvSpPr>
          <p:nvPr/>
        </p:nvSpPr>
        <p:spPr bwMode="auto">
          <a:xfrm>
            <a:off x="457200" y="1769269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lnSpc>
                <a:spcPct val="120000"/>
              </a:lnSpc>
            </a:pPr>
            <a:r>
              <a:rPr lang="en-US" sz="2600" smtClean="0"/>
              <a:t>Sistem pembayaran per kasus (case rates) </a:t>
            </a:r>
            <a:r>
              <a:rPr lang="en-US" sz="2600" smtClean="0">
                <a:sym typeface="Wingdings" pitchFamily="2" charset="2"/>
              </a:rPr>
              <a:t> untuk membayar RS dalam kasus2 ttt</a:t>
            </a:r>
          </a:p>
          <a:p>
            <a:pPr algn="just">
              <a:lnSpc>
                <a:spcPct val="120000"/>
              </a:lnSpc>
            </a:pPr>
            <a:r>
              <a:rPr lang="en-US" sz="2600" smtClean="0">
                <a:sym typeface="Wingdings" pitchFamily="2" charset="2"/>
              </a:rPr>
              <a:t>Sistem ini  mirip DRG</a:t>
            </a:r>
          </a:p>
          <a:p>
            <a:pPr algn="just">
              <a:lnSpc>
                <a:spcPct val="120000"/>
              </a:lnSpc>
            </a:pPr>
            <a:r>
              <a:rPr lang="en-US" sz="2600" smtClean="0"/>
              <a:t>Sistem pembayaran dimuka </a:t>
            </a:r>
            <a:r>
              <a:rPr lang="en-US" sz="2600" smtClean="0">
                <a:sym typeface="Wingdings" pitchFamily="2" charset="2"/>
              </a:rPr>
              <a:t> </a:t>
            </a:r>
            <a:r>
              <a:rPr lang="en-US" sz="2600" smtClean="0"/>
              <a:t>oleh Badan Asuransi kepada saryankes </a:t>
            </a:r>
            <a:r>
              <a:rPr lang="en-US" sz="2600" smtClean="0">
                <a:sym typeface="Wingdings" pitchFamily="2" charset="2"/>
              </a:rPr>
              <a:t> </a:t>
            </a:r>
            <a:r>
              <a:rPr lang="en-US" sz="2600" smtClean="0"/>
              <a:t>kesepakatan harga untuk suatu paket yankes ttt.</a:t>
            </a:r>
          </a:p>
          <a:p>
            <a:pPr algn="just">
              <a:lnSpc>
                <a:spcPct val="120000"/>
              </a:lnSpc>
            </a:pPr>
            <a:r>
              <a:rPr lang="en-US" sz="2600" smtClean="0"/>
              <a:t>Contoh: persalinan normal </a:t>
            </a:r>
            <a:r>
              <a:rPr lang="en-US" sz="2600" smtClean="0">
                <a:sym typeface="Wingdings" pitchFamily="2" charset="2"/>
              </a:rPr>
              <a:t> Rp. 2 jt/kasus</a:t>
            </a:r>
            <a:endParaRPr lang="en-US" sz="2600" smtClean="0"/>
          </a:p>
          <a:p>
            <a:pPr algn="just">
              <a:lnSpc>
                <a:spcPct val="120000"/>
              </a:lnSpc>
              <a:buFont typeface="Wingdings 3" pitchFamily="18" charset="2"/>
              <a:buNone/>
            </a:pPr>
            <a:endParaRPr lang="en-US" sz="2600" smtClean="0"/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8510992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/>
          </p:cNvSpPr>
          <p:nvPr/>
        </p:nvSpPr>
        <p:spPr bwMode="auto">
          <a:xfrm>
            <a:off x="457200" y="746919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r">
              <a:defRPr/>
            </a:pPr>
            <a:r>
              <a:rPr lang="en-US" smtClean="0">
                <a:solidFill>
                  <a:schemeClr val="accent2"/>
                </a:solidFill>
                <a:effectLst/>
              </a:rPr>
              <a:t>4. Sistem Per Diem</a:t>
            </a:r>
          </a:p>
        </p:txBody>
      </p:sp>
      <p:sp>
        <p:nvSpPr>
          <p:cNvPr id="4" name="Rectangle 3"/>
          <p:cNvSpPr>
            <a:spLocks noGrp="1"/>
          </p:cNvSpPr>
          <p:nvPr/>
        </p:nvSpPr>
        <p:spPr bwMode="auto">
          <a:xfrm>
            <a:off x="457200" y="1953419"/>
            <a:ext cx="82296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US" sz="2400" smtClean="0"/>
              <a:t>Sistem ini </a:t>
            </a:r>
            <a:r>
              <a:rPr lang="en-US" sz="2400" smtClean="0">
                <a:sym typeface="Wingdings" pitchFamily="2" charset="2"/>
              </a:rPr>
              <a:t> pembayaran yang dinegosiasi dan disepakati di muka yang didasari pada pembayaran per hari perawatan</a:t>
            </a:r>
          </a:p>
          <a:p>
            <a:pPr algn="just">
              <a:buFont typeface="Wingdings 3" pitchFamily="18" charset="2"/>
              <a:buNone/>
            </a:pPr>
            <a:endParaRPr lang="en-US" sz="2400" smtClean="0">
              <a:sym typeface="Wingdings" pitchFamily="2" charset="2"/>
            </a:endParaRPr>
          </a:p>
          <a:p>
            <a:pPr algn="just"/>
            <a:r>
              <a:rPr lang="en-US" sz="2400" smtClean="0">
                <a:sym typeface="Wingdings" pitchFamily="2" charset="2"/>
              </a:rPr>
              <a:t>Contoh: asuransi atau pemerintah membayar per hari perawatan, misal di kelas III  Rp. 250.000 per hari  kasus apapun  mencakup biaya ruangan, jasa konsultasi/visit dokter, obat2an, lab dan penunjang lainnya</a:t>
            </a:r>
            <a:endParaRPr lang="en-US" sz="2400" smtClean="0"/>
          </a:p>
        </p:txBody>
      </p:sp>
    </p:spTree>
    <p:extLst>
      <p:ext uri="{BB962C8B-B14F-4D97-AF65-F5344CB8AC3E}">
        <p14:creationId xmlns="" xmlns:p14="http://schemas.microsoft.com/office/powerpoint/2010/main" val="39432809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/>
          </p:cNvSpPr>
          <p:nvPr/>
        </p:nvSpPr>
        <p:spPr bwMode="auto">
          <a:xfrm>
            <a:off x="457200" y="562769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r">
              <a:defRPr/>
            </a:pPr>
            <a:r>
              <a:rPr lang="en-US" smtClean="0">
                <a:solidFill>
                  <a:schemeClr val="accent2"/>
                </a:solidFill>
                <a:effectLst/>
              </a:rPr>
              <a:t>5. Sistem Anggaran</a:t>
            </a:r>
          </a:p>
        </p:txBody>
      </p:sp>
      <p:sp>
        <p:nvSpPr>
          <p:cNvPr id="4" name="Rectangle 3"/>
          <p:cNvSpPr>
            <a:spLocks noGrp="1"/>
          </p:cNvSpPr>
          <p:nvPr/>
        </p:nvSpPr>
        <p:spPr bwMode="auto">
          <a:xfrm>
            <a:off x="457200" y="1769269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US" sz="2400" smtClean="0"/>
              <a:t>Dikenal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i="1" smtClean="0"/>
              <a:t>global budget</a:t>
            </a:r>
          </a:p>
          <a:p>
            <a:pPr algn="just"/>
            <a:r>
              <a:rPr lang="en-US" sz="2400" smtClean="0"/>
              <a:t>Cara pendanaan rs oleh pemerintah atau suatu badan asuransi kesehatan nasional </a:t>
            </a:r>
            <a:r>
              <a:rPr lang="en-US" sz="2400" smtClean="0">
                <a:sym typeface="Wingdings" pitchFamily="2" charset="2"/>
              </a:rPr>
              <a:t> rs mendapat dana untuk membiayai seluruh kegiatannya untuk masa satu tahun</a:t>
            </a:r>
          </a:p>
          <a:p>
            <a:pPr algn="just"/>
            <a:r>
              <a:rPr lang="en-US" sz="2400" smtClean="0">
                <a:sym typeface="Wingdings" pitchFamily="2" charset="2"/>
              </a:rPr>
              <a:t>Alokasi dana ke rs memperhitungkan  jumlah pelayanan th sebelumnya, keg lain yang akan dilaksanakan dan kinerja rs tsb.</a:t>
            </a:r>
            <a:endParaRPr lang="en-US" sz="2400" smtClean="0"/>
          </a:p>
        </p:txBody>
      </p:sp>
    </p:spTree>
    <p:extLst>
      <p:ext uri="{BB962C8B-B14F-4D97-AF65-F5344CB8AC3E}">
        <p14:creationId xmlns="" xmlns:p14="http://schemas.microsoft.com/office/powerpoint/2010/main" val="7635773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1"/>
          <p:cNvSpPr>
            <a:spLocks noGrp="1"/>
          </p:cNvSpPr>
          <p:nvPr/>
        </p:nvSpPr>
        <p:spPr bwMode="auto">
          <a:xfrm>
            <a:off x="228600" y="1143000"/>
            <a:ext cx="8610600" cy="50292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2F2F2"/>
              </a:gs>
            </a:gsLst>
            <a:lin ang="16200000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23888" indent="-514350">
              <a:lnSpc>
                <a:spcPct val="130000"/>
              </a:lnSpc>
              <a:defRPr/>
            </a:pPr>
            <a:r>
              <a:rPr lang="sv-SE" dirty="0" smtClean="0"/>
              <a:t>Pengertian tarif dan harga</a:t>
            </a:r>
          </a:p>
          <a:p>
            <a:pPr marL="623888" indent="-514350">
              <a:lnSpc>
                <a:spcPct val="130000"/>
              </a:lnSpc>
              <a:defRPr/>
            </a:pPr>
            <a:r>
              <a:rPr lang="sv-SE" dirty="0" smtClean="0"/>
              <a:t>Faktor-faktor yang mempengaruhi tarif</a:t>
            </a:r>
          </a:p>
          <a:p>
            <a:pPr marL="623888" indent="-514350">
              <a:lnSpc>
                <a:spcPct val="130000"/>
              </a:lnSpc>
              <a:defRPr/>
            </a:pPr>
            <a:r>
              <a:rPr lang="sv-SE" dirty="0" smtClean="0"/>
              <a:t>Jenis pembayaran pelayanan kesehatan</a:t>
            </a:r>
          </a:p>
          <a:p>
            <a:pPr marL="623888" indent="-514350">
              <a:lnSpc>
                <a:spcPct val="130000"/>
              </a:lnSpc>
              <a:defRPr/>
            </a:pPr>
            <a:r>
              <a:rPr lang="sv-SE" dirty="0" smtClean="0"/>
              <a:t>Sistem Pembayaran Retrospektif</a:t>
            </a:r>
          </a:p>
          <a:p>
            <a:pPr marL="623888" indent="-514350">
              <a:lnSpc>
                <a:spcPct val="130000"/>
              </a:lnSpc>
              <a:defRPr/>
            </a:pPr>
            <a:r>
              <a:rPr lang="sv-SE" dirty="0" smtClean="0"/>
              <a:t>Sistem Pembayaran Prospektif</a:t>
            </a:r>
          </a:p>
          <a:p>
            <a:pPr marL="623888" indent="-514350">
              <a:lnSpc>
                <a:spcPct val="130000"/>
              </a:lnSpc>
              <a:defRPr/>
            </a:pPr>
            <a:r>
              <a:rPr lang="sv-SE" dirty="0" smtClean="0"/>
              <a:t>Konsep Dasar Diagnostic Related Group’s (DRG’s)</a:t>
            </a:r>
          </a:p>
          <a:p>
            <a:pPr marL="623888" indent="-514350">
              <a:lnSpc>
                <a:spcPct val="130000"/>
              </a:lnSpc>
              <a:defRPr/>
            </a:pPr>
            <a:r>
              <a:rPr lang="sv-SE" dirty="0" smtClean="0"/>
              <a:t>Principal Diagnostic and Secondary Condition</a:t>
            </a:r>
          </a:p>
          <a:p>
            <a:pPr marL="623888" indent="-514350">
              <a:lnSpc>
                <a:spcPct val="130000"/>
              </a:lnSpc>
              <a:defRPr/>
            </a:pPr>
            <a:r>
              <a:rPr lang="sv-SE" dirty="0" smtClean="0"/>
              <a:t>Major Diagnostic Category (MDC)</a:t>
            </a:r>
          </a:p>
          <a:p>
            <a:pPr marL="623888" indent="-514350">
              <a:lnSpc>
                <a:spcPct val="130000"/>
              </a:lnSpc>
              <a:defRPr/>
            </a:pPr>
            <a:endParaRPr lang="sv-SE" dirty="0" smtClean="0"/>
          </a:p>
          <a:p>
            <a:pPr marL="623888" indent="-514350">
              <a:lnSpc>
                <a:spcPct val="130000"/>
              </a:lnSpc>
              <a:defRPr/>
            </a:pPr>
            <a:endParaRPr lang="sv-SE" dirty="0" smtClean="0"/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 rot="193976">
            <a:off x="703530" y="477077"/>
            <a:ext cx="4721225" cy="762000"/>
          </a:xfrm>
          <a:prstGeom prst="rect">
            <a:avLst/>
          </a:prstGeom>
        </p:spPr>
        <p:txBody>
          <a:bodyPr wrap="none" numCol="1" fromWordArt="1">
            <a:prstTxWarp prst="textSlantUp">
              <a:avLst>
                <a:gd name="adj" fmla="val 55556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3200" kern="10" dirty="0" err="1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E3353D"/>
                </a:solidFill>
                <a:latin typeface="Lucida Sans Unicode"/>
                <a:cs typeface="Lucida Sans Unicode"/>
              </a:rPr>
              <a:t>Tujuan</a:t>
            </a:r>
            <a:r>
              <a:rPr lang="en-US" sz="32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E3353D"/>
                </a:solidFill>
                <a:latin typeface="Lucida Sans Unicode"/>
                <a:cs typeface="Lucida Sans Unicode"/>
              </a:rPr>
              <a:t> </a:t>
            </a:r>
            <a:r>
              <a:rPr lang="en-US" sz="3200" kern="10" dirty="0" err="1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E3353D"/>
                </a:solidFill>
                <a:latin typeface="Lucida Sans Unicode"/>
                <a:cs typeface="Lucida Sans Unicode"/>
              </a:rPr>
              <a:t>Pembelajaran</a:t>
            </a:r>
            <a:endParaRPr lang="en-US" sz="3200" kern="10" dirty="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rgbClr val="E3353D"/>
              </a:solidFill>
              <a:latin typeface="Lucida Sans Unicode"/>
              <a:cs typeface="Lucida Sans Unicode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5135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/>
          </p:cNvSpPr>
          <p:nvPr/>
        </p:nvSpPr>
        <p:spPr bwMode="auto">
          <a:xfrm>
            <a:off x="457200" y="954087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r>
              <a:rPr lang="en-US" sz="3700" smtClean="0">
                <a:solidFill>
                  <a:schemeClr val="accent2"/>
                </a:solidFill>
                <a:effectLst/>
              </a:rPr>
              <a:t>PENGERTIAN TARIF DAN HARGA</a:t>
            </a:r>
          </a:p>
        </p:txBody>
      </p:sp>
      <p:sp>
        <p:nvSpPr>
          <p:cNvPr id="4" name="Rectangle 3"/>
          <p:cNvSpPr>
            <a:spLocks noGrp="1"/>
          </p:cNvSpPr>
          <p:nvPr/>
        </p:nvSpPr>
        <p:spPr bwMode="auto">
          <a:xfrm>
            <a:off x="457200" y="2279649"/>
            <a:ext cx="7772400" cy="362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lnSpc>
                <a:spcPct val="120000"/>
              </a:lnSpc>
            </a:pPr>
            <a:r>
              <a:rPr lang="en-US" sz="2400" smtClean="0"/>
              <a:t>Tarif dan harga </a:t>
            </a:r>
            <a:r>
              <a:rPr lang="en-US" sz="2400" smtClean="0">
                <a:sym typeface="Wingdings" pitchFamily="2" charset="2"/>
              </a:rPr>
              <a:t> besarnya biaya yang harus dikeluarkan oleh konsumen</a:t>
            </a:r>
            <a:endParaRPr lang="en-US" sz="2400" smtClean="0"/>
          </a:p>
          <a:p>
            <a:pPr algn="just">
              <a:lnSpc>
                <a:spcPct val="120000"/>
              </a:lnSpc>
            </a:pPr>
            <a:r>
              <a:rPr lang="en-US" sz="2400" smtClean="0"/>
              <a:t>Tarif tidak sama dengan harga</a:t>
            </a:r>
          </a:p>
          <a:p>
            <a:pPr algn="just">
              <a:lnSpc>
                <a:spcPct val="120000"/>
              </a:lnSpc>
            </a:pPr>
            <a:r>
              <a:rPr lang="en-US" sz="2400" smtClean="0"/>
              <a:t>Tarif </a:t>
            </a:r>
            <a:r>
              <a:rPr lang="en-US" sz="2400" smtClean="0">
                <a:sym typeface="Wingdings" pitchFamily="2" charset="2"/>
              </a:rPr>
              <a:t> besarnya biaya yang harus dikeluarkan untuk memperoleh jasa pelayanan</a:t>
            </a:r>
          </a:p>
          <a:p>
            <a:pPr algn="just">
              <a:lnSpc>
                <a:spcPct val="120000"/>
              </a:lnSpc>
            </a:pPr>
            <a:r>
              <a:rPr lang="en-US" sz="2400" smtClean="0">
                <a:sym typeface="Wingdings" pitchFamily="2" charset="2"/>
              </a:rPr>
              <a:t>Harga  besarnya biaya untuk memperoleh barang</a:t>
            </a:r>
            <a:endParaRPr lang="en-US" sz="2400" smtClean="0"/>
          </a:p>
        </p:txBody>
      </p:sp>
    </p:spTree>
    <p:extLst>
      <p:ext uri="{BB962C8B-B14F-4D97-AF65-F5344CB8AC3E}">
        <p14:creationId xmlns="" xmlns:p14="http://schemas.microsoft.com/office/powerpoint/2010/main" val="19242536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/>
          </p:cNvSpPr>
          <p:nvPr/>
        </p:nvSpPr>
        <p:spPr bwMode="auto">
          <a:xfrm>
            <a:off x="609600" y="562769"/>
            <a:ext cx="7924800" cy="11430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r>
              <a:rPr lang="en-US" sz="3200" smtClean="0">
                <a:solidFill>
                  <a:schemeClr val="accent2"/>
                </a:solidFill>
                <a:effectLst/>
              </a:rPr>
              <a:t>FAKTOR</a:t>
            </a:r>
            <a:r>
              <a:rPr lang="en-US" sz="3200" baseline="30000" smtClean="0">
                <a:solidFill>
                  <a:schemeClr val="accent2"/>
                </a:solidFill>
                <a:effectLst/>
              </a:rPr>
              <a:t>2</a:t>
            </a:r>
            <a:r>
              <a:rPr lang="en-US" sz="3200" smtClean="0">
                <a:solidFill>
                  <a:schemeClr val="accent2"/>
                </a:solidFill>
                <a:effectLst/>
              </a:rPr>
              <a:t> YANG MEMPENGARUHI TARIF</a:t>
            </a:r>
          </a:p>
        </p:txBody>
      </p:sp>
      <p:sp>
        <p:nvSpPr>
          <p:cNvPr id="4" name="Rectangle 3"/>
          <p:cNvSpPr>
            <a:spLocks noGrp="1"/>
          </p:cNvSpPr>
          <p:nvPr/>
        </p:nvSpPr>
        <p:spPr bwMode="auto">
          <a:xfrm>
            <a:off x="609600" y="1769269"/>
            <a:ext cx="7848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23888" indent="-514350">
              <a:lnSpc>
                <a:spcPct val="120000"/>
              </a:lnSpc>
              <a:buSzTx/>
              <a:buFont typeface="Wingdings 3" pitchFamily="18" charset="2"/>
              <a:buAutoNum type="arabicPeriod"/>
            </a:pPr>
            <a:r>
              <a:rPr lang="en-US" smtClean="0"/>
              <a:t>Biaya investasi</a:t>
            </a:r>
          </a:p>
          <a:p>
            <a:pPr marL="623888" indent="-514350">
              <a:lnSpc>
                <a:spcPct val="120000"/>
              </a:lnSpc>
              <a:buSzTx/>
              <a:buFont typeface="Wingdings 3" pitchFamily="18" charset="2"/>
              <a:buAutoNum type="arabicPeriod"/>
            </a:pPr>
            <a:r>
              <a:rPr lang="en-US" smtClean="0"/>
              <a:t>Biaya kegiatan rutin</a:t>
            </a:r>
          </a:p>
          <a:p>
            <a:pPr marL="1030288" lvl="2" indent="-400050">
              <a:lnSpc>
                <a:spcPct val="120000"/>
              </a:lnSpc>
              <a:buSzTx/>
              <a:buFont typeface="Wingdings 3" pitchFamily="18" charset="2"/>
              <a:buAutoNum type="alphaLcPeriod"/>
            </a:pPr>
            <a:r>
              <a:rPr lang="en-US" i="1" smtClean="0"/>
              <a:t>Direct cost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biaya yang berhubungan langsung dengan kebutuhan yankes </a:t>
            </a:r>
            <a:endParaRPr lang="en-US" smtClean="0"/>
          </a:p>
          <a:p>
            <a:pPr marL="1030288" lvl="2" indent="-400050">
              <a:lnSpc>
                <a:spcPct val="120000"/>
              </a:lnSpc>
              <a:buSzTx/>
              <a:buFont typeface="Wingdings 3" pitchFamily="18" charset="2"/>
              <a:buAutoNum type="alphaLcPeriod"/>
            </a:pPr>
            <a:r>
              <a:rPr lang="en-US" i="1" smtClean="0"/>
              <a:t>Indirect cost</a:t>
            </a:r>
            <a:r>
              <a:rPr lang="en-US" smtClean="0"/>
              <a:t> </a:t>
            </a:r>
            <a:r>
              <a:rPr lang="en-US" smtClean="0">
                <a:sym typeface="Wingdings" pitchFamily="2" charset="2"/>
              </a:rPr>
              <a:t> biaya tidak langsung dg yankes</a:t>
            </a:r>
            <a:endParaRPr lang="en-US" smtClean="0"/>
          </a:p>
          <a:p>
            <a:pPr marL="623888" indent="-514350">
              <a:lnSpc>
                <a:spcPct val="120000"/>
              </a:lnSpc>
              <a:buSzTx/>
              <a:buFont typeface="Wingdings 3" pitchFamily="18" charset="2"/>
              <a:buAutoNum type="arabicPeriod"/>
            </a:pPr>
            <a:r>
              <a:rPr lang="en-US" smtClean="0"/>
              <a:t>Biaya rencana pengembangan</a:t>
            </a:r>
          </a:p>
          <a:p>
            <a:pPr marL="623888" indent="-514350">
              <a:lnSpc>
                <a:spcPct val="120000"/>
              </a:lnSpc>
              <a:buSzTx/>
              <a:buFont typeface="Wingdings 3" pitchFamily="18" charset="2"/>
              <a:buAutoNum type="arabicPeriod"/>
            </a:pPr>
            <a:r>
              <a:rPr lang="en-US" smtClean="0"/>
              <a:t>Besarnya target keuntungan </a:t>
            </a:r>
          </a:p>
        </p:txBody>
      </p:sp>
    </p:spTree>
    <p:extLst>
      <p:ext uri="{BB962C8B-B14F-4D97-AF65-F5344CB8AC3E}">
        <p14:creationId xmlns="" xmlns:p14="http://schemas.microsoft.com/office/powerpoint/2010/main" val="24086911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971675" y="3162300"/>
            <a:ext cx="5419725" cy="762000"/>
          </a:xfrm>
          <a:prstGeom prst="roundRect">
            <a:avLst>
              <a:gd name="adj" fmla="val 16667"/>
            </a:avLst>
          </a:prstGeom>
          <a:solidFill>
            <a:srgbClr val="E65057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E65057"/>
            </a:extrusionClr>
          </a:sp3d>
        </p:spPr>
        <p:txBody>
          <a:bodyPr wrap="none" anchor="ctr">
            <a:flatTx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>
                <a:solidFill>
                  <a:schemeClr val="bg1"/>
                </a:solidFill>
                <a:latin typeface="Lucida Sans Unicode" pitchFamily="34" charset="0"/>
              </a:rPr>
              <a:t>Sistem Pembayaran Retrospektif </a:t>
            </a:r>
          </a:p>
        </p:txBody>
      </p:sp>
      <p:sp>
        <p:nvSpPr>
          <p:cNvPr id="4" name="WordArt 9"/>
          <p:cNvSpPr>
            <a:spLocks noChangeArrowheads="1" noChangeShapeType="1" noTextEdit="1"/>
          </p:cNvSpPr>
          <p:nvPr/>
        </p:nvSpPr>
        <p:spPr bwMode="auto">
          <a:xfrm>
            <a:off x="1752600" y="1790700"/>
            <a:ext cx="5562600" cy="914400"/>
          </a:xfrm>
          <a:prstGeom prst="rect">
            <a:avLst/>
          </a:prstGeom>
        </p:spPr>
        <p:txBody>
          <a:bodyPr wrap="none" numCol="1" fromWordArt="1">
            <a:prstTxWarp prst="textSlantUp">
              <a:avLst>
                <a:gd name="adj" fmla="val 55556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3200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Lucida Sans Unicode"/>
                <a:cs typeface="Lucida Sans Unicode"/>
              </a:rPr>
              <a:t>Jenis Pembayaran Pelayanan RS</a:t>
            </a: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1981200" y="4305300"/>
            <a:ext cx="5334000" cy="762000"/>
          </a:xfrm>
          <a:prstGeom prst="roundRect">
            <a:avLst>
              <a:gd name="adj" fmla="val 16667"/>
            </a:avLst>
          </a:prstGeom>
          <a:solidFill>
            <a:srgbClr val="1E6D80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1E6D80"/>
            </a:extrusionClr>
          </a:sp3d>
        </p:spPr>
        <p:txBody>
          <a:bodyPr wrap="none" anchor="ctr">
            <a:flatTx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>
                <a:solidFill>
                  <a:schemeClr val="bg1"/>
                </a:solidFill>
                <a:latin typeface="Lucida Sans Unicode" pitchFamily="34" charset="0"/>
              </a:rPr>
              <a:t>Sistem Pembayaran Prospektif</a:t>
            </a:r>
            <a:r>
              <a:rPr lang="en-US">
                <a:latin typeface="Lucida Sans Unicode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5779401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/>
          </p:cNvSpPr>
          <p:nvPr/>
        </p:nvSpPr>
        <p:spPr bwMode="auto">
          <a:xfrm>
            <a:off x="457200" y="867569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r">
              <a:defRPr/>
            </a:pPr>
            <a:r>
              <a:rPr lang="en-US" sz="3700" smtClean="0">
                <a:solidFill>
                  <a:schemeClr val="accent2"/>
                </a:solidFill>
                <a:effectLst/>
              </a:rPr>
              <a:t>Sistem Pembayaran Retrospektif</a:t>
            </a:r>
          </a:p>
        </p:txBody>
      </p:sp>
      <p:sp>
        <p:nvSpPr>
          <p:cNvPr id="4" name="Rectangle 3"/>
          <p:cNvSpPr>
            <a:spLocks noGrp="1"/>
          </p:cNvSpPr>
          <p:nvPr/>
        </p:nvSpPr>
        <p:spPr bwMode="auto">
          <a:xfrm>
            <a:off x="457200" y="2345531"/>
            <a:ext cx="82296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US" sz="2400" smtClean="0"/>
              <a:t>Retro </a:t>
            </a:r>
            <a:r>
              <a:rPr lang="en-US" sz="2400" smtClean="0">
                <a:sym typeface="Wingdings" pitchFamily="2" charset="2"/>
              </a:rPr>
              <a:t> di belakang, ditetapkan belakangan setelah pelayanan diberikan</a:t>
            </a:r>
          </a:p>
          <a:p>
            <a:pPr algn="just"/>
            <a:r>
              <a:rPr lang="en-US" sz="2400" smtClean="0">
                <a:sym typeface="Wingdings" pitchFamily="2" charset="2"/>
              </a:rPr>
              <a:t>Cara pembayaran tradisional  </a:t>
            </a:r>
            <a:r>
              <a:rPr lang="en-US" sz="2400" i="1" smtClean="0">
                <a:solidFill>
                  <a:srgbClr val="006699"/>
                </a:solidFill>
                <a:sym typeface="Wingdings" pitchFamily="2" charset="2"/>
              </a:rPr>
              <a:t>fee for service</a:t>
            </a:r>
            <a:r>
              <a:rPr lang="en-US" sz="2400" smtClean="0">
                <a:solidFill>
                  <a:srgbClr val="006699"/>
                </a:solidFill>
                <a:sym typeface="Wingdings" pitchFamily="2" charset="2"/>
              </a:rPr>
              <a:t> </a:t>
            </a:r>
            <a:r>
              <a:rPr lang="en-US" sz="2400" smtClean="0">
                <a:sym typeface="Wingdings" pitchFamily="2" charset="2"/>
              </a:rPr>
              <a:t>(jasa per pelayanan)</a:t>
            </a:r>
          </a:p>
          <a:p>
            <a:pPr algn="just"/>
            <a:r>
              <a:rPr lang="en-US" sz="2400" smtClean="0">
                <a:sym typeface="Wingdings" pitchFamily="2" charset="2"/>
              </a:rPr>
              <a:t>Di Indonesia  </a:t>
            </a:r>
            <a:r>
              <a:rPr lang="en-US" sz="2400" i="1" smtClean="0">
                <a:solidFill>
                  <a:srgbClr val="006699"/>
                </a:solidFill>
                <a:sym typeface="Wingdings" pitchFamily="2" charset="2"/>
              </a:rPr>
              <a:t>out of pocket</a:t>
            </a:r>
            <a:r>
              <a:rPr lang="en-US" sz="2400" smtClean="0">
                <a:sym typeface="Wingdings" pitchFamily="2" charset="2"/>
              </a:rPr>
              <a:t> (dari kantong sendiri atau DKS)</a:t>
            </a:r>
          </a:p>
          <a:p>
            <a:pPr algn="just"/>
            <a:r>
              <a:rPr lang="en-US" sz="2400" smtClean="0">
                <a:sym typeface="Wingdings" pitchFamily="2" charset="2"/>
              </a:rPr>
              <a:t>Yaitu  besaran biaya dan jumlah biaya yang harus dibayar oleh pasien atau pihak pembayar, ditetapkan setelah pelayanan diberikan</a:t>
            </a:r>
            <a:endParaRPr lang="en-US" sz="2400" smtClean="0"/>
          </a:p>
        </p:txBody>
      </p:sp>
    </p:spTree>
    <p:extLst>
      <p:ext uri="{BB962C8B-B14F-4D97-AF65-F5344CB8AC3E}">
        <p14:creationId xmlns="" xmlns:p14="http://schemas.microsoft.com/office/powerpoint/2010/main" val="17593488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/>
          </p:cNvSpPr>
          <p:nvPr/>
        </p:nvSpPr>
        <p:spPr bwMode="auto">
          <a:xfrm>
            <a:off x="457200" y="61595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r">
              <a:defRPr/>
            </a:pPr>
            <a:r>
              <a:rPr lang="en-US" sz="3700" smtClean="0">
                <a:solidFill>
                  <a:schemeClr val="accent2"/>
                </a:solidFill>
                <a:effectLst/>
              </a:rPr>
              <a:t>Sumber dari Pembayaran Retrospektif</a:t>
            </a:r>
          </a:p>
        </p:txBody>
      </p:sp>
      <p:sp>
        <p:nvSpPr>
          <p:cNvPr id="4" name="Rectangle 3"/>
          <p:cNvSpPr>
            <a:spLocks noGrp="1"/>
          </p:cNvSpPr>
          <p:nvPr/>
        </p:nvSpPr>
        <p:spPr bwMode="auto">
          <a:xfrm>
            <a:off x="457200" y="2216150"/>
            <a:ext cx="80010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US" sz="2200" smtClean="0"/>
              <a:t>Uang yang dimiliki oleh pasien atau keluarga pasien (DKS)</a:t>
            </a:r>
          </a:p>
          <a:p>
            <a:pPr algn="just"/>
            <a:r>
              <a:rPr lang="en-US" sz="2200" smtClean="0"/>
              <a:t>Uang yang bersumber dari majikan pasien atau keluarga pasien</a:t>
            </a:r>
          </a:p>
          <a:p>
            <a:pPr algn="just"/>
            <a:r>
              <a:rPr lang="en-US" sz="2200" smtClean="0"/>
              <a:t>Uang yang bersumber dari perusahaan atau badan asuransi/jaminan sosial, seperti PT Askes dan PT Jamsostek  atau badan asuransi komersial seperti bapel JPKM dan perusahaan asuransi</a:t>
            </a:r>
          </a:p>
          <a:p>
            <a:pPr algn="just"/>
            <a:r>
              <a:rPr lang="en-US" sz="2200" smtClean="0"/>
              <a:t>Uang dari pemerintah, lembaga donor</a:t>
            </a:r>
          </a:p>
        </p:txBody>
      </p:sp>
    </p:spTree>
    <p:extLst>
      <p:ext uri="{BB962C8B-B14F-4D97-AF65-F5344CB8AC3E}">
        <p14:creationId xmlns="" xmlns:p14="http://schemas.microsoft.com/office/powerpoint/2010/main" val="3593411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/>
          </p:cNvSpPr>
          <p:nvPr/>
        </p:nvSpPr>
        <p:spPr bwMode="auto">
          <a:xfrm>
            <a:off x="457200" y="867569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r">
              <a:defRPr/>
            </a:pPr>
            <a:r>
              <a:rPr lang="en-US" smtClean="0">
                <a:solidFill>
                  <a:schemeClr val="accent2"/>
                </a:solidFill>
                <a:effectLst/>
              </a:rPr>
              <a:t>Sistem Pembayaran Prospektif</a:t>
            </a:r>
          </a:p>
        </p:txBody>
      </p:sp>
      <p:sp>
        <p:nvSpPr>
          <p:cNvPr id="4" name="Rectangle 3"/>
          <p:cNvSpPr>
            <a:spLocks noGrp="1"/>
          </p:cNvSpPr>
          <p:nvPr/>
        </p:nvSpPr>
        <p:spPr bwMode="auto">
          <a:xfrm>
            <a:off x="457200" y="2345531"/>
            <a:ext cx="82296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US" sz="2600" smtClean="0"/>
              <a:t>Prospektif </a:t>
            </a:r>
            <a:r>
              <a:rPr lang="en-US" sz="2600" smtClean="0">
                <a:sym typeface="Wingdings" pitchFamily="2" charset="2"/>
              </a:rPr>
              <a:t> di muka atau praupaya, ditetapkan sebelum pelayanan diberikan</a:t>
            </a:r>
          </a:p>
          <a:p>
            <a:pPr algn="just">
              <a:buFont typeface="Wingdings 3" pitchFamily="18" charset="2"/>
              <a:buNone/>
            </a:pPr>
            <a:endParaRPr lang="en-US" sz="2600" smtClean="0">
              <a:sym typeface="Wingdings" pitchFamily="2" charset="2"/>
            </a:endParaRPr>
          </a:p>
          <a:p>
            <a:pPr algn="just"/>
            <a:r>
              <a:rPr lang="en-US" sz="2600" smtClean="0">
                <a:sym typeface="Wingdings" pitchFamily="2" charset="2"/>
              </a:rPr>
              <a:t>Yaitu  besaran biaya dan jumlah biaya yang harus dibayar oleh pasien atau pihak pembayar, ditetapkan sebelum pelayanan diberikan</a:t>
            </a:r>
            <a:endParaRPr lang="en-US" sz="2600" smtClean="0"/>
          </a:p>
        </p:txBody>
      </p:sp>
    </p:spTree>
    <p:extLst>
      <p:ext uri="{BB962C8B-B14F-4D97-AF65-F5344CB8AC3E}">
        <p14:creationId xmlns="" xmlns:p14="http://schemas.microsoft.com/office/powerpoint/2010/main" val="13693507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1676400" y="685800"/>
            <a:ext cx="5486400" cy="990600"/>
          </a:xfrm>
          <a:prstGeom prst="rect">
            <a:avLst/>
          </a:prstGeom>
        </p:spPr>
        <p:txBody>
          <a:bodyPr wrap="none" numCol="1" fromWordArt="1">
            <a:prstTxWarp prst="textSlantUp">
              <a:avLst>
                <a:gd name="adj" fmla="val 55556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32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A1F28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Lucida Sans Unicode"/>
                <a:cs typeface="Lucida Sans Unicode"/>
              </a:rPr>
              <a:t>Sistem Pembayaran Prospektif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828800" y="1905000"/>
            <a:ext cx="5638800" cy="609600"/>
          </a:xfrm>
          <a:prstGeom prst="roundRect">
            <a:avLst>
              <a:gd name="adj" fmla="val 16667"/>
            </a:avLst>
          </a:prstGeom>
          <a:solidFill>
            <a:srgbClr val="207488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207488"/>
            </a:extrusionClr>
          </a:sp3d>
        </p:spPr>
        <p:txBody>
          <a:bodyPr wrap="none" anchor="ctr">
            <a:flatTx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2400" i="1">
                <a:solidFill>
                  <a:schemeClr val="bg1"/>
                </a:solidFill>
                <a:latin typeface="Lucida Sans Unicode" pitchFamily="34" charset="0"/>
              </a:rPr>
              <a:t>Diagnosis Related Groups (DRG)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828800" y="3657600"/>
            <a:ext cx="5638800" cy="609600"/>
          </a:xfrm>
          <a:prstGeom prst="roundRect">
            <a:avLst>
              <a:gd name="adj" fmla="val 16667"/>
            </a:avLst>
          </a:prstGeom>
          <a:solidFill>
            <a:srgbClr val="30B0CE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30B0CE"/>
            </a:extrusionClr>
          </a:sp3d>
        </p:spPr>
        <p:txBody>
          <a:bodyPr wrap="none" anchor="ctr">
            <a:flatTx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2400">
                <a:solidFill>
                  <a:schemeClr val="bg1"/>
                </a:solidFill>
                <a:latin typeface="Lucida Sans Unicode" pitchFamily="34" charset="0"/>
              </a:rPr>
              <a:t>Sistem Paket/Per Kasus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828800" y="4572000"/>
            <a:ext cx="5638800" cy="609600"/>
          </a:xfrm>
          <a:prstGeom prst="roundRect">
            <a:avLst>
              <a:gd name="adj" fmla="val 16667"/>
            </a:avLst>
          </a:prstGeom>
          <a:solidFill>
            <a:srgbClr val="6EC7DC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EC7DC"/>
            </a:extrusionClr>
          </a:sp3d>
        </p:spPr>
        <p:txBody>
          <a:bodyPr wrap="none" anchor="ctr">
            <a:flatTx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2400">
                <a:solidFill>
                  <a:schemeClr val="bg1"/>
                </a:solidFill>
                <a:latin typeface="Lucida Sans Unicode" pitchFamily="34" charset="0"/>
              </a:rPr>
              <a:t>Sistem Per Diem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1828800" y="5562600"/>
            <a:ext cx="5638800" cy="609600"/>
          </a:xfrm>
          <a:prstGeom prst="roundRect">
            <a:avLst>
              <a:gd name="adj" fmla="val 16667"/>
            </a:avLst>
          </a:prstGeom>
          <a:solidFill>
            <a:srgbClr val="ADE0F5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ADE0F5"/>
            </a:extrusionClr>
          </a:sp3d>
        </p:spPr>
        <p:txBody>
          <a:bodyPr wrap="none" anchor="ctr">
            <a:flatTx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2400">
                <a:solidFill>
                  <a:schemeClr val="bg1"/>
                </a:solidFill>
                <a:latin typeface="Lucida Sans Unicode" pitchFamily="34" charset="0"/>
              </a:rPr>
              <a:t>Sistem Anggaran</a:t>
            </a: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1828800" y="2743200"/>
            <a:ext cx="5638800" cy="609600"/>
          </a:xfrm>
          <a:prstGeom prst="roundRect">
            <a:avLst>
              <a:gd name="adj" fmla="val 16667"/>
            </a:avLst>
          </a:prstGeom>
          <a:solidFill>
            <a:srgbClr val="2891AA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2891AA"/>
            </a:extrusionClr>
          </a:sp3d>
        </p:spPr>
        <p:txBody>
          <a:bodyPr wrap="none" anchor="ctr">
            <a:flatTx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2400">
                <a:solidFill>
                  <a:schemeClr val="bg1"/>
                </a:solidFill>
                <a:latin typeface="Lucida Sans Unicode" pitchFamily="34" charset="0"/>
              </a:rPr>
              <a:t>Sistem Kapitasi</a:t>
            </a:r>
          </a:p>
        </p:txBody>
      </p:sp>
    </p:spTree>
    <p:extLst>
      <p:ext uri="{BB962C8B-B14F-4D97-AF65-F5344CB8AC3E}">
        <p14:creationId xmlns="" xmlns:p14="http://schemas.microsoft.com/office/powerpoint/2010/main" val="11322489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702</Words>
  <Application>Microsoft Office PowerPoint</Application>
  <PresentationFormat>On-screen Show (4:3)</PresentationFormat>
  <Paragraphs>109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DELL</cp:lastModifiedBy>
  <cp:revision>208</cp:revision>
  <dcterms:created xsi:type="dcterms:W3CDTF">2010-08-24T06:47:44Z</dcterms:created>
  <dcterms:modified xsi:type="dcterms:W3CDTF">2017-12-13T13:31:23Z</dcterms:modified>
</cp:coreProperties>
</file>