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16" r:id="rId2"/>
    <p:sldId id="378" r:id="rId3"/>
    <p:sldId id="379" r:id="rId4"/>
    <p:sldId id="380" r:id="rId5"/>
    <p:sldId id="382" r:id="rId6"/>
    <p:sldId id="383" r:id="rId7"/>
    <p:sldId id="384" r:id="rId8"/>
    <p:sldId id="257" r:id="rId9"/>
    <p:sldId id="364" r:id="rId10"/>
    <p:sldId id="365" r:id="rId11"/>
    <p:sldId id="366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397" r:id="rId25"/>
    <p:sldId id="398" r:id="rId26"/>
    <p:sldId id="399" r:id="rId27"/>
    <p:sldId id="400" r:id="rId28"/>
    <p:sldId id="401" r:id="rId29"/>
    <p:sldId id="402" r:id="rId30"/>
    <p:sldId id="403" r:id="rId31"/>
    <p:sldId id="404" r:id="rId32"/>
    <p:sldId id="405" r:id="rId33"/>
    <p:sldId id="406" r:id="rId34"/>
    <p:sldId id="407" r:id="rId35"/>
    <p:sldId id="408" r:id="rId36"/>
    <p:sldId id="410" r:id="rId37"/>
    <p:sldId id="409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D6F"/>
    <a:srgbClr val="AD1D87"/>
    <a:srgbClr val="9139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07" autoAdjust="0"/>
    <p:restoredTop sz="91304" autoAdjust="0"/>
  </p:normalViewPr>
  <p:slideViewPr>
    <p:cSldViewPr>
      <p:cViewPr>
        <p:scale>
          <a:sx n="30" d="100"/>
          <a:sy n="30" d="100"/>
        </p:scale>
        <p:origin x="552" y="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image" Target="../media/image1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6.jpg"/><Relationship Id="rId1" Type="http://schemas.openxmlformats.org/officeDocument/2006/relationships/image" Target="../media/image26.jpeg"/><Relationship Id="rId4" Type="http://schemas.openxmlformats.org/officeDocument/2006/relationships/image" Target="../media/image2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6.jpg"/><Relationship Id="rId1" Type="http://schemas.openxmlformats.org/officeDocument/2006/relationships/image" Target="../media/image26.jpeg"/><Relationship Id="rId4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D1D83-284C-44DD-9EFD-ECE38BA4CE5A}" type="doc">
      <dgm:prSet loTypeId="urn:microsoft.com/office/officeart/2005/8/layout/hProcess10" loCatId="process" qsTypeId="urn:microsoft.com/office/officeart/2005/8/quickstyle/simple3" qsCatId="simple" csTypeId="urn:microsoft.com/office/officeart/2005/8/colors/colorful4" csCatId="colorful" phldr="1"/>
      <dgm:spPr/>
    </dgm:pt>
    <dgm:pt modelId="{DEBA2456-0114-419B-8831-1598B85B7E6C}">
      <dgm:prSet phldrT="[Text]" custT="1"/>
      <dgm:spPr/>
      <dgm:t>
        <a:bodyPr/>
        <a:lstStyle/>
        <a:p>
          <a:r>
            <a:rPr lang="en-US" sz="1800" b="1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Pengetahuan</a:t>
          </a:r>
          <a:endParaRPr lang="id-ID" sz="1800" b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D6EE63-48B4-4AF5-B486-ADEDDE75D3DE}" type="sibTrans" cxnId="{BA0037B4-797A-4449-8185-FBA661D5AF8E}">
      <dgm:prSet/>
      <dgm:spPr/>
      <dgm:t>
        <a:bodyPr/>
        <a:lstStyle/>
        <a:p>
          <a:endParaRPr lang="id-ID"/>
        </a:p>
      </dgm:t>
    </dgm:pt>
    <dgm:pt modelId="{15238DB3-2C28-4DC6-B643-D5BC9D4A08DF}" type="parTrans" cxnId="{BA0037B4-797A-4449-8185-FBA661D5AF8E}">
      <dgm:prSet/>
      <dgm:spPr/>
      <dgm:t>
        <a:bodyPr/>
        <a:lstStyle/>
        <a:p>
          <a:endParaRPr lang="id-ID"/>
        </a:p>
      </dgm:t>
    </dgm:pt>
    <dgm:pt modelId="{E5BB5C2A-1AC5-4AE9-BA4D-5FDCEA88FC79}">
      <dgm:prSet phldrT="[Text]" custT="1"/>
      <dgm:spPr/>
      <dgm:t>
        <a:bodyPr/>
        <a:lstStyle/>
        <a:p>
          <a:r>
            <a:rPr lang="id-ID" sz="18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Metode</a:t>
          </a:r>
          <a:r>
            <a:rPr lang="en-US" sz="18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Data Mining</a:t>
          </a:r>
          <a:endParaRPr lang="id-ID" sz="1800" b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40B04B-B64C-4385-A943-620D62003DBA}" type="sibTrans" cxnId="{54DA05A4-4EDB-409F-BACD-D4D1CF6DF717}">
      <dgm:prSet/>
      <dgm:spPr/>
      <dgm:t>
        <a:bodyPr/>
        <a:lstStyle/>
        <a:p>
          <a:endParaRPr lang="id-ID"/>
        </a:p>
      </dgm:t>
    </dgm:pt>
    <dgm:pt modelId="{48673825-1B99-4B1B-9235-721AD2783D98}" type="parTrans" cxnId="{54DA05A4-4EDB-409F-BACD-D4D1CF6DF717}">
      <dgm:prSet/>
      <dgm:spPr/>
      <dgm:t>
        <a:bodyPr/>
        <a:lstStyle/>
        <a:p>
          <a:endParaRPr lang="id-ID"/>
        </a:p>
      </dgm:t>
    </dgm:pt>
    <dgm:pt modelId="{F4FF6E25-E4BF-4A3A-A478-8ED374956B92}">
      <dgm:prSet phldrT="[Text]" custT="1"/>
      <dgm:spPr/>
      <dgm:t>
        <a:bodyPr/>
        <a:lstStyle/>
        <a:p>
          <a:r>
            <a:rPr lang="en-US" sz="1800" b="1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Himpunan</a:t>
          </a:r>
          <a:r>
            <a:rPr lang="en-US" sz="18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Data</a:t>
          </a:r>
          <a:endParaRPr lang="id-ID" sz="1800" b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1A6CF7-F073-48F8-9907-2F09B280EB84}" type="sibTrans" cxnId="{1844CBFB-67DC-40AC-AE23-7DD7D62D1459}">
      <dgm:prSet/>
      <dgm:spPr/>
      <dgm:t>
        <a:bodyPr/>
        <a:lstStyle/>
        <a:p>
          <a:endParaRPr lang="id-ID"/>
        </a:p>
      </dgm:t>
    </dgm:pt>
    <dgm:pt modelId="{C41F9537-146E-4A1F-932B-484CA3A32178}" type="parTrans" cxnId="{1844CBFB-67DC-40AC-AE23-7DD7D62D1459}">
      <dgm:prSet/>
      <dgm:spPr/>
      <dgm:t>
        <a:bodyPr/>
        <a:lstStyle/>
        <a:p>
          <a:endParaRPr lang="id-ID"/>
        </a:p>
      </dgm:t>
    </dgm:pt>
    <dgm:pt modelId="{CC8A2AE1-A7D0-4B30-90F8-E9C2A3DD82FF}" type="pres">
      <dgm:prSet presAssocID="{D82D1D83-284C-44DD-9EFD-ECE38BA4CE5A}" presName="Name0" presStyleCnt="0">
        <dgm:presLayoutVars>
          <dgm:dir/>
          <dgm:resizeHandles val="exact"/>
        </dgm:presLayoutVars>
      </dgm:prSet>
      <dgm:spPr/>
    </dgm:pt>
    <dgm:pt modelId="{3FF2D7AC-1439-4634-8741-DF82FA267305}" type="pres">
      <dgm:prSet presAssocID="{F4FF6E25-E4BF-4A3A-A478-8ED374956B92}" presName="composite" presStyleCnt="0"/>
      <dgm:spPr/>
    </dgm:pt>
    <dgm:pt modelId="{557DC1F0-74B2-480B-9AA7-C94AF2937C30}" type="pres">
      <dgm:prSet presAssocID="{F4FF6E25-E4BF-4A3A-A478-8ED374956B92}" presName="imagSh" presStyleLbl="b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9834F6CD-5280-484F-B60E-1E213A8C49AF}" type="pres">
      <dgm:prSet presAssocID="{F4FF6E25-E4BF-4A3A-A478-8ED374956B92}" presName="txNode" presStyleLbl="node1" presStyleIdx="0" presStyleCnt="3" custScaleX="116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E5767-966F-40CA-82D8-9FD446AD3513}" type="pres">
      <dgm:prSet presAssocID="{251A6CF7-F073-48F8-9907-2F09B280EB8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022EF6B-CFF5-4F11-8D9E-BF3B2E0B4C6C}" type="pres">
      <dgm:prSet presAssocID="{251A6CF7-F073-48F8-9907-2F09B280EB84}" presName="connTx" presStyleLbl="sibTrans2D1" presStyleIdx="0" presStyleCnt="2"/>
      <dgm:spPr/>
      <dgm:t>
        <a:bodyPr/>
        <a:lstStyle/>
        <a:p>
          <a:endParaRPr lang="en-US"/>
        </a:p>
      </dgm:t>
    </dgm:pt>
    <dgm:pt modelId="{865F35DD-F702-4973-917E-886CA09B0D49}" type="pres">
      <dgm:prSet presAssocID="{E5BB5C2A-1AC5-4AE9-BA4D-5FDCEA88FC79}" presName="composite" presStyleCnt="0"/>
      <dgm:spPr/>
    </dgm:pt>
    <dgm:pt modelId="{5E5A3162-D62F-41D7-8F91-6DFCB1A86A9C}" type="pres">
      <dgm:prSet presAssocID="{E5BB5C2A-1AC5-4AE9-BA4D-5FDCEA88FC79}" presName="imagSh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ABFE0E57-F395-4DE5-94E1-5C956F356B88}" type="pres">
      <dgm:prSet presAssocID="{E5BB5C2A-1AC5-4AE9-BA4D-5FDCEA88FC79}" presName="txNode" presStyleLbl="node1" presStyleIdx="1" presStyleCnt="3" custScaleX="117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88BC18-F59C-422E-B048-3ABD1D0E1F14}" type="pres">
      <dgm:prSet presAssocID="{6140B04B-B64C-4385-A943-620D62003DB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2A28748-492C-4001-B321-97D410D8AEA7}" type="pres">
      <dgm:prSet presAssocID="{6140B04B-B64C-4385-A943-620D62003DBA}" presName="connTx" presStyleLbl="sibTrans2D1" presStyleIdx="1" presStyleCnt="2"/>
      <dgm:spPr/>
      <dgm:t>
        <a:bodyPr/>
        <a:lstStyle/>
        <a:p>
          <a:endParaRPr lang="en-US"/>
        </a:p>
      </dgm:t>
    </dgm:pt>
    <dgm:pt modelId="{3D4C0E6D-05D0-49B3-9250-CD6B4E5189F6}" type="pres">
      <dgm:prSet presAssocID="{DEBA2456-0114-419B-8831-1598B85B7E6C}" presName="composite" presStyleCnt="0"/>
      <dgm:spPr/>
    </dgm:pt>
    <dgm:pt modelId="{4D90948A-8E04-4233-ADF7-1E90F212F452}" type="pres">
      <dgm:prSet presAssocID="{DEBA2456-0114-419B-8831-1598B85B7E6C}" presName="imagSh" presStyleLbl="b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3DC81AB5-6223-4D26-B903-7D6E2F663A3B}" type="pres">
      <dgm:prSet presAssocID="{DEBA2456-0114-419B-8831-1598B85B7E6C}" presName="txNode" presStyleLbl="node1" presStyleIdx="2" presStyleCnt="3" custScaleX="117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0037B4-797A-4449-8185-FBA661D5AF8E}" srcId="{D82D1D83-284C-44DD-9EFD-ECE38BA4CE5A}" destId="{DEBA2456-0114-419B-8831-1598B85B7E6C}" srcOrd="2" destOrd="0" parTransId="{15238DB3-2C28-4DC6-B643-D5BC9D4A08DF}" sibTransId="{9ED6EE63-48B4-4AF5-B486-ADEDDE75D3DE}"/>
    <dgm:cxn modelId="{54DA05A4-4EDB-409F-BACD-D4D1CF6DF717}" srcId="{D82D1D83-284C-44DD-9EFD-ECE38BA4CE5A}" destId="{E5BB5C2A-1AC5-4AE9-BA4D-5FDCEA88FC79}" srcOrd="1" destOrd="0" parTransId="{48673825-1B99-4B1B-9235-721AD2783D98}" sibTransId="{6140B04B-B64C-4385-A943-620D62003DBA}"/>
    <dgm:cxn modelId="{1844CBFB-67DC-40AC-AE23-7DD7D62D1459}" srcId="{D82D1D83-284C-44DD-9EFD-ECE38BA4CE5A}" destId="{F4FF6E25-E4BF-4A3A-A478-8ED374956B92}" srcOrd="0" destOrd="0" parTransId="{C41F9537-146E-4A1F-932B-484CA3A32178}" sibTransId="{251A6CF7-F073-48F8-9907-2F09B280EB84}"/>
    <dgm:cxn modelId="{F653CACC-AF27-44BF-8039-A3B80DB69C2D}" type="presOf" srcId="{251A6CF7-F073-48F8-9907-2F09B280EB84}" destId="{E022EF6B-CFF5-4F11-8D9E-BF3B2E0B4C6C}" srcOrd="1" destOrd="0" presId="urn:microsoft.com/office/officeart/2005/8/layout/hProcess10"/>
    <dgm:cxn modelId="{5B418E7B-690D-4A50-9608-ECCB0A4AC8FD}" type="presOf" srcId="{D82D1D83-284C-44DD-9EFD-ECE38BA4CE5A}" destId="{CC8A2AE1-A7D0-4B30-90F8-E9C2A3DD82FF}" srcOrd="0" destOrd="0" presId="urn:microsoft.com/office/officeart/2005/8/layout/hProcess10"/>
    <dgm:cxn modelId="{CAA6CD59-C3F0-4923-8481-C93ED8332AB5}" type="presOf" srcId="{DEBA2456-0114-419B-8831-1598B85B7E6C}" destId="{3DC81AB5-6223-4D26-B903-7D6E2F663A3B}" srcOrd="0" destOrd="0" presId="urn:microsoft.com/office/officeart/2005/8/layout/hProcess10"/>
    <dgm:cxn modelId="{0146639F-39DE-46FF-A670-2A8B8344675E}" type="presOf" srcId="{251A6CF7-F073-48F8-9907-2F09B280EB84}" destId="{C1EE5767-966F-40CA-82D8-9FD446AD3513}" srcOrd="0" destOrd="0" presId="urn:microsoft.com/office/officeart/2005/8/layout/hProcess10"/>
    <dgm:cxn modelId="{58AA05E5-AA2B-458E-A804-2F7B1CE0587A}" type="presOf" srcId="{F4FF6E25-E4BF-4A3A-A478-8ED374956B92}" destId="{9834F6CD-5280-484F-B60E-1E213A8C49AF}" srcOrd="0" destOrd="0" presId="urn:microsoft.com/office/officeart/2005/8/layout/hProcess10"/>
    <dgm:cxn modelId="{A2C4BB08-4BE2-42C1-9111-80CF449413FD}" type="presOf" srcId="{6140B04B-B64C-4385-A943-620D62003DBA}" destId="{7D88BC18-F59C-422E-B048-3ABD1D0E1F14}" srcOrd="0" destOrd="0" presId="urn:microsoft.com/office/officeart/2005/8/layout/hProcess10"/>
    <dgm:cxn modelId="{C5803ADD-633C-45EE-B6AD-E93BCB7E6D85}" type="presOf" srcId="{6140B04B-B64C-4385-A943-620D62003DBA}" destId="{32A28748-492C-4001-B321-97D410D8AEA7}" srcOrd="1" destOrd="0" presId="urn:microsoft.com/office/officeart/2005/8/layout/hProcess10"/>
    <dgm:cxn modelId="{F03E0EC2-6B4C-4B65-8D16-987C92E88AD6}" type="presOf" srcId="{E5BB5C2A-1AC5-4AE9-BA4D-5FDCEA88FC79}" destId="{ABFE0E57-F395-4DE5-94E1-5C956F356B88}" srcOrd="0" destOrd="0" presId="urn:microsoft.com/office/officeart/2005/8/layout/hProcess10"/>
    <dgm:cxn modelId="{B86BAAF8-A31E-490D-A72B-29D3CAF9A8A4}" type="presParOf" srcId="{CC8A2AE1-A7D0-4B30-90F8-E9C2A3DD82FF}" destId="{3FF2D7AC-1439-4634-8741-DF82FA267305}" srcOrd="0" destOrd="0" presId="urn:microsoft.com/office/officeart/2005/8/layout/hProcess10"/>
    <dgm:cxn modelId="{EA81372E-DB7E-46BB-8B34-5C3730AC85DA}" type="presParOf" srcId="{3FF2D7AC-1439-4634-8741-DF82FA267305}" destId="{557DC1F0-74B2-480B-9AA7-C94AF2937C30}" srcOrd="0" destOrd="0" presId="urn:microsoft.com/office/officeart/2005/8/layout/hProcess10"/>
    <dgm:cxn modelId="{E45261C8-5CC1-48C1-8B98-B14E8A986349}" type="presParOf" srcId="{3FF2D7AC-1439-4634-8741-DF82FA267305}" destId="{9834F6CD-5280-484F-B60E-1E213A8C49AF}" srcOrd="1" destOrd="0" presId="urn:microsoft.com/office/officeart/2005/8/layout/hProcess10"/>
    <dgm:cxn modelId="{E948B162-D0CC-407C-8519-4B7C30A7A757}" type="presParOf" srcId="{CC8A2AE1-A7D0-4B30-90F8-E9C2A3DD82FF}" destId="{C1EE5767-966F-40CA-82D8-9FD446AD3513}" srcOrd="1" destOrd="0" presId="urn:microsoft.com/office/officeart/2005/8/layout/hProcess10"/>
    <dgm:cxn modelId="{A5030F5A-A486-43A8-BC3F-3D46313E2713}" type="presParOf" srcId="{C1EE5767-966F-40CA-82D8-9FD446AD3513}" destId="{E022EF6B-CFF5-4F11-8D9E-BF3B2E0B4C6C}" srcOrd="0" destOrd="0" presId="urn:microsoft.com/office/officeart/2005/8/layout/hProcess10"/>
    <dgm:cxn modelId="{D0C2303B-5A14-44B9-90A2-305C45C27277}" type="presParOf" srcId="{CC8A2AE1-A7D0-4B30-90F8-E9C2A3DD82FF}" destId="{865F35DD-F702-4973-917E-886CA09B0D49}" srcOrd="2" destOrd="0" presId="urn:microsoft.com/office/officeart/2005/8/layout/hProcess10"/>
    <dgm:cxn modelId="{1E195D76-CA28-4646-95E4-0BD5CA68137B}" type="presParOf" srcId="{865F35DD-F702-4973-917E-886CA09B0D49}" destId="{5E5A3162-D62F-41D7-8F91-6DFCB1A86A9C}" srcOrd="0" destOrd="0" presId="urn:microsoft.com/office/officeart/2005/8/layout/hProcess10"/>
    <dgm:cxn modelId="{ED1CEA99-933A-4BFB-8CA2-253E182B4BEA}" type="presParOf" srcId="{865F35DD-F702-4973-917E-886CA09B0D49}" destId="{ABFE0E57-F395-4DE5-94E1-5C956F356B88}" srcOrd="1" destOrd="0" presId="urn:microsoft.com/office/officeart/2005/8/layout/hProcess10"/>
    <dgm:cxn modelId="{8A59E066-76B0-412F-B0F8-323761240E28}" type="presParOf" srcId="{CC8A2AE1-A7D0-4B30-90F8-E9C2A3DD82FF}" destId="{7D88BC18-F59C-422E-B048-3ABD1D0E1F14}" srcOrd="3" destOrd="0" presId="urn:microsoft.com/office/officeart/2005/8/layout/hProcess10"/>
    <dgm:cxn modelId="{8F3B6CB7-3065-4DEA-A5D5-432F0B917A65}" type="presParOf" srcId="{7D88BC18-F59C-422E-B048-3ABD1D0E1F14}" destId="{32A28748-492C-4001-B321-97D410D8AEA7}" srcOrd="0" destOrd="0" presId="urn:microsoft.com/office/officeart/2005/8/layout/hProcess10"/>
    <dgm:cxn modelId="{115D5EDB-3AA2-4848-92FD-310E159D608A}" type="presParOf" srcId="{CC8A2AE1-A7D0-4B30-90F8-E9C2A3DD82FF}" destId="{3D4C0E6D-05D0-49B3-9250-CD6B4E5189F6}" srcOrd="4" destOrd="0" presId="urn:microsoft.com/office/officeart/2005/8/layout/hProcess10"/>
    <dgm:cxn modelId="{7B6B5D7E-18AA-45BD-8E7B-889E1928173C}" type="presParOf" srcId="{3D4C0E6D-05D0-49B3-9250-CD6B4E5189F6}" destId="{4D90948A-8E04-4233-ADF7-1E90F212F452}" srcOrd="0" destOrd="0" presId="urn:microsoft.com/office/officeart/2005/8/layout/hProcess10"/>
    <dgm:cxn modelId="{EB737E45-6199-4AC8-A682-C97C6EC2B472}" type="presParOf" srcId="{3D4C0E6D-05D0-49B3-9250-CD6B4E5189F6}" destId="{3DC81AB5-6223-4D26-B903-7D6E2F663A3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8CEED9-EF79-45F8-BDB7-5B4F81C125F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9D9B33-8482-4656-9C32-37315A7A1AF9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Apa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itu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data ???</a:t>
          </a:r>
        </a:p>
      </dgm:t>
    </dgm:pt>
    <dgm:pt modelId="{FFFA4D89-C1F9-403B-8E0E-EF5578EBDF6F}" type="parTrans" cxnId="{85A41B05-7BC5-42CC-9972-ACF1BF9E4854}">
      <dgm:prSet/>
      <dgm:spPr/>
      <dgm:t>
        <a:bodyPr/>
        <a:lstStyle/>
        <a:p>
          <a:endParaRPr lang="en-US"/>
        </a:p>
      </dgm:t>
    </dgm:pt>
    <dgm:pt modelId="{932EAB70-BC75-403B-B5F4-90D28C7055FF}" type="sibTrans" cxnId="{85A41B05-7BC5-42CC-9972-ACF1BF9E4854}">
      <dgm:prSet/>
      <dgm:spPr/>
      <dgm:t>
        <a:bodyPr/>
        <a:lstStyle/>
        <a:p>
          <a:endParaRPr lang="en-US"/>
        </a:p>
      </dgm:t>
    </dgm:pt>
    <dgm:pt modelId="{E9E35584-830A-42C4-AAC3-41F83E0A16F8}">
      <dgm:prSet phldrT="[Text]" custT="1"/>
      <dgm:spPr>
        <a:solidFill>
          <a:srgbClr val="B6128B"/>
        </a:solidFill>
      </dgm:spPr>
      <dgm:t>
        <a:bodyPr/>
        <a:lstStyle/>
        <a:p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Apa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itu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informasi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???</a:t>
          </a:r>
        </a:p>
      </dgm:t>
    </dgm:pt>
    <dgm:pt modelId="{B52A57F5-5436-4FD1-ADBE-B24A8225264E}" type="parTrans" cxnId="{A4022617-A824-4C84-ABA4-768993F3A5DE}">
      <dgm:prSet/>
      <dgm:spPr/>
      <dgm:t>
        <a:bodyPr/>
        <a:lstStyle/>
        <a:p>
          <a:endParaRPr lang="en-US"/>
        </a:p>
      </dgm:t>
    </dgm:pt>
    <dgm:pt modelId="{C45A283A-76A6-4DDE-8FCA-9C35E7ACFFAA}" type="sibTrans" cxnId="{A4022617-A824-4C84-ABA4-768993F3A5DE}">
      <dgm:prSet/>
      <dgm:spPr/>
      <dgm:t>
        <a:bodyPr/>
        <a:lstStyle/>
        <a:p>
          <a:endParaRPr lang="en-US"/>
        </a:p>
      </dgm:t>
    </dgm:pt>
    <dgm:pt modelId="{F51533E1-7412-405F-AAEE-2454B75D4208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Apa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itu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pengetahuan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???</a:t>
          </a:r>
        </a:p>
      </dgm:t>
    </dgm:pt>
    <dgm:pt modelId="{41E08C62-6732-4542-80E5-24ECD39DBBBC}" type="parTrans" cxnId="{D57AC7CF-08F5-4B70-A341-E0D0054C9596}">
      <dgm:prSet/>
      <dgm:spPr/>
      <dgm:t>
        <a:bodyPr/>
        <a:lstStyle/>
        <a:p>
          <a:endParaRPr lang="en-US"/>
        </a:p>
      </dgm:t>
    </dgm:pt>
    <dgm:pt modelId="{561EDE36-CF81-414D-9993-0FE008F3F7A6}" type="sibTrans" cxnId="{D57AC7CF-08F5-4B70-A341-E0D0054C9596}">
      <dgm:prSet/>
      <dgm:spPr/>
      <dgm:t>
        <a:bodyPr/>
        <a:lstStyle/>
        <a:p>
          <a:endParaRPr lang="en-US"/>
        </a:p>
      </dgm:t>
    </dgm:pt>
    <dgm:pt modelId="{C3C176D7-DE0F-4731-9D32-9D9369F3FE64}" type="pres">
      <dgm:prSet presAssocID="{7C8CEED9-EF79-45F8-BDB7-5B4F81C125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EBA1A57-6EF6-413F-9B93-C6D9F0F49104}" type="pres">
      <dgm:prSet presAssocID="{7C8CEED9-EF79-45F8-BDB7-5B4F81C125FC}" presName="Name1" presStyleCnt="0"/>
      <dgm:spPr/>
    </dgm:pt>
    <dgm:pt modelId="{292992FA-09F2-4295-B7B6-757E52D601B4}" type="pres">
      <dgm:prSet presAssocID="{7C8CEED9-EF79-45F8-BDB7-5B4F81C125FC}" presName="cycle" presStyleCnt="0"/>
      <dgm:spPr/>
    </dgm:pt>
    <dgm:pt modelId="{78F501C4-585C-4E3C-95A9-5C57F6EA019B}" type="pres">
      <dgm:prSet presAssocID="{7C8CEED9-EF79-45F8-BDB7-5B4F81C125FC}" presName="srcNode" presStyleLbl="node1" presStyleIdx="0" presStyleCnt="3"/>
      <dgm:spPr/>
    </dgm:pt>
    <dgm:pt modelId="{8A0067B6-7F4D-4871-94D9-FD1C699E8DEB}" type="pres">
      <dgm:prSet presAssocID="{7C8CEED9-EF79-45F8-BDB7-5B4F81C125FC}" presName="conn" presStyleLbl="parChTrans1D2" presStyleIdx="0" presStyleCnt="1"/>
      <dgm:spPr/>
      <dgm:t>
        <a:bodyPr/>
        <a:lstStyle/>
        <a:p>
          <a:endParaRPr lang="en-US"/>
        </a:p>
      </dgm:t>
    </dgm:pt>
    <dgm:pt modelId="{24F61227-0B3E-4F57-B09E-9C381128B15C}" type="pres">
      <dgm:prSet presAssocID="{7C8CEED9-EF79-45F8-BDB7-5B4F81C125FC}" presName="extraNode" presStyleLbl="node1" presStyleIdx="0" presStyleCnt="3"/>
      <dgm:spPr/>
    </dgm:pt>
    <dgm:pt modelId="{2E5885C7-C87C-4834-9BD7-5045B7E55B1D}" type="pres">
      <dgm:prSet presAssocID="{7C8CEED9-EF79-45F8-BDB7-5B4F81C125FC}" presName="dstNode" presStyleLbl="node1" presStyleIdx="0" presStyleCnt="3"/>
      <dgm:spPr/>
    </dgm:pt>
    <dgm:pt modelId="{E1826EF1-AF03-4036-90E5-49D8A89E2951}" type="pres">
      <dgm:prSet presAssocID="{9F9D9B33-8482-4656-9C32-37315A7A1AF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E373-EE80-49FD-9970-1B0A076F40C3}" type="pres">
      <dgm:prSet presAssocID="{9F9D9B33-8482-4656-9C32-37315A7A1AF9}" presName="accent_1" presStyleCnt="0"/>
      <dgm:spPr/>
    </dgm:pt>
    <dgm:pt modelId="{F8EA0CE5-C165-465F-81EB-296CC42A0130}" type="pres">
      <dgm:prSet presAssocID="{9F9D9B33-8482-4656-9C32-37315A7A1AF9}" presName="accentRepeatNode" presStyleLbl="solidFgAcc1" presStyleIdx="0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6064B5C-8D21-4122-BF81-B8F90037F382}" type="pres">
      <dgm:prSet presAssocID="{E9E35584-830A-42C4-AAC3-41F83E0A16F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3BF32-C557-46C1-9B6E-D97E5CE2BF4C}" type="pres">
      <dgm:prSet presAssocID="{E9E35584-830A-42C4-AAC3-41F83E0A16F8}" presName="accent_2" presStyleCnt="0"/>
      <dgm:spPr/>
    </dgm:pt>
    <dgm:pt modelId="{C98212F2-CE7F-4626-B165-2F00F60DAE10}" type="pres">
      <dgm:prSet presAssocID="{E9E35584-830A-42C4-AAC3-41F83E0A16F8}" presName="accentRepeatNode" presStyleLbl="solidFgAcc1" presStyleIdx="1" presStyleCnt="3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325757D-FC59-4179-BB6E-3018509DCF4E}" type="pres">
      <dgm:prSet presAssocID="{F51533E1-7412-405F-AAEE-2454B75D420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8849F2-2116-4972-B67F-12111CB9293A}" type="pres">
      <dgm:prSet presAssocID="{F51533E1-7412-405F-AAEE-2454B75D4208}" presName="accent_3" presStyleCnt="0"/>
      <dgm:spPr/>
    </dgm:pt>
    <dgm:pt modelId="{83C47454-06C8-492E-B5C6-527B90398857}" type="pres">
      <dgm:prSet presAssocID="{F51533E1-7412-405F-AAEE-2454B75D4208}" presName="accentRepeatNode" presStyleLbl="solidFgAcc1" presStyleIdx="2" presStyleCnt="3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1F25C0EC-11CB-475D-935A-F25476B2D929}" type="presOf" srcId="{9F9D9B33-8482-4656-9C32-37315A7A1AF9}" destId="{E1826EF1-AF03-4036-90E5-49D8A89E2951}" srcOrd="0" destOrd="0" presId="urn:microsoft.com/office/officeart/2008/layout/VerticalCurvedList"/>
    <dgm:cxn modelId="{D57AC7CF-08F5-4B70-A341-E0D0054C9596}" srcId="{7C8CEED9-EF79-45F8-BDB7-5B4F81C125FC}" destId="{F51533E1-7412-405F-AAEE-2454B75D4208}" srcOrd="2" destOrd="0" parTransId="{41E08C62-6732-4542-80E5-24ECD39DBBBC}" sibTransId="{561EDE36-CF81-414D-9993-0FE008F3F7A6}"/>
    <dgm:cxn modelId="{981E529C-5898-4001-9DDC-11E5FD4DB3FA}" type="presOf" srcId="{F51533E1-7412-405F-AAEE-2454B75D4208}" destId="{9325757D-FC59-4179-BB6E-3018509DCF4E}" srcOrd="0" destOrd="0" presId="urn:microsoft.com/office/officeart/2008/layout/VerticalCurvedList"/>
    <dgm:cxn modelId="{85A41B05-7BC5-42CC-9972-ACF1BF9E4854}" srcId="{7C8CEED9-EF79-45F8-BDB7-5B4F81C125FC}" destId="{9F9D9B33-8482-4656-9C32-37315A7A1AF9}" srcOrd="0" destOrd="0" parTransId="{FFFA4D89-C1F9-403B-8E0E-EF5578EBDF6F}" sibTransId="{932EAB70-BC75-403B-B5F4-90D28C7055FF}"/>
    <dgm:cxn modelId="{B3F10138-15C8-4F97-B1A3-6369DF56F760}" type="presOf" srcId="{932EAB70-BC75-403B-B5F4-90D28C7055FF}" destId="{8A0067B6-7F4D-4871-94D9-FD1C699E8DEB}" srcOrd="0" destOrd="0" presId="urn:microsoft.com/office/officeart/2008/layout/VerticalCurvedList"/>
    <dgm:cxn modelId="{869FDC78-EB98-4871-8948-B5767E343D3B}" type="presOf" srcId="{E9E35584-830A-42C4-AAC3-41F83E0A16F8}" destId="{F6064B5C-8D21-4122-BF81-B8F90037F382}" srcOrd="0" destOrd="0" presId="urn:microsoft.com/office/officeart/2008/layout/VerticalCurvedList"/>
    <dgm:cxn modelId="{A4022617-A824-4C84-ABA4-768993F3A5DE}" srcId="{7C8CEED9-EF79-45F8-BDB7-5B4F81C125FC}" destId="{E9E35584-830A-42C4-AAC3-41F83E0A16F8}" srcOrd="1" destOrd="0" parTransId="{B52A57F5-5436-4FD1-ADBE-B24A8225264E}" sibTransId="{C45A283A-76A6-4DDE-8FCA-9C35E7ACFFAA}"/>
    <dgm:cxn modelId="{B269C138-D4AE-443F-9E43-2E53AFC922E0}" type="presOf" srcId="{7C8CEED9-EF79-45F8-BDB7-5B4F81C125FC}" destId="{C3C176D7-DE0F-4731-9D32-9D9369F3FE64}" srcOrd="0" destOrd="0" presId="urn:microsoft.com/office/officeart/2008/layout/VerticalCurvedList"/>
    <dgm:cxn modelId="{06AE50CF-9615-43C6-ACE6-34AC35ABF4D7}" type="presParOf" srcId="{C3C176D7-DE0F-4731-9D32-9D9369F3FE64}" destId="{EEBA1A57-6EF6-413F-9B93-C6D9F0F49104}" srcOrd="0" destOrd="0" presId="urn:microsoft.com/office/officeart/2008/layout/VerticalCurvedList"/>
    <dgm:cxn modelId="{C9368147-83E9-411D-9364-813A34D68FB1}" type="presParOf" srcId="{EEBA1A57-6EF6-413F-9B93-C6D9F0F49104}" destId="{292992FA-09F2-4295-B7B6-757E52D601B4}" srcOrd="0" destOrd="0" presId="urn:microsoft.com/office/officeart/2008/layout/VerticalCurvedList"/>
    <dgm:cxn modelId="{3377C23F-175F-40C2-AB0F-1F22A4E37384}" type="presParOf" srcId="{292992FA-09F2-4295-B7B6-757E52D601B4}" destId="{78F501C4-585C-4E3C-95A9-5C57F6EA019B}" srcOrd="0" destOrd="0" presId="urn:microsoft.com/office/officeart/2008/layout/VerticalCurvedList"/>
    <dgm:cxn modelId="{D22D525F-752F-4A71-A5D1-51F46C119BE8}" type="presParOf" srcId="{292992FA-09F2-4295-B7B6-757E52D601B4}" destId="{8A0067B6-7F4D-4871-94D9-FD1C699E8DEB}" srcOrd="1" destOrd="0" presId="urn:microsoft.com/office/officeart/2008/layout/VerticalCurvedList"/>
    <dgm:cxn modelId="{18A3C59D-8CB3-4204-815E-4971AF4537D7}" type="presParOf" srcId="{292992FA-09F2-4295-B7B6-757E52D601B4}" destId="{24F61227-0B3E-4F57-B09E-9C381128B15C}" srcOrd="2" destOrd="0" presId="urn:microsoft.com/office/officeart/2008/layout/VerticalCurvedList"/>
    <dgm:cxn modelId="{F403A9A5-DB6A-4F9C-B55D-AB9325182A30}" type="presParOf" srcId="{292992FA-09F2-4295-B7B6-757E52D601B4}" destId="{2E5885C7-C87C-4834-9BD7-5045B7E55B1D}" srcOrd="3" destOrd="0" presId="urn:microsoft.com/office/officeart/2008/layout/VerticalCurvedList"/>
    <dgm:cxn modelId="{454D6D16-639C-43DC-B7DD-C459E1D8115C}" type="presParOf" srcId="{EEBA1A57-6EF6-413F-9B93-C6D9F0F49104}" destId="{E1826EF1-AF03-4036-90E5-49D8A89E2951}" srcOrd="1" destOrd="0" presId="urn:microsoft.com/office/officeart/2008/layout/VerticalCurvedList"/>
    <dgm:cxn modelId="{C303A8EF-585B-4313-9430-E51B221E0B15}" type="presParOf" srcId="{EEBA1A57-6EF6-413F-9B93-C6D9F0F49104}" destId="{435AE373-EE80-49FD-9970-1B0A076F40C3}" srcOrd="2" destOrd="0" presId="urn:microsoft.com/office/officeart/2008/layout/VerticalCurvedList"/>
    <dgm:cxn modelId="{4BD256A7-E438-43CA-B96E-39FF4DFABFBE}" type="presParOf" srcId="{435AE373-EE80-49FD-9970-1B0A076F40C3}" destId="{F8EA0CE5-C165-465F-81EB-296CC42A0130}" srcOrd="0" destOrd="0" presId="urn:microsoft.com/office/officeart/2008/layout/VerticalCurvedList"/>
    <dgm:cxn modelId="{E6E8B40B-9FB0-448D-8CF7-D9DEDDCF5DB9}" type="presParOf" srcId="{EEBA1A57-6EF6-413F-9B93-C6D9F0F49104}" destId="{F6064B5C-8D21-4122-BF81-B8F90037F382}" srcOrd="3" destOrd="0" presId="urn:microsoft.com/office/officeart/2008/layout/VerticalCurvedList"/>
    <dgm:cxn modelId="{5A1649D3-C1AB-4FAF-AD6A-FCE8DD818154}" type="presParOf" srcId="{EEBA1A57-6EF6-413F-9B93-C6D9F0F49104}" destId="{9C03BF32-C557-46C1-9B6E-D97E5CE2BF4C}" srcOrd="4" destOrd="0" presId="urn:microsoft.com/office/officeart/2008/layout/VerticalCurvedList"/>
    <dgm:cxn modelId="{6F0D32B5-02AA-48C5-892C-30D74F9AEC93}" type="presParOf" srcId="{9C03BF32-C557-46C1-9B6E-D97E5CE2BF4C}" destId="{C98212F2-CE7F-4626-B165-2F00F60DAE10}" srcOrd="0" destOrd="0" presId="urn:microsoft.com/office/officeart/2008/layout/VerticalCurvedList"/>
    <dgm:cxn modelId="{B16B3883-411B-4059-B653-F3682B29ACA9}" type="presParOf" srcId="{EEBA1A57-6EF6-413F-9B93-C6D9F0F49104}" destId="{9325757D-FC59-4179-BB6E-3018509DCF4E}" srcOrd="5" destOrd="0" presId="urn:microsoft.com/office/officeart/2008/layout/VerticalCurvedList"/>
    <dgm:cxn modelId="{162046B3-2A99-477D-B631-03CF4B1F3318}" type="presParOf" srcId="{EEBA1A57-6EF6-413F-9B93-C6D9F0F49104}" destId="{ED8849F2-2116-4972-B67F-12111CB9293A}" srcOrd="6" destOrd="0" presId="urn:microsoft.com/office/officeart/2008/layout/VerticalCurvedList"/>
    <dgm:cxn modelId="{F7AD1E54-28C5-4E46-A748-B80B28901651}" type="presParOf" srcId="{ED8849F2-2116-4972-B67F-12111CB9293A}" destId="{83C47454-06C8-492E-B5C6-527B9039885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2D1D83-284C-44DD-9EFD-ECE38BA4CE5A}" type="doc">
      <dgm:prSet loTypeId="urn:microsoft.com/office/officeart/2005/8/layout/hProcess10" loCatId="process" qsTypeId="urn:microsoft.com/office/officeart/2005/8/quickstyle/simple3" qsCatId="simple" csTypeId="urn:microsoft.com/office/officeart/2005/8/colors/colorful4" csCatId="colorful" phldr="1"/>
      <dgm:spPr/>
    </dgm:pt>
    <dgm:pt modelId="{F4FF6E25-E4BF-4A3A-A478-8ED374956B92}">
      <dgm:prSet phldrT="[Text]" custT="1"/>
      <dgm:spPr/>
      <dgm:t>
        <a:bodyPr/>
        <a:lstStyle/>
        <a:p>
          <a:r>
            <a:rPr lang="en-US" sz="15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US" sz="1500" b="1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Himpunan</a:t>
          </a:r>
          <a:r>
            <a:rPr lang="en-US" sz="15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d-ID" sz="15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Data</a:t>
          </a:r>
          <a:r>
            <a:rPr lang="en-US" sz="15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5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500" b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5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15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Pemahaman</a:t>
          </a:r>
          <a:r>
            <a:rPr lang="en-US" sz="15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US" sz="15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Pengolahan</a:t>
          </a:r>
          <a:r>
            <a:rPr lang="en-US" sz="15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Data)</a:t>
          </a:r>
          <a:endParaRPr lang="id-ID" sz="1500" b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1F9537-146E-4A1F-932B-484CA3A32178}" type="parTrans" cxnId="{1844CBFB-67DC-40AC-AE23-7DD7D62D1459}">
      <dgm:prSet/>
      <dgm:spPr/>
      <dgm:t>
        <a:bodyPr/>
        <a:lstStyle/>
        <a:p>
          <a:endParaRPr lang="id-ID"/>
        </a:p>
      </dgm:t>
    </dgm:pt>
    <dgm:pt modelId="{251A6CF7-F073-48F8-9907-2F09B280EB84}" type="sibTrans" cxnId="{1844CBFB-67DC-40AC-AE23-7DD7D62D1459}">
      <dgm:prSet/>
      <dgm:spPr/>
      <dgm:t>
        <a:bodyPr/>
        <a:lstStyle/>
        <a:p>
          <a:endParaRPr lang="id-ID"/>
        </a:p>
      </dgm:t>
    </dgm:pt>
    <dgm:pt modelId="{E5BB5C2A-1AC5-4AE9-BA4D-5FDCEA88FC79}">
      <dgm:prSet phldrT="[Text]" custT="1"/>
      <dgm:spPr/>
      <dgm:t>
        <a:bodyPr/>
        <a:lstStyle/>
        <a:p>
          <a:r>
            <a:rPr lang="en-US" sz="15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id-ID" sz="15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Metode</a:t>
          </a:r>
          <a:r>
            <a:rPr lang="en-US" sz="15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Data Mining</a:t>
          </a:r>
          <a:r>
            <a:rPr lang="id-ID" sz="15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id-ID" sz="15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5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5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id-ID" sz="15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15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Pilih</a:t>
          </a:r>
          <a:r>
            <a:rPr lang="en-US" sz="15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Metode</a:t>
          </a:r>
          <a:r>
            <a:rPr lang="en-US" sz="15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5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5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Sesuai</a:t>
          </a:r>
          <a:r>
            <a:rPr lang="en-US" sz="15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Karakter</a:t>
          </a:r>
          <a:r>
            <a:rPr lang="en-US" sz="15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Data</a:t>
          </a:r>
          <a:r>
            <a:rPr lang="id-ID" sz="15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48673825-1B99-4B1B-9235-721AD2783D98}" type="parTrans" cxnId="{54DA05A4-4EDB-409F-BACD-D4D1CF6DF717}">
      <dgm:prSet/>
      <dgm:spPr/>
      <dgm:t>
        <a:bodyPr/>
        <a:lstStyle/>
        <a:p>
          <a:endParaRPr lang="id-ID"/>
        </a:p>
      </dgm:t>
    </dgm:pt>
    <dgm:pt modelId="{6140B04B-B64C-4385-A943-620D62003DBA}" type="sibTrans" cxnId="{54DA05A4-4EDB-409F-BACD-D4D1CF6DF717}">
      <dgm:prSet/>
      <dgm:spPr/>
      <dgm:t>
        <a:bodyPr/>
        <a:lstStyle/>
        <a:p>
          <a:endParaRPr lang="id-ID"/>
        </a:p>
      </dgm:t>
    </dgm:pt>
    <dgm:pt modelId="{DEBA2456-0114-419B-8831-1598B85B7E6C}">
      <dgm:prSet phldrT="[Text]" custT="1"/>
      <dgm:spPr/>
      <dgm:t>
        <a:bodyPr/>
        <a:lstStyle/>
        <a:p>
          <a:r>
            <a:rPr lang="en-US" sz="15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en-US" sz="1500" b="1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Pengetahuan</a:t>
          </a:r>
          <a:r>
            <a:rPr lang="id-ID" sz="15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id-ID" sz="15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500" b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id-ID" sz="15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(Pola/Model</a:t>
          </a:r>
          <a:r>
            <a:rPr lang="en-US" sz="15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en-US" sz="1500" b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Rumus</a:t>
          </a:r>
          <a:r>
            <a:rPr lang="en-US" sz="15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/</a:t>
          </a:r>
          <a:br>
            <a:rPr lang="en-US" sz="15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5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Tree/Rule/Cluster</a:t>
          </a:r>
          <a:r>
            <a:rPr lang="id-ID" sz="15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15238DB3-2C28-4DC6-B643-D5BC9D4A08DF}" type="parTrans" cxnId="{BA0037B4-797A-4449-8185-FBA661D5AF8E}">
      <dgm:prSet/>
      <dgm:spPr/>
      <dgm:t>
        <a:bodyPr/>
        <a:lstStyle/>
        <a:p>
          <a:endParaRPr lang="id-ID"/>
        </a:p>
      </dgm:t>
    </dgm:pt>
    <dgm:pt modelId="{9ED6EE63-48B4-4AF5-B486-ADEDDE75D3DE}" type="sibTrans" cxnId="{BA0037B4-797A-4449-8185-FBA661D5AF8E}">
      <dgm:prSet/>
      <dgm:spPr/>
      <dgm:t>
        <a:bodyPr/>
        <a:lstStyle/>
        <a:p>
          <a:endParaRPr lang="id-ID"/>
        </a:p>
      </dgm:t>
    </dgm:pt>
    <dgm:pt modelId="{8FFC3E55-B4E6-457A-9E45-5303238A0D67}">
      <dgm:prSet phldrT="[Text]" custT="1"/>
      <dgm:spPr/>
      <dgm:t>
        <a:bodyPr/>
        <a:lstStyle/>
        <a:p>
          <a:r>
            <a:rPr lang="en-US" sz="15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id-ID" sz="1500" b="1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Evaluation</a:t>
          </a:r>
          <a:r>
            <a:rPr lang="id-ID" sz="15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id-ID" sz="15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500" b="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5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5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id-ID" sz="15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(Akurasi, AUC,</a:t>
          </a:r>
          <a:r>
            <a:rPr lang="en-US" sz="15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d-ID" sz="15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RMSE, </a:t>
          </a:r>
          <a:r>
            <a:rPr lang="en-US" sz="15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Lift Ratio,…</a:t>
          </a:r>
          <a:r>
            <a:rPr lang="id-ID" sz="15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DE37DEC8-1D34-41BF-A730-E1302BECCADC}" type="parTrans" cxnId="{393D3DE3-D800-48DB-9583-C3CD70D02551}">
      <dgm:prSet/>
      <dgm:spPr/>
      <dgm:t>
        <a:bodyPr/>
        <a:lstStyle/>
        <a:p>
          <a:endParaRPr lang="id-ID"/>
        </a:p>
      </dgm:t>
    </dgm:pt>
    <dgm:pt modelId="{26B0DE46-9EE8-4989-A3AA-E5048C05EFAD}" type="sibTrans" cxnId="{393D3DE3-D800-48DB-9583-C3CD70D02551}">
      <dgm:prSet/>
      <dgm:spPr/>
      <dgm:t>
        <a:bodyPr/>
        <a:lstStyle/>
        <a:p>
          <a:endParaRPr lang="id-ID"/>
        </a:p>
      </dgm:t>
    </dgm:pt>
    <dgm:pt modelId="{CC8A2AE1-A7D0-4B30-90F8-E9C2A3DD82FF}" type="pres">
      <dgm:prSet presAssocID="{D82D1D83-284C-44DD-9EFD-ECE38BA4CE5A}" presName="Name0" presStyleCnt="0">
        <dgm:presLayoutVars>
          <dgm:dir/>
          <dgm:resizeHandles val="exact"/>
        </dgm:presLayoutVars>
      </dgm:prSet>
      <dgm:spPr/>
    </dgm:pt>
    <dgm:pt modelId="{3FF2D7AC-1439-4634-8741-DF82FA267305}" type="pres">
      <dgm:prSet presAssocID="{F4FF6E25-E4BF-4A3A-A478-8ED374956B92}" presName="composite" presStyleCnt="0"/>
      <dgm:spPr/>
    </dgm:pt>
    <dgm:pt modelId="{557DC1F0-74B2-480B-9AA7-C94AF2937C30}" type="pres">
      <dgm:prSet presAssocID="{F4FF6E25-E4BF-4A3A-A478-8ED374956B92}" presName="imagSh" presStyleLbl="bgImgPlace1" presStyleIdx="0" presStyleCnt="4" custLinFactNeighborY="-5782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9834F6CD-5280-484F-B60E-1E213A8C49AF}" type="pres">
      <dgm:prSet presAssocID="{F4FF6E25-E4BF-4A3A-A478-8ED374956B92}" presName="txNode" presStyleLbl="node1" presStyleIdx="0" presStyleCnt="4" custScaleX="161096" custScaleY="140729" custLinFactNeighborX="4039" custLinFactNeighborY="-16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E5767-966F-40CA-82D8-9FD446AD3513}" type="pres">
      <dgm:prSet presAssocID="{251A6CF7-F073-48F8-9907-2F09B280EB8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022EF6B-CFF5-4F11-8D9E-BF3B2E0B4C6C}" type="pres">
      <dgm:prSet presAssocID="{251A6CF7-F073-48F8-9907-2F09B280EB84}" presName="connTx" presStyleLbl="sibTrans2D1" presStyleIdx="0" presStyleCnt="3"/>
      <dgm:spPr/>
      <dgm:t>
        <a:bodyPr/>
        <a:lstStyle/>
        <a:p>
          <a:endParaRPr lang="en-US"/>
        </a:p>
      </dgm:t>
    </dgm:pt>
    <dgm:pt modelId="{865F35DD-F702-4973-917E-886CA09B0D49}" type="pres">
      <dgm:prSet presAssocID="{E5BB5C2A-1AC5-4AE9-BA4D-5FDCEA88FC79}" presName="composite" presStyleCnt="0"/>
      <dgm:spPr/>
    </dgm:pt>
    <dgm:pt modelId="{5E5A3162-D62F-41D7-8F91-6DFCB1A86A9C}" type="pres">
      <dgm:prSet presAssocID="{E5BB5C2A-1AC5-4AE9-BA4D-5FDCEA88FC79}" presName="imagSh" presStyleLbl="bgImgPlace1" presStyleIdx="1" presStyleCnt="4" custLinFactNeighborY="-5782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ABFE0E57-F395-4DE5-94E1-5C956F356B88}" type="pres">
      <dgm:prSet presAssocID="{E5BB5C2A-1AC5-4AE9-BA4D-5FDCEA88FC79}" presName="txNode" presStyleLbl="node1" presStyleIdx="1" presStyleCnt="4" custScaleX="162351" custScaleY="140729" custLinFactNeighborY="-16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88BC18-F59C-422E-B048-3ABD1D0E1F14}" type="pres">
      <dgm:prSet presAssocID="{6140B04B-B64C-4385-A943-620D62003DB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2A28748-492C-4001-B321-97D410D8AEA7}" type="pres">
      <dgm:prSet presAssocID="{6140B04B-B64C-4385-A943-620D62003DBA}" presName="connTx" presStyleLbl="sibTrans2D1" presStyleIdx="1" presStyleCnt="3"/>
      <dgm:spPr/>
      <dgm:t>
        <a:bodyPr/>
        <a:lstStyle/>
        <a:p>
          <a:endParaRPr lang="en-US"/>
        </a:p>
      </dgm:t>
    </dgm:pt>
    <dgm:pt modelId="{3D4C0E6D-05D0-49B3-9250-CD6B4E5189F6}" type="pres">
      <dgm:prSet presAssocID="{DEBA2456-0114-419B-8831-1598B85B7E6C}" presName="composite" presStyleCnt="0"/>
      <dgm:spPr/>
    </dgm:pt>
    <dgm:pt modelId="{4D90948A-8E04-4233-ADF7-1E90F212F452}" type="pres">
      <dgm:prSet presAssocID="{DEBA2456-0114-419B-8831-1598B85B7E6C}" presName="imagSh" presStyleLbl="bgImgPlace1" presStyleIdx="2" presStyleCnt="4" custLinFactNeighborY="-5782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3DC81AB5-6223-4D26-B903-7D6E2F663A3B}" type="pres">
      <dgm:prSet presAssocID="{DEBA2456-0114-419B-8831-1598B85B7E6C}" presName="txNode" presStyleLbl="node1" presStyleIdx="2" presStyleCnt="4" custScaleX="187438" custScaleY="140729" custLinFactNeighborY="-16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D1533-6974-43EC-A5AA-F3C947BB5F87}" type="pres">
      <dgm:prSet presAssocID="{9ED6EE63-48B4-4AF5-B486-ADEDDE75D3D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1C94143-7744-42B6-89AB-9B0B25A2812F}" type="pres">
      <dgm:prSet presAssocID="{9ED6EE63-48B4-4AF5-B486-ADEDDE75D3DE}" presName="connTx" presStyleLbl="sibTrans2D1" presStyleIdx="2" presStyleCnt="3"/>
      <dgm:spPr/>
      <dgm:t>
        <a:bodyPr/>
        <a:lstStyle/>
        <a:p>
          <a:endParaRPr lang="en-US"/>
        </a:p>
      </dgm:t>
    </dgm:pt>
    <dgm:pt modelId="{CFD980F8-4A5B-4C9B-B5ED-6E43AEA1FF86}" type="pres">
      <dgm:prSet presAssocID="{8FFC3E55-B4E6-457A-9E45-5303238A0D67}" presName="composite" presStyleCnt="0"/>
      <dgm:spPr/>
    </dgm:pt>
    <dgm:pt modelId="{004CFFD5-5EA5-424D-81D9-5A63A5306412}" type="pres">
      <dgm:prSet presAssocID="{8FFC3E55-B4E6-457A-9E45-5303238A0D67}" presName="imagSh" presStyleLbl="bgImgPlace1" presStyleIdx="3" presStyleCnt="4" custLinFactNeighborY="-5782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18892D23-1B4B-4CEF-8215-B0C526D6D4EB}" type="pres">
      <dgm:prSet presAssocID="{8FFC3E55-B4E6-457A-9E45-5303238A0D67}" presName="txNode" presStyleLbl="node1" presStyleIdx="3" presStyleCnt="4" custScaleX="154496" custScaleY="140729" custLinFactNeighborY="-16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0037B4-797A-4449-8185-FBA661D5AF8E}" srcId="{D82D1D83-284C-44DD-9EFD-ECE38BA4CE5A}" destId="{DEBA2456-0114-419B-8831-1598B85B7E6C}" srcOrd="2" destOrd="0" parTransId="{15238DB3-2C28-4DC6-B643-D5BC9D4A08DF}" sibTransId="{9ED6EE63-48B4-4AF5-B486-ADEDDE75D3DE}"/>
    <dgm:cxn modelId="{119F03F0-4F96-47F1-B337-5E63D3AF4C31}" type="presOf" srcId="{251A6CF7-F073-48F8-9907-2F09B280EB84}" destId="{C1EE5767-966F-40CA-82D8-9FD446AD3513}" srcOrd="0" destOrd="0" presId="urn:microsoft.com/office/officeart/2005/8/layout/hProcess10"/>
    <dgm:cxn modelId="{460E587E-5AB2-492D-94B8-7CA2D2784DAC}" type="presOf" srcId="{F4FF6E25-E4BF-4A3A-A478-8ED374956B92}" destId="{9834F6CD-5280-484F-B60E-1E213A8C49AF}" srcOrd="0" destOrd="0" presId="urn:microsoft.com/office/officeart/2005/8/layout/hProcess10"/>
    <dgm:cxn modelId="{3B0731F8-A827-4DC8-8416-68CA71E097B7}" type="presOf" srcId="{E5BB5C2A-1AC5-4AE9-BA4D-5FDCEA88FC79}" destId="{ABFE0E57-F395-4DE5-94E1-5C956F356B88}" srcOrd="0" destOrd="0" presId="urn:microsoft.com/office/officeart/2005/8/layout/hProcess10"/>
    <dgm:cxn modelId="{36939D50-19E9-4000-BBD1-018AE534B1DF}" type="presOf" srcId="{251A6CF7-F073-48F8-9907-2F09B280EB84}" destId="{E022EF6B-CFF5-4F11-8D9E-BF3B2E0B4C6C}" srcOrd="1" destOrd="0" presId="urn:microsoft.com/office/officeart/2005/8/layout/hProcess10"/>
    <dgm:cxn modelId="{54DA05A4-4EDB-409F-BACD-D4D1CF6DF717}" srcId="{D82D1D83-284C-44DD-9EFD-ECE38BA4CE5A}" destId="{E5BB5C2A-1AC5-4AE9-BA4D-5FDCEA88FC79}" srcOrd="1" destOrd="0" parTransId="{48673825-1B99-4B1B-9235-721AD2783D98}" sibTransId="{6140B04B-B64C-4385-A943-620D62003DBA}"/>
    <dgm:cxn modelId="{1844CBFB-67DC-40AC-AE23-7DD7D62D1459}" srcId="{D82D1D83-284C-44DD-9EFD-ECE38BA4CE5A}" destId="{F4FF6E25-E4BF-4A3A-A478-8ED374956B92}" srcOrd="0" destOrd="0" parTransId="{C41F9537-146E-4A1F-932B-484CA3A32178}" sibTransId="{251A6CF7-F073-48F8-9907-2F09B280EB84}"/>
    <dgm:cxn modelId="{DE6DFF0C-ACBA-4181-87EE-FDD1D4EBBE7A}" type="presOf" srcId="{DEBA2456-0114-419B-8831-1598B85B7E6C}" destId="{3DC81AB5-6223-4D26-B903-7D6E2F663A3B}" srcOrd="0" destOrd="0" presId="urn:microsoft.com/office/officeart/2005/8/layout/hProcess10"/>
    <dgm:cxn modelId="{8B321873-7465-43F1-9B68-5F39AE26EEC8}" type="presOf" srcId="{D82D1D83-284C-44DD-9EFD-ECE38BA4CE5A}" destId="{CC8A2AE1-A7D0-4B30-90F8-E9C2A3DD82FF}" srcOrd="0" destOrd="0" presId="urn:microsoft.com/office/officeart/2005/8/layout/hProcess10"/>
    <dgm:cxn modelId="{1D1C6780-F609-46CE-AA70-5A9DD8F0E190}" type="presOf" srcId="{9ED6EE63-48B4-4AF5-B486-ADEDDE75D3DE}" destId="{8A2D1533-6974-43EC-A5AA-F3C947BB5F87}" srcOrd="0" destOrd="0" presId="urn:microsoft.com/office/officeart/2005/8/layout/hProcess10"/>
    <dgm:cxn modelId="{393D3DE3-D800-48DB-9583-C3CD70D02551}" srcId="{D82D1D83-284C-44DD-9EFD-ECE38BA4CE5A}" destId="{8FFC3E55-B4E6-457A-9E45-5303238A0D67}" srcOrd="3" destOrd="0" parTransId="{DE37DEC8-1D34-41BF-A730-E1302BECCADC}" sibTransId="{26B0DE46-9EE8-4989-A3AA-E5048C05EFAD}"/>
    <dgm:cxn modelId="{A41FA4F9-C591-4958-AB81-15521EA7940E}" type="presOf" srcId="{6140B04B-B64C-4385-A943-620D62003DBA}" destId="{32A28748-492C-4001-B321-97D410D8AEA7}" srcOrd="1" destOrd="0" presId="urn:microsoft.com/office/officeart/2005/8/layout/hProcess10"/>
    <dgm:cxn modelId="{46D980BC-DD01-4228-8AC0-FE1785D41780}" type="presOf" srcId="{9ED6EE63-48B4-4AF5-B486-ADEDDE75D3DE}" destId="{11C94143-7744-42B6-89AB-9B0B25A2812F}" srcOrd="1" destOrd="0" presId="urn:microsoft.com/office/officeart/2005/8/layout/hProcess10"/>
    <dgm:cxn modelId="{7576B584-AE3E-4161-9D33-82B883DADBE8}" type="presOf" srcId="{8FFC3E55-B4E6-457A-9E45-5303238A0D67}" destId="{18892D23-1B4B-4CEF-8215-B0C526D6D4EB}" srcOrd="0" destOrd="0" presId="urn:microsoft.com/office/officeart/2005/8/layout/hProcess10"/>
    <dgm:cxn modelId="{EEA41221-134A-4C5C-B4F9-5251901F0A10}" type="presOf" srcId="{6140B04B-B64C-4385-A943-620D62003DBA}" destId="{7D88BC18-F59C-422E-B048-3ABD1D0E1F14}" srcOrd="0" destOrd="0" presId="urn:microsoft.com/office/officeart/2005/8/layout/hProcess10"/>
    <dgm:cxn modelId="{3DE60F0D-7364-46A0-8E44-1FD966DDFB84}" type="presParOf" srcId="{CC8A2AE1-A7D0-4B30-90F8-E9C2A3DD82FF}" destId="{3FF2D7AC-1439-4634-8741-DF82FA267305}" srcOrd="0" destOrd="0" presId="urn:microsoft.com/office/officeart/2005/8/layout/hProcess10"/>
    <dgm:cxn modelId="{0769AF0C-6CF4-4E71-B776-5CF0025913FF}" type="presParOf" srcId="{3FF2D7AC-1439-4634-8741-DF82FA267305}" destId="{557DC1F0-74B2-480B-9AA7-C94AF2937C30}" srcOrd="0" destOrd="0" presId="urn:microsoft.com/office/officeart/2005/8/layout/hProcess10"/>
    <dgm:cxn modelId="{1DA9FF82-30D9-4BF6-85D1-8B7D3FF97E5E}" type="presParOf" srcId="{3FF2D7AC-1439-4634-8741-DF82FA267305}" destId="{9834F6CD-5280-484F-B60E-1E213A8C49AF}" srcOrd="1" destOrd="0" presId="urn:microsoft.com/office/officeart/2005/8/layout/hProcess10"/>
    <dgm:cxn modelId="{9D4620A8-6352-4040-AB66-3F2217730C61}" type="presParOf" srcId="{CC8A2AE1-A7D0-4B30-90F8-E9C2A3DD82FF}" destId="{C1EE5767-966F-40CA-82D8-9FD446AD3513}" srcOrd="1" destOrd="0" presId="urn:microsoft.com/office/officeart/2005/8/layout/hProcess10"/>
    <dgm:cxn modelId="{1389C4F6-EFD5-47A3-AB03-FDFF929FCC01}" type="presParOf" srcId="{C1EE5767-966F-40CA-82D8-9FD446AD3513}" destId="{E022EF6B-CFF5-4F11-8D9E-BF3B2E0B4C6C}" srcOrd="0" destOrd="0" presId="urn:microsoft.com/office/officeart/2005/8/layout/hProcess10"/>
    <dgm:cxn modelId="{66522555-75DC-471A-B11E-3463314D2295}" type="presParOf" srcId="{CC8A2AE1-A7D0-4B30-90F8-E9C2A3DD82FF}" destId="{865F35DD-F702-4973-917E-886CA09B0D49}" srcOrd="2" destOrd="0" presId="urn:microsoft.com/office/officeart/2005/8/layout/hProcess10"/>
    <dgm:cxn modelId="{65A09408-498A-4D66-9A6B-3008A0B66FF9}" type="presParOf" srcId="{865F35DD-F702-4973-917E-886CA09B0D49}" destId="{5E5A3162-D62F-41D7-8F91-6DFCB1A86A9C}" srcOrd="0" destOrd="0" presId="urn:microsoft.com/office/officeart/2005/8/layout/hProcess10"/>
    <dgm:cxn modelId="{E1A788C8-E16D-49BE-8DEF-966BAF3128A1}" type="presParOf" srcId="{865F35DD-F702-4973-917E-886CA09B0D49}" destId="{ABFE0E57-F395-4DE5-94E1-5C956F356B88}" srcOrd="1" destOrd="0" presId="urn:microsoft.com/office/officeart/2005/8/layout/hProcess10"/>
    <dgm:cxn modelId="{192CC142-CFDB-446C-8009-097C3915C338}" type="presParOf" srcId="{CC8A2AE1-A7D0-4B30-90F8-E9C2A3DD82FF}" destId="{7D88BC18-F59C-422E-B048-3ABD1D0E1F14}" srcOrd="3" destOrd="0" presId="urn:microsoft.com/office/officeart/2005/8/layout/hProcess10"/>
    <dgm:cxn modelId="{5DEBB55C-A22D-4DB0-B2F8-CE5EAF330AC9}" type="presParOf" srcId="{7D88BC18-F59C-422E-B048-3ABD1D0E1F14}" destId="{32A28748-492C-4001-B321-97D410D8AEA7}" srcOrd="0" destOrd="0" presId="urn:microsoft.com/office/officeart/2005/8/layout/hProcess10"/>
    <dgm:cxn modelId="{6FBA3E32-56DE-4207-9FAD-A2A9B31AA2EB}" type="presParOf" srcId="{CC8A2AE1-A7D0-4B30-90F8-E9C2A3DD82FF}" destId="{3D4C0E6D-05D0-49B3-9250-CD6B4E5189F6}" srcOrd="4" destOrd="0" presId="urn:microsoft.com/office/officeart/2005/8/layout/hProcess10"/>
    <dgm:cxn modelId="{5CD2A2D8-747C-4BDB-9512-B6C7D31ACB25}" type="presParOf" srcId="{3D4C0E6D-05D0-49B3-9250-CD6B4E5189F6}" destId="{4D90948A-8E04-4233-ADF7-1E90F212F452}" srcOrd="0" destOrd="0" presId="urn:microsoft.com/office/officeart/2005/8/layout/hProcess10"/>
    <dgm:cxn modelId="{9EBDF613-5C35-4227-BB40-C2B486494DA6}" type="presParOf" srcId="{3D4C0E6D-05D0-49B3-9250-CD6B4E5189F6}" destId="{3DC81AB5-6223-4D26-B903-7D6E2F663A3B}" srcOrd="1" destOrd="0" presId="urn:microsoft.com/office/officeart/2005/8/layout/hProcess10"/>
    <dgm:cxn modelId="{771B9EE5-B752-4257-9F51-D37BD6C6B0AB}" type="presParOf" srcId="{CC8A2AE1-A7D0-4B30-90F8-E9C2A3DD82FF}" destId="{8A2D1533-6974-43EC-A5AA-F3C947BB5F87}" srcOrd="5" destOrd="0" presId="urn:microsoft.com/office/officeart/2005/8/layout/hProcess10"/>
    <dgm:cxn modelId="{CE7CCC07-E082-4F31-B3A9-57A07301A76E}" type="presParOf" srcId="{8A2D1533-6974-43EC-A5AA-F3C947BB5F87}" destId="{11C94143-7744-42B6-89AB-9B0B25A2812F}" srcOrd="0" destOrd="0" presId="urn:microsoft.com/office/officeart/2005/8/layout/hProcess10"/>
    <dgm:cxn modelId="{945957D6-F3CA-498C-9AE9-27492BDD1032}" type="presParOf" srcId="{CC8A2AE1-A7D0-4B30-90F8-E9C2A3DD82FF}" destId="{CFD980F8-4A5B-4C9B-B5ED-6E43AEA1FF86}" srcOrd="6" destOrd="0" presId="urn:microsoft.com/office/officeart/2005/8/layout/hProcess10"/>
    <dgm:cxn modelId="{89E0EC08-9C01-4451-B616-B07D899BC791}" type="presParOf" srcId="{CFD980F8-4A5B-4C9B-B5ED-6E43AEA1FF86}" destId="{004CFFD5-5EA5-424D-81D9-5A63A5306412}" srcOrd="0" destOrd="0" presId="urn:microsoft.com/office/officeart/2005/8/layout/hProcess10"/>
    <dgm:cxn modelId="{090C2DD5-F6DF-45B6-BFF1-759E2C44387F}" type="presParOf" srcId="{CFD980F8-4A5B-4C9B-B5ED-6E43AEA1FF86}" destId="{18892D23-1B4B-4CEF-8215-B0C526D6D4E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DC1F0-74B2-480B-9AA7-C94AF2937C30}">
      <dsp:nvSpPr>
        <dsp:cNvPr id="0" name=""/>
        <dsp:cNvSpPr/>
      </dsp:nvSpPr>
      <dsp:spPr>
        <a:xfrm>
          <a:off x="5961" y="337158"/>
          <a:ext cx="1615773" cy="16157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34F6CD-5280-484F-B60E-1E213A8C49AF}">
      <dsp:nvSpPr>
        <dsp:cNvPr id="0" name=""/>
        <dsp:cNvSpPr/>
      </dsp:nvSpPr>
      <dsp:spPr>
        <a:xfrm>
          <a:off x="136735" y="1306622"/>
          <a:ext cx="1880291" cy="16157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Himpunan</a:t>
          </a:r>
          <a:r>
            <a:rPr lang="en-US" sz="18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Data</a:t>
          </a:r>
          <a:endParaRPr lang="id-ID" sz="1800" b="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4059" y="1353946"/>
        <a:ext cx="1785643" cy="1521125"/>
      </dsp:txXfrm>
    </dsp:sp>
    <dsp:sp modelId="{C1EE5767-966F-40CA-82D8-9FD446AD3513}">
      <dsp:nvSpPr>
        <dsp:cNvPr id="0" name=""/>
        <dsp:cNvSpPr/>
      </dsp:nvSpPr>
      <dsp:spPr>
        <a:xfrm>
          <a:off x="1979259" y="950921"/>
          <a:ext cx="357524" cy="3882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/>
        </a:p>
      </dsp:txBody>
      <dsp:txXfrm>
        <a:off x="1979259" y="1028570"/>
        <a:ext cx="250267" cy="232949"/>
      </dsp:txXfrm>
    </dsp:sp>
    <dsp:sp modelId="{5E5A3162-D62F-41D7-8F91-6DFCB1A86A9C}">
      <dsp:nvSpPr>
        <dsp:cNvPr id="0" name=""/>
        <dsp:cNvSpPr/>
      </dsp:nvSpPr>
      <dsp:spPr>
        <a:xfrm>
          <a:off x="2643233" y="337158"/>
          <a:ext cx="1615773" cy="16157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FE0E57-F395-4DE5-94E1-5C956F356B88}">
      <dsp:nvSpPr>
        <dsp:cNvPr id="0" name=""/>
        <dsp:cNvSpPr/>
      </dsp:nvSpPr>
      <dsp:spPr>
        <a:xfrm>
          <a:off x="2766687" y="1306622"/>
          <a:ext cx="1894930" cy="16157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Metode</a:t>
          </a:r>
          <a:r>
            <a:rPr lang="en-US" sz="18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Data Mining</a:t>
          </a:r>
          <a:endParaRPr lang="id-ID" sz="1800" b="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14011" y="1353946"/>
        <a:ext cx="1800282" cy="1521125"/>
      </dsp:txXfrm>
    </dsp:sp>
    <dsp:sp modelId="{7D88BC18-F59C-422E-B048-3ABD1D0E1F14}">
      <dsp:nvSpPr>
        <dsp:cNvPr id="0" name=""/>
        <dsp:cNvSpPr/>
      </dsp:nvSpPr>
      <dsp:spPr>
        <a:xfrm>
          <a:off x="4619092" y="950921"/>
          <a:ext cx="360086" cy="3882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/>
        </a:p>
      </dsp:txBody>
      <dsp:txXfrm>
        <a:off x="4619092" y="1028570"/>
        <a:ext cx="252060" cy="232949"/>
      </dsp:txXfrm>
    </dsp:sp>
    <dsp:sp modelId="{4D90948A-8E04-4233-ADF7-1E90F212F452}">
      <dsp:nvSpPr>
        <dsp:cNvPr id="0" name=""/>
        <dsp:cNvSpPr/>
      </dsp:nvSpPr>
      <dsp:spPr>
        <a:xfrm>
          <a:off x="5287824" y="337158"/>
          <a:ext cx="1615773" cy="16157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C81AB5-6223-4D26-B903-7D6E2F663A3B}">
      <dsp:nvSpPr>
        <dsp:cNvPr id="0" name=""/>
        <dsp:cNvSpPr/>
      </dsp:nvSpPr>
      <dsp:spPr>
        <a:xfrm>
          <a:off x="5408248" y="1306622"/>
          <a:ext cx="1900989" cy="16157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Pengetahuan</a:t>
          </a:r>
          <a:endParaRPr lang="id-ID" sz="1800" b="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55572" y="1353946"/>
        <a:ext cx="1806341" cy="1521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067B6-7F4D-4871-94D9-FD1C699E8DEB}">
      <dsp:nvSpPr>
        <dsp:cNvPr id="0" name=""/>
        <dsp:cNvSpPr/>
      </dsp:nvSpPr>
      <dsp:spPr>
        <a:xfrm>
          <a:off x="-4480258" y="-687065"/>
          <a:ext cx="5337300" cy="5337300"/>
        </a:xfrm>
        <a:prstGeom prst="blockArc">
          <a:avLst>
            <a:gd name="adj1" fmla="val 18900000"/>
            <a:gd name="adj2" fmla="val 2700000"/>
            <a:gd name="adj3" fmla="val 40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826EF1-AF03-4036-90E5-49D8A89E2951}">
      <dsp:nvSpPr>
        <dsp:cNvPr id="0" name=""/>
        <dsp:cNvSpPr/>
      </dsp:nvSpPr>
      <dsp:spPr>
        <a:xfrm>
          <a:off x="551185" y="396317"/>
          <a:ext cx="5557488" cy="79263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915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Apa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itu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data ???</a:t>
          </a:r>
        </a:p>
      </dsp:txBody>
      <dsp:txXfrm>
        <a:off x="551185" y="396317"/>
        <a:ext cx="5557488" cy="792634"/>
      </dsp:txXfrm>
    </dsp:sp>
    <dsp:sp modelId="{F8EA0CE5-C165-465F-81EB-296CC42A0130}">
      <dsp:nvSpPr>
        <dsp:cNvPr id="0" name=""/>
        <dsp:cNvSpPr/>
      </dsp:nvSpPr>
      <dsp:spPr>
        <a:xfrm>
          <a:off x="55789" y="297237"/>
          <a:ext cx="990792" cy="990792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064B5C-8D21-4122-BF81-B8F90037F382}">
      <dsp:nvSpPr>
        <dsp:cNvPr id="0" name=""/>
        <dsp:cNvSpPr/>
      </dsp:nvSpPr>
      <dsp:spPr>
        <a:xfrm>
          <a:off x="839308" y="1585268"/>
          <a:ext cx="5269365" cy="792634"/>
        </a:xfrm>
        <a:prstGeom prst="rect">
          <a:avLst/>
        </a:prstGeom>
        <a:solidFill>
          <a:srgbClr val="B612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915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Apa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itu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informasi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???</a:t>
          </a:r>
        </a:p>
      </dsp:txBody>
      <dsp:txXfrm>
        <a:off x="839308" y="1585268"/>
        <a:ext cx="5269365" cy="792634"/>
      </dsp:txXfrm>
    </dsp:sp>
    <dsp:sp modelId="{C98212F2-CE7F-4626-B165-2F00F60DAE10}">
      <dsp:nvSpPr>
        <dsp:cNvPr id="0" name=""/>
        <dsp:cNvSpPr/>
      </dsp:nvSpPr>
      <dsp:spPr>
        <a:xfrm>
          <a:off x="343911" y="1486188"/>
          <a:ext cx="990792" cy="990792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25757D-FC59-4179-BB6E-3018509DCF4E}">
      <dsp:nvSpPr>
        <dsp:cNvPr id="0" name=""/>
        <dsp:cNvSpPr/>
      </dsp:nvSpPr>
      <dsp:spPr>
        <a:xfrm>
          <a:off x="551185" y="2774219"/>
          <a:ext cx="5557488" cy="792634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915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Apa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itu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pengetahuan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???</a:t>
          </a:r>
        </a:p>
      </dsp:txBody>
      <dsp:txXfrm>
        <a:off x="551185" y="2774219"/>
        <a:ext cx="5557488" cy="792634"/>
      </dsp:txXfrm>
    </dsp:sp>
    <dsp:sp modelId="{83C47454-06C8-492E-B5C6-527B90398857}">
      <dsp:nvSpPr>
        <dsp:cNvPr id="0" name=""/>
        <dsp:cNvSpPr/>
      </dsp:nvSpPr>
      <dsp:spPr>
        <a:xfrm>
          <a:off x="55789" y="2675139"/>
          <a:ext cx="990792" cy="990792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DC1F0-74B2-480B-9AA7-C94AF2937C30}">
      <dsp:nvSpPr>
        <dsp:cNvPr id="0" name=""/>
        <dsp:cNvSpPr/>
      </dsp:nvSpPr>
      <dsp:spPr>
        <a:xfrm>
          <a:off x="148568" y="1006071"/>
          <a:ext cx="1026134" cy="10261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34F6CD-5280-484F-B60E-1E213A8C49AF}">
      <dsp:nvSpPr>
        <dsp:cNvPr id="0" name=""/>
        <dsp:cNvSpPr/>
      </dsp:nvSpPr>
      <dsp:spPr>
        <a:xfrm>
          <a:off x="43595" y="1834465"/>
          <a:ext cx="1653062" cy="14440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US" sz="1500" b="1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Himpunan</a:t>
          </a:r>
          <a:r>
            <a:rPr lang="en-US" sz="15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d-ID" sz="15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Data</a:t>
          </a:r>
          <a:r>
            <a:rPr lang="en-US" sz="15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5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500" b="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15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Pemahaman</a:t>
          </a:r>
          <a:r>
            <a:rPr lang="en-US" sz="15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US" sz="15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Pengolahan</a:t>
          </a:r>
          <a:r>
            <a:rPr lang="en-US" sz="15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Data)</a:t>
          </a:r>
          <a:endParaRPr lang="id-ID" sz="1500" b="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890" y="1876760"/>
        <a:ext cx="1568472" cy="1359479"/>
      </dsp:txXfrm>
    </dsp:sp>
    <dsp:sp modelId="{C1EE5767-966F-40CA-82D8-9FD446AD3513}">
      <dsp:nvSpPr>
        <dsp:cNvPr id="0" name=""/>
        <dsp:cNvSpPr/>
      </dsp:nvSpPr>
      <dsp:spPr>
        <a:xfrm>
          <a:off x="1535571" y="1395856"/>
          <a:ext cx="360868" cy="2465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000" kern="1200"/>
        </a:p>
      </dsp:txBody>
      <dsp:txXfrm>
        <a:off x="1535571" y="1445169"/>
        <a:ext cx="286899" cy="147939"/>
      </dsp:txXfrm>
    </dsp:sp>
    <dsp:sp modelId="{5E5A3162-D62F-41D7-8F91-6DFCB1A86A9C}">
      <dsp:nvSpPr>
        <dsp:cNvPr id="0" name=""/>
        <dsp:cNvSpPr/>
      </dsp:nvSpPr>
      <dsp:spPr>
        <a:xfrm>
          <a:off x="2205756" y="1006071"/>
          <a:ext cx="1026134" cy="10261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FE0E57-F395-4DE5-94E1-5C956F356B88}">
      <dsp:nvSpPr>
        <dsp:cNvPr id="0" name=""/>
        <dsp:cNvSpPr/>
      </dsp:nvSpPr>
      <dsp:spPr>
        <a:xfrm>
          <a:off x="2052898" y="1834465"/>
          <a:ext cx="1665940" cy="14440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id-ID" sz="15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Metode</a:t>
          </a:r>
          <a:r>
            <a:rPr lang="en-US" sz="15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Data Mining</a:t>
          </a:r>
          <a:r>
            <a:rPr lang="id-ID" sz="15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id-ID" sz="15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5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5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id-ID" sz="15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15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Pilih</a:t>
          </a:r>
          <a:r>
            <a:rPr lang="en-US" sz="15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Metode</a:t>
          </a:r>
          <a:r>
            <a:rPr lang="en-US" sz="15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5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5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Sesuai</a:t>
          </a:r>
          <a:r>
            <a:rPr lang="en-US" sz="15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Karakter</a:t>
          </a:r>
          <a:r>
            <a:rPr lang="en-US" sz="15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Data</a:t>
          </a:r>
          <a:r>
            <a:rPr lang="id-ID" sz="15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2095193" y="1876760"/>
        <a:ext cx="1581350" cy="1359479"/>
      </dsp:txXfrm>
    </dsp:sp>
    <dsp:sp modelId="{7D88BC18-F59C-422E-B048-3ABD1D0E1F14}">
      <dsp:nvSpPr>
        <dsp:cNvPr id="0" name=""/>
        <dsp:cNvSpPr/>
      </dsp:nvSpPr>
      <dsp:spPr>
        <a:xfrm>
          <a:off x="3640062" y="1395856"/>
          <a:ext cx="408171" cy="2465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000" kern="1200"/>
        </a:p>
      </dsp:txBody>
      <dsp:txXfrm>
        <a:off x="3640062" y="1445169"/>
        <a:ext cx="334202" cy="147939"/>
      </dsp:txXfrm>
    </dsp:sp>
    <dsp:sp modelId="{4D90948A-8E04-4233-ADF7-1E90F212F452}">
      <dsp:nvSpPr>
        <dsp:cNvPr id="0" name=""/>
        <dsp:cNvSpPr/>
      </dsp:nvSpPr>
      <dsp:spPr>
        <a:xfrm>
          <a:off x="4398096" y="1006071"/>
          <a:ext cx="1026134" cy="10261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C81AB5-6223-4D26-B903-7D6E2F663A3B}">
      <dsp:nvSpPr>
        <dsp:cNvPr id="0" name=""/>
        <dsp:cNvSpPr/>
      </dsp:nvSpPr>
      <dsp:spPr>
        <a:xfrm>
          <a:off x="4116525" y="1834465"/>
          <a:ext cx="1923366" cy="14440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en-US" sz="1500" b="1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Pengetahuan</a:t>
          </a:r>
          <a:r>
            <a:rPr lang="id-ID" sz="15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id-ID" sz="15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500" b="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(Pola/Model</a:t>
          </a:r>
          <a:r>
            <a:rPr lang="en-US" sz="15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en-US" sz="1500" b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Rumus</a:t>
          </a:r>
          <a:r>
            <a:rPr lang="en-US" sz="15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/</a:t>
          </a:r>
          <a:br>
            <a:rPr lang="en-US" sz="15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5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Tree/Rule/Cluster</a:t>
          </a:r>
          <a:r>
            <a:rPr lang="id-ID" sz="15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4158820" y="1876760"/>
        <a:ext cx="1838776" cy="1359479"/>
      </dsp:txXfrm>
    </dsp:sp>
    <dsp:sp modelId="{8A2D1533-6974-43EC-A5AA-F3C947BB5F87}">
      <dsp:nvSpPr>
        <dsp:cNvPr id="0" name=""/>
        <dsp:cNvSpPr/>
      </dsp:nvSpPr>
      <dsp:spPr>
        <a:xfrm>
          <a:off x="5818297" y="1395856"/>
          <a:ext cx="394066" cy="2465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000" kern="1200"/>
        </a:p>
      </dsp:txBody>
      <dsp:txXfrm>
        <a:off x="5818297" y="1445169"/>
        <a:ext cx="320097" cy="147939"/>
      </dsp:txXfrm>
    </dsp:sp>
    <dsp:sp modelId="{004CFFD5-5EA5-424D-81D9-5A63A5306412}">
      <dsp:nvSpPr>
        <dsp:cNvPr id="0" name=""/>
        <dsp:cNvSpPr/>
      </dsp:nvSpPr>
      <dsp:spPr>
        <a:xfrm>
          <a:off x="6550135" y="1006071"/>
          <a:ext cx="1026134" cy="10261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892D23-1B4B-4CEF-8215-B0C526D6D4EB}">
      <dsp:nvSpPr>
        <dsp:cNvPr id="0" name=""/>
        <dsp:cNvSpPr/>
      </dsp:nvSpPr>
      <dsp:spPr>
        <a:xfrm>
          <a:off x="6437579" y="1834465"/>
          <a:ext cx="1585337" cy="14440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id-ID" sz="1500" b="1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Evaluation</a:t>
          </a:r>
          <a:r>
            <a:rPr lang="id-ID" sz="15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id-ID" sz="15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1500" b="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5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id-ID" sz="15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(Akurasi, AUC,</a:t>
          </a:r>
          <a:r>
            <a:rPr lang="en-US" sz="15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d-ID" sz="15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RMSE, </a:t>
          </a:r>
          <a:r>
            <a:rPr lang="en-US" sz="15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Lift Ratio,…</a:t>
          </a:r>
          <a:r>
            <a:rPr lang="id-ID" sz="15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6479874" y="1876760"/>
        <a:ext cx="1500747" cy="1359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EE6232-40FD-4A81-A44C-58AEEFAEF8FA}" type="datetimeFigureOut">
              <a:rPr lang="id-ID"/>
              <a:pPr>
                <a:defRPr/>
              </a:pPr>
              <a:t>15/09/2017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6A31809-AF84-4965-A22D-DA5A2957B09A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9146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2C3500-B875-45C2-A935-3809A0F1E308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18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64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74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891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72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884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168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17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891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18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439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19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727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20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804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487FB4-429F-48A1-8814-1313F330E1FB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27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21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11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22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789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Data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kumpulan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data </a:t>
            </a:r>
            <a:r>
              <a:rPr lang="en-US" dirty="0" err="1" smtClean="0"/>
              <a:t>objek</a:t>
            </a:r>
            <a:r>
              <a:rPr lang="en-US" dirty="0" smtClean="0"/>
              <a:t>. </a:t>
            </a:r>
            <a:r>
              <a:rPr lang="en-US" dirty="0" err="1" smtClean="0"/>
              <a:t>Objek</a:t>
            </a:r>
            <a:r>
              <a:rPr lang="en-US" dirty="0" smtClean="0"/>
              <a:t> data </a:t>
            </a:r>
            <a:r>
              <a:rPr lang="en-US" dirty="0" err="1" smtClean="0"/>
              <a:t>mewakili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(</a:t>
            </a:r>
            <a:r>
              <a:rPr lang="en-US" dirty="0" err="1" smtClean="0"/>
              <a:t>dalam</a:t>
            </a:r>
            <a:r>
              <a:rPr lang="en-US" dirty="0" smtClean="0"/>
              <a:t> database). </a:t>
            </a:r>
            <a:r>
              <a:rPr lang="en-US" dirty="0" err="1" smtClean="0"/>
              <a:t>Objek</a:t>
            </a:r>
            <a:r>
              <a:rPr lang="en-US" dirty="0" smtClean="0"/>
              <a:t> data </a:t>
            </a:r>
            <a:r>
              <a:rPr lang="en-US" dirty="0" err="1" smtClean="0"/>
              <a:t>digambarkan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data field, </a:t>
            </a:r>
            <a:r>
              <a:rPr lang="en-US" dirty="0" err="1" smtClean="0"/>
              <a:t>mewakili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fitur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data.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23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6240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24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892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25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226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kalimat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dimaksud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data mining?</a:t>
            </a:r>
          </a:p>
          <a:p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dimaksud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numeric.</a:t>
            </a:r>
          </a:p>
          <a:p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dimaksud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kategoris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kalimat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,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dimaksud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Nominal, Ordinal, Interval, </a:t>
            </a:r>
            <a:r>
              <a:rPr lang="en-US" dirty="0" err="1" smtClean="0"/>
              <a:t>Rasio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berikan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beserta</a:t>
            </a:r>
            <a:r>
              <a:rPr lang="en-US" dirty="0" smtClean="0"/>
              <a:t> </a:t>
            </a:r>
            <a:r>
              <a:rPr lang="en-US" dirty="0" err="1" smtClean="0"/>
              <a:t>penjelasan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26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980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27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5291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28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7571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29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935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30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052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1A8CFA-3BB6-4A4D-A7FB-7F1802CCE06C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8962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31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961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32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0474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33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7988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34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3841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cs typeface="Arial" panose="020B0604020202020204" pitchFamily="34" charset="0"/>
              </a:rPr>
              <a:t>Data Mining </a:t>
            </a:r>
            <a:r>
              <a:rPr lang="en-US" sz="1200" dirty="0" err="1" smtClean="0">
                <a:cs typeface="Arial" panose="020B0604020202020204" pitchFamily="34" charset="0"/>
              </a:rPr>
              <a:t>pada</a:t>
            </a:r>
            <a:r>
              <a:rPr lang="en-US" sz="1200" dirty="0" smtClean="0">
                <a:cs typeface="Arial" panose="020B0604020202020204" pitchFamily="34" charset="0"/>
              </a:rPr>
              <a:t> Business Intelligence</a:t>
            </a:r>
          </a:p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35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9876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36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1096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6B9771-2D36-4C2A-AA13-CA6AF2D95942}" type="slidenum">
              <a:rPr lang="id-ID">
                <a:latin typeface="Calibri" panose="020F0502020204030204" pitchFamily="34" charset="0"/>
              </a:rPr>
              <a:pPr eaLnBrk="1" hangingPunct="1"/>
              <a:t>37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148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15C92D5-3C61-44A9-8996-C99FA3716992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229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049856-8FEE-4DBD-8E7C-90A4F99516E3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741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9DD6247-F765-4DEC-8757-EB04AE92D1BF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482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9F30F7-B589-4CF9-91E4-7735D61B86D5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031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9221E1A-4C19-483F-A958-6074CC876EE8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262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997FD2-1677-4E76-89BC-3739E39E50CE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540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F8E96-9C90-40D9-ABFD-B6EF68ACA39B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1B851-BE20-4417-832F-D893B8757D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1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4D0C1-1E58-4116-8C52-483FE0D86666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53B60-1DA9-474E-98F4-AB8C80DAD5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0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B02FA-3C00-4B6A-9BDF-44BBE6A361E9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1F5D1-83F6-48CB-AF5E-C493D6B1DF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9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F4054-4AE8-4BA3-8E76-B2A79411AC0F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AFB19-AD58-470F-B820-51CABF5EED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89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A7ABE-ACFE-4BE3-95C3-62290DEE19AE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60100-044F-4895-B1E0-B7CBFDEE38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3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62D9A-6134-4135-B5C1-464736BE9A92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96455-F9B6-45A2-B269-2A5380E91B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7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2F051-1267-4D14-AB54-2FD95254DD0B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942D4-FCAB-4412-9E32-238C41F4FD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CADF5-B7FD-4E67-B6B1-3470727CBC97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2BBD8-6CA0-4FA1-92BC-8A4B2CE11B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4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68F4C-7294-4D27-9ACA-79E8FEE722DF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B89D3-722B-4490-BDFC-2399B68ED2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2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99669-5668-4366-A819-1BF03D44820F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EF221-FDF0-4C3C-BD41-70CE5D784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0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8B206-27B2-46E2-BF43-BD7F3AF8BB6F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2D54D-9841-4E83-82DD-6C7A0A1D58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8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0A8C40-D7E4-49D0-817D-48E4FF912F78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D91BB6A3-B7EB-48AD-B019-8BAACF8DA3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dss.org/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76600" y="3505200"/>
            <a:ext cx="563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DATA MINING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PERTEMUAN-1 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NOVIANDI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PRODI MIK | FAKULTAS ILMU-ILMU KESEHATAN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Bacaan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49374"/>
            <a:ext cx="2819869" cy="3524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/>
          <p:nvPr/>
        </p:nvPicPr>
        <p:blipFill rotWithShape="1">
          <a:blip r:embed="rId5"/>
          <a:srcRect l="37757" t="10500" r="38443" b="19487"/>
          <a:stretch/>
        </p:blipFill>
        <p:spPr bwMode="auto">
          <a:xfrm>
            <a:off x="6099386" y="1304122"/>
            <a:ext cx="1693097" cy="22123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andi\AppData\Local\Microsoft\Windows\INetCache\Content.Word\IMG_20170602_133419_HDR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" t="9313" r="6906" b="8413"/>
          <a:stretch/>
        </p:blipFill>
        <p:spPr bwMode="auto">
          <a:xfrm>
            <a:off x="7155203" y="2908937"/>
            <a:ext cx="1768248" cy="24897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:\Users\andi\AppData\Local\Microsoft\Windows\INetCache\Content.Word\IMG_20170602_133439_HDR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" t="6486" r="11162" b="7389"/>
          <a:stretch/>
        </p:blipFill>
        <p:spPr bwMode="auto">
          <a:xfrm>
            <a:off x="4300059" y="1749374"/>
            <a:ext cx="1656887" cy="22683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269" y="3263496"/>
            <a:ext cx="1804604" cy="2263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41284" y="2500845"/>
            <a:ext cx="2100201" cy="2305111"/>
            <a:chOff x="150204" y="2262778"/>
            <a:chExt cx="5171403" cy="365080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11" t="8976" r="20244" b="8742"/>
            <a:stretch/>
          </p:blipFill>
          <p:spPr>
            <a:xfrm rot="20404032">
              <a:off x="150204" y="2438568"/>
              <a:ext cx="1717057" cy="158281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191" y="4043181"/>
              <a:ext cx="3458300" cy="187040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74" t="9648" b="6735"/>
            <a:stretch/>
          </p:blipFill>
          <p:spPr>
            <a:xfrm>
              <a:off x="3349289" y="3122101"/>
              <a:ext cx="1972318" cy="157348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744" b="8774"/>
            <a:stretch/>
          </p:blipFill>
          <p:spPr>
            <a:xfrm>
              <a:off x="1823552" y="2262778"/>
              <a:ext cx="1597220" cy="193942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309806" y="1400742"/>
            <a:ext cx="7098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Clr>
                <a:schemeClr val="accent5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eksplorasi</a:t>
            </a:r>
            <a:r>
              <a:rPr lang="en-US" dirty="0"/>
              <a:t> data</a:t>
            </a:r>
          </a:p>
          <a:p>
            <a:pPr marL="336550">
              <a:buClr>
                <a:schemeClr val="accent5">
                  <a:lumMod val="75000"/>
                </a:schemeClr>
              </a:buClr>
              <a:buSzPct val="100000"/>
            </a:pPr>
            <a:r>
              <a:rPr lang="en-US" dirty="0" err="1"/>
              <a:t>Ukuran</a:t>
            </a:r>
            <a:r>
              <a:rPr lang="en-US" dirty="0"/>
              <a:t> data yang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mengalir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data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Terabytes </a:t>
            </a:r>
            <a:r>
              <a:rPr lang="en-US" dirty="0" err="1"/>
              <a:t>atau</a:t>
            </a:r>
            <a:r>
              <a:rPr lang="en-US" dirty="0"/>
              <a:t> peta bytes = 1 </a:t>
            </a:r>
            <a:r>
              <a:rPr lang="en-US" dirty="0" err="1"/>
              <a:t>juta</a:t>
            </a:r>
            <a:r>
              <a:rPr lang="en-US" dirty="0"/>
              <a:t> gigabytes.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44970" y="3454400"/>
            <a:ext cx="5713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46075">
              <a:buClr>
                <a:schemeClr val="accent5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berkompetisi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 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5508" y="1676400"/>
            <a:ext cx="7681558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3">
              <a:lnSpc>
                <a:spcPct val="150000"/>
              </a:lnSpc>
            </a:pP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yang </a:t>
            </a:r>
            <a:r>
              <a:rPr lang="en-US" dirty="0" err="1"/>
              <a:t>memproduksi</a:t>
            </a:r>
            <a:r>
              <a:rPr lang="en-US" dirty="0"/>
              <a:t> data: </a:t>
            </a:r>
          </a:p>
          <a:p>
            <a:pPr marL="457200" indent="-28575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135000"/>
              <a:buFont typeface="Arial" panose="020B0604020202020204" pitchFamily="34" charset="0"/>
              <a:buChar char="•"/>
            </a:pPr>
            <a:r>
              <a:rPr lang="en-US" dirty="0" err="1"/>
              <a:t>Mengakses</a:t>
            </a:r>
            <a:r>
              <a:rPr lang="en-US" dirty="0"/>
              <a:t> </a:t>
            </a:r>
            <a:r>
              <a:rPr lang="en-US" i="1" dirty="0"/>
              <a:t>world wide web / Log </a:t>
            </a:r>
            <a:r>
              <a:rPr lang="en-US" i="1" dirty="0" err="1"/>
              <a:t>kunjungan</a:t>
            </a:r>
            <a:r>
              <a:rPr lang="en-US" i="1" dirty="0"/>
              <a:t> Web.</a:t>
            </a:r>
          </a:p>
          <a:p>
            <a:pPr marL="457200" indent="-28575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135000"/>
              <a:buFont typeface="Arial" panose="020B0604020202020204" pitchFamily="34" charset="0"/>
              <a:buChar char="•"/>
            </a:pPr>
            <a:r>
              <a:rPr lang="en-US" dirty="0" err="1"/>
              <a:t>Riset</a:t>
            </a:r>
            <a:r>
              <a:rPr lang="en-US" dirty="0"/>
              <a:t> science </a:t>
            </a:r>
            <a:r>
              <a:rPr lang="en-US" dirty="0" err="1"/>
              <a:t>dan</a:t>
            </a:r>
            <a:r>
              <a:rPr lang="en-US" dirty="0"/>
              <a:t> engineering / </a:t>
            </a:r>
            <a:r>
              <a:rPr lang="en-US" dirty="0" err="1"/>
              <a:t>Akuisisi</a:t>
            </a:r>
            <a:r>
              <a:rPr lang="en-US" dirty="0"/>
              <a:t> data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penelitian-penelitian</a:t>
            </a:r>
            <a:r>
              <a:rPr lang="en-US" dirty="0"/>
              <a:t>. </a:t>
            </a:r>
            <a:r>
              <a:rPr lang="en-US" dirty="0" err="1"/>
              <a:t>seperti</a:t>
            </a:r>
            <a:r>
              <a:rPr lang="en-US" dirty="0"/>
              <a:t>; </a:t>
            </a:r>
            <a:r>
              <a:rPr lang="en-US" dirty="0" err="1"/>
              <a:t>astronomi</a:t>
            </a:r>
            <a:r>
              <a:rPr lang="en-US" dirty="0"/>
              <a:t>, </a:t>
            </a:r>
            <a:r>
              <a:rPr lang="en-US" dirty="0" err="1"/>
              <a:t>kesehatan</a:t>
            </a:r>
            <a:r>
              <a:rPr lang="en-US" dirty="0"/>
              <a:t> (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rekam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), </a:t>
            </a:r>
            <a:r>
              <a:rPr lang="en-US" dirty="0" err="1"/>
              <a:t>dll</a:t>
            </a:r>
            <a:r>
              <a:rPr lang="en-US" dirty="0"/>
              <a:t>.</a:t>
            </a:r>
          </a:p>
          <a:p>
            <a:pPr marL="457200" indent="-28575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135000"/>
              <a:buFont typeface="Arial" panose="020B0604020202020204" pitchFamily="34" charset="0"/>
              <a:buChar char="•"/>
            </a:pP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online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di supermarket.</a:t>
            </a:r>
          </a:p>
          <a:p>
            <a:pPr marL="457200" indent="-28575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135000"/>
              <a:buFont typeface="Arial" panose="020B0604020202020204" pitchFamily="34" charset="0"/>
              <a:buChar char="•"/>
            </a:pP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perbankan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.</a:t>
            </a:r>
          </a:p>
          <a:p>
            <a:pPr marL="457200" indent="-28575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135000"/>
              <a:buFont typeface="Arial" panose="020B0604020202020204" pitchFamily="34" charset="0"/>
              <a:buChar char="•"/>
            </a:pPr>
            <a:r>
              <a:rPr lang="en-US" dirty="0" err="1"/>
              <a:t>dll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5494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96064" y="560768"/>
            <a:ext cx="441397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5">
                  <a:lumMod val="75000"/>
                </a:schemeClr>
              </a:buClr>
              <a:buSzPct val="100000"/>
            </a:pPr>
            <a:r>
              <a:rPr lang="en-US" sz="3500" b="1" dirty="0" err="1">
                <a:cs typeface="Arial" panose="020B0604020202020204" pitchFamily="34" charset="0"/>
              </a:rPr>
              <a:t>Pertumbuhan</a:t>
            </a:r>
            <a:r>
              <a:rPr lang="en-US" sz="3500" b="1" dirty="0"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493418" y="1191710"/>
            <a:ext cx="1768989" cy="357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75000"/>
                </a:schemeClr>
              </a:buClr>
              <a:buSzPct val="100000"/>
            </a:pPr>
            <a:r>
              <a:rPr lang="en-US" b="1" dirty="0" err="1">
                <a:cs typeface="Arial" panose="020B0604020202020204" pitchFamily="34" charset="0"/>
              </a:rPr>
              <a:t>Astronomi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418" y="1602005"/>
            <a:ext cx="7447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cs typeface="Arial" panose="020B0604020202020204" pitchFamily="34" charset="0"/>
              </a:rPr>
              <a:t>Menurut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Sloan Digital Sky Survey , </a:t>
            </a:r>
            <a:r>
              <a:rPr lang="en-US" dirty="0" err="1">
                <a:cs typeface="Arial" panose="020B0604020202020204" pitchFamily="34" charset="0"/>
              </a:rPr>
              <a:t>besar</a:t>
            </a:r>
            <a:r>
              <a:rPr lang="en-US" dirty="0">
                <a:cs typeface="Arial" panose="020B0604020202020204" pitchFamily="34" charset="0"/>
              </a:rPr>
              <a:t> data yang di </a:t>
            </a:r>
            <a:r>
              <a:rPr lang="en-US" dirty="0" err="1">
                <a:cs typeface="Arial" panose="020B0604020202020204" pitchFamily="34" charset="0"/>
              </a:rPr>
              <a:t>hasilkan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setiap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malam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nya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adalah</a:t>
            </a:r>
            <a:r>
              <a:rPr lang="en-US" dirty="0">
                <a:cs typeface="Arial" panose="020B0604020202020204" pitchFamily="34" charset="0"/>
              </a:rPr>
              <a:t> 200 GB yang </a:t>
            </a:r>
            <a:r>
              <a:rPr lang="en-US" dirty="0" err="1">
                <a:cs typeface="Arial" panose="020B0604020202020204" pitchFamily="34" charset="0"/>
              </a:rPr>
              <a:t>merupakan</a:t>
            </a:r>
            <a:r>
              <a:rPr lang="en-US" dirty="0">
                <a:cs typeface="Arial" panose="020B0604020202020204" pitchFamily="34" charset="0"/>
              </a:rPr>
              <a:t> data </a:t>
            </a:r>
            <a:r>
              <a:rPr lang="en-US" dirty="0" err="1">
                <a:cs typeface="Arial" panose="020B0604020202020204" pitchFamily="34" charset="0"/>
              </a:rPr>
              <a:t>fotometrik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berupa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bintang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</a:rPr>
              <a:t>galaksi</a:t>
            </a:r>
            <a:r>
              <a:rPr lang="en-US" dirty="0">
                <a:cs typeface="Arial" panose="020B0604020202020204" pitchFamily="34" charset="0"/>
              </a:rPr>
              <a:t> ,</a:t>
            </a:r>
            <a:r>
              <a:rPr lang="en-US" dirty="0" err="1">
                <a:cs typeface="Arial" panose="020B0604020202020204" pitchFamily="34" charset="0"/>
              </a:rPr>
              <a:t>dll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739798"/>
            <a:ext cx="4000246" cy="2072127"/>
          </a:xfrm>
          <a:prstGeom prst="rect">
            <a:avLst/>
          </a:prstGeom>
        </p:spPr>
      </p:pic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873345"/>
              </p:ext>
            </p:extLst>
          </p:nvPr>
        </p:nvGraphicFramePr>
        <p:xfrm>
          <a:off x="5859278" y="2453511"/>
          <a:ext cx="2114549" cy="258604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15811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3255">
                <a:tc>
                  <a:txBody>
                    <a:bodyPr/>
                    <a:lstStyle/>
                    <a:p>
                      <a:pPr algn="l"/>
                      <a:r>
                        <a:rPr lang="en-GB" sz="1800" u="none" dirty="0">
                          <a:effectLst/>
                        </a:rPr>
                        <a:t>kilobyte (</a:t>
                      </a:r>
                      <a:r>
                        <a:rPr lang="en-GB" sz="1800" b="1" u="none" dirty="0" err="1">
                          <a:effectLst/>
                        </a:rPr>
                        <a:t>kB</a:t>
                      </a:r>
                      <a:r>
                        <a:rPr lang="en-GB" sz="1800" u="none" dirty="0">
                          <a:effectLst/>
                        </a:rPr>
                        <a:t>)</a:t>
                      </a:r>
                      <a:endParaRPr lang="en-GB" sz="18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028" marR="44028" marT="22014" marB="22014" anchor="ctr"/>
                </a:tc>
                <a:tc>
                  <a:txBody>
                    <a:bodyPr/>
                    <a:lstStyle/>
                    <a:p>
                      <a:r>
                        <a:rPr lang="en-GB" sz="1800" u="none"/>
                        <a:t>10</a:t>
                      </a:r>
                      <a:r>
                        <a:rPr lang="en-GB" sz="1800" u="none" baseline="30000"/>
                        <a:t>3</a:t>
                      </a:r>
                      <a:endParaRPr lang="en-GB" sz="1800" u="none">
                        <a:solidFill>
                          <a:schemeClr val="tx1"/>
                        </a:solidFill>
                      </a:endParaRPr>
                    </a:p>
                  </a:txBody>
                  <a:tcPr marL="44028" marR="44028" marT="22014" marB="2201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255">
                <a:tc>
                  <a:txBody>
                    <a:bodyPr/>
                    <a:lstStyle/>
                    <a:p>
                      <a:pPr algn="l"/>
                      <a:r>
                        <a:rPr lang="en-GB" sz="1800" u="none" dirty="0">
                          <a:effectLst/>
                        </a:rPr>
                        <a:t>megabyte (</a:t>
                      </a:r>
                      <a:r>
                        <a:rPr lang="en-GB" sz="1800" b="1" u="none" dirty="0">
                          <a:effectLst/>
                        </a:rPr>
                        <a:t>MB</a:t>
                      </a:r>
                      <a:r>
                        <a:rPr lang="en-GB" sz="1800" u="none" dirty="0">
                          <a:effectLst/>
                        </a:rPr>
                        <a:t>)</a:t>
                      </a:r>
                      <a:endParaRPr lang="en-GB" sz="18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028" marR="44028" marT="22014" marB="22014" anchor="ctr"/>
                </a:tc>
                <a:tc>
                  <a:txBody>
                    <a:bodyPr/>
                    <a:lstStyle/>
                    <a:p>
                      <a:r>
                        <a:rPr lang="en-GB" sz="1800" u="none" dirty="0"/>
                        <a:t>10</a:t>
                      </a:r>
                      <a:r>
                        <a:rPr lang="en-GB" sz="1800" u="none" baseline="30000" dirty="0"/>
                        <a:t>6</a:t>
                      </a:r>
                      <a:endParaRPr lang="en-GB" sz="1800" u="none" dirty="0">
                        <a:solidFill>
                          <a:schemeClr val="tx1"/>
                        </a:solidFill>
                      </a:endParaRPr>
                    </a:p>
                  </a:txBody>
                  <a:tcPr marL="44028" marR="44028" marT="22014" marB="22014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255">
                <a:tc>
                  <a:txBody>
                    <a:bodyPr/>
                    <a:lstStyle/>
                    <a:p>
                      <a:pPr algn="l"/>
                      <a:r>
                        <a:rPr lang="en-GB" sz="1800" u="none" dirty="0">
                          <a:effectLst/>
                        </a:rPr>
                        <a:t>gigabyte (</a:t>
                      </a:r>
                      <a:r>
                        <a:rPr lang="en-GB" sz="1800" b="1" u="none" dirty="0">
                          <a:effectLst/>
                        </a:rPr>
                        <a:t>GB</a:t>
                      </a:r>
                      <a:r>
                        <a:rPr lang="en-GB" sz="1800" u="none" dirty="0">
                          <a:effectLst/>
                        </a:rPr>
                        <a:t>)</a:t>
                      </a:r>
                      <a:endParaRPr lang="en-GB" sz="18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028" marR="44028" marT="22014" marB="22014" anchor="ctr"/>
                </a:tc>
                <a:tc>
                  <a:txBody>
                    <a:bodyPr/>
                    <a:lstStyle/>
                    <a:p>
                      <a:r>
                        <a:rPr lang="en-GB" sz="1800" u="none" dirty="0"/>
                        <a:t>10</a:t>
                      </a:r>
                      <a:r>
                        <a:rPr lang="en-GB" sz="1800" u="none" baseline="30000" dirty="0"/>
                        <a:t>9</a:t>
                      </a:r>
                      <a:endParaRPr lang="en-GB" sz="1800" u="none" dirty="0">
                        <a:solidFill>
                          <a:schemeClr val="tx1"/>
                        </a:solidFill>
                      </a:endParaRPr>
                    </a:p>
                  </a:txBody>
                  <a:tcPr marL="44028" marR="44028" marT="22014" marB="22014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3255">
                <a:tc>
                  <a:txBody>
                    <a:bodyPr/>
                    <a:lstStyle/>
                    <a:p>
                      <a:pPr algn="l"/>
                      <a:r>
                        <a:rPr lang="en-GB" sz="1800" u="none" dirty="0">
                          <a:effectLst/>
                        </a:rPr>
                        <a:t>terabyte (</a:t>
                      </a:r>
                      <a:r>
                        <a:rPr lang="en-GB" sz="1800" b="1" u="none" dirty="0">
                          <a:effectLst/>
                        </a:rPr>
                        <a:t>TB</a:t>
                      </a:r>
                      <a:r>
                        <a:rPr lang="en-GB" sz="1800" u="none" dirty="0">
                          <a:effectLst/>
                        </a:rPr>
                        <a:t>)</a:t>
                      </a:r>
                      <a:endParaRPr lang="en-GB" sz="18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028" marR="44028" marT="22014" marB="22014" anchor="ctr"/>
                </a:tc>
                <a:tc>
                  <a:txBody>
                    <a:bodyPr/>
                    <a:lstStyle/>
                    <a:p>
                      <a:r>
                        <a:rPr lang="en-GB" sz="1800" u="none" dirty="0"/>
                        <a:t>10</a:t>
                      </a:r>
                      <a:r>
                        <a:rPr lang="en-GB" sz="1800" u="none" baseline="30000" dirty="0"/>
                        <a:t>12</a:t>
                      </a:r>
                      <a:endParaRPr lang="en-GB" sz="1800" u="none" dirty="0">
                        <a:solidFill>
                          <a:schemeClr val="tx1"/>
                        </a:solidFill>
                      </a:endParaRPr>
                    </a:p>
                  </a:txBody>
                  <a:tcPr marL="44028" marR="44028" marT="22014" marB="22014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3255">
                <a:tc>
                  <a:txBody>
                    <a:bodyPr/>
                    <a:lstStyle/>
                    <a:p>
                      <a:pPr algn="l"/>
                      <a:r>
                        <a:rPr lang="en-GB" sz="1800" u="none" dirty="0">
                          <a:effectLst/>
                        </a:rPr>
                        <a:t>petabyte (</a:t>
                      </a:r>
                      <a:r>
                        <a:rPr lang="en-GB" sz="1800" b="1" u="none" dirty="0">
                          <a:effectLst/>
                        </a:rPr>
                        <a:t>PB</a:t>
                      </a:r>
                      <a:r>
                        <a:rPr lang="en-GB" sz="1800" u="none" dirty="0">
                          <a:effectLst/>
                        </a:rPr>
                        <a:t>)</a:t>
                      </a:r>
                      <a:endParaRPr lang="en-GB" sz="18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028" marR="44028" marT="22014" marB="22014" anchor="ctr"/>
                </a:tc>
                <a:tc>
                  <a:txBody>
                    <a:bodyPr/>
                    <a:lstStyle/>
                    <a:p>
                      <a:r>
                        <a:rPr lang="en-GB" sz="1800" u="none" dirty="0"/>
                        <a:t>10</a:t>
                      </a:r>
                      <a:r>
                        <a:rPr lang="en-GB" sz="1800" u="none" baseline="30000" dirty="0"/>
                        <a:t>15</a:t>
                      </a:r>
                      <a:endParaRPr lang="en-GB" sz="1800" u="none" dirty="0">
                        <a:solidFill>
                          <a:schemeClr val="tx1"/>
                        </a:solidFill>
                      </a:endParaRPr>
                    </a:p>
                  </a:txBody>
                  <a:tcPr marL="44028" marR="44028" marT="22014" marB="22014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3255">
                <a:tc>
                  <a:txBody>
                    <a:bodyPr/>
                    <a:lstStyle/>
                    <a:p>
                      <a:pPr algn="l"/>
                      <a:r>
                        <a:rPr lang="en-GB" sz="1800" u="none" dirty="0">
                          <a:effectLst/>
                        </a:rPr>
                        <a:t>exabyte (</a:t>
                      </a:r>
                      <a:r>
                        <a:rPr lang="en-GB" sz="1800" b="1" u="none" dirty="0">
                          <a:effectLst/>
                        </a:rPr>
                        <a:t>EB</a:t>
                      </a:r>
                      <a:r>
                        <a:rPr lang="en-GB" sz="1800" u="none" dirty="0">
                          <a:effectLst/>
                        </a:rPr>
                        <a:t>)</a:t>
                      </a:r>
                      <a:endParaRPr lang="en-GB" sz="18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028" marR="44028" marT="22014" marB="22014" anchor="ctr"/>
                </a:tc>
                <a:tc>
                  <a:txBody>
                    <a:bodyPr/>
                    <a:lstStyle/>
                    <a:p>
                      <a:r>
                        <a:rPr lang="en-GB" sz="1800" u="none" dirty="0"/>
                        <a:t>10</a:t>
                      </a:r>
                      <a:r>
                        <a:rPr lang="en-GB" sz="1800" u="none" baseline="30000" dirty="0"/>
                        <a:t>18</a:t>
                      </a:r>
                      <a:endParaRPr lang="en-GB" sz="1800" u="none" dirty="0">
                        <a:solidFill>
                          <a:schemeClr val="tx1"/>
                        </a:solidFill>
                      </a:endParaRPr>
                    </a:p>
                  </a:txBody>
                  <a:tcPr marL="44028" marR="44028" marT="22014" marB="22014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3255">
                <a:tc>
                  <a:txBody>
                    <a:bodyPr/>
                    <a:lstStyle/>
                    <a:p>
                      <a:pPr algn="l"/>
                      <a:r>
                        <a:rPr lang="en-GB" sz="1800" u="none" dirty="0">
                          <a:effectLst/>
                        </a:rPr>
                        <a:t>zettabyte (</a:t>
                      </a:r>
                      <a:r>
                        <a:rPr lang="en-GB" sz="1800" b="1" u="none" dirty="0">
                          <a:effectLst/>
                        </a:rPr>
                        <a:t>ZB</a:t>
                      </a:r>
                      <a:r>
                        <a:rPr lang="en-GB" sz="1800" u="none" dirty="0">
                          <a:effectLst/>
                        </a:rPr>
                        <a:t>)</a:t>
                      </a:r>
                      <a:endParaRPr lang="en-GB" sz="18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028" marR="44028" marT="22014" marB="22014" anchor="ctr"/>
                </a:tc>
                <a:tc>
                  <a:txBody>
                    <a:bodyPr/>
                    <a:lstStyle/>
                    <a:p>
                      <a:r>
                        <a:rPr lang="en-GB" sz="1800" u="none" dirty="0"/>
                        <a:t>10</a:t>
                      </a:r>
                      <a:r>
                        <a:rPr lang="en-GB" sz="1800" u="none" baseline="30000" dirty="0"/>
                        <a:t>21</a:t>
                      </a:r>
                      <a:endParaRPr lang="en-GB" sz="1800" u="none" dirty="0">
                        <a:solidFill>
                          <a:schemeClr val="tx1"/>
                        </a:solidFill>
                      </a:endParaRPr>
                    </a:p>
                  </a:txBody>
                  <a:tcPr marL="44028" marR="44028" marT="22014" marB="22014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3255">
                <a:tc>
                  <a:txBody>
                    <a:bodyPr/>
                    <a:lstStyle/>
                    <a:p>
                      <a:pPr algn="l"/>
                      <a:r>
                        <a:rPr lang="en-GB" sz="1800" u="none" dirty="0">
                          <a:effectLst/>
                        </a:rPr>
                        <a:t>yottabyte (</a:t>
                      </a:r>
                      <a:r>
                        <a:rPr lang="en-GB" sz="1800" b="1" u="none" dirty="0">
                          <a:effectLst/>
                        </a:rPr>
                        <a:t>YB</a:t>
                      </a:r>
                      <a:r>
                        <a:rPr lang="en-GB" sz="1800" u="none" dirty="0">
                          <a:effectLst/>
                        </a:rPr>
                        <a:t>)</a:t>
                      </a:r>
                      <a:endParaRPr lang="en-GB" sz="18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028" marR="44028" marT="22014" marB="22014" anchor="ctr"/>
                </a:tc>
                <a:tc>
                  <a:txBody>
                    <a:bodyPr/>
                    <a:lstStyle/>
                    <a:p>
                      <a:r>
                        <a:rPr lang="en-GB" sz="1800" u="none" dirty="0"/>
                        <a:t>10</a:t>
                      </a:r>
                      <a:r>
                        <a:rPr lang="en-GB" sz="1800" u="none" baseline="30000" dirty="0"/>
                        <a:t>24</a:t>
                      </a:r>
                      <a:endParaRPr lang="en-GB" sz="1800" u="none" dirty="0">
                        <a:solidFill>
                          <a:schemeClr val="tx1"/>
                        </a:solidFill>
                      </a:endParaRPr>
                    </a:p>
                  </a:txBody>
                  <a:tcPr marL="44028" marR="44028" marT="22014" marB="22014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1" y="5318889"/>
            <a:ext cx="7578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Large Synoptic </a:t>
            </a:r>
            <a:r>
              <a:rPr lang="en-US" dirty="0">
                <a:cs typeface="Arial" panose="020B0604020202020204" pitchFamily="34" charset="0"/>
              </a:rPr>
              <a:t>Survey Telescope</a:t>
            </a:r>
          </a:p>
          <a:p>
            <a:pPr marL="568325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Chile, 2016</a:t>
            </a:r>
          </a:p>
          <a:p>
            <a:pPr marL="568325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Akan </a:t>
            </a:r>
            <a:r>
              <a:rPr lang="en-US" dirty="0" err="1">
                <a:cs typeface="Arial" panose="020B0604020202020204" pitchFamily="34" charset="0"/>
              </a:rPr>
              <a:t>mendapatkan</a:t>
            </a:r>
            <a:r>
              <a:rPr lang="en-US" dirty="0">
                <a:cs typeface="Arial" panose="020B0604020202020204" pitchFamily="34" charset="0"/>
              </a:rPr>
              <a:t> data 140TB </a:t>
            </a:r>
            <a:r>
              <a:rPr lang="en-US" dirty="0" err="1">
                <a:cs typeface="Arial" panose="020B0604020202020204" pitchFamily="34" charset="0"/>
              </a:rPr>
              <a:t>setiap</a:t>
            </a:r>
            <a:r>
              <a:rPr lang="en-US" dirty="0">
                <a:cs typeface="Arial" panose="020B0604020202020204" pitchFamily="34" charset="0"/>
              </a:rPr>
              <a:t> lima </a:t>
            </a:r>
            <a:r>
              <a:rPr lang="en-US" dirty="0" err="1">
                <a:cs typeface="Arial" panose="020B0604020202020204" pitchFamily="34" charset="0"/>
              </a:rPr>
              <a:t>hari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5536" y="4967727"/>
            <a:ext cx="2980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cs typeface="Arial" panose="020B0604020202020204" pitchFamily="34" charset="0"/>
                <a:hlinkClick r:id="rId5"/>
              </a:rPr>
              <a:t>http://www.sdss.org</a:t>
            </a:r>
            <a:r>
              <a:rPr lang="en-US" i="1" dirty="0">
                <a:solidFill>
                  <a:srgbClr val="FF0000"/>
                </a:solidFill>
                <a:cs typeface="Arial" panose="020B0604020202020204" pitchFamily="34" charset="0"/>
              </a:rPr>
              <a:t>, 2016)</a:t>
            </a:r>
            <a:endParaRPr lang="id-ID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486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3704272"/>
            <a:ext cx="792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Web and Social Networks </a:t>
            </a:r>
            <a:r>
              <a:rPr lang="en-US" dirty="0"/>
              <a:t>generates amount of data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Google processes </a:t>
            </a:r>
            <a:r>
              <a:rPr lang="en-US" dirty="0">
                <a:solidFill>
                  <a:srgbClr val="0070C0"/>
                </a:solidFill>
              </a:rPr>
              <a:t>100 PB per day,</a:t>
            </a:r>
            <a:r>
              <a:rPr lang="en-US" dirty="0"/>
              <a:t> 3 million servers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Facebook has </a:t>
            </a:r>
            <a:r>
              <a:rPr lang="en-US" dirty="0">
                <a:solidFill>
                  <a:srgbClr val="0070C0"/>
                </a:solidFill>
              </a:rPr>
              <a:t>300 PB of user data</a:t>
            </a:r>
            <a:r>
              <a:rPr lang="en-US" dirty="0"/>
              <a:t> per day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err="1"/>
              <a:t>Youtube</a:t>
            </a:r>
            <a:r>
              <a:rPr lang="en-US" dirty="0"/>
              <a:t> has </a:t>
            </a:r>
            <a:r>
              <a:rPr lang="en-US" dirty="0">
                <a:solidFill>
                  <a:srgbClr val="0070C0"/>
                </a:solidFill>
              </a:rPr>
              <a:t>1000PB video</a:t>
            </a:r>
            <a:r>
              <a:rPr lang="en-US" dirty="0"/>
              <a:t> storage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70C0"/>
                </a:solidFill>
              </a:rPr>
              <a:t>235 TBs</a:t>
            </a:r>
            <a:r>
              <a:rPr lang="en-US" dirty="0"/>
              <a:t> data collected by the US Library of Congress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685800"/>
            <a:ext cx="57771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/>
              <a:t>Datangnya</a:t>
            </a:r>
            <a:r>
              <a:rPr lang="en-US" sz="3500" dirty="0"/>
              <a:t> Tsunami Data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465132"/>
            <a:ext cx="733016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Mobile Electronics </a:t>
            </a:r>
            <a:r>
              <a:rPr lang="en-US" dirty="0"/>
              <a:t>market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70C0"/>
                </a:solidFill>
              </a:rPr>
              <a:t>5Billion mobile phones </a:t>
            </a:r>
            <a:r>
              <a:rPr lang="en-US" dirty="0"/>
              <a:t>in use in 2010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70C0"/>
                </a:solidFill>
              </a:rPr>
              <a:t>150Million tablets </a:t>
            </a:r>
            <a:r>
              <a:rPr lang="en-US" dirty="0"/>
              <a:t>was sold in 2012 (IDC)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70C0"/>
                </a:solidFill>
              </a:rPr>
              <a:t>200Million</a:t>
            </a:r>
            <a:r>
              <a:rPr lang="en-US" dirty="0"/>
              <a:t> is global </a:t>
            </a:r>
            <a:r>
              <a:rPr lang="en-US" dirty="0">
                <a:solidFill>
                  <a:srgbClr val="0070C0"/>
                </a:solidFill>
              </a:rPr>
              <a:t>notebooks</a:t>
            </a:r>
            <a:r>
              <a:rPr lang="en-US" dirty="0"/>
              <a:t> shipments (</a:t>
            </a:r>
            <a:r>
              <a:rPr lang="en-US" dirty="0" err="1"/>
              <a:t>Pengiriman</a:t>
            </a:r>
            <a:r>
              <a:rPr lang="en-US" dirty="0"/>
              <a:t>) in 2012 (</a:t>
            </a:r>
            <a:r>
              <a:rPr lang="en-US" dirty="0" err="1"/>
              <a:t>Digitimes</a:t>
            </a:r>
            <a:r>
              <a:rPr lang="en-US" dirty="0"/>
              <a:t> Research)</a:t>
            </a:r>
          </a:p>
        </p:txBody>
      </p:sp>
    </p:spTree>
    <p:extLst>
      <p:ext uri="{BB962C8B-B14F-4D97-AF65-F5344CB8AC3E}">
        <p14:creationId xmlns:p14="http://schemas.microsoft.com/office/powerpoint/2010/main" val="20694101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6934" y="686373"/>
            <a:ext cx="4918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</a:rPr>
              <a:t>Perubahan</a:t>
            </a:r>
            <a:r>
              <a:rPr lang="en-US" sz="2400" b="1" dirty="0">
                <a:latin typeface="Cambria" panose="02040503050406030204" pitchFamily="18" charset="0"/>
              </a:rPr>
              <a:t> Culture </a:t>
            </a:r>
            <a:r>
              <a:rPr lang="en-US" sz="2400" b="1" dirty="0" err="1">
                <a:latin typeface="Cambria" panose="02040503050406030204" pitchFamily="18" charset="0"/>
              </a:rPr>
              <a:t>dan</a:t>
            </a:r>
            <a:r>
              <a:rPr lang="en-US" sz="2400" b="1" dirty="0"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</a:rPr>
              <a:t>Perilaku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43200" y="5943600"/>
            <a:ext cx="3489233" cy="3025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FF0000"/>
                </a:solidFill>
              </a:rPr>
              <a:t>(Insight, Big Data Trends for Media, 2017)</a:t>
            </a:r>
            <a:endParaRPr lang="id-ID" sz="1400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ndi\AppData\Local\Microsoft\Windows\INetCache\Content.Word\DAa-hLKW0AA99vk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8001000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4858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6771" y="1066642"/>
            <a:ext cx="7661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en-US" sz="2800" dirty="0" err="1">
                <a:solidFill>
                  <a:srgbClr val="FF0000"/>
                </a:solidFill>
              </a:rPr>
              <a:t>Mengapa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Melakukan</a:t>
            </a:r>
            <a:r>
              <a:rPr lang="en-US" sz="2800" dirty="0">
                <a:solidFill>
                  <a:srgbClr val="FF0000"/>
                </a:solidFill>
              </a:rPr>
              <a:t> Data Mining??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1892965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0070C0"/>
                </a:solidFill>
              </a:rPr>
              <a:t>Dilihat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dari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sudut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pandang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komersil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514600"/>
            <a:ext cx="68371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Data </a:t>
            </a:r>
            <a:r>
              <a:rPr lang="en-US" i="1" dirty="0"/>
              <a:t>over load</a:t>
            </a:r>
          </a:p>
          <a:p>
            <a:pPr marL="79375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Web data, e-commerce, e-banking</a:t>
            </a:r>
          </a:p>
          <a:p>
            <a:pPr marL="79375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Grocery stores</a:t>
            </a:r>
          </a:p>
          <a:p>
            <a:pPr marL="79375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Bank/Credit Card Transaction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murah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powerful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kompetisi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i="1" dirty="0"/>
              <a:t> </a:t>
            </a:r>
          </a:p>
          <a:p>
            <a:pPr marL="746125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</a:rPr>
              <a:t>Dalam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bisnis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dapat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memberikan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layanan</a:t>
            </a:r>
            <a:r>
              <a:rPr lang="en-US" dirty="0">
                <a:solidFill>
                  <a:srgbClr val="0070C0"/>
                </a:solidFill>
              </a:rPr>
              <a:t> yang </a:t>
            </a:r>
            <a:r>
              <a:rPr lang="en-US" dirty="0" err="1">
                <a:solidFill>
                  <a:srgbClr val="0070C0"/>
                </a:solidFill>
              </a:rPr>
              <a:t>lebih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baik</a:t>
            </a:r>
            <a:r>
              <a:rPr lang="en-US" dirty="0"/>
              <a:t> </a:t>
            </a:r>
          </a:p>
          <a:p>
            <a:pPr marL="403225"/>
            <a:r>
              <a:rPr lang="en-US" dirty="0"/>
              <a:t>     </a:t>
            </a: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i="1" dirty="0">
                <a:solidFill>
                  <a:srgbClr val="0070C0"/>
                </a:solidFill>
              </a:rPr>
              <a:t>Customer Relationship Management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1504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7434" y="966204"/>
            <a:ext cx="766177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5">
                  <a:lumMod val="75000"/>
                </a:schemeClr>
              </a:buClr>
            </a:pPr>
            <a:r>
              <a:rPr lang="en-US" sz="3500" dirty="0" err="1"/>
              <a:t>Mengapa</a:t>
            </a:r>
            <a:r>
              <a:rPr lang="en-US" sz="3500" dirty="0"/>
              <a:t> </a:t>
            </a:r>
            <a:r>
              <a:rPr lang="en-US" sz="3500" dirty="0" err="1"/>
              <a:t>Melakukan</a:t>
            </a:r>
            <a:r>
              <a:rPr lang="en-US" sz="3500" dirty="0"/>
              <a:t> Data Mining??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985" y="1872257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0070C0"/>
                </a:solidFill>
              </a:rPr>
              <a:t>Dilihat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dari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sudut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pandang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keilmuan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518" y="2395478"/>
            <a:ext cx="79838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Data </a:t>
            </a:r>
            <a:r>
              <a:rPr lang="en-US" dirty="0" err="1"/>
              <a:t>dikumpulkan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(GB/hour)</a:t>
            </a:r>
            <a:endParaRPr lang="en-US" i="1" dirty="0"/>
          </a:p>
          <a:p>
            <a:pPr marL="79375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Remote sensor </a:t>
            </a:r>
            <a:r>
              <a:rPr lang="en-US" dirty="0" err="1">
                <a:solidFill>
                  <a:srgbClr val="0070C0"/>
                </a:solidFill>
              </a:rPr>
              <a:t>pada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satelite</a:t>
            </a:r>
            <a:endParaRPr lang="en-US" dirty="0">
              <a:solidFill>
                <a:srgbClr val="0070C0"/>
              </a:solidFill>
            </a:endParaRPr>
          </a:p>
          <a:p>
            <a:pPr marL="79375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Data </a:t>
            </a:r>
            <a:r>
              <a:rPr lang="en-US" dirty="0" err="1">
                <a:solidFill>
                  <a:srgbClr val="0070C0"/>
                </a:solidFill>
              </a:rPr>
              <a:t>spasial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dalam</a:t>
            </a:r>
            <a:r>
              <a:rPr lang="en-US" dirty="0">
                <a:solidFill>
                  <a:srgbClr val="0070C0"/>
                </a:solidFill>
              </a:rPr>
              <a:t> GIS</a:t>
            </a:r>
          </a:p>
          <a:p>
            <a:pPr marL="79375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</a:rPr>
              <a:t>Simulasi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keilmuan</a:t>
            </a:r>
            <a:endParaRPr lang="en-US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data yang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dirty="0" err="1"/>
              <a:t>besar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Data Mining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ilmuan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i="1" dirty="0"/>
              <a:t> </a:t>
            </a:r>
          </a:p>
          <a:p>
            <a:pPr marL="746125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</a:rPr>
              <a:t>Klasifikasi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segmentasi</a:t>
            </a:r>
            <a:r>
              <a:rPr lang="en-US" dirty="0">
                <a:solidFill>
                  <a:srgbClr val="0070C0"/>
                </a:solidFill>
              </a:rPr>
              <a:t> data</a:t>
            </a:r>
          </a:p>
          <a:p>
            <a:pPr marL="746125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</a:rPr>
              <a:t>Pemodelan</a:t>
            </a:r>
            <a:endParaRPr lang="en-US" dirty="0">
              <a:solidFill>
                <a:srgbClr val="0070C0"/>
              </a:solidFill>
            </a:endParaRPr>
          </a:p>
          <a:p>
            <a:pPr marL="746125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Clustering</a:t>
            </a:r>
          </a:p>
        </p:txBody>
      </p:sp>
    </p:spTree>
    <p:extLst>
      <p:ext uri="{BB962C8B-B14F-4D97-AF65-F5344CB8AC3E}">
        <p14:creationId xmlns:p14="http://schemas.microsoft.com/office/powerpoint/2010/main" val="3923828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196033"/>
              </p:ext>
            </p:extLst>
          </p:nvPr>
        </p:nvGraphicFramePr>
        <p:xfrm>
          <a:off x="1134979" y="1981200"/>
          <a:ext cx="7315200" cy="3259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4600" y="5181600"/>
            <a:ext cx="4764506" cy="359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5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(romi@romisatriawahono.net)</a:t>
            </a:r>
            <a:endParaRPr lang="id-ID" sz="15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3259" y="914400"/>
            <a:ext cx="4947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Apa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itu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 Data Mining?</a:t>
            </a:r>
          </a:p>
        </p:txBody>
      </p:sp>
    </p:spTree>
    <p:extLst>
      <p:ext uri="{BB962C8B-B14F-4D97-AF65-F5344CB8AC3E}">
        <p14:creationId xmlns:p14="http://schemas.microsoft.com/office/powerpoint/2010/main" val="40985809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0169" y="732795"/>
            <a:ext cx="487986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Pengertian</a:t>
            </a:r>
            <a:r>
              <a:rPr lang="en-US" sz="35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 Data Mining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752600"/>
            <a:ext cx="7711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cs typeface="Arial" panose="020B0604020202020204" pitchFamily="34" charset="0"/>
              </a:rPr>
              <a:t>Disiplin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ilmu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mengolah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himpunan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data yang </a:t>
            </a:r>
            <a:r>
              <a:rPr lang="en-US" dirty="0" err="1">
                <a:solidFill>
                  <a:srgbClr val="FF0000"/>
                </a:solidFill>
                <a:cs typeface="Arial" panose="020B0604020202020204" pitchFamily="34" charset="0"/>
              </a:rPr>
              <a:t>sangat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Arial" panose="020B0604020202020204" pitchFamily="34" charset="0"/>
              </a:rPr>
              <a:t>besar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menjadi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suatu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Arial" panose="020B0604020202020204" pitchFamily="34" charset="0"/>
              </a:rPr>
              <a:t>pengetahuan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cs typeface="Arial" panose="020B0604020202020204" pitchFamily="34" charset="0"/>
              </a:rPr>
              <a:t>rumus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cs typeface="Arial" panose="020B0604020202020204" pitchFamily="34" charset="0"/>
              </a:rPr>
              <a:t>pola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sehingga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nanti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dapat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dimanfaatkan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manusia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untuk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memprediksi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kejadian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kedepan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dari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kehidupan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manusia</a:t>
            </a:r>
            <a:r>
              <a:rPr lang="en-US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3295134"/>
            <a:ext cx="77873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dirty="0">
                <a:ea typeface="Tahoma" panose="020B0604030504040204" pitchFamily="34" charset="0"/>
                <a:cs typeface="Arial" panose="020B0604020202020204" pitchFamily="34" charset="0"/>
              </a:rPr>
              <a:t>Melakukan </a:t>
            </a:r>
            <a:r>
              <a:rPr lang="id-ID" dirty="0">
                <a:solidFill>
                  <a:srgbClr val="C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ekstraksi</a:t>
            </a:r>
            <a:r>
              <a:rPr lang="id-ID" dirty="0">
                <a:ea typeface="Tahoma" panose="020B0604030504040204" pitchFamily="34" charset="0"/>
                <a:cs typeface="Arial" panose="020B0604020202020204" pitchFamily="34" charset="0"/>
              </a:rPr>
              <a:t> untuk mendapatkan </a:t>
            </a:r>
            <a:r>
              <a:rPr lang="id-ID" dirty="0">
                <a:solidFill>
                  <a:srgbClr val="C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informasi penting </a:t>
            </a:r>
            <a:r>
              <a:rPr lang="id-ID" dirty="0">
                <a:ea typeface="Tahoma" panose="020B0604030504040204" pitchFamily="34" charset="0"/>
                <a:cs typeface="Arial" panose="020B0604020202020204" pitchFamily="34" charset="0"/>
              </a:rPr>
              <a:t>yang sifatnya </a:t>
            </a:r>
            <a:r>
              <a:rPr lang="id-ID" dirty="0">
                <a:solidFill>
                  <a:srgbClr val="C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implisit</a:t>
            </a:r>
            <a:r>
              <a:rPr lang="id-ID" dirty="0">
                <a:ea typeface="Tahoma" panose="020B0604030504040204" pitchFamily="34" charset="0"/>
                <a:cs typeface="Arial" panose="020B0604020202020204" pitchFamily="34" charset="0"/>
              </a:rPr>
              <a:t> dan sebelumnya tidak diketahui, </a:t>
            </a:r>
            <a:r>
              <a:rPr lang="en-US" dirty="0">
                <a:ea typeface="Tahoma" panose="020B0604030504040204" pitchFamily="34" charset="0"/>
                <a:cs typeface="Arial" panose="020B0604020202020204" pitchFamily="34" charset="0"/>
              </a:rPr>
              <a:t>d</a:t>
            </a:r>
            <a:r>
              <a:rPr lang="id-ID" dirty="0">
                <a:ea typeface="Tahoma" panose="020B0604030504040204" pitchFamily="34" charset="0"/>
                <a:cs typeface="Arial" panose="020B0604020202020204" pitchFamily="34" charset="0"/>
              </a:rPr>
              <a:t>ari suatu</a:t>
            </a:r>
            <a:r>
              <a:rPr lang="en-US" dirty="0">
                <a:ea typeface="Tahoma" panose="020B0604030504040204" pitchFamily="34" charset="0"/>
                <a:cs typeface="Arial" panose="020B0604020202020204" pitchFamily="34" charset="0"/>
              </a:rPr>
              <a:t> data</a:t>
            </a:r>
            <a:r>
              <a:rPr lang="id-ID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id-ID" i="1" dirty="0">
                <a:ea typeface="Tahoma" panose="020B0604030504040204" pitchFamily="34" charset="0"/>
                <a:cs typeface="Arial" panose="020B0604020202020204" pitchFamily="34" charset="0"/>
              </a:rPr>
              <a:t>(Witten et al., 2011)</a:t>
            </a:r>
            <a:endParaRPr lang="id-ID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4594999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cs typeface="Arial" panose="020B0604020202020204" pitchFamily="34" charset="0"/>
              </a:rPr>
              <a:t>Ekstraksi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informasi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atau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pola</a:t>
            </a:r>
            <a:r>
              <a:rPr lang="en-US" dirty="0">
                <a:cs typeface="Arial" panose="020B0604020202020204" pitchFamily="34" charset="0"/>
              </a:rPr>
              <a:t> yang </a:t>
            </a:r>
            <a:r>
              <a:rPr lang="en-US" dirty="0" err="1">
                <a:cs typeface="Arial" panose="020B0604020202020204" pitchFamily="34" charset="0"/>
              </a:rPr>
              <a:t>menarik</a:t>
            </a:r>
            <a:r>
              <a:rPr lang="en-US" dirty="0">
                <a:cs typeface="Arial" panose="020B0604020202020204" pitchFamily="34" charset="0"/>
              </a:rPr>
              <a:t> (non-trivial, implicit, previously unknown </a:t>
            </a:r>
            <a:r>
              <a:rPr lang="en-US" dirty="0" err="1">
                <a:cs typeface="Arial" panose="020B0604020202020204" pitchFamily="34" charset="0"/>
              </a:rPr>
              <a:t>dan</a:t>
            </a:r>
            <a:r>
              <a:rPr lang="en-US" dirty="0">
                <a:cs typeface="Arial" panose="020B0604020202020204" pitchFamily="34" charset="0"/>
              </a:rPr>
              <a:t> potentially useful) </a:t>
            </a:r>
            <a:r>
              <a:rPr lang="en-US" dirty="0" err="1">
                <a:cs typeface="Arial" panose="020B0604020202020204" pitchFamily="34" charset="0"/>
              </a:rPr>
              <a:t>dalam</a:t>
            </a:r>
            <a:r>
              <a:rPr lang="en-US" dirty="0">
                <a:cs typeface="Arial" panose="020B0604020202020204" pitchFamily="34" charset="0"/>
              </a:rPr>
              <a:t> basis data </a:t>
            </a:r>
            <a:r>
              <a:rPr lang="en-US" dirty="0" err="1">
                <a:cs typeface="Arial" panose="020B0604020202020204" pitchFamily="34" charset="0"/>
              </a:rPr>
              <a:t>berukuran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besar</a:t>
            </a:r>
            <a:r>
              <a:rPr lang="en-US" dirty="0">
                <a:cs typeface="Arial" panose="020B0604020202020204" pitchFamily="34" charset="0"/>
              </a:rPr>
              <a:t> (Han et al. 2011) </a:t>
            </a:r>
          </a:p>
        </p:txBody>
      </p:sp>
    </p:spTree>
    <p:extLst>
      <p:ext uri="{BB962C8B-B14F-4D97-AF65-F5344CB8AC3E}">
        <p14:creationId xmlns:p14="http://schemas.microsoft.com/office/powerpoint/2010/main" val="42420595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UNIVERSITAS ESA UNGGUL</a:t>
            </a:r>
          </a:p>
        </p:txBody>
      </p:sp>
      <p:sp>
        <p:nvSpPr>
          <p:cNvPr id="3078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077200" cy="43735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4000" smtClean="0"/>
              <a:t>Menjadi perguruan tinggi </a:t>
            </a:r>
            <a:r>
              <a:rPr lang="en-US" sz="4000" b="1" smtClean="0"/>
              <a:t>kelas dunia </a:t>
            </a:r>
            <a:r>
              <a:rPr lang="en-US" sz="4000" smtClean="0"/>
              <a:t>berbasis </a:t>
            </a:r>
            <a:r>
              <a:rPr lang="en-US" sz="4000" b="1" smtClean="0"/>
              <a:t>intelektualitas, kreatifitas dan kewirausahaan</a:t>
            </a:r>
            <a:r>
              <a:rPr lang="en-US" sz="4000" smtClean="0"/>
              <a:t>, yang unggul dalam mutu pengelolaan dan hasil pelaksanaan Tridarma Perguruan Tinggi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3749" y="733351"/>
            <a:ext cx="472757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cs typeface="Arial" panose="020B0604020202020204" pitchFamily="34" charset="0"/>
              </a:rPr>
              <a:t>Nama lain Data Mining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2724" y="169451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indent="-457200">
              <a:buFont typeface="Wingdings" panose="05000000000000000000" pitchFamily="2" charset="2"/>
              <a:buChar char="Ø"/>
            </a:pPr>
            <a:r>
              <a:rPr lang="id-ID" dirty="0">
                <a:cs typeface="Arial" panose="020B0604020202020204" pitchFamily="34" charset="0"/>
              </a:rPr>
              <a:t>Knowledge Discovery in Database (KDD)</a:t>
            </a:r>
            <a:endParaRPr lang="en-US" dirty="0">
              <a:cs typeface="Arial" panose="020B0604020202020204" pitchFamily="34" charset="0"/>
            </a:endParaRPr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US" dirty="0">
                <a:cs typeface="Arial" panose="020B0604020202020204" pitchFamily="34" charset="0"/>
                <a:sym typeface="Wingdings" pitchFamily="2" charset="2"/>
              </a:rPr>
              <a:t>Knowledge extraction</a:t>
            </a:r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US" dirty="0">
                <a:cs typeface="Arial" panose="020B0604020202020204" pitchFamily="34" charset="0"/>
                <a:sym typeface="Wingdings" pitchFamily="2" charset="2"/>
              </a:rPr>
              <a:t>Pattern analysis</a:t>
            </a:r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US" dirty="0">
                <a:cs typeface="Arial" panose="020B0604020202020204" pitchFamily="34" charset="0"/>
                <a:sym typeface="Wingdings" pitchFamily="2" charset="2"/>
              </a:rPr>
              <a:t>Information harvesting</a:t>
            </a:r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US" dirty="0">
                <a:cs typeface="Arial" panose="020B0604020202020204" pitchFamily="34" charset="0"/>
                <a:sym typeface="Wingdings" pitchFamily="2" charset="2"/>
              </a:rPr>
              <a:t>Business intelligence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1336591" y="3635036"/>
            <a:ext cx="5074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 err="1">
                <a:cs typeface="Arial" panose="020B0604020202020204" pitchFamily="34" charset="0"/>
              </a:rPr>
              <a:t>Ekstraksi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dari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Data </a:t>
            </a:r>
            <a:r>
              <a:rPr lang="en-US" dirty="0" err="1">
                <a:cs typeface="Arial" panose="020B0604020202020204" pitchFamily="34" charset="0"/>
              </a:rPr>
              <a:t>ke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Arial" panose="020B0604020202020204" pitchFamily="34" charset="0"/>
              </a:rPr>
              <a:t>Pengetahuan</a:t>
            </a:r>
            <a:endParaRPr lang="id-ID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6591" y="4136993"/>
            <a:ext cx="67657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Data: </a:t>
            </a:r>
            <a:r>
              <a:rPr lang="id-ID" dirty="0">
                <a:cs typeface="Arial" panose="020B0604020202020204" pitchFamily="34" charset="0"/>
              </a:rPr>
              <a:t>fakta yang terekam dan tidak membawa arti</a:t>
            </a:r>
          </a:p>
          <a:p>
            <a:pPr lvl="1" indent="-457200">
              <a:buFont typeface="+mj-lt"/>
              <a:buAutoNum type="arabicPeriod"/>
            </a:pPr>
            <a:r>
              <a:rPr lang="id-ID" dirty="0">
                <a:solidFill>
                  <a:srgbClr val="FF0000"/>
                </a:solidFill>
                <a:cs typeface="Arial" panose="020B0604020202020204" pitchFamily="34" charset="0"/>
              </a:rPr>
              <a:t>Pengetahuan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  <a:r>
              <a:rPr lang="id-ID" dirty="0">
                <a:cs typeface="Arial" panose="020B0604020202020204" pitchFamily="34" charset="0"/>
              </a:rPr>
              <a:t>pola, </a:t>
            </a:r>
            <a:r>
              <a:rPr lang="en-US" dirty="0" err="1">
                <a:cs typeface="Arial" panose="020B0604020202020204" pitchFamily="34" charset="0"/>
              </a:rPr>
              <a:t>rumus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id-ID" dirty="0">
                <a:cs typeface="Arial" panose="020B0604020202020204" pitchFamily="34" charset="0"/>
              </a:rPr>
              <a:t>aturan atau model yang muncul dari data</a:t>
            </a:r>
          </a:p>
        </p:txBody>
      </p:sp>
    </p:spTree>
    <p:extLst>
      <p:ext uri="{BB962C8B-B14F-4D97-AF65-F5344CB8AC3E}">
        <p14:creationId xmlns:p14="http://schemas.microsoft.com/office/powerpoint/2010/main" val="13291683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56401538"/>
              </p:ext>
            </p:extLst>
          </p:nvPr>
        </p:nvGraphicFramePr>
        <p:xfrm>
          <a:off x="1676400" y="1524000"/>
          <a:ext cx="6162268" cy="3963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308480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8" y="1698748"/>
            <a:ext cx="1700462" cy="15778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3211" y="1981464"/>
            <a:ext cx="6076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fakta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angka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atau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teks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diproses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799" y="764372"/>
            <a:ext cx="78501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0070C0"/>
                </a:solidFill>
              </a:rPr>
              <a:t>Data</a:t>
            </a:r>
            <a:r>
              <a:rPr lang="en-US" sz="3500" dirty="0"/>
              <a:t> – </a:t>
            </a:r>
            <a:r>
              <a:rPr lang="en-US" sz="3500" dirty="0" err="1"/>
              <a:t>Informasi</a:t>
            </a:r>
            <a:r>
              <a:rPr lang="en-US" sz="3500" dirty="0"/>
              <a:t> - </a:t>
            </a:r>
            <a:r>
              <a:rPr lang="en-US" sz="3500" dirty="0" err="1"/>
              <a:t>Pengetauan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1082839" y="3562041"/>
            <a:ext cx="71467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Jenis</a:t>
            </a:r>
            <a:r>
              <a:rPr lang="en-US" dirty="0"/>
              <a:t> data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akumulasi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data </a:t>
            </a:r>
            <a:r>
              <a:rPr lang="en-US" dirty="0" err="1"/>
              <a:t>dan</a:t>
            </a:r>
            <a:r>
              <a:rPr lang="en-US" dirty="0"/>
              <a:t> basis data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</a:t>
            </a:r>
          </a:p>
          <a:p>
            <a:pPr marL="793750" indent="-342900">
              <a:buFont typeface="Wingdings" panose="05000000000000000000" pitchFamily="2" charset="2"/>
              <a:buChar char="Ø"/>
            </a:pPr>
            <a:r>
              <a:rPr lang="en-US" dirty="0"/>
              <a:t>Data </a:t>
            </a:r>
            <a:r>
              <a:rPr lang="en-US" dirty="0" err="1"/>
              <a:t>operasional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transaksional</a:t>
            </a:r>
            <a:endParaRPr lang="en-US" dirty="0"/>
          </a:p>
          <a:p>
            <a:pPr marL="793750" indent="-342900">
              <a:buFont typeface="Wingdings" panose="05000000000000000000" pitchFamily="2" charset="2"/>
              <a:buChar char="Ø"/>
            </a:pPr>
            <a:r>
              <a:rPr lang="en-US" dirty="0"/>
              <a:t>Data Non operational </a:t>
            </a:r>
          </a:p>
          <a:p>
            <a:pPr marL="793750" indent="-342900">
              <a:buFont typeface="Wingdings" panose="05000000000000000000" pitchFamily="2" charset="2"/>
              <a:buChar char="Ø"/>
            </a:pPr>
            <a:r>
              <a:rPr lang="en-US" dirty="0"/>
              <a:t>Meta data</a:t>
            </a:r>
          </a:p>
        </p:txBody>
      </p:sp>
    </p:spTree>
    <p:extLst>
      <p:ext uri="{BB962C8B-B14F-4D97-AF65-F5344CB8AC3E}">
        <p14:creationId xmlns:p14="http://schemas.microsoft.com/office/powerpoint/2010/main" val="26613200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33400" y="1112994"/>
            <a:ext cx="1448769" cy="4678206"/>
            <a:chOff x="433138" y="1506026"/>
            <a:chExt cx="1448769" cy="4678206"/>
          </a:xfrm>
        </p:grpSpPr>
        <p:sp>
          <p:nvSpPr>
            <p:cNvPr id="4" name="Rectangle 3"/>
            <p:cNvSpPr/>
            <p:nvPr/>
          </p:nvSpPr>
          <p:spPr>
            <a:xfrm>
              <a:off x="433138" y="1525788"/>
              <a:ext cx="1448769" cy="4658444"/>
            </a:xfrm>
            <a:prstGeom prst="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327" y="1708484"/>
              <a:ext cx="1328454" cy="132347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47" y="3005241"/>
              <a:ext cx="1128999" cy="114904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70460" y="4100008"/>
              <a:ext cx="12747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cs typeface="Arial" panose="020B0604020202020204" pitchFamily="34" charset="0"/>
                </a:rPr>
                <a:t>Penjualan</a:t>
              </a:r>
              <a:endParaRPr lang="en-US" b="1" dirty="0">
                <a:cs typeface="Arial" panose="020B0604020202020204" pitchFamily="34" charset="0"/>
              </a:endParaRPr>
            </a:p>
          </p:txBody>
        </p:sp>
        <p:pic>
          <p:nvPicPr>
            <p:cNvPr id="8" name="Picture 7" descr="C:\Users\andi\AppData\Local\Microsoft\Windows\INetCache\Content.Word\siswa.jpg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3" t="9436" r="5906" b="20720"/>
            <a:stretch/>
          </p:blipFill>
          <p:spPr bwMode="auto">
            <a:xfrm>
              <a:off x="584659" y="4516235"/>
              <a:ext cx="1196014" cy="117077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755087" y="5607268"/>
              <a:ext cx="8386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cs typeface="Arial" panose="020B0604020202020204" pitchFamily="34" charset="0"/>
                </a:rPr>
                <a:t>Siswa</a:t>
              </a:r>
              <a:endParaRPr lang="en-US" b="1" dirty="0"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3258" y="1506026"/>
              <a:ext cx="9797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cs typeface="Arial" panose="020B0604020202020204" pitchFamily="34" charset="0"/>
                </a:rPr>
                <a:t>OBJEK</a:t>
              </a: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2125177" y="2157665"/>
            <a:ext cx="64008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: Rounded Corners 20"/>
          <p:cNvSpPr/>
          <p:nvPr/>
        </p:nvSpPr>
        <p:spPr>
          <a:xfrm>
            <a:off x="2862545" y="1789005"/>
            <a:ext cx="1531490" cy="73731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ATRIBUT</a:t>
            </a:r>
          </a:p>
        </p:txBody>
      </p:sp>
      <p:sp>
        <p:nvSpPr>
          <p:cNvPr id="13" name="Speech Bubble: Rectangle with Corners Rounded 21"/>
          <p:cNvSpPr/>
          <p:nvPr/>
        </p:nvSpPr>
        <p:spPr>
          <a:xfrm>
            <a:off x="2133600" y="3053373"/>
            <a:ext cx="2615937" cy="1707315"/>
          </a:xfrm>
          <a:prstGeom prst="wedgeRoundRectCallout">
            <a:avLst>
              <a:gd name="adj1" fmla="val 2686"/>
              <a:gd name="adj2" fmla="val -77032"/>
              <a:gd name="adj3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(Customer):</a:t>
            </a:r>
          </a:p>
          <a:p>
            <a:pPr marL="288925" indent="-174625">
              <a:buFont typeface="Arial" panose="020B0604020202020204" pitchFamily="34" charset="0"/>
              <a:buChar char="•"/>
            </a:pPr>
            <a:r>
              <a:rPr 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Id_Customer</a:t>
            </a:r>
            <a:endPara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925" indent="-174625">
              <a:buFont typeface="Arial" panose="020B0604020202020204" pitchFamily="34" charset="0"/>
              <a:buChar char="•"/>
            </a:pPr>
            <a:r>
              <a:rPr 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Nama_Customer</a:t>
            </a:r>
            <a:endPara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925" indent="-174625">
              <a:buFont typeface="Arial" panose="020B0604020202020204" pitchFamily="34" charset="0"/>
              <a:buChar char="•"/>
            </a:pPr>
            <a:r>
              <a:rPr 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Alamat_Customer</a:t>
            </a:r>
            <a:endPara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23"/>
          <p:cNvSpPr/>
          <p:nvPr/>
        </p:nvSpPr>
        <p:spPr>
          <a:xfrm>
            <a:off x="5181600" y="1740878"/>
            <a:ext cx="1628778" cy="84992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Kategoris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Kualitatif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Rectangle: Rounded Corners 24"/>
          <p:cNvSpPr/>
          <p:nvPr/>
        </p:nvSpPr>
        <p:spPr>
          <a:xfrm>
            <a:off x="5181600" y="3761255"/>
            <a:ext cx="1628778" cy="84992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Numeric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Kuantitatif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6" name="Straight Arrow Connector 15"/>
          <p:cNvCxnSpPr>
            <a:stCxn id="12" idx="3"/>
            <a:endCxn id="14" idx="1"/>
          </p:cNvCxnSpPr>
          <p:nvPr/>
        </p:nvCxnSpPr>
        <p:spPr>
          <a:xfrm>
            <a:off x="4394035" y="2157665"/>
            <a:ext cx="787565" cy="817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3"/>
            <a:endCxn id="15" idx="1"/>
          </p:cNvCxnSpPr>
          <p:nvPr/>
        </p:nvCxnSpPr>
        <p:spPr>
          <a:xfrm>
            <a:off x="4394035" y="2157665"/>
            <a:ext cx="787565" cy="202855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tangle: Rounded Corners 29"/>
          <p:cNvSpPr/>
          <p:nvPr/>
        </p:nvSpPr>
        <p:spPr>
          <a:xfrm>
            <a:off x="7391400" y="1224939"/>
            <a:ext cx="1335204" cy="73731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Nominal </a:t>
            </a:r>
          </a:p>
        </p:txBody>
      </p:sp>
      <p:sp>
        <p:nvSpPr>
          <p:cNvPr id="19" name="Rectangle: Rounded Corners 30"/>
          <p:cNvSpPr/>
          <p:nvPr/>
        </p:nvSpPr>
        <p:spPr>
          <a:xfrm>
            <a:off x="7391400" y="4513182"/>
            <a:ext cx="1335204" cy="73731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Rasio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31"/>
          <p:cNvSpPr/>
          <p:nvPr/>
        </p:nvSpPr>
        <p:spPr>
          <a:xfrm>
            <a:off x="7391400" y="3436895"/>
            <a:ext cx="1335204" cy="73731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Interval</a:t>
            </a:r>
          </a:p>
        </p:txBody>
      </p:sp>
      <p:sp>
        <p:nvSpPr>
          <p:cNvPr id="21" name="Rectangle: Rounded Corners 32"/>
          <p:cNvSpPr/>
          <p:nvPr/>
        </p:nvSpPr>
        <p:spPr>
          <a:xfrm>
            <a:off x="7391400" y="2269799"/>
            <a:ext cx="1335204" cy="73731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Ordinal</a:t>
            </a:r>
          </a:p>
        </p:txBody>
      </p:sp>
      <p:cxnSp>
        <p:nvCxnSpPr>
          <p:cNvPr id="22" name="Straight Arrow Connector 21"/>
          <p:cNvCxnSpPr>
            <a:cxnSpLocks/>
            <a:stCxn id="14" idx="3"/>
            <a:endCxn id="18" idx="1"/>
          </p:cNvCxnSpPr>
          <p:nvPr/>
        </p:nvCxnSpPr>
        <p:spPr>
          <a:xfrm flipV="1">
            <a:off x="6810378" y="1593599"/>
            <a:ext cx="581022" cy="57224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14" idx="3"/>
            <a:endCxn id="21" idx="1"/>
          </p:cNvCxnSpPr>
          <p:nvPr/>
        </p:nvCxnSpPr>
        <p:spPr>
          <a:xfrm>
            <a:off x="6810378" y="2165839"/>
            <a:ext cx="581022" cy="47262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  <a:stCxn id="15" idx="3"/>
            <a:endCxn id="20" idx="1"/>
          </p:cNvCxnSpPr>
          <p:nvPr/>
        </p:nvCxnSpPr>
        <p:spPr>
          <a:xfrm flipV="1">
            <a:off x="6810378" y="3805555"/>
            <a:ext cx="581022" cy="38066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15" idx="3"/>
            <a:endCxn id="19" idx="1"/>
          </p:cNvCxnSpPr>
          <p:nvPr/>
        </p:nvCxnSpPr>
        <p:spPr>
          <a:xfrm>
            <a:off x="6810378" y="4186216"/>
            <a:ext cx="581022" cy="69562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6228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010" y="849868"/>
            <a:ext cx="79995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/>
              <a:t>Atribut</a:t>
            </a:r>
            <a:r>
              <a:rPr lang="en-US" sz="3500" dirty="0"/>
              <a:t> </a:t>
            </a:r>
            <a:r>
              <a:rPr lang="en-US" sz="3500" dirty="0" err="1"/>
              <a:t>Diskrit</a:t>
            </a:r>
            <a:r>
              <a:rPr lang="en-US" sz="3500" dirty="0"/>
              <a:t> </a:t>
            </a:r>
            <a:r>
              <a:rPr lang="en-US" sz="3500" dirty="0" err="1"/>
              <a:t>dan</a:t>
            </a:r>
            <a:r>
              <a:rPr lang="en-US" sz="3500" dirty="0"/>
              <a:t> </a:t>
            </a:r>
            <a:r>
              <a:rPr lang="en-US" sz="3500" dirty="0" err="1"/>
              <a:t>Atribut</a:t>
            </a:r>
            <a:r>
              <a:rPr lang="en-US" sz="3500" dirty="0"/>
              <a:t> </a:t>
            </a:r>
            <a:r>
              <a:rPr lang="en-US" sz="3500" dirty="0" err="1"/>
              <a:t>Kontinyu</a:t>
            </a:r>
            <a:endParaRPr lang="en-US" sz="3500" dirty="0"/>
          </a:p>
        </p:txBody>
      </p:sp>
      <p:sp>
        <p:nvSpPr>
          <p:cNvPr id="4" name="Rectangle 3"/>
          <p:cNvSpPr/>
          <p:nvPr/>
        </p:nvSpPr>
        <p:spPr>
          <a:xfrm>
            <a:off x="423665" y="1744682"/>
            <a:ext cx="79608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id-ID" dirty="0">
                <a:solidFill>
                  <a:srgbClr val="FF0000"/>
                </a:solidFill>
              </a:rPr>
              <a:t>Atribut Diskrit</a:t>
            </a:r>
            <a:endParaRPr lang="en-US" dirty="0">
              <a:solidFill>
                <a:srgbClr val="FF0000"/>
              </a:solidFill>
            </a:endParaRPr>
          </a:p>
          <a:p>
            <a:pPr marL="962025" indent="-457200">
              <a:buFont typeface="Wingdings" panose="05000000000000000000" pitchFamily="2" charset="2"/>
              <a:buChar char="ü"/>
            </a:pPr>
            <a:r>
              <a:rPr lang="id-ID" dirty="0"/>
              <a:t>Hanya memiliki seperangkat nilai yang terbatas atau terhitung tak terbatas</a:t>
            </a:r>
            <a:r>
              <a:rPr lang="en-US" dirty="0"/>
              <a:t>.</a:t>
            </a:r>
          </a:p>
          <a:p>
            <a:pPr marL="504825"/>
            <a:r>
              <a:rPr lang="en-US" dirty="0"/>
              <a:t>	 </a:t>
            </a:r>
            <a:r>
              <a:rPr lang="id-ID" dirty="0">
                <a:solidFill>
                  <a:srgbClr val="FF0000"/>
                </a:solidFill>
              </a:rPr>
              <a:t>Contoh: </a:t>
            </a:r>
            <a:r>
              <a:rPr lang="id-ID" dirty="0"/>
              <a:t>kode pos, hitungan, atau kumpulan kata dalam kumpulan dokumen</a:t>
            </a:r>
            <a:endParaRPr lang="en-US" dirty="0"/>
          </a:p>
          <a:p>
            <a:pPr marL="962025" indent="-457200">
              <a:buFont typeface="Wingdings" panose="05000000000000000000" pitchFamily="2" charset="2"/>
              <a:buChar char="ü"/>
            </a:pPr>
            <a:r>
              <a:rPr lang="id-ID" dirty="0"/>
              <a:t>Sering diwakili sebagai variabel integer.</a:t>
            </a:r>
            <a:endParaRPr lang="en-US" dirty="0"/>
          </a:p>
          <a:p>
            <a:pPr marL="504825"/>
            <a:r>
              <a:rPr lang="en-US" dirty="0"/>
              <a:t>	 </a:t>
            </a:r>
            <a:r>
              <a:rPr lang="id-ID" dirty="0"/>
              <a:t>Catatan: atribut biner adalah kasus khusus atribut diskrit</a:t>
            </a:r>
            <a:endParaRPr lang="en-US" dirty="0"/>
          </a:p>
          <a:p>
            <a:pPr marL="504825"/>
            <a:endParaRPr lang="en-US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d-ID" dirty="0">
                <a:solidFill>
                  <a:srgbClr val="FF0000"/>
                </a:solidFill>
              </a:rPr>
              <a:t>Atribut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Kontinyu</a:t>
            </a:r>
            <a:endParaRPr lang="en-US" dirty="0">
              <a:solidFill>
                <a:srgbClr val="FF0000"/>
              </a:solidFill>
            </a:endParaRPr>
          </a:p>
          <a:p>
            <a:pPr marL="914400" indent="-457200">
              <a:buFont typeface="Wingdings" panose="05000000000000000000" pitchFamily="2" charset="2"/>
              <a:buChar char="ü"/>
            </a:pPr>
            <a:r>
              <a:rPr lang="id-ID" dirty="0"/>
              <a:t>Memiliki bilangan real sebagai nilai atribut</a:t>
            </a:r>
            <a:endParaRPr lang="en-US" dirty="0"/>
          </a:p>
          <a:p>
            <a:pPr marL="457200"/>
            <a:r>
              <a:rPr lang="en-US" dirty="0"/>
              <a:t>	</a:t>
            </a:r>
            <a:r>
              <a:rPr lang="id-ID" dirty="0">
                <a:solidFill>
                  <a:srgbClr val="FF0000"/>
                </a:solidFill>
              </a:rPr>
              <a:t>Contoh: </a:t>
            </a:r>
            <a:r>
              <a:rPr lang="id-ID" dirty="0"/>
              <a:t>suhu, tinggi, atau berat. </a:t>
            </a:r>
            <a:endParaRPr lang="en-US" dirty="0"/>
          </a:p>
          <a:p>
            <a:pPr marL="914400" indent="-457200">
              <a:buFont typeface="Wingdings" panose="05000000000000000000" pitchFamily="2" charset="2"/>
              <a:buChar char="ü"/>
            </a:pPr>
            <a:r>
              <a:rPr lang="id-ID" dirty="0"/>
              <a:t>Praktis, nilai sebenarnya hanya bisa diukur dan diwakili dengan menggunakan jumlah digit yang terbatas.</a:t>
            </a:r>
            <a:endParaRPr lang="en-US" dirty="0"/>
          </a:p>
          <a:p>
            <a:pPr marL="914400" indent="-457200">
              <a:buFont typeface="Wingdings" panose="05000000000000000000" pitchFamily="2" charset="2"/>
              <a:buChar char="ü"/>
            </a:pPr>
            <a:r>
              <a:rPr lang="id-ID" dirty="0"/>
              <a:t>Atribut kontinyu biasanya diwakili sebagai variabel floating-point.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3988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29"/>
          <p:cNvSpPr/>
          <p:nvPr/>
        </p:nvSpPr>
        <p:spPr>
          <a:xfrm>
            <a:off x="2438400" y="2882064"/>
            <a:ext cx="1427035" cy="64467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Nominal </a:t>
            </a:r>
          </a:p>
        </p:txBody>
      </p:sp>
      <p:sp>
        <p:nvSpPr>
          <p:cNvPr id="4" name="Rectangle: Rounded Corners 30"/>
          <p:cNvSpPr/>
          <p:nvPr/>
        </p:nvSpPr>
        <p:spPr>
          <a:xfrm>
            <a:off x="6500471" y="2936721"/>
            <a:ext cx="1427035" cy="64467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Rasio</a:t>
            </a:r>
            <a:endParaRPr lang="en-US" sz="2400" dirty="0"/>
          </a:p>
        </p:txBody>
      </p:sp>
      <p:sp>
        <p:nvSpPr>
          <p:cNvPr id="5" name="Rectangle: Rounded Corners 31"/>
          <p:cNvSpPr/>
          <p:nvPr/>
        </p:nvSpPr>
        <p:spPr>
          <a:xfrm>
            <a:off x="5172916" y="1506339"/>
            <a:ext cx="1427035" cy="64467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Interval</a:t>
            </a:r>
          </a:p>
        </p:txBody>
      </p:sp>
      <p:sp>
        <p:nvSpPr>
          <p:cNvPr id="6" name="Rectangle: Rounded Corners 32"/>
          <p:cNvSpPr/>
          <p:nvPr/>
        </p:nvSpPr>
        <p:spPr>
          <a:xfrm>
            <a:off x="3275832" y="1506338"/>
            <a:ext cx="1427035" cy="64467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Ordinal</a:t>
            </a:r>
          </a:p>
        </p:txBody>
      </p:sp>
      <p:pic>
        <p:nvPicPr>
          <p:cNvPr id="7" name="Picture 6" descr="C:\Users\andi\AppData\Local\Microsoft\Windows\INetCache\Content.Word\Tanda tanya 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5" t="12873" r="7383" b="5914"/>
          <a:stretch/>
        </p:blipFill>
        <p:spPr bwMode="auto">
          <a:xfrm>
            <a:off x="4017344" y="3281082"/>
            <a:ext cx="2328027" cy="26625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Arrow Connector 7"/>
          <p:cNvCxnSpPr>
            <a:cxnSpLocks/>
            <a:stCxn id="7" idx="0"/>
            <a:endCxn id="3" idx="3"/>
          </p:cNvCxnSpPr>
          <p:nvPr/>
        </p:nvCxnSpPr>
        <p:spPr>
          <a:xfrm flipH="1" flipV="1">
            <a:off x="3865435" y="3204404"/>
            <a:ext cx="1315923" cy="76678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stCxn id="7" idx="0"/>
            <a:endCxn id="6" idx="2"/>
          </p:cNvCxnSpPr>
          <p:nvPr/>
        </p:nvCxnSpPr>
        <p:spPr>
          <a:xfrm flipH="1" flipV="1">
            <a:off x="3989350" y="2151017"/>
            <a:ext cx="1192008" cy="1130065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0"/>
            <a:endCxn id="5" idx="2"/>
          </p:cNvCxnSpPr>
          <p:nvPr/>
        </p:nvCxnSpPr>
        <p:spPr>
          <a:xfrm flipV="1">
            <a:off x="5181358" y="2151018"/>
            <a:ext cx="705076" cy="1130064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  <a:stCxn id="7" idx="0"/>
            <a:endCxn id="4" idx="1"/>
          </p:cNvCxnSpPr>
          <p:nvPr/>
        </p:nvCxnSpPr>
        <p:spPr>
          <a:xfrm flipV="1">
            <a:off x="5181358" y="3259061"/>
            <a:ext cx="1319113" cy="22021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-1212380" y="2931776"/>
            <a:ext cx="4490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0">
                  <a:solidFill>
                    <a:srgbClr val="0070C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 U G A S. 01</a:t>
            </a:r>
          </a:p>
        </p:txBody>
      </p:sp>
    </p:spTree>
    <p:extLst>
      <p:ext uri="{BB962C8B-B14F-4D97-AF65-F5344CB8AC3E}">
        <p14:creationId xmlns:p14="http://schemas.microsoft.com/office/powerpoint/2010/main" val="42290401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821" y="773668"/>
            <a:ext cx="82977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/>
              <a:t>Tiga</a:t>
            </a:r>
            <a:r>
              <a:rPr lang="en-US" sz="3500" dirty="0"/>
              <a:t> </a:t>
            </a:r>
            <a:r>
              <a:rPr lang="en-US" sz="3500" dirty="0" err="1"/>
              <a:t>Jenis</a:t>
            </a:r>
            <a:r>
              <a:rPr lang="en-US" sz="3500" dirty="0"/>
              <a:t> Data Set </a:t>
            </a:r>
            <a:r>
              <a:rPr lang="en-US" sz="3500" dirty="0" err="1"/>
              <a:t>Berdasarkan</a:t>
            </a:r>
            <a:r>
              <a:rPr lang="en-US" sz="3500" dirty="0"/>
              <a:t> </a:t>
            </a:r>
            <a:r>
              <a:rPr lang="en-US" sz="3500" dirty="0" err="1"/>
              <a:t>Golongannya</a:t>
            </a:r>
            <a:endParaRPr lang="en-US" sz="3500" dirty="0"/>
          </a:p>
        </p:txBody>
      </p:sp>
      <p:sp>
        <p:nvSpPr>
          <p:cNvPr id="4" name="TextBox 3"/>
          <p:cNvSpPr txBox="1"/>
          <p:nvPr/>
        </p:nvSpPr>
        <p:spPr>
          <a:xfrm>
            <a:off x="906379" y="2600116"/>
            <a:ext cx="27302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Record</a:t>
            </a:r>
          </a:p>
          <a:p>
            <a:pPr marL="1035050" indent="-457200">
              <a:buFont typeface="Wingdings" panose="05000000000000000000" pitchFamily="2" charset="2"/>
              <a:buChar char="ü"/>
            </a:pPr>
            <a:r>
              <a:rPr lang="en-US" dirty="0" err="1"/>
              <a:t>Matrik</a:t>
            </a:r>
            <a:r>
              <a:rPr lang="en-US" dirty="0"/>
              <a:t> data</a:t>
            </a:r>
          </a:p>
          <a:p>
            <a:pPr marL="1035050" indent="-457200">
              <a:buFont typeface="Wingdings" panose="05000000000000000000" pitchFamily="2" charset="2"/>
              <a:buChar char="ü"/>
            </a:pPr>
            <a:r>
              <a:rPr lang="en-US" dirty="0"/>
              <a:t>Data </a:t>
            </a:r>
            <a:r>
              <a:rPr lang="en-US" dirty="0" err="1"/>
              <a:t>transaksi</a:t>
            </a:r>
            <a:endParaRPr lang="en-US" dirty="0"/>
          </a:p>
          <a:p>
            <a:pPr marL="1035050" indent="-457200">
              <a:buFont typeface="Wingdings" panose="05000000000000000000" pitchFamily="2" charset="2"/>
              <a:buChar char="ü"/>
            </a:pPr>
            <a:r>
              <a:rPr lang="en-US" dirty="0"/>
              <a:t>Data </a:t>
            </a:r>
            <a:r>
              <a:rPr lang="en-US" dirty="0" err="1"/>
              <a:t>dokumen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98758" y="2850164"/>
            <a:ext cx="502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3"/>
            </a:pPr>
            <a:r>
              <a:rPr lang="en-US" dirty="0">
                <a:solidFill>
                  <a:srgbClr val="FF0000"/>
                </a:solidFill>
              </a:rPr>
              <a:t>Ordered Data</a:t>
            </a:r>
          </a:p>
          <a:p>
            <a:pPr marL="1035050" indent="-514350">
              <a:buFont typeface="Wingdings" panose="05000000000000000000" pitchFamily="2" charset="2"/>
              <a:buChar char="ü"/>
            </a:pPr>
            <a:r>
              <a:rPr lang="en-US" dirty="0"/>
              <a:t>Data </a:t>
            </a:r>
            <a:r>
              <a:rPr lang="en-US" dirty="0" err="1"/>
              <a:t>spasial</a:t>
            </a:r>
            <a:r>
              <a:rPr lang="en-US" dirty="0"/>
              <a:t> </a:t>
            </a:r>
          </a:p>
          <a:p>
            <a:pPr marL="1035050" indent="-514350">
              <a:buFont typeface="Wingdings" panose="05000000000000000000" pitchFamily="2" charset="2"/>
              <a:buChar char="ü"/>
            </a:pPr>
            <a:r>
              <a:rPr lang="en-US" dirty="0"/>
              <a:t>Data temporal</a:t>
            </a:r>
          </a:p>
          <a:p>
            <a:pPr marL="1035050" indent="-514350">
              <a:buFont typeface="Wingdings" panose="05000000000000000000" pitchFamily="2" charset="2"/>
              <a:buChar char="ü"/>
            </a:pPr>
            <a:r>
              <a:rPr lang="en-US" dirty="0"/>
              <a:t>Data </a:t>
            </a:r>
            <a:r>
              <a:rPr lang="en-US" dirty="0" err="1"/>
              <a:t>sekuensial</a:t>
            </a:r>
            <a:endParaRPr lang="en-US" dirty="0"/>
          </a:p>
          <a:p>
            <a:pPr marL="1035050" indent="-514350">
              <a:buFont typeface="Wingdings" panose="05000000000000000000" pitchFamily="2" charset="2"/>
              <a:buChar char="ü"/>
            </a:pPr>
            <a:r>
              <a:rPr lang="en-US" dirty="0"/>
              <a:t>Data </a:t>
            </a:r>
            <a:r>
              <a:rPr lang="en-US" dirty="0" err="1"/>
              <a:t>urutan</a:t>
            </a:r>
            <a:r>
              <a:rPr lang="en-US" dirty="0"/>
              <a:t> genetic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genetic sequence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906379" y="4019560"/>
            <a:ext cx="40515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2"/>
            </a:pPr>
            <a:r>
              <a:rPr lang="en-US" dirty="0">
                <a:solidFill>
                  <a:srgbClr val="FF0000"/>
                </a:solidFill>
              </a:rPr>
              <a:t>Graph</a:t>
            </a:r>
          </a:p>
          <a:p>
            <a:pPr marL="1035050" indent="-514350">
              <a:buFont typeface="Wingdings" panose="05000000000000000000" pitchFamily="2" charset="2"/>
              <a:buChar char="ü"/>
            </a:pPr>
            <a:r>
              <a:rPr lang="en-US" dirty="0"/>
              <a:t>Word Wide Web </a:t>
            </a:r>
          </a:p>
          <a:p>
            <a:pPr marL="1035050" indent="-514350">
              <a:buFont typeface="Wingdings" panose="05000000000000000000" pitchFamily="2" charset="2"/>
              <a:buChar char="ü"/>
            </a:pP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molekul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943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08135" y="838200"/>
            <a:ext cx="335630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/>
              <a:t>Data </a:t>
            </a:r>
            <a:r>
              <a:rPr lang="en-US" sz="3500" b="1" dirty="0" err="1"/>
              <a:t>Transaksi</a:t>
            </a:r>
            <a:endParaRPr lang="en-US" sz="3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74674"/>
            <a:ext cx="83653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6775" indent="-457200">
              <a:buFont typeface="Wingdings" panose="05000000000000000000" pitchFamily="2" charset="2"/>
              <a:buChar char="Ø"/>
            </a:pP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i="1" dirty="0"/>
              <a:t>record</a:t>
            </a:r>
            <a:r>
              <a:rPr lang="en-US" dirty="0"/>
              <a:t> (</a:t>
            </a:r>
            <a:r>
              <a:rPr lang="en-US" dirty="0" err="1"/>
              <a:t>transaksi</a:t>
            </a:r>
            <a:r>
              <a:rPr lang="en-US" dirty="0"/>
              <a:t>)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set item yang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menyertakan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identitas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. </a:t>
            </a:r>
          </a:p>
          <a:p>
            <a:pPr marL="1419225" indent="-457200" defTabSz="1539875">
              <a:buFont typeface="Wingdings" panose="05000000000000000000" pitchFamily="2" charset="2"/>
              <a:buChar char="Ø"/>
            </a:pPr>
            <a:r>
              <a:rPr lang="en-US" dirty="0" err="1"/>
              <a:t>Misalnya</a:t>
            </a:r>
            <a:r>
              <a:rPr lang="en-US" dirty="0"/>
              <a:t>;</a:t>
            </a:r>
          </a:p>
          <a:p>
            <a:pPr marL="1419225"/>
            <a:r>
              <a:rPr lang="en-US" dirty="0"/>
              <a:t>	</a:t>
            </a:r>
            <a:r>
              <a:rPr lang="en-US" dirty="0" err="1"/>
              <a:t>kumpulan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dibeli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i="1" dirty="0"/>
              <a:t>customer </a:t>
            </a:r>
            <a:r>
              <a:rPr lang="en-US" dirty="0" err="1"/>
              <a:t>selama</a:t>
            </a:r>
            <a:r>
              <a:rPr lang="en-US" dirty="0"/>
              <a:t> 	</a:t>
            </a:r>
            <a:r>
              <a:rPr lang="en-US" dirty="0" err="1"/>
              <a:t>satu</a:t>
            </a:r>
            <a:r>
              <a:rPr lang="en-US" dirty="0"/>
              <a:t> kali </a:t>
            </a:r>
            <a:r>
              <a:rPr lang="en-US" dirty="0" err="1"/>
              <a:t>belanja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dikategorikan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kali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	</a:t>
            </a:r>
            <a:r>
              <a:rPr lang="en-US" dirty="0" err="1"/>
              <a:t>disebut</a:t>
            </a:r>
            <a:r>
              <a:rPr lang="en-US" dirty="0"/>
              <a:t> juga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</a:rPr>
              <a:t>market basket</a:t>
            </a:r>
            <a:r>
              <a:rPr lang="en-US" dirty="0"/>
              <a:t>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916794"/>
              </p:ext>
            </p:extLst>
          </p:nvPr>
        </p:nvGraphicFramePr>
        <p:xfrm>
          <a:off x="685800" y="3646564"/>
          <a:ext cx="5277089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204">
                  <a:extLst>
                    <a:ext uri="{9D8B030D-6E8A-4147-A177-3AD203B41FA5}">
                      <a16:colId xmlns:a16="http://schemas.microsoft.com/office/drawing/2014/main" xmlns="" val="902758916"/>
                    </a:ext>
                  </a:extLst>
                </a:gridCol>
                <a:gridCol w="4502885">
                  <a:extLst>
                    <a:ext uri="{9D8B030D-6E8A-4147-A177-3AD203B41FA5}">
                      <a16:colId xmlns:a16="http://schemas.microsoft.com/office/drawing/2014/main" xmlns="" val="2111628770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56335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Bread, Coke, Milk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582450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Beer, Bread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036707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Beer, Coke, Diaper, Milk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1867865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Beer, Bread, Diaper, Milk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133013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Coke, Diaper, Milk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8595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4428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83897" y="800335"/>
            <a:ext cx="2976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Data Temporal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4"/>
          <a:srcRect l="28274" t="37548" r="42204" b="10798"/>
          <a:stretch/>
        </p:blipFill>
        <p:spPr bwMode="auto">
          <a:xfrm>
            <a:off x="184987" y="1761254"/>
            <a:ext cx="3505199" cy="37964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75172" y="1759011"/>
            <a:ext cx="48116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solidFill>
                  <a:srgbClr val="FF0000"/>
                </a:solidFill>
              </a:rPr>
              <a:t>Data temporal</a:t>
            </a:r>
            <a:r>
              <a:rPr lang="id-ID" dirty="0"/>
              <a:t> adalah data yang objeknya memiliki atribut yang mewakili pengukuran yang diambil dari waktu ke waktu.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62437" y="2708063"/>
            <a:ext cx="4430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solidFill>
                  <a:srgbClr val="FF0000"/>
                </a:solidFill>
              </a:rPr>
              <a:t>Misalnya</a:t>
            </a:r>
            <a:r>
              <a:rPr lang="id-ID" dirty="0"/>
              <a:t>, kumpulan data keuangan adalah deret waktu yang memberi harga harian berbagai saham.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71161" y="3665421"/>
            <a:ext cx="4815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Seri waktu adalah urutan pengukuran beberapa atribut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86287" y="4409268"/>
            <a:ext cx="3901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id-ID" dirty="0" smtClean="0">
                <a:solidFill>
                  <a:srgbClr val="FF0000"/>
                </a:solidFill>
              </a:rPr>
              <a:t>isalnya</a:t>
            </a:r>
            <a:r>
              <a:rPr lang="id-ID" dirty="0">
                <a:solidFill>
                  <a:srgbClr val="FF0000"/>
                </a:solidFill>
              </a:rPr>
              <a:t>,</a:t>
            </a:r>
            <a:r>
              <a:rPr lang="id-ID" dirty="0"/>
              <a:t> harga saham atau curah hujan, diambil pada (biasanya reguler) pada waktunya.)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512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595782"/>
              </p:ext>
            </p:extLst>
          </p:nvPr>
        </p:nvGraphicFramePr>
        <p:xfrm>
          <a:off x="304800" y="1752600"/>
          <a:ext cx="8458200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0802">
                  <a:extLst>
                    <a:ext uri="{9D8B030D-6E8A-4147-A177-3AD203B41FA5}">
                      <a16:colId xmlns:a16="http://schemas.microsoft.com/office/drawing/2014/main" xmlns="" val="1880070051"/>
                    </a:ext>
                  </a:extLst>
                </a:gridCol>
                <a:gridCol w="4657398">
                  <a:extLst>
                    <a:ext uri="{9D8B030D-6E8A-4147-A177-3AD203B41FA5}">
                      <a16:colId xmlns:a16="http://schemas.microsoft.com/office/drawing/2014/main" xmlns="" val="229031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Bukan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 Mining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Mining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7672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Pencarian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informasi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tertentu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Internet.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Pengelompokkan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informasi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mirip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konteks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tertentu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pada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hasil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pencarian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343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Pencarian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menganalisis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catatan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penyakit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pasien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Peneliti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mencari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pengelompokkan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penyakit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pasien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berdasarkan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 diagnosis,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umur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alamat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8929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Pembuatan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laporan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tahunan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penjualan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perusahaan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Pemanfaatan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penjualan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perusahaan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mendapatkan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prediksi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stok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sebaiknya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disediakan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pada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berikutnya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0844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7730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solidFill>
            <a:srgbClr val="AD1D6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PS MIK UNIVERSITAS ESA UNGGUL</a:t>
            </a:r>
          </a:p>
        </p:txBody>
      </p:sp>
      <p:sp>
        <p:nvSpPr>
          <p:cNvPr id="4102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077200" cy="43735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3800" smtClean="0"/>
              <a:t>Menjadi penyelenggara Program Studi Manajemen Informasi Kesehatan berbasis </a:t>
            </a:r>
            <a:r>
              <a:rPr lang="en-US" sz="3800" b="1" smtClean="0"/>
              <a:t>intelektualitas, kreatifitas dan kewirausahaan</a:t>
            </a:r>
            <a:r>
              <a:rPr lang="en-US" sz="3800" smtClean="0"/>
              <a:t>, yang unggul dalam mutu pengelolaan dan hasil pelaksanaan Tridarma Perguruan Tinggi</a:t>
            </a:r>
            <a:r>
              <a:rPr lang="en-US" sz="4000" smtClean="0"/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912694"/>
            <a:ext cx="79413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cs typeface="Arial" panose="020B0604020202020204" pitchFamily="34" charset="0"/>
              </a:rPr>
              <a:t>Hubungan</a:t>
            </a:r>
            <a:r>
              <a:rPr lang="en-US" sz="2500" dirty="0">
                <a:cs typeface="Arial" panose="020B0604020202020204" pitchFamily="34" charset="0"/>
              </a:rPr>
              <a:t> Data Mining </a:t>
            </a:r>
            <a:r>
              <a:rPr lang="en-US" sz="2500" dirty="0" err="1">
                <a:cs typeface="Arial" panose="020B0604020202020204" pitchFamily="34" charset="0"/>
              </a:rPr>
              <a:t>degan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Bidang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Ilmu</a:t>
            </a:r>
            <a:r>
              <a:rPr lang="en-US" sz="2500" dirty="0">
                <a:cs typeface="Arial" panose="020B0604020202020204" pitchFamily="34" charset="0"/>
              </a:rPr>
              <a:t> Lain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3552544" y="2514600"/>
            <a:ext cx="1804848" cy="1595565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Statistik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6067144" y="2944878"/>
            <a:ext cx="2619656" cy="1622487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AI, Machine Learning, Pattern Recognition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480" y="2050619"/>
            <a:ext cx="7839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cs typeface="Arial" panose="020B0604020202020204" pitchFamily="34" charset="0"/>
              </a:rPr>
              <a:t>Kesamaan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bidang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Data </a:t>
            </a:r>
            <a:r>
              <a:rPr 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Mining </a:t>
            </a:r>
            <a:r>
              <a:rPr lang="en-US" dirty="0" err="1" smtClean="0">
                <a:cs typeface="Arial" panose="020B0604020202020204" pitchFamily="34" charset="0"/>
              </a:rPr>
              <a:t>dengan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bidang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Arial" panose="020B0604020202020204" pitchFamily="34" charset="0"/>
              </a:rPr>
              <a:t>Statistik</a:t>
            </a:r>
            <a:endParaRPr 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3649" y="3106046"/>
            <a:ext cx="2685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 err="1">
                <a:cs typeface="Arial" panose="020B0604020202020204" pitchFamily="34" charset="0"/>
              </a:rPr>
              <a:t>Penyampelan</a:t>
            </a:r>
            <a:endParaRPr lang="en-US" dirty="0"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 err="1">
                <a:cs typeface="Arial" panose="020B0604020202020204" pitchFamily="34" charset="0"/>
              </a:rPr>
              <a:t>Estimasi</a:t>
            </a:r>
            <a:endParaRPr lang="en-US" dirty="0"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 err="1">
                <a:cs typeface="Arial" panose="020B0604020202020204" pitchFamily="34" charset="0"/>
              </a:rPr>
              <a:t>Pengujian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Hipotesis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71544" y="3969978"/>
            <a:ext cx="3391223" cy="1816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Database, Parallel Computing, Distributed Computing</a:t>
            </a:r>
          </a:p>
        </p:txBody>
      </p:sp>
      <p:sp>
        <p:nvSpPr>
          <p:cNvPr id="9" name="Flowchart: Connector 8"/>
          <p:cNvSpPr/>
          <p:nvPr/>
        </p:nvSpPr>
        <p:spPr>
          <a:xfrm>
            <a:off x="4924144" y="3079380"/>
            <a:ext cx="1500048" cy="1335585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Data Mining</a:t>
            </a:r>
          </a:p>
        </p:txBody>
      </p:sp>
    </p:spTree>
    <p:extLst>
      <p:ext uri="{BB962C8B-B14F-4D97-AF65-F5344CB8AC3E}">
        <p14:creationId xmlns:p14="http://schemas.microsoft.com/office/powerpoint/2010/main" val="11187861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4835" y="917075"/>
            <a:ext cx="5573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cs typeface="Arial" panose="020B0604020202020204" pitchFamily="34" charset="0"/>
              </a:rPr>
              <a:t>Hubungan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cs typeface="Arial" panose="020B0604020202020204" pitchFamily="34" charset="0"/>
              </a:rPr>
              <a:t>Data Mining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degan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cs typeface="Arial" panose="020B0604020202020204" pitchFamily="34" charset="0"/>
              </a:rPr>
              <a:t>Bidang</a:t>
            </a:r>
            <a:r>
              <a:rPr lang="en-US" sz="2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cs typeface="Arial" panose="020B0604020202020204" pitchFamily="34" charset="0"/>
              </a:rPr>
              <a:t>Ilmu</a:t>
            </a:r>
            <a:r>
              <a:rPr lang="en-US" sz="2000" dirty="0">
                <a:solidFill>
                  <a:srgbClr val="0070C0"/>
                </a:solidFill>
                <a:cs typeface="Arial" panose="020B0604020202020204" pitchFamily="34" charset="0"/>
              </a:rPr>
              <a:t> Lain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4835" y="1620131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cs typeface="Arial" panose="020B0604020202020204" pitchFamily="34" charset="0"/>
              </a:rPr>
              <a:t>Bidang</a:t>
            </a:r>
            <a:r>
              <a:rPr lang="en-US" dirty="0">
                <a:cs typeface="Arial" panose="020B0604020202020204" pitchFamily="34" charset="0"/>
              </a:rPr>
              <a:t> lain yang </a:t>
            </a:r>
            <a:r>
              <a:rPr lang="en-US" dirty="0" err="1">
                <a:cs typeface="Arial" panose="020B0604020202020204" pitchFamily="34" charset="0"/>
              </a:rPr>
              <a:t>mempengaruhi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Data Mining </a:t>
            </a:r>
            <a:r>
              <a:rPr lang="en-US" dirty="0" err="1">
                <a:cs typeface="Arial" panose="020B0604020202020204" pitchFamily="34" charset="0"/>
              </a:rPr>
              <a:t>adalah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bidang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Arial" panose="020B0604020202020204" pitchFamily="34" charset="0"/>
              </a:rPr>
              <a:t>Basisdata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,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misalkan</a:t>
            </a:r>
            <a:r>
              <a:rPr lang="en-US" dirty="0"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8693" y="2281915"/>
            <a:ext cx="4661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 err="1">
                <a:cs typeface="Arial" panose="020B0604020202020204" pitchFamily="34" charset="0"/>
              </a:rPr>
              <a:t>Mendukung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penyediaan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penyimpanan</a:t>
            </a:r>
            <a:r>
              <a:rPr lang="en-US" dirty="0">
                <a:cs typeface="Arial" panose="020B0604020202020204" pitchFamily="34" charset="0"/>
              </a:rPr>
              <a:t> yang </a:t>
            </a:r>
            <a:r>
              <a:rPr lang="en-US" dirty="0" err="1">
                <a:cs typeface="Arial" panose="020B0604020202020204" pitchFamily="34" charset="0"/>
              </a:rPr>
              <a:t>efisien</a:t>
            </a:r>
            <a:endParaRPr lang="en-US" dirty="0"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 err="1">
                <a:cs typeface="Arial" panose="020B0604020202020204" pitchFamily="34" charset="0"/>
              </a:rPr>
              <a:t>pengindeksan</a:t>
            </a:r>
            <a:endParaRPr lang="en-US" dirty="0"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 err="1">
                <a:cs typeface="Arial" panose="020B0604020202020204" pitchFamily="34" charset="0"/>
              </a:rPr>
              <a:t>Pemrosesan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i="1" dirty="0">
                <a:cs typeface="Arial" panose="020B0604020202020204" pitchFamily="34" charset="0"/>
              </a:rPr>
              <a:t>query</a:t>
            </a:r>
          </a:p>
        </p:txBody>
      </p:sp>
      <p:sp>
        <p:nvSpPr>
          <p:cNvPr id="6" name="Oval 5"/>
          <p:cNvSpPr/>
          <p:nvPr/>
        </p:nvSpPr>
        <p:spPr>
          <a:xfrm>
            <a:off x="642910" y="3176260"/>
            <a:ext cx="3554889" cy="1550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Database, Parallel Computing, Distributed Computing</a:t>
            </a:r>
          </a:p>
        </p:txBody>
      </p:sp>
      <p:sp>
        <p:nvSpPr>
          <p:cNvPr id="7" name="Flowchart: Connector 6"/>
          <p:cNvSpPr/>
          <p:nvPr/>
        </p:nvSpPr>
        <p:spPr>
          <a:xfrm>
            <a:off x="367864" y="2588592"/>
            <a:ext cx="1346233" cy="985684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Data Mining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8834" y="3745861"/>
            <a:ext cx="4724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Parallel computing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sering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digunakan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untuk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memberikan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kinerja</a:t>
            </a:r>
            <a:r>
              <a:rPr lang="en-US" dirty="0">
                <a:cs typeface="Arial" panose="020B0604020202020204" pitchFamily="34" charset="0"/>
              </a:rPr>
              <a:t> yang </a:t>
            </a:r>
            <a:r>
              <a:rPr lang="en-US" dirty="0" err="1">
                <a:cs typeface="Arial" panose="020B0604020202020204" pitchFamily="34" charset="0"/>
              </a:rPr>
              <a:t>tinggi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untuk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ukuran</a:t>
            </a:r>
            <a:r>
              <a:rPr lang="en-US" dirty="0">
                <a:cs typeface="Arial" panose="020B0604020202020204" pitchFamily="34" charset="0"/>
              </a:rPr>
              <a:t> set data yang </a:t>
            </a:r>
            <a:r>
              <a:rPr lang="en-US" dirty="0" err="1">
                <a:cs typeface="Arial" panose="020B0604020202020204" pitchFamily="34" charset="0"/>
              </a:rPr>
              <a:t>besar</a:t>
            </a:r>
            <a:r>
              <a:rPr lang="en-US" dirty="0"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909" y="5301839"/>
            <a:ext cx="7826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Distributed Computing </a:t>
            </a:r>
            <a:r>
              <a:rPr lang="en-US" dirty="0" err="1">
                <a:cs typeface="Arial" panose="020B0604020202020204" pitchFamily="34" charset="0"/>
              </a:rPr>
              <a:t>digunakan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untuk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menangani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masalah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ketika</a:t>
            </a:r>
            <a:r>
              <a:rPr lang="en-US" dirty="0">
                <a:cs typeface="Arial" panose="020B0604020202020204" pitchFamily="34" charset="0"/>
              </a:rPr>
              <a:t> data </a:t>
            </a:r>
            <a:r>
              <a:rPr lang="en-US" dirty="0" err="1">
                <a:cs typeface="Arial" panose="020B0604020202020204" pitchFamily="34" charset="0"/>
              </a:rPr>
              <a:t>tidak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dapat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disimpan</a:t>
            </a:r>
            <a:r>
              <a:rPr lang="en-US" dirty="0">
                <a:cs typeface="Arial" panose="020B0604020202020204" pitchFamily="34" charset="0"/>
              </a:rPr>
              <a:t> di </a:t>
            </a:r>
            <a:r>
              <a:rPr lang="en-US" dirty="0" err="1">
                <a:cs typeface="Arial" panose="020B0604020202020204" pitchFamily="34" charset="0"/>
              </a:rPr>
              <a:t>satu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tempat</a:t>
            </a:r>
            <a:r>
              <a:rPr lang="en-US" dirty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55952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70638" y="612473"/>
            <a:ext cx="5686832" cy="9144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Knowledge Discovery from Data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(KDD)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46942" y="1874066"/>
            <a:ext cx="4178412" cy="833690"/>
          </a:xfrm>
          <a:noFill/>
          <a:ln/>
        </p:spPr>
        <p:txBody>
          <a:bodyPr lIns="92075" tIns="46038" rIns="92075" bIns="46038">
            <a:noAutofit/>
          </a:bodyPr>
          <a:lstStyle/>
          <a:p>
            <a:pPr marL="0" lvl="1" indent="0">
              <a:buNone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elemen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proses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discovery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1381125" y="5015746"/>
            <a:ext cx="99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sz="1500">
              <a:cs typeface="Arial" panose="020B0604020202020204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6943725" y="1510546"/>
            <a:ext cx="99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sz="1500">
              <a:cs typeface="Arial" panose="020B0604020202020204" pitchFamily="34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5267325" y="2577346"/>
            <a:ext cx="99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sz="1500">
              <a:cs typeface="Arial" panose="020B0604020202020204" pitchFamily="34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3438525" y="3644146"/>
            <a:ext cx="99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/>
          <a:lstStyle/>
          <a:p>
            <a:endParaRPr lang="en-US" sz="1500">
              <a:cs typeface="Arial" panose="020B0604020202020204" pitchFamily="34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90525" y="5472946"/>
            <a:ext cx="685800" cy="152400"/>
          </a:xfrm>
          <a:prstGeom prst="ellipse">
            <a:avLst/>
          </a:prstGeom>
          <a:solidFill>
            <a:srgbClr val="00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500">
              <a:cs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90525" y="5549146"/>
            <a:ext cx="685800" cy="406400"/>
          </a:xfrm>
          <a:prstGeom prst="rect">
            <a:avLst/>
          </a:prstGeom>
          <a:solidFill>
            <a:srgbClr val="00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500">
              <a:cs typeface="Arial" panose="020B0604020202020204" pitchFamily="34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90525" y="5853946"/>
            <a:ext cx="685800" cy="152400"/>
          </a:xfrm>
          <a:prstGeom prst="ellipse">
            <a:avLst/>
          </a:prstGeom>
          <a:solidFill>
            <a:srgbClr val="00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500">
              <a:cs typeface="Arial" panose="020B0604020202020204" pitchFamily="34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71525" y="5853946"/>
            <a:ext cx="685800" cy="152400"/>
          </a:xfrm>
          <a:prstGeom prst="ellipse">
            <a:avLst/>
          </a:prstGeom>
          <a:solidFill>
            <a:srgbClr val="00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500"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71525" y="5930146"/>
            <a:ext cx="685800" cy="406400"/>
          </a:xfrm>
          <a:prstGeom prst="rect">
            <a:avLst/>
          </a:prstGeom>
          <a:solidFill>
            <a:srgbClr val="00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500">
              <a:cs typeface="Arial" panose="020B0604020202020204" pitchFamily="34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71525" y="6234946"/>
            <a:ext cx="685800" cy="152400"/>
          </a:xfrm>
          <a:prstGeom prst="ellipse">
            <a:avLst/>
          </a:prstGeom>
          <a:solidFill>
            <a:srgbClr val="00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500">
              <a:cs typeface="Arial" panose="020B0604020202020204" pitchFamily="34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457325" y="5625346"/>
            <a:ext cx="685800" cy="152400"/>
          </a:xfrm>
          <a:prstGeom prst="ellipse">
            <a:avLst/>
          </a:prstGeom>
          <a:solidFill>
            <a:srgbClr val="00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500"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457325" y="5701546"/>
            <a:ext cx="685800" cy="406400"/>
          </a:xfrm>
          <a:prstGeom prst="rect">
            <a:avLst/>
          </a:prstGeom>
          <a:solidFill>
            <a:srgbClr val="00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500">
              <a:cs typeface="Arial" panose="020B0604020202020204" pitchFamily="34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457325" y="6006346"/>
            <a:ext cx="685800" cy="152400"/>
          </a:xfrm>
          <a:prstGeom prst="ellipse">
            <a:avLst/>
          </a:prstGeom>
          <a:solidFill>
            <a:srgbClr val="00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500">
              <a:cs typeface="Arial" panose="020B0604020202020204" pitchFamily="34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66725" y="4787146"/>
            <a:ext cx="1467068" cy="3231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500" b="1">
                <a:cs typeface="Arial" panose="020B0604020202020204" pitchFamily="34" charset="0"/>
              </a:rPr>
              <a:t>Data Cleaning</a:t>
            </a:r>
            <a:endParaRPr lang="en-US" sz="1500">
              <a:cs typeface="Arial" panose="020B0604020202020204" pitchFamily="34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762125" y="5320546"/>
            <a:ext cx="1648208" cy="3231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500" b="1">
                <a:cs typeface="Arial" panose="020B0604020202020204" pitchFamily="34" charset="0"/>
              </a:rPr>
              <a:t>Data Integration</a:t>
            </a:r>
            <a:endParaRPr lang="en-US" sz="1500">
              <a:cs typeface="Arial" panose="020B0604020202020204" pitchFamily="34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533525" y="6158746"/>
            <a:ext cx="1447800" cy="3231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500" b="1" dirty="0">
                <a:cs typeface="Arial" panose="020B0604020202020204" pitchFamily="34" charset="0"/>
              </a:rPr>
              <a:t>Databases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228725" y="4025146"/>
            <a:ext cx="1997075" cy="3231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500" b="1">
                <a:cs typeface="Arial" panose="020B0604020202020204" pitchFamily="34" charset="0"/>
              </a:rPr>
              <a:t>Data Warehouse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524125" y="4482346"/>
            <a:ext cx="685800" cy="685800"/>
          </a:xfrm>
          <a:prstGeom prst="rect">
            <a:avLst/>
          </a:prstGeom>
          <a:solidFill>
            <a:srgbClr val="00CC66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66"/>
            </a:extrusionClr>
          </a:sp3d>
        </p:spPr>
        <p:txBody>
          <a:bodyPr wrap="none" anchor="ctr">
            <a:flatTx/>
          </a:bodyPr>
          <a:lstStyle/>
          <a:p>
            <a:endParaRPr lang="en-US" sz="1500"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581525" y="3339346"/>
            <a:ext cx="457200" cy="457200"/>
          </a:xfrm>
          <a:prstGeom prst="rect">
            <a:avLst/>
          </a:prstGeom>
          <a:solidFill>
            <a:srgbClr val="00CC66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66"/>
            </a:extrusionClr>
          </a:sp3d>
        </p:spPr>
        <p:txBody>
          <a:bodyPr wrap="none" anchor="ctr">
            <a:flatTx/>
          </a:bodyPr>
          <a:lstStyle/>
          <a:p>
            <a:endParaRPr lang="en-US" sz="1500"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638925" y="1891546"/>
            <a:ext cx="76200" cy="6096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500"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715125" y="2120146"/>
            <a:ext cx="76200" cy="381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500"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562725" y="2043946"/>
            <a:ext cx="762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500"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791325" y="2272546"/>
            <a:ext cx="76200" cy="2286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500"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334125" y="2501146"/>
            <a:ext cx="685800" cy="76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500"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410325" y="2272546"/>
            <a:ext cx="152400" cy="228600"/>
          </a:xfrm>
          <a:prstGeom prst="rect">
            <a:avLst/>
          </a:prstGeom>
          <a:solidFill>
            <a:srgbClr val="FF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500">
              <a:cs typeface="Arial" panose="020B0604020202020204" pitchFamily="34" charset="0"/>
            </a:endParaRPr>
          </a:p>
        </p:txBody>
      </p:sp>
      <p:sp>
        <p:nvSpPr>
          <p:cNvPr id="30" name="WordArt 29"/>
          <p:cNvSpPr>
            <a:spLocks noChangeArrowheads="1" noChangeShapeType="1" noTextEdit="1"/>
          </p:cNvSpPr>
          <p:nvPr/>
        </p:nvSpPr>
        <p:spPr bwMode="auto">
          <a:xfrm>
            <a:off x="7248525" y="900946"/>
            <a:ext cx="1743075" cy="6127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1500" kern="10" dirty="0">
                <a:ln w="9525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Knowledge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676525" y="3186946"/>
            <a:ext cx="1883977" cy="3231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500" b="1">
                <a:cs typeface="Arial" panose="020B0604020202020204" pitchFamily="34" charset="0"/>
              </a:rPr>
              <a:t>Task-relevant Data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3803650" y="3963234"/>
            <a:ext cx="1039067" cy="3231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500" b="1">
                <a:cs typeface="Arial" panose="020B0604020202020204" pitchFamily="34" charset="0"/>
              </a:rPr>
              <a:t>Selection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429125" y="2501146"/>
            <a:ext cx="1273105" cy="3231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500" b="1">
                <a:solidFill>
                  <a:schemeClr val="hlink"/>
                </a:solidFill>
                <a:cs typeface="Arial" panose="020B0604020202020204" pitchFamily="34" charset="0"/>
              </a:rPr>
              <a:t>Data Mining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5419725" y="1586746"/>
            <a:ext cx="1872629" cy="3231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500" b="1" dirty="0">
                <a:cs typeface="Arial" panose="020B0604020202020204" pitchFamily="34" charset="0"/>
              </a:rPr>
              <a:t>Pattern Evaluation</a:t>
            </a: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5800725" y="3034546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500">
              <a:cs typeface="Arial" panose="020B0604020202020204" pitchFamily="34" charset="0"/>
            </a:endParaRPr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7477125" y="1967746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500">
              <a:cs typeface="Arial" panose="020B0604020202020204" pitchFamily="34" charset="0"/>
            </a:endParaRPr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 flipH="1">
            <a:off x="4124325" y="5168146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500">
              <a:cs typeface="Arial" panose="020B0604020202020204" pitchFamily="34" charset="0"/>
            </a:endParaRPr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V="1">
            <a:off x="4124325" y="4253746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500">
              <a:cs typeface="Arial" panose="020B0604020202020204" pitchFamily="34" charset="0"/>
            </a:endParaRPr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7477125" y="5168146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500">
              <a:cs typeface="Arial" panose="020B0604020202020204" pitchFamily="34" charset="0"/>
            </a:endParaRPr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 flipH="1">
            <a:off x="2447925" y="6006346"/>
            <a:ext cx="5029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500">
              <a:cs typeface="Arial" panose="020B0604020202020204" pitchFamily="34" charset="0"/>
            </a:endParaRP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H="1" flipV="1">
            <a:off x="2066925" y="5320546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 sz="1500">
              <a:cs typeface="Arial" panose="020B0604020202020204" pitchFamily="34" charset="0"/>
            </a:endParaRPr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>
            <a:off x="2219325" y="5320546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sz="1500">
              <a:cs typeface="Arial" panose="020B0604020202020204" pitchFamily="34" charset="0"/>
            </a:endParaRPr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 flipV="1">
            <a:off x="3819525" y="4101346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500">
              <a:cs typeface="Arial" panose="020B0604020202020204" pitchFamily="34" charset="0"/>
            </a:endParaRPr>
          </a:p>
        </p:txBody>
      </p:sp>
      <p:sp>
        <p:nvSpPr>
          <p:cNvPr id="44" name="Slide Number Placeholder 44"/>
          <p:cNvSpPr>
            <a:spLocks noGrp="1"/>
          </p:cNvSpPr>
          <p:nvPr>
            <p:ph type="sldNum" sz="quarter" idx="12"/>
          </p:nvPr>
        </p:nvSpPr>
        <p:spPr>
          <a:xfrm>
            <a:off x="774573" y="6266696"/>
            <a:ext cx="1981200" cy="365760"/>
          </a:xfrm>
        </p:spPr>
        <p:txBody>
          <a:bodyPr/>
          <a:lstStyle/>
          <a:p>
            <a:fld id="{90C1D249-8487-4CAD-9151-14F1D2CAE79A}" type="slidenum">
              <a:rPr lang="en-US" sz="15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29</a:t>
            </a:fld>
            <a:endParaRPr lang="en-US" sz="1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5559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3137" y="1066800"/>
            <a:ext cx="8201526" cy="609600"/>
          </a:xfrm>
        </p:spPr>
        <p:txBody>
          <a:bodyPr>
            <a:noAutofit/>
          </a:bodyPr>
          <a:lstStyle/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Proses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KDD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"/>
          </p:nvPr>
        </p:nvSpPr>
        <p:spPr>
          <a:xfrm>
            <a:off x="685800" y="2286000"/>
            <a:ext cx="7924800" cy="2743200"/>
          </a:xfrm>
        </p:spPr>
        <p:txBody>
          <a:bodyPr>
            <a:normAutofit fontScale="850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Pembersihan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menghilangkan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data yang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konsisten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Pengintegrasian data</a:t>
            </a:r>
            <a:r>
              <a:rPr lang="it-IT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data digabungkan dari berbagai sumber.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Seleksi data</a:t>
            </a:r>
            <a:r>
              <a:rPr lang="da-DK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 data yang relevan dengan proses analisis diambil dari basis data.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Transformasi data</a:t>
            </a:r>
            <a:r>
              <a:rPr lang="da-DK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 data ditransformasikan atau digabungkan ke dalam bentuk yang sesuai untuk di-</a:t>
            </a:r>
            <a:r>
              <a:rPr lang="da-DK" sz="1800" i="1" dirty="0">
                <a:latin typeface="Arial" panose="020B0604020202020204" pitchFamily="34" charset="0"/>
                <a:cs typeface="Arial" panose="020B0604020202020204" pitchFamily="34" charset="0"/>
              </a:rPr>
              <a:t>mine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 dengan cara dilakukan peringkasan atau operasi agregasi.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sz="1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mining</a:t>
            </a:r>
            <a:r>
              <a:rPr lang="da-DK" sz="1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merupakan proses yang penting dalam KDD dimana metode-metode cerdas diaplikasikan untuk mengekstrak pola-pola data.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da-DK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Evaluasi pola</a:t>
            </a:r>
            <a:r>
              <a:rPr lang="da-DK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a-DK" sz="1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untuk mengidentifikasi pola-pola yang menarik yang merepresentasikan pengetahuan berdasarkan suatu ukuran kemenarikan</a:t>
            </a:r>
            <a:r>
              <a:rPr lang="da-DK" sz="1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Presentasi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pengetahuan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merepresentasikan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pengetahuan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digali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29474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077200" cy="631991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Proses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KDD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277035"/>
            <a:ext cx="43122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>
                <a:solidFill>
                  <a:srgbClr val="0070C0"/>
                </a:solidFill>
                <a:cs typeface="Arial" panose="020B0604020202020204" pitchFamily="34" charset="0"/>
              </a:rPr>
              <a:t>Typical View </a:t>
            </a:r>
            <a:r>
              <a:rPr lang="en-US" sz="1500" i="1" dirty="0" err="1">
                <a:solidFill>
                  <a:srgbClr val="0070C0"/>
                </a:solidFill>
                <a:cs typeface="Arial" panose="020B0604020202020204" pitchFamily="34" charset="0"/>
              </a:rPr>
              <a:t>dari</a:t>
            </a:r>
            <a:r>
              <a:rPr lang="en-US" sz="1500" i="1" dirty="0">
                <a:solidFill>
                  <a:srgbClr val="0070C0"/>
                </a:solidFill>
                <a:cs typeface="Arial" panose="020B0604020202020204" pitchFamily="34" charset="0"/>
              </a:rPr>
              <a:t> Machine Learning </a:t>
            </a:r>
            <a:r>
              <a:rPr lang="en-US" sz="1500" i="1" dirty="0" err="1">
                <a:solidFill>
                  <a:srgbClr val="0070C0"/>
                </a:solidFill>
                <a:cs typeface="Arial" panose="020B0604020202020204" pitchFamily="34" charset="0"/>
              </a:rPr>
              <a:t>dan</a:t>
            </a:r>
            <a:r>
              <a:rPr lang="en-US" sz="1500" i="1" dirty="0">
                <a:solidFill>
                  <a:srgbClr val="0070C0"/>
                </a:solidFill>
                <a:cs typeface="Arial" panose="020B0604020202020204" pitchFamily="34" charset="0"/>
              </a:rPr>
              <a:t> Statistic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278599"/>
              </p:ext>
            </p:extLst>
          </p:nvPr>
        </p:nvGraphicFramePr>
        <p:xfrm>
          <a:off x="533400" y="838200"/>
          <a:ext cx="8025066" cy="5049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57200" y="4755484"/>
            <a:ext cx="1676400" cy="1416716"/>
            <a:chOff x="533400" y="5100296"/>
            <a:chExt cx="1676400" cy="1189230"/>
          </a:xfrm>
        </p:grpSpPr>
        <p:sp>
          <p:nvSpPr>
            <p:cNvPr id="8" name="Rectangle 50"/>
            <p:cNvSpPr>
              <a:spLocks noChangeArrowheads="1"/>
            </p:cNvSpPr>
            <p:nvPr/>
          </p:nvSpPr>
          <p:spPr bwMode="auto">
            <a:xfrm>
              <a:off x="533400" y="5100296"/>
              <a:ext cx="1676400" cy="10719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sz="15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 Box 51"/>
            <p:cNvSpPr txBox="1">
              <a:spLocks noChangeArrowheads="1"/>
            </p:cNvSpPr>
            <p:nvPr/>
          </p:nvSpPr>
          <p:spPr bwMode="auto">
            <a:xfrm>
              <a:off x="533400" y="5155689"/>
              <a:ext cx="1676400" cy="113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DATA PRE-PROCESSING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Data Cleaning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Data Integration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Data Reduction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Data Transformation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819400" y="4648200"/>
            <a:ext cx="2172914" cy="1066244"/>
            <a:chOff x="3276600" y="5170589"/>
            <a:chExt cx="1143000" cy="1066244"/>
          </a:xfrm>
        </p:grpSpPr>
        <p:sp>
          <p:nvSpPr>
            <p:cNvPr id="11" name="Rectangle 54"/>
            <p:cNvSpPr>
              <a:spLocks noChangeArrowheads="1"/>
            </p:cNvSpPr>
            <p:nvPr/>
          </p:nvSpPr>
          <p:spPr bwMode="auto">
            <a:xfrm>
              <a:off x="3276600" y="5170589"/>
              <a:ext cx="1104901" cy="10016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sz="15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 Box 55"/>
            <p:cNvSpPr txBox="1">
              <a:spLocks noChangeArrowheads="1"/>
            </p:cNvSpPr>
            <p:nvPr/>
          </p:nvSpPr>
          <p:spPr bwMode="auto">
            <a:xfrm>
              <a:off x="3276600" y="5231301"/>
              <a:ext cx="1143000" cy="100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sz="1300" i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Estimation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sz="1300" i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Prediction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sz="1300" i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Classification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sz="1300" i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Clustering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sz="1300" i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Association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 bwMode="auto">
          <a:xfrm>
            <a:off x="1295400" y="4191000"/>
            <a:ext cx="0" cy="54864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>
            <a:off x="3376863" y="4191000"/>
            <a:ext cx="0" cy="4572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08901" y="6187786"/>
            <a:ext cx="271420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i="1" dirty="0">
                <a:solidFill>
                  <a:srgbClr val="156A0A"/>
                </a:solidFill>
                <a:cs typeface="Arial" panose="020B0604020202020204" pitchFamily="34" charset="0"/>
              </a:rPr>
              <a:t>http://romisatriawahono.net</a:t>
            </a:r>
            <a:endParaRPr lang="en-US" sz="1500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017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91636" y="952933"/>
            <a:ext cx="7467600" cy="5029200"/>
          </a:xfrm>
          <a:prstGeom prst="flowChartExtra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148836" y="5372533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>
              <a:cs typeface="Arial" panose="020B0604020202020204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606036" y="4762933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>
              <a:cs typeface="Arial" panose="020B0604020202020204" pitchFamily="34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139436" y="4000933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>
              <a:cs typeface="Arial" panose="020B0604020202020204" pitchFamily="34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749036" y="3238933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>
              <a:cs typeface="Arial" panose="020B0604020202020204" pitchFamily="34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358636" y="2400733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>
              <a:cs typeface="Arial" panose="020B0604020202020204" pitchFamily="34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463036" y="952933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>
              <a:cs typeface="Arial" panose="020B0604020202020204" pitchFamily="34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8768836" y="952933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>
              <a:cs typeface="Arial" panose="020B0604020202020204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49248" y="1014846"/>
            <a:ext cx="242504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potential</a:t>
            </a:r>
          </a:p>
          <a:p>
            <a:pPr algn="l"/>
            <a:r>
              <a:rPr lang="en-US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support business decisions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7650488" y="1460933"/>
            <a:ext cx="102944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r>
              <a:rPr lang="en-US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101836" y="2451533"/>
            <a:ext cx="25320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r>
              <a:rPr lang="en-US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Analyst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7016931" y="3289733"/>
            <a:ext cx="160903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r>
              <a:rPr lang="en-US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Data Analyst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8040374" y="5194733"/>
            <a:ext cx="6030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r>
              <a:rPr lang="en-US" sz="1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DBA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3815836" y="1683183"/>
            <a:ext cx="1219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Decision Making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459879" y="2497571"/>
            <a:ext cx="182133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Data Presentation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267834" y="2857933"/>
            <a:ext cx="229716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5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Visualization Techniques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587236" y="3270683"/>
            <a:ext cx="178276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Data Mining</a:t>
            </a:r>
            <a:endParaRPr lang="en-US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3244336" y="3543733"/>
            <a:ext cx="20473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5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Discovery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3298311" y="4077133"/>
            <a:ext cx="234632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Data Exploration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2063236" y="4381933"/>
            <a:ext cx="4572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5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Summary, Querying, and Reporting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2056484" y="4915333"/>
            <a:ext cx="475251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Data Preprocessing/Integration, Data Warehouses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3647469" y="5384201"/>
            <a:ext cx="14157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Data Sources</a:t>
            </a:r>
            <a:endParaRPr lang="en-US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996436" y="5601133"/>
            <a:ext cx="71183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5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Paper, Files, Web documents, Scientific experiments, Database Systems</a:t>
            </a: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386836" y="5982133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8113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856881"/>
            <a:ext cx="38929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/>
              <a:t>Pekerjaan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Data Mining</a:t>
            </a:r>
          </a:p>
        </p:txBody>
      </p:sp>
      <p:pic>
        <p:nvPicPr>
          <p:cNvPr id="4" name="Picture 3" descr="C:\Users\andi\AppData\Local\Microsoft\Windows\INetCache\Content.Word\IMG_20170609_171554_HDR.JP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9270" r="3557" b="6267"/>
          <a:stretch/>
        </p:blipFill>
        <p:spPr bwMode="auto">
          <a:xfrm>
            <a:off x="381000" y="1676400"/>
            <a:ext cx="8258175" cy="36936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7459" y="5392150"/>
            <a:ext cx="3537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solidFill>
                  <a:srgbClr val="0070C0"/>
                </a:solidFill>
              </a:rPr>
              <a:t>Pekerjaan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Utama</a:t>
            </a:r>
            <a:r>
              <a:rPr lang="en-US" b="1" i="1" dirty="0">
                <a:solidFill>
                  <a:srgbClr val="0070C0"/>
                </a:solidFill>
              </a:rPr>
              <a:t> Data Mining</a:t>
            </a:r>
          </a:p>
          <a:p>
            <a:pPr algn="ctr"/>
            <a:r>
              <a:rPr lang="en-US" b="1" i="1" dirty="0" err="1">
                <a:solidFill>
                  <a:srgbClr val="FF0000"/>
                </a:solidFill>
              </a:rPr>
              <a:t>Eko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Prasetyo</a:t>
            </a:r>
            <a:r>
              <a:rPr lang="en-US" b="1" i="1" dirty="0">
                <a:solidFill>
                  <a:srgbClr val="FF0000"/>
                </a:solidFill>
              </a:rPr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14405804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24286" y="915518"/>
            <a:ext cx="471404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/>
              <a:t>Tugas-tugas</a:t>
            </a:r>
            <a:r>
              <a:rPr lang="en-US" sz="2500" dirty="0"/>
              <a:t> </a:t>
            </a:r>
            <a:r>
              <a:rPr lang="en-US" sz="2500" dirty="0" err="1"/>
              <a:t>dalam</a:t>
            </a:r>
            <a:r>
              <a:rPr lang="en-US" sz="2500" dirty="0"/>
              <a:t> Data Mining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9619" y="1981200"/>
            <a:ext cx="8363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FF0000"/>
                </a:solidFill>
              </a:rPr>
              <a:t>Metode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Prediksi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pPr marL="866775"/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(</a:t>
            </a:r>
            <a:r>
              <a:rPr lang="en-US" dirty="0" err="1"/>
              <a:t>atribut</a:t>
            </a:r>
            <a:r>
              <a:rPr lang="en-US" dirty="0"/>
              <a:t>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memprediksi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dating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(</a:t>
            </a:r>
            <a:r>
              <a:rPr lang="en-US" dirty="0" err="1"/>
              <a:t>atribut</a:t>
            </a:r>
            <a:r>
              <a:rPr lang="en-US" dirty="0"/>
              <a:t>) lain.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619" y="4074786"/>
            <a:ext cx="8363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FF0000"/>
                </a:solidFill>
              </a:rPr>
              <a:t>Metode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Deskripsi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pPr marL="866775"/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pola-pola</a:t>
            </a:r>
            <a:r>
              <a:rPr lang="en-US" dirty="0"/>
              <a:t> (</a:t>
            </a:r>
            <a:r>
              <a:rPr lang="en-US" dirty="0" err="1"/>
              <a:t>korelasi</a:t>
            </a:r>
            <a:r>
              <a:rPr lang="en-US" dirty="0"/>
              <a:t>, </a:t>
            </a:r>
            <a:r>
              <a:rPr lang="en-US" i="1" dirty="0"/>
              <a:t>trend, cluster, </a:t>
            </a:r>
            <a:r>
              <a:rPr lang="en-US" i="1" dirty="0" err="1"/>
              <a:t>trayektori</a:t>
            </a:r>
            <a:r>
              <a:rPr lang="en-US" i="1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anomali</a:t>
            </a:r>
            <a:r>
              <a:rPr lang="en-US" dirty="0"/>
              <a:t>) yang </a:t>
            </a:r>
            <a:r>
              <a:rPr lang="en-US" dirty="0" err="1"/>
              <a:t>meringkas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data.</a:t>
            </a:r>
          </a:p>
        </p:txBody>
      </p:sp>
    </p:spTree>
    <p:extLst>
      <p:ext uri="{BB962C8B-B14F-4D97-AF65-F5344CB8AC3E}">
        <p14:creationId xmlns:p14="http://schemas.microsoft.com/office/powerpoint/2010/main" val="41082743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solidFill>
            <a:srgbClr val="AD1D6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MISI PS MIK UNIVERSITAS ESA UNGGUL</a:t>
            </a:r>
          </a:p>
        </p:txBody>
      </p:sp>
      <p:sp>
        <p:nvSpPr>
          <p:cNvPr id="5126" name="Content Placeholder 2"/>
          <p:cNvSpPr>
            <a:spLocks noGrp="1"/>
          </p:cNvSpPr>
          <p:nvPr>
            <p:ph idx="1"/>
          </p:nvPr>
        </p:nvSpPr>
        <p:spPr>
          <a:xfrm>
            <a:off x="609600" y="1798638"/>
            <a:ext cx="8305800" cy="4373562"/>
          </a:xfrm>
        </p:spPr>
        <p:txBody>
          <a:bodyPr/>
          <a:lstStyle/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sz="2400" smtClean="0"/>
              <a:t>Menghasilkan Sarjana Manajemen Informasi Kesehatan dengan keunggulan prodi yang professional, bermoral tinggi, mandiri, inovatif dan mampu berkontribusi dalam pengembangan teknologi informasi dan komunikasi bidang kesehatan.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sz="2400" smtClean="0"/>
              <a:t>Menyelenggarakan proses belajar mengajar yang bermutu, efektif, efisien, akuntabel dan berkelanjutan berbasis teknologi informasi dan komunikasi.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sz="2400" smtClean="0"/>
              <a:t>Menyelenggarakan Tri Dharma perguruan tinggi yang berkualitas.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solidFill>
            <a:srgbClr val="AD1D6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KEUNGGULAN PS MIK</a:t>
            </a:r>
          </a:p>
        </p:txBody>
      </p:sp>
      <p:sp>
        <p:nvSpPr>
          <p:cNvPr id="6150" name="Content Placeholder 2"/>
          <p:cNvSpPr>
            <a:spLocks noGrp="1"/>
          </p:cNvSpPr>
          <p:nvPr>
            <p:ph idx="1"/>
          </p:nvPr>
        </p:nvSpPr>
        <p:spPr>
          <a:xfrm>
            <a:off x="609600" y="1798638"/>
            <a:ext cx="8305800" cy="43735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3600" smtClean="0"/>
              <a:t>Sarjana Manajemen Informasi Kesehatan Universitas Esa Unggul handal dalam </a:t>
            </a:r>
            <a:r>
              <a:rPr lang="en-US" sz="3600" b="1" smtClean="0">
                <a:solidFill>
                  <a:srgbClr val="FF0000"/>
                </a:solidFill>
              </a:rPr>
              <a:t>analisis data </a:t>
            </a:r>
            <a:r>
              <a:rPr lang="en-US" sz="3600" smtClean="0"/>
              <a:t>dan</a:t>
            </a:r>
            <a:r>
              <a:rPr lang="en-US" sz="3600" b="1" smtClean="0">
                <a:solidFill>
                  <a:srgbClr val="FF0000"/>
                </a:solidFill>
              </a:rPr>
              <a:t> tata kelola informasi kesehatan </a:t>
            </a:r>
            <a:r>
              <a:rPr lang="en-US" sz="3600" smtClean="0"/>
              <a:t>untuk</a:t>
            </a:r>
            <a:r>
              <a:rPr lang="en-US" sz="3600" b="1" smtClean="0"/>
              <a:t> peningkatan mutu </a:t>
            </a:r>
            <a:r>
              <a:rPr lang="en-US" sz="3600" smtClean="0"/>
              <a:t>dan</a:t>
            </a:r>
            <a:r>
              <a:rPr lang="en-US" sz="3600" b="1" smtClean="0"/>
              <a:t> efisiensi pelayanan serta keselamatan pasien </a:t>
            </a:r>
            <a:r>
              <a:rPr lang="en-US" sz="3600" smtClean="0"/>
              <a:t>sesuai kebutuhan lokal, nasional dan global.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solidFill>
            <a:srgbClr val="AD1D6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PROFIL LULUSAN PS MIK</a:t>
            </a:r>
          </a:p>
        </p:txBody>
      </p:sp>
      <p:sp>
        <p:nvSpPr>
          <p:cNvPr id="7174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305800" cy="4343400"/>
          </a:xfrm>
        </p:spPr>
        <p:txBody>
          <a:bodyPr/>
          <a:lstStyle/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en-US" sz="2800" smtClean="0"/>
              <a:t>Analis Data dan Manajer Informasi Kesehatan</a:t>
            </a:r>
          </a:p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en-US" sz="2800" smtClean="0"/>
              <a:t>Spesialis Koding Klinis</a:t>
            </a:r>
          </a:p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en-US" sz="2800" smtClean="0"/>
              <a:t>Manajer Unit Kerja MIK (RMIK)</a:t>
            </a:r>
          </a:p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en-US" sz="2800" smtClean="0"/>
              <a:t>Spesialis </a:t>
            </a:r>
            <a:r>
              <a:rPr lang="en-US" sz="2800" i="1" smtClean="0"/>
              <a:t>Clinical Documentation Improvement</a:t>
            </a:r>
            <a:r>
              <a:rPr lang="en-US" sz="2800" smtClean="0"/>
              <a:t> (CDI)</a:t>
            </a:r>
          </a:p>
          <a:p>
            <a:pPr marL="457200" indent="-457200" algn="just">
              <a:buFont typeface="Calibri" panose="020F0502020204030204" pitchFamily="34" charset="0"/>
              <a:buAutoNum type="arabicPeriod"/>
            </a:pPr>
            <a:r>
              <a:rPr lang="en-US" sz="2800" smtClean="0"/>
              <a:t>Inisiator Perancang dan Pengembang </a:t>
            </a:r>
            <a:r>
              <a:rPr lang="en-US" sz="2800" i="1" smtClean="0"/>
              <a:t>Electronic Health Records </a:t>
            </a:r>
            <a:r>
              <a:rPr lang="en-US" sz="2800" smtClean="0"/>
              <a:t>(EHR) atau</a:t>
            </a:r>
            <a:r>
              <a:rPr lang="en-US" sz="2800" i="1" smtClean="0"/>
              <a:t> Electronic Medical Records </a:t>
            </a:r>
            <a:r>
              <a:rPr lang="en-US" sz="2800" smtClean="0"/>
              <a:t>(EMR).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  <a:solidFill>
            <a:srgbClr val="AD1D6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KETERKAITAN MK DG PROFIL LULUSAN PS MIK</a:t>
            </a:r>
          </a:p>
        </p:txBody>
      </p:sp>
      <p:sp>
        <p:nvSpPr>
          <p:cNvPr id="8198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mtClean="0"/>
              <a:t>MATA KULIAH</a:t>
            </a:r>
          </a:p>
        </p:txBody>
      </p:sp>
      <p:sp>
        <p:nvSpPr>
          <p:cNvPr id="8199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3733800" cy="2057400"/>
          </a:xfrm>
        </p:spPr>
        <p:txBody>
          <a:bodyPr anchor="ctr"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200" smtClean="0"/>
              <a:t>MIK 445 : Rekam Kesehatan Elektronik 1 (2 sks)</a:t>
            </a:r>
          </a:p>
        </p:txBody>
      </p:sp>
      <p:sp>
        <p:nvSpPr>
          <p:cNvPr id="8200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PROFIL LULUSAN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209800"/>
            <a:ext cx="4041775" cy="3916363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  <a:defRPr/>
            </a:pPr>
            <a:r>
              <a:rPr lang="en-US" sz="2000" dirty="0" err="1"/>
              <a:t>Analis</a:t>
            </a:r>
            <a:r>
              <a:rPr lang="en-US" sz="2000" dirty="0"/>
              <a:t> Data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Manajer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endParaRPr lang="en-US" sz="2000" dirty="0"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sz="2000" dirty="0" err="1"/>
              <a:t>Spesialis</a:t>
            </a:r>
            <a:r>
              <a:rPr lang="en-US" sz="2000" dirty="0"/>
              <a:t> </a:t>
            </a:r>
            <a:r>
              <a:rPr lang="en-US" sz="2000" dirty="0" err="1"/>
              <a:t>Koding</a:t>
            </a:r>
            <a:r>
              <a:rPr lang="en-US" sz="2000" dirty="0"/>
              <a:t> </a:t>
            </a:r>
            <a:r>
              <a:rPr lang="en-US" sz="2000" dirty="0" err="1"/>
              <a:t>Klinis</a:t>
            </a:r>
            <a:endParaRPr lang="en-US" sz="2000" dirty="0"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sz="2000" dirty="0" err="1"/>
              <a:t>Manajer</a:t>
            </a:r>
            <a:r>
              <a:rPr lang="en-US" sz="2000" dirty="0"/>
              <a:t> Unit </a:t>
            </a:r>
            <a:r>
              <a:rPr lang="en-US" sz="2000" dirty="0" err="1"/>
              <a:t>Kerja</a:t>
            </a:r>
            <a:r>
              <a:rPr lang="en-US" sz="2000" dirty="0"/>
              <a:t> MIK (RMIK)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sz="2000" dirty="0" err="1"/>
              <a:t>Spesialis</a:t>
            </a:r>
            <a:r>
              <a:rPr lang="en-US" sz="2000" dirty="0"/>
              <a:t> </a:t>
            </a:r>
            <a:r>
              <a:rPr lang="en-US" sz="2000" i="1" dirty="0"/>
              <a:t>Clinical Documentation Improvement</a:t>
            </a:r>
            <a:r>
              <a:rPr lang="en-US" sz="2000" dirty="0"/>
              <a:t> (CDI)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sz="2000" b="1" dirty="0" err="1"/>
              <a:t>Inisiator</a:t>
            </a:r>
            <a:r>
              <a:rPr lang="en-US" sz="2000" b="1" dirty="0"/>
              <a:t> </a:t>
            </a:r>
            <a:r>
              <a:rPr lang="en-US" sz="2000" b="1" dirty="0" err="1"/>
              <a:t>Perancang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Pengembang</a:t>
            </a:r>
            <a:r>
              <a:rPr lang="en-US" sz="2000" b="1" dirty="0"/>
              <a:t> </a:t>
            </a:r>
            <a:r>
              <a:rPr lang="en-US" sz="2000" b="1" i="1" dirty="0"/>
              <a:t>Electronic Health Records </a:t>
            </a:r>
            <a:r>
              <a:rPr lang="en-US" sz="2000" b="1" dirty="0"/>
              <a:t>(EHR) </a:t>
            </a:r>
            <a:r>
              <a:rPr lang="en-US" sz="2000" b="1" dirty="0" err="1"/>
              <a:t>atau</a:t>
            </a:r>
            <a:r>
              <a:rPr lang="en-US" sz="2000" b="1" i="1" dirty="0"/>
              <a:t> Electronic Medical Records </a:t>
            </a:r>
            <a:r>
              <a:rPr lang="en-US" sz="2000" b="1" dirty="0"/>
              <a:t>(EMR</a:t>
            </a:r>
            <a:r>
              <a:rPr lang="en-US" sz="2000" dirty="0"/>
              <a:t>).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cxnSp>
        <p:nvCxnSpPr>
          <p:cNvPr id="21" name="Elbow Connector 20"/>
          <p:cNvCxnSpPr/>
          <p:nvPr/>
        </p:nvCxnSpPr>
        <p:spPr>
          <a:xfrm>
            <a:off x="2819400" y="3810000"/>
            <a:ext cx="1766888" cy="685800"/>
          </a:xfrm>
          <a:prstGeom prst="bent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02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Eksplorasi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data, data warehouse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anose="020B0604020202020204" pitchFamily="34" charset="0"/>
              </a:rPr>
              <a:t> OLAP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07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Association rule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Data cleaning, Missing value, noisy data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Data integration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transformation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05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Feature selection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06.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Feature extraction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Pengertian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Konsep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Dasar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Data Mining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09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Decission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tree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14.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Presentasi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diskusi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tugas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kelompok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10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Naïve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bayes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Clustering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Klasifikasi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Text mining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08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Unsupervised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learing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1753</Words>
  <Application>Microsoft Office PowerPoint</Application>
  <PresentationFormat>On-screen Show (4:3)</PresentationFormat>
  <Paragraphs>343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Cambria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Buku Bacaan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Sebuah proses dalam Knowledge Discovery from Data (KDD)</vt:lpstr>
      <vt:lpstr>Proses dalam KDD</vt:lpstr>
      <vt:lpstr>Proses dalam KDD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Windows User</cp:lastModifiedBy>
  <cp:revision>237</cp:revision>
  <dcterms:created xsi:type="dcterms:W3CDTF">2010-08-24T06:47:44Z</dcterms:created>
  <dcterms:modified xsi:type="dcterms:W3CDTF">2017-09-15T00:32:14Z</dcterms:modified>
</cp:coreProperties>
</file>