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86" r:id="rId4"/>
    <p:sldId id="428" r:id="rId5"/>
    <p:sldId id="444" r:id="rId6"/>
    <p:sldId id="445" r:id="rId7"/>
    <p:sldId id="387" r:id="rId8"/>
    <p:sldId id="446" r:id="rId9"/>
    <p:sldId id="429" r:id="rId10"/>
    <p:sldId id="447" r:id="rId11"/>
    <p:sldId id="431" r:id="rId12"/>
    <p:sldId id="37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CBD5F048-A980-4F04-B1B4-227C3E7B85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C4C3CF4-A6D8-460B-8321-2A85B55AA0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2E8FA8-0519-4A0E-AFA9-D6640C951AA5}" type="datetimeFigureOut">
              <a:rPr lang="id-ID"/>
              <a:pPr>
                <a:defRPr/>
              </a:pPr>
              <a:t>08/12/2017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03E6C4D-631C-4D28-ADB7-79830A1236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A66A517E-4A30-4E42-903E-CA0208D0A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28804D-2D19-4C5C-87B1-B5D23943C1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AE1E36-AC08-4F34-904E-E48C72A58E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9292BE-5D9E-475F-B50A-28BD3A4EEABF}" type="slidenum">
              <a:rPr lang="id-ID" altLang="id-ID"/>
              <a:pPr>
                <a:defRPr/>
              </a:pPr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488477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292BE-5D9E-475F-B50A-28BD3A4EEABF}" type="slidenum">
              <a:rPr lang="id-ID" altLang="id-ID" smtClean="0"/>
              <a:pPr>
                <a:defRPr/>
              </a:pPr>
              <a:t>1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096738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11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="" xmlns:a16="http://schemas.microsoft.com/office/drawing/2014/main" id="{AF18CBD2-AC85-45AF-BA8B-F2B24BC01D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="" xmlns:a16="http://schemas.microsoft.com/office/drawing/2014/main" id="{265AE685-5B6A-4712-A04B-38B012AFB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33796" name="Slide Number Placeholder 3">
            <a:extLst>
              <a:ext uri="{FF2B5EF4-FFF2-40B4-BE49-F238E27FC236}">
                <a16:creationId xmlns="" xmlns:a16="http://schemas.microsoft.com/office/drawing/2014/main" id="{DFA0E70C-F2E5-4D4D-8A88-A98CDFFB1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EA46E4-5D75-4B41-A916-CF3CF7AD4535}" type="slidenum">
              <a:rPr lang="id-ID" altLang="id-ID" smtClean="0"/>
              <a:pPr>
                <a:spcBef>
                  <a:spcPct val="0"/>
                </a:spcBef>
              </a:pPr>
              <a:t>12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91725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65CDD198-0B25-41FA-B2D0-3C5E3DC4F4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="" xmlns:a16="http://schemas.microsoft.com/office/drawing/2014/main" id="{7B0C0617-0CDE-4CDF-B7E6-D660942520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D6188EC5-0335-44F8-9D92-E8CE52BED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B9E2D0-50D5-468B-8777-7CB366CC4323}" type="slidenum">
              <a:rPr lang="id-ID" altLang="id-ID" smtClean="0"/>
              <a:pPr>
                <a:spcBef>
                  <a:spcPct val="0"/>
                </a:spcBef>
              </a:pPr>
              <a:t>2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598609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3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194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4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194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5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1941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6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194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7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9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="" xmlns:a16="http://schemas.microsoft.com/office/drawing/2014/main" id="{B908D7BB-F3AB-4685-889E-160EA90E05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="" xmlns:a16="http://schemas.microsoft.com/office/drawing/2014/main" id="{DB5E6710-B6A1-4F95-A063-BB53682D4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="" xmlns:a16="http://schemas.microsoft.com/office/drawing/2014/main" id="{351533F1-3C80-46B9-9892-269F41342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0B4FB-166A-4F0D-BF7B-A54D5BB97998}" type="slidenum">
              <a:rPr lang="id-ID" altLang="id-ID" smtClean="0"/>
              <a:pPr>
                <a:spcBef>
                  <a:spcPct val="0"/>
                </a:spcBef>
              </a:pPr>
              <a:t>10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6703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664344-B90D-4026-87AA-70E7FDDF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0CB3-EB12-4BE1-995A-A40CD0FF7659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45726A-65B0-4118-9D00-F85C27AF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0A285E-1F24-4B6C-ACD9-97EAFD44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DF93-58F7-4B7B-994B-CD51F8455C9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956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82C7B7-F257-419C-81D7-2DB0EC50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8BDB2-A9C4-40D3-9537-F6B1E7A95D29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1051CE-06CD-4DAA-B8DE-49C39B56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4159B0-7A67-4F34-BBA1-7C60B3FC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60F8-34DC-4038-9222-08938910DE3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0931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993A76-F0F1-4C1D-817C-224954995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5A873-DB6B-41A3-865C-160373DA62E9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AEA965-ACDB-438F-BE51-AED56B57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44ADD3-76FE-4FD7-8766-915620E4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88AD-1792-424C-BB7C-200AA43F99B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7949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A047EA-A5BB-4A88-8DA8-1C9E5621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A0DDB-2A87-45B5-AE2D-1971A9F7A4D5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0FC639-7F25-498D-9A08-2C3A39BE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047AAC-0F25-436C-B48A-DC7B0F9F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17C1-9A27-4597-B347-649CED5FAC9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996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FA0F63-3928-4A16-9FB9-0E97F657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AA3B-0B12-41E7-A060-03E847D4B21B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305F01-D8C4-4B98-A288-92605CE4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424FCD-6D67-4118-A18A-1ECF5A06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7A36-DEC5-4D91-AC69-C65236B848B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4675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1AA800C-A717-4513-BB2B-4261C841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2EB9-D27F-4876-8758-1D2184C70B4C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EE3D221-487D-4419-B5A3-B8680A505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FAE4060-88DF-4645-893E-6D068A43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8F2F-6B46-4B0A-B99D-5E7C18D06CE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8662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F1E4A35-ACBF-4151-9BB3-25EB569E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399C-9B4B-477C-AC2A-4F82CFB721C9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29F4CF5D-2701-4C71-982B-E23E5E8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80E7827-0DC2-4B4A-8441-199A383D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6432-B39E-402E-BC19-C46313C64C2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361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A97201C-25F7-4539-8376-967259F1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2F0E-B496-4E6B-A00B-804D50DC1F1B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B9396760-105F-45FE-BDE0-BEFA96E6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854A967A-79CA-403E-A186-68D30561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5C67-D096-46A8-BA7E-3B99F95AEFFF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538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F753053D-7A83-4E38-936E-64C6E71C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E7B38-927D-4D97-B2D0-D08D1653EC2A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D4F3DBBB-C89C-43C3-B971-08FF9567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0D6C454-72A1-455C-A52C-31B12591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C6D6-E15B-474C-A87B-26DD35BFD66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580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A00C667-F391-44D0-8595-1B23AE1C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616A-9DB0-4874-89A5-F6C41A139CAB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45C6201-53C2-427F-960E-4DED14D0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74D3A6C-46E4-4B32-AA4A-88D8A58E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06F6-5CA1-4775-AC77-C213C1266A8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2416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46B1E29-CCD0-4FEF-9D03-82A818846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3BF2-442D-4481-AF6A-E9CB0A7E140E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F31FE30-E6E6-4271-A626-0902CE17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2E1F08-9B77-42EC-A97A-73D4676A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D4C6-24D5-47B8-A106-0F2CB357A77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5451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9F45C75F-29E6-4A08-988F-222873A20F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8D841992-2EEE-4524-B603-9D327B50CA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867702-2E15-438F-8681-4B9684842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CA602A-B74F-4011-816A-A3DE3A4B9045}" type="datetime1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C9D74B-5C4E-4D3B-99F7-83E0C3ABB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98C129-718D-486F-BEB1-90ABEE264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DF5F43-ED65-4444-B64C-5221C8804F9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="" xmlns:a16="http://schemas.microsoft.com/office/drawing/2014/main" id="{1CC5AE85-5A8E-4E98-B971-DE62155DD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="" xmlns:a16="http://schemas.microsoft.com/office/drawing/2014/main" id="{DA54B91A-B822-41C6-B00C-B95E43185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477161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20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NAÏVE BAYES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altLang="id-ID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n-US" altLang="id-ID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NOVIANDI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d-ID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MIK </a:t>
            </a:r>
            <a:r>
              <a:rPr lang="en-US" altLang="id-ID" sz="2000" b="1" dirty="0">
                <a:solidFill>
                  <a:schemeClr val="bg1"/>
                </a:solidFill>
                <a:latin typeface="Arial" panose="020B0604020202020204" pitchFamily="34" charset="0"/>
              </a:rPr>
              <a:t>| FAKULTAS ILMU-ILMU </a:t>
            </a:r>
            <a:r>
              <a:rPr lang="en-US" altLang="id-ID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KESEHATAN</a:t>
            </a:r>
            <a:endParaRPr lang="en-US" altLang="id-ID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914400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class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endParaRPr lang="id-ID" alt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579132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	P(age </a:t>
            </a:r>
            <a:r>
              <a:rPr lang="en-US" sz="2000" dirty="0"/>
              <a:t>= “&lt;=30” | </a:t>
            </a:r>
            <a:r>
              <a:rPr lang="en-US" sz="2000" dirty="0" err="1"/>
              <a:t>buys_computer</a:t>
            </a:r>
            <a:r>
              <a:rPr lang="en-US" sz="2000" dirty="0"/>
              <a:t> = “yes”)  = 2/9 = </a:t>
            </a:r>
            <a:r>
              <a:rPr lang="en-US" sz="2000" dirty="0" smtClean="0"/>
              <a:t>0.222</a:t>
            </a:r>
          </a:p>
          <a:p>
            <a:pPr lvl="1">
              <a:buNone/>
            </a:pPr>
            <a:r>
              <a:rPr lang="en-US" sz="2000" dirty="0" smtClean="0"/>
              <a:t>     P(age = “&lt;= 30” | </a:t>
            </a:r>
            <a:r>
              <a:rPr lang="en-US" sz="2000" dirty="0" err="1" smtClean="0"/>
              <a:t>buys_computer</a:t>
            </a:r>
            <a:r>
              <a:rPr lang="en-US" sz="2000" dirty="0" smtClean="0"/>
              <a:t> = “no”) = 3/5 = 0.6</a:t>
            </a:r>
          </a:p>
          <a:p>
            <a:pPr lvl="1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P(income = “medium” | </a:t>
            </a:r>
            <a:r>
              <a:rPr lang="en-US" sz="2000" dirty="0" err="1"/>
              <a:t>buys_computer</a:t>
            </a:r>
            <a:r>
              <a:rPr lang="en-US" sz="2000" dirty="0"/>
              <a:t> = “yes”) = 4/9 = 0.444</a:t>
            </a:r>
          </a:p>
          <a:p>
            <a:pPr lvl="1">
              <a:buNone/>
            </a:pPr>
            <a:r>
              <a:rPr lang="en-US" sz="2000" dirty="0"/>
              <a:t>     P(income = “medium” | </a:t>
            </a:r>
            <a:r>
              <a:rPr lang="en-US" sz="2000" dirty="0" err="1"/>
              <a:t>buys_computer</a:t>
            </a:r>
            <a:r>
              <a:rPr lang="en-US" sz="2000" dirty="0"/>
              <a:t> = “no”) = 2/5 = 0.4</a:t>
            </a:r>
          </a:p>
          <a:p>
            <a:pPr lvl="1">
              <a:buNone/>
            </a:pPr>
            <a:r>
              <a:rPr lang="en-US" sz="2000" dirty="0"/>
              <a:t>     P(student = “yes” | </a:t>
            </a:r>
            <a:r>
              <a:rPr lang="en-US" sz="2000" dirty="0" err="1"/>
              <a:t>buys_computer</a:t>
            </a:r>
            <a:r>
              <a:rPr lang="en-US" sz="2000" dirty="0"/>
              <a:t> = “yes) = 6/9 = 0.667</a:t>
            </a:r>
          </a:p>
          <a:p>
            <a:pPr lvl="1">
              <a:buNone/>
            </a:pPr>
            <a:r>
              <a:rPr lang="en-US" sz="2000" dirty="0"/>
              <a:t>     P(student = “yes” | </a:t>
            </a:r>
            <a:r>
              <a:rPr lang="en-US" sz="2000" dirty="0" err="1"/>
              <a:t>buys_computer</a:t>
            </a:r>
            <a:r>
              <a:rPr lang="en-US" sz="2000" dirty="0"/>
              <a:t> = “no”) = 1/5 = 0.2</a:t>
            </a:r>
          </a:p>
          <a:p>
            <a:pPr lvl="1">
              <a:buNone/>
            </a:pPr>
            <a:r>
              <a:rPr lang="en-US" sz="2000" dirty="0"/>
              <a:t>     P(</a:t>
            </a:r>
            <a:r>
              <a:rPr lang="en-US" sz="2000" dirty="0" err="1"/>
              <a:t>credit_rating</a:t>
            </a:r>
            <a:r>
              <a:rPr lang="en-US" sz="2000" dirty="0"/>
              <a:t> = “fair” | </a:t>
            </a:r>
            <a:r>
              <a:rPr lang="en-US" sz="2000" dirty="0" err="1"/>
              <a:t>buys_computer</a:t>
            </a:r>
            <a:r>
              <a:rPr lang="en-US" sz="2000" dirty="0"/>
              <a:t> = “yes”) = 6/9 = 0.667</a:t>
            </a:r>
          </a:p>
          <a:p>
            <a:pPr lvl="1">
              <a:buNone/>
            </a:pPr>
            <a:r>
              <a:rPr lang="en-US" sz="2000" dirty="0"/>
              <a:t>     P(</a:t>
            </a:r>
            <a:r>
              <a:rPr lang="en-US" sz="2000" dirty="0" err="1"/>
              <a:t>credit_rating</a:t>
            </a:r>
            <a:r>
              <a:rPr lang="en-US" sz="2000" dirty="0"/>
              <a:t> = “fair” | </a:t>
            </a:r>
            <a:r>
              <a:rPr lang="en-US" sz="2000" dirty="0" err="1"/>
              <a:t>buys_computer</a:t>
            </a:r>
            <a:r>
              <a:rPr lang="en-US" sz="2000" dirty="0"/>
              <a:t> = “no”) = 2/5 = 0.4</a:t>
            </a:r>
          </a:p>
          <a:p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7911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496300" cy="552409"/>
          </a:xfrm>
        </p:spPr>
        <p:txBody>
          <a:bodyPr/>
          <a:lstStyle/>
          <a:p>
            <a:pPr marL="514350" indent="-514350"/>
            <a:r>
              <a:rPr lang="id-ID" sz="3600" dirty="0">
                <a:latin typeface="Arial" pitchFamily="34" charset="0"/>
                <a:cs typeface="Arial" pitchFamily="34" charset="0"/>
              </a:rPr>
              <a:t>Kalikan semua nilai hasil sesuai dengan data X yang dicari class-nya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209800"/>
            <a:ext cx="899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100" b="1" dirty="0"/>
              <a:t>X = (age &lt;= 30 , income = medium, student = yes, </a:t>
            </a:r>
            <a:r>
              <a:rPr lang="en-US" sz="2100" b="1" dirty="0" err="1"/>
              <a:t>credit_rating</a:t>
            </a:r>
            <a:r>
              <a:rPr lang="en-US" sz="2100" b="1" dirty="0"/>
              <a:t> = fair)</a:t>
            </a:r>
          </a:p>
          <a:p>
            <a:pPr>
              <a:buNone/>
            </a:pPr>
            <a:r>
              <a:rPr lang="en-US" sz="2100" dirty="0"/>
              <a:t> </a:t>
            </a:r>
            <a:r>
              <a:rPr lang="en-US" sz="2100" b="1" dirty="0" smtClean="0"/>
              <a:t>P(</a:t>
            </a:r>
            <a:r>
              <a:rPr lang="en-US" sz="2100" b="1" dirty="0" err="1" smtClean="0"/>
              <a:t>X|C</a:t>
            </a:r>
            <a:r>
              <a:rPr lang="en-US" sz="2100" b="1" baseline="-25000" dirty="0" err="1" smtClean="0"/>
              <a:t>i</a:t>
            </a:r>
            <a:r>
              <a:rPr lang="en-US" sz="2100" b="1" dirty="0"/>
              <a:t>) :</a:t>
            </a:r>
            <a:r>
              <a:rPr lang="en-US" sz="2100" dirty="0"/>
              <a:t> 	</a:t>
            </a:r>
          </a:p>
          <a:p>
            <a:pPr>
              <a:buNone/>
            </a:pPr>
            <a:r>
              <a:rPr lang="en-US" sz="2100" dirty="0" smtClean="0"/>
              <a:t>	</a:t>
            </a:r>
          </a:p>
          <a:p>
            <a:pPr>
              <a:buNone/>
            </a:pPr>
            <a:r>
              <a:rPr lang="en-US" sz="2100" dirty="0" smtClean="0"/>
              <a:t>P(</a:t>
            </a:r>
            <a:r>
              <a:rPr lang="en-US" sz="2100" dirty="0" err="1" smtClean="0"/>
              <a:t>X|buys_computer</a:t>
            </a:r>
            <a:r>
              <a:rPr lang="en-US" sz="2100" dirty="0" smtClean="0"/>
              <a:t> </a:t>
            </a:r>
            <a:r>
              <a:rPr lang="en-US" sz="2100" dirty="0"/>
              <a:t>= “yes”) = 0.222 x 0.444 x </a:t>
            </a:r>
            <a:r>
              <a:rPr lang="en-US" sz="2100" dirty="0" smtClean="0"/>
              <a:t>0.667 </a:t>
            </a:r>
            <a:r>
              <a:rPr lang="en-US" sz="2100" dirty="0"/>
              <a:t>x 0.667 = </a:t>
            </a:r>
            <a:r>
              <a:rPr lang="en-US" sz="2100" dirty="0" smtClean="0"/>
              <a:t>0.044</a:t>
            </a:r>
            <a:endParaRPr lang="en-US" sz="2100" dirty="0"/>
          </a:p>
          <a:p>
            <a:pPr>
              <a:buNone/>
            </a:pPr>
            <a:r>
              <a:rPr lang="en-US" sz="2100" dirty="0" smtClean="0"/>
              <a:t>P(</a:t>
            </a:r>
            <a:r>
              <a:rPr lang="en-US" sz="2100" dirty="0" err="1" smtClean="0"/>
              <a:t>X|buys_computer</a:t>
            </a:r>
            <a:r>
              <a:rPr lang="en-US" sz="2100" dirty="0" smtClean="0"/>
              <a:t> </a:t>
            </a:r>
            <a:r>
              <a:rPr lang="en-US" sz="2100" dirty="0"/>
              <a:t>= “no”) = 0.6 x 0.4 x 0.2 x 0.4 </a:t>
            </a:r>
            <a:r>
              <a:rPr lang="en-US" sz="2100" dirty="0" smtClean="0"/>
              <a:t>= </a:t>
            </a:r>
            <a:r>
              <a:rPr lang="en-US" sz="2100" dirty="0"/>
              <a:t>0.019</a:t>
            </a:r>
          </a:p>
          <a:p>
            <a:pPr>
              <a:buNone/>
            </a:pPr>
            <a:r>
              <a:rPr lang="en-US" sz="2100" b="1" dirty="0"/>
              <a:t>	</a:t>
            </a:r>
            <a:endParaRPr lang="en-US" sz="2100" b="1" dirty="0" smtClean="0"/>
          </a:p>
          <a:p>
            <a:pPr>
              <a:buNone/>
            </a:pPr>
            <a:r>
              <a:rPr lang="en-US" sz="2100" b="1" dirty="0" smtClean="0"/>
              <a:t>P(</a:t>
            </a:r>
            <a:r>
              <a:rPr lang="en-US" sz="2100" b="1" dirty="0" err="1" smtClean="0"/>
              <a:t>X|C</a:t>
            </a:r>
            <a:r>
              <a:rPr lang="en-US" sz="2100" b="1" baseline="-25000" dirty="0" err="1" smtClean="0"/>
              <a:t>i</a:t>
            </a:r>
            <a:r>
              <a:rPr lang="en-US" sz="2100" b="1" dirty="0"/>
              <a:t>)*P(</a:t>
            </a:r>
            <a:r>
              <a:rPr lang="en-US" sz="2100" b="1" dirty="0" err="1"/>
              <a:t>C</a:t>
            </a:r>
            <a:r>
              <a:rPr lang="en-US" sz="2100" b="1" baseline="-25000" dirty="0" err="1"/>
              <a:t>i</a:t>
            </a:r>
            <a:r>
              <a:rPr lang="en-US" sz="2100" b="1" dirty="0"/>
              <a:t>) : </a:t>
            </a:r>
            <a:endParaRPr lang="en-US" sz="2100" b="1" dirty="0" smtClean="0"/>
          </a:p>
          <a:p>
            <a:pPr>
              <a:buNone/>
            </a:pPr>
            <a:r>
              <a:rPr lang="en-US" sz="2100" b="1" dirty="0"/>
              <a:t>	</a:t>
            </a:r>
            <a:r>
              <a:rPr lang="en-US" sz="2100" dirty="0" smtClean="0"/>
              <a:t>P(</a:t>
            </a:r>
            <a:r>
              <a:rPr lang="en-US" sz="2100" dirty="0" err="1" smtClean="0"/>
              <a:t>X|buys_computer</a:t>
            </a:r>
            <a:r>
              <a:rPr lang="en-US" sz="2100" dirty="0" smtClean="0"/>
              <a:t> </a:t>
            </a:r>
            <a:r>
              <a:rPr lang="en-US" sz="2100" dirty="0"/>
              <a:t>= “yes”) * P(</a:t>
            </a:r>
            <a:r>
              <a:rPr lang="en-US" sz="2100" dirty="0" err="1"/>
              <a:t>buys_computer</a:t>
            </a:r>
            <a:r>
              <a:rPr lang="en-US" sz="2100" dirty="0"/>
              <a:t> = </a:t>
            </a:r>
            <a:r>
              <a:rPr lang="en-US" sz="2100" dirty="0" smtClean="0"/>
              <a:t>“</a:t>
            </a:r>
            <a:r>
              <a:rPr lang="en-US" sz="2100" dirty="0"/>
              <a:t>yes”) = 0.028</a:t>
            </a:r>
          </a:p>
          <a:p>
            <a:pPr>
              <a:buNone/>
            </a:pPr>
            <a:r>
              <a:rPr lang="en-US" sz="2100" b="1" dirty="0" smtClean="0"/>
              <a:t>	</a:t>
            </a:r>
            <a:r>
              <a:rPr lang="en-US" sz="2100" dirty="0" smtClean="0"/>
              <a:t>P(</a:t>
            </a:r>
            <a:r>
              <a:rPr lang="en-US" sz="2100" dirty="0" err="1" smtClean="0"/>
              <a:t>X|buys_computer</a:t>
            </a:r>
            <a:r>
              <a:rPr lang="en-US" sz="2100" dirty="0" smtClean="0"/>
              <a:t> </a:t>
            </a:r>
            <a:r>
              <a:rPr lang="en-US" sz="2100" dirty="0"/>
              <a:t>= “no”) * P(</a:t>
            </a:r>
            <a:r>
              <a:rPr lang="en-US" sz="2100" dirty="0" err="1"/>
              <a:t>buys_computer</a:t>
            </a:r>
            <a:r>
              <a:rPr lang="en-US" sz="2100" dirty="0"/>
              <a:t> = “no”) = </a:t>
            </a:r>
            <a:r>
              <a:rPr lang="en-US" sz="2100" dirty="0" smtClean="0"/>
              <a:t>0.007</a:t>
            </a:r>
          </a:p>
          <a:p>
            <a:pPr>
              <a:buNone/>
            </a:pPr>
            <a:endParaRPr lang="en-US" sz="2100" b="1" dirty="0"/>
          </a:p>
          <a:p>
            <a:pPr>
              <a:buNone/>
            </a:pPr>
            <a:r>
              <a:rPr lang="en-US" sz="2100" b="1" dirty="0"/>
              <a:t>	</a:t>
            </a:r>
            <a:r>
              <a:rPr lang="en-US" sz="2100" b="1" dirty="0" err="1" smtClean="0"/>
              <a:t>Jadi</a:t>
            </a:r>
            <a:r>
              <a:rPr lang="en-US" sz="2100" b="1" dirty="0" smtClean="0"/>
              <a:t> ,  </a:t>
            </a:r>
            <a:r>
              <a:rPr lang="en-US" sz="2100" b="1" dirty="0"/>
              <a:t>X </a:t>
            </a:r>
            <a:r>
              <a:rPr lang="en-US" sz="2100" b="1" dirty="0" err="1" smtClean="0"/>
              <a:t>termasuk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kelas</a:t>
            </a:r>
            <a:r>
              <a:rPr lang="en-US" sz="2100" b="1" dirty="0" smtClean="0"/>
              <a:t> (“</a:t>
            </a:r>
            <a:r>
              <a:rPr lang="en-US" sz="2100" b="1" dirty="0" err="1"/>
              <a:t>buys_computer</a:t>
            </a:r>
            <a:r>
              <a:rPr lang="en-US" sz="2100" b="1" dirty="0"/>
              <a:t> = yes”)	</a:t>
            </a:r>
            <a:endParaRPr lang="en-US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2675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arsil\Desktop\Smartcreative2.jpg">
            <a:extLst>
              <a:ext uri="{FF2B5EF4-FFF2-40B4-BE49-F238E27FC236}">
                <a16:creationId xmlns="" xmlns:a16="http://schemas.microsoft.com/office/drawing/2014/main" id="{6322F214-D24C-4B62-B39A-154F668AA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EA63538-11F9-41F8-8855-6A1B563D0206}"/>
              </a:ext>
            </a:extLst>
          </p:cNvPr>
          <p:cNvSpPr txBox="1"/>
          <p:nvPr/>
        </p:nvSpPr>
        <p:spPr>
          <a:xfrm>
            <a:off x="533400" y="23622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cs typeface="Arial" panose="020B0604020202020204" pitchFamily="34" charset="0"/>
              </a:rPr>
              <a:t>TERIMA KASIH </a:t>
            </a:r>
            <a:r>
              <a:rPr lang="en-US" sz="6600" dirty="0"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id-ID" sz="6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625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>
            <a:extLst>
              <a:ext uri="{FF2B5EF4-FFF2-40B4-BE49-F238E27FC236}">
                <a16:creationId xmlns="" xmlns:a16="http://schemas.microsoft.com/office/drawing/2014/main" id="{F10E8348-CBB0-4654-8339-A443A806A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>
            <a:extLst>
              <a:ext uri="{FF2B5EF4-FFF2-40B4-BE49-F238E27FC236}">
                <a16:creationId xmlns="" xmlns:a16="http://schemas.microsoft.com/office/drawing/2014/main" id="{6A0AC7C9-C99C-48C9-B35A-6EF9396A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4100" name="Content Placeholder 5">
            <a:extLst>
              <a:ext uri="{FF2B5EF4-FFF2-40B4-BE49-F238E27FC236}">
                <a16:creationId xmlns="" xmlns:a16="http://schemas.microsoft.com/office/drawing/2014/main" id="{F6972F88-638D-473A-8000-4ED046E2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728615"/>
            <a:ext cx="8229600" cy="4068763"/>
          </a:xfrm>
        </p:spPr>
        <p:txBody>
          <a:bodyPr/>
          <a:lstStyle/>
          <a:p>
            <a:pPr marL="0" indent="0" algn="just">
              <a:buNone/>
            </a:pPr>
            <a:endParaRPr lang="id-ID" alt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d-ID" alt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87762A1-FCB7-4AF5-BD6B-E29CF379E013}"/>
              </a:ext>
            </a:extLst>
          </p:cNvPr>
          <p:cNvSpPr/>
          <p:nvPr/>
        </p:nvSpPr>
        <p:spPr>
          <a:xfrm>
            <a:off x="533400" y="18288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naïve </a:t>
            </a:r>
            <a:r>
              <a:rPr lang="en-US" sz="2400" dirty="0" err="1"/>
              <a:t>bayes</a:t>
            </a:r>
            <a:endParaRPr lang="id-ID" sz="2400" i="1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NAÏVE BAYES</a:t>
            </a:r>
            <a:endParaRPr lang="id-ID" altLang="id-ID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70EF31E-D271-4944-9C7D-6F300FEC4517}"/>
              </a:ext>
            </a:extLst>
          </p:cNvPr>
          <p:cNvSpPr txBox="1"/>
          <p:nvPr/>
        </p:nvSpPr>
        <p:spPr>
          <a:xfrm>
            <a:off x="-1" y="2209800"/>
            <a:ext cx="88502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/>
              <a:t>Naive Bayes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pengklasifikasian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memprediksi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keanggotaan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i="1" dirty="0"/>
              <a:t>class</a:t>
            </a:r>
            <a:r>
              <a:rPr lang="en-US" sz="2400" dirty="0" smtClean="0"/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/>
              <a:t>Naive Bayes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teorema</a:t>
            </a:r>
            <a:r>
              <a:rPr lang="en-US" sz="2400" dirty="0"/>
              <a:t> Bayes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klasifikasi</a:t>
            </a:r>
            <a:r>
              <a:rPr lang="en-US" sz="2400" dirty="0"/>
              <a:t> </a:t>
            </a:r>
            <a:r>
              <a:rPr lang="en-US" sz="2400" dirty="0" err="1"/>
              <a:t>serupa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decision tree </a:t>
            </a:r>
            <a:r>
              <a:rPr lang="en-US" sz="2400" dirty="0" err="1"/>
              <a:t>dan</a:t>
            </a:r>
            <a:r>
              <a:rPr lang="en-US" sz="2400" dirty="0"/>
              <a:t> neural network</a:t>
            </a:r>
            <a:r>
              <a:rPr lang="en-US" sz="2400" dirty="0" smtClean="0"/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/>
              <a:t>Naive Bayes </a:t>
            </a:r>
            <a:r>
              <a:rPr lang="en-US" sz="2400" dirty="0" err="1"/>
              <a:t>terbukti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akurasi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kecepatan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diaplikasikan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database </a:t>
            </a:r>
            <a:r>
              <a:rPr lang="en-US" sz="2400" dirty="0" err="1"/>
              <a:t>dengan</a:t>
            </a:r>
            <a:r>
              <a:rPr lang="en-US" sz="2400" dirty="0"/>
              <a:t> data yang </a:t>
            </a:r>
            <a:r>
              <a:rPr lang="en-US" sz="2400" dirty="0" err="1"/>
              <a:t>besar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15805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 Naïve Bayes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917687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data sample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kelasnya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H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C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Klasifikasi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P(H|X) , </a:t>
            </a:r>
            <a:r>
              <a:rPr lang="en-US" sz="2000" i="1" dirty="0" smtClean="0"/>
              <a:t>(posteriori probability)</a:t>
            </a:r>
            <a:r>
              <a:rPr lang="en-US" sz="2000" dirty="0" smtClean="0"/>
              <a:t>,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data </a:t>
            </a:r>
            <a:r>
              <a:rPr lang="en-US" sz="2000" i="1" dirty="0" smtClean="0"/>
              <a:t>sample </a:t>
            </a:r>
            <a:r>
              <a:rPr lang="en-US" sz="2000" dirty="0" smtClean="0"/>
              <a:t>X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P(H)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i="1" dirty="0" smtClean="0"/>
              <a:t>prior probability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sample data yang </a:t>
            </a:r>
            <a:r>
              <a:rPr lang="en-US" sz="2000" dirty="0" err="1" smtClean="0"/>
              <a:t>diamati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P(X|H) (</a:t>
            </a:r>
            <a:r>
              <a:rPr lang="en-US" sz="2000" dirty="0" err="1" smtClean="0"/>
              <a:t>likelyhood</a:t>
            </a:r>
            <a:r>
              <a:rPr lang="en-US" sz="2000" dirty="0" smtClean="0"/>
              <a:t>),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sample X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dugaan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825611"/>
              </p:ext>
            </p:extLst>
          </p:nvPr>
        </p:nvGraphicFramePr>
        <p:xfrm>
          <a:off x="915743" y="2209800"/>
          <a:ext cx="6518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4813300" imgH="558800" progId="Equation.3">
                  <p:embed/>
                </p:oleObj>
              </mc:Choice>
              <mc:Fallback>
                <p:oleObj name="Equation" r:id="rId5" imgW="48133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743" y="2209800"/>
                        <a:ext cx="65182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787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Naïve Bayes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754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Misal</a:t>
            </a:r>
            <a:r>
              <a:rPr lang="en-US" sz="2000" dirty="0" smtClean="0"/>
              <a:t> D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i="1" dirty="0" smtClean="0"/>
              <a:t>record data training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i="1" dirty="0" smtClean="0"/>
              <a:t>record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label </a:t>
            </a:r>
            <a:r>
              <a:rPr lang="en-US" sz="2000" dirty="0" err="1" smtClean="0"/>
              <a:t>kelasnya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i="1" dirty="0" smtClean="0"/>
              <a:t>record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n </a:t>
            </a:r>
            <a:r>
              <a:rPr lang="en-US" sz="2000" dirty="0" err="1" smtClean="0"/>
              <a:t>atribut</a:t>
            </a:r>
            <a:r>
              <a:rPr lang="en-US" sz="2000" dirty="0" smtClean="0"/>
              <a:t> (n field) X= (x1,x2, ….., </a:t>
            </a:r>
            <a:r>
              <a:rPr lang="en-US" sz="2000" dirty="0" err="1" smtClean="0"/>
              <a:t>xn</a:t>
            </a:r>
            <a:r>
              <a:rPr lang="en-US" sz="2000" dirty="0" smtClean="0"/>
              <a:t>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Misal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i="1" dirty="0" smtClean="0"/>
              <a:t> m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C1, C2, C3,… Cm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err="1" smtClean="0"/>
              <a:t>Klasifikasi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posterior </a:t>
            </a:r>
            <a:r>
              <a:rPr lang="en-US" sz="2000" dirty="0" err="1" smtClean="0"/>
              <a:t>yaitu</a:t>
            </a:r>
            <a:r>
              <a:rPr lang="en-US" sz="2000" dirty="0" smtClean="0"/>
              <a:t>,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 P(</a:t>
            </a:r>
            <a:r>
              <a:rPr lang="en-US" sz="2000" dirty="0" err="1" smtClean="0"/>
              <a:t>Ci|X</a:t>
            </a:r>
            <a:r>
              <a:rPr lang="en-US" sz="2000" dirty="0" smtClean="0"/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d-ID" sz="2000" dirty="0"/>
              <a:t> Ini dapat diperoleh dari teorema </a:t>
            </a:r>
            <a:r>
              <a:rPr lang="en-US" sz="2000" dirty="0" smtClean="0"/>
              <a:t>Bayes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err="1"/>
              <a:t>Karena</a:t>
            </a:r>
            <a:r>
              <a:rPr lang="en-US" sz="2000" dirty="0"/>
              <a:t>  P(X) </a:t>
            </a:r>
            <a:r>
              <a:rPr lang="en-US" sz="2000" dirty="0" err="1"/>
              <a:t>adalah</a:t>
            </a:r>
            <a:r>
              <a:rPr lang="en-US" sz="2000" dirty="0"/>
              <a:t>  </a:t>
            </a:r>
            <a:r>
              <a:rPr lang="en-US" sz="2000" dirty="0" err="1"/>
              <a:t>konstan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, </a:t>
            </a:r>
            <a:r>
              <a:rPr lang="en-US" sz="2000" dirty="0" err="1"/>
              <a:t>hanya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/>
              <a:t>dimaksimumkan</a:t>
            </a:r>
            <a:endParaRPr lang="en-US" sz="2000" dirty="0"/>
          </a:p>
          <a:p>
            <a:pPr marL="285750" indent="-285750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710480"/>
              </p:ext>
            </p:extLst>
          </p:nvPr>
        </p:nvGraphicFramePr>
        <p:xfrm>
          <a:off x="4953000" y="3660364"/>
          <a:ext cx="2133600" cy="55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2501900" imgH="647700" progId="Equation.3">
                  <p:embed/>
                </p:oleObj>
              </mc:Choice>
              <mc:Fallback>
                <p:oleObj name="Equation" r:id="rId5" imgW="25019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60364"/>
                        <a:ext cx="2133600" cy="551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445509"/>
              </p:ext>
            </p:extLst>
          </p:nvPr>
        </p:nvGraphicFramePr>
        <p:xfrm>
          <a:off x="4380822" y="4953000"/>
          <a:ext cx="240097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7" imgW="2476500" imgH="381000" progId="Equation.3">
                  <p:embed/>
                </p:oleObj>
              </mc:Choice>
              <mc:Fallback>
                <p:oleObj name="Equation" r:id="rId7" imgW="2476500" imgH="38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0822" y="4953000"/>
                        <a:ext cx="240097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1453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71591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altLang="id-ID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Naïve Bayes</a:t>
            </a:r>
            <a:endParaRPr lang="id-ID" altLang="id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24E2867-C8E9-4B44-A000-4E1680E7BE80}"/>
              </a:ext>
            </a:extLst>
          </p:cNvPr>
          <p:cNvSpPr txBox="1"/>
          <p:nvPr/>
        </p:nvSpPr>
        <p:spPr>
          <a:xfrm>
            <a:off x="501162" y="2209800"/>
            <a:ext cx="5290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id-ID" sz="2000" dirty="0"/>
              <a:t/>
            </a:r>
            <a:br>
              <a:rPr lang="id-ID" sz="2000" dirty="0"/>
            </a:b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905000"/>
            <a:ext cx="75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/>
              <a:t>Baca Data Training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Hitung jumlah class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Hitung jumlah kasus yang sama dengan class yang sama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Kalikan semua nilai hasil sesuai dengan data X yang dicari class-nya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776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-73325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685800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Data Training</a:t>
            </a:r>
            <a:endParaRPr lang="id-ID" alt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24632"/>
              </p:ext>
            </p:extLst>
          </p:nvPr>
        </p:nvGraphicFramePr>
        <p:xfrm>
          <a:off x="761999" y="1390608"/>
          <a:ext cx="7696201" cy="4572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6336"/>
                <a:gridCol w="1320091"/>
                <a:gridCol w="1246928"/>
                <a:gridCol w="1816305"/>
                <a:gridCol w="2146541"/>
              </a:tblGrid>
              <a:tr h="307699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income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student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credit_rating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buys_computer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&lt;=30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high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no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fair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effectLst/>
                        </a:rPr>
                        <a:t>no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&lt;=30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high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no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excellent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no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31…40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high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no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fair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&gt;40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medium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no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fair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&gt;40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low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effectLst/>
                        </a:rPr>
                        <a:t>fair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&gt;40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low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excellent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effectLst/>
                        </a:rPr>
                        <a:t>no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31…40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low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excellent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yes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&lt;=30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medium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no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fair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no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&lt;=30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low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fair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&gt;40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medium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fair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&lt;=30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medium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effectLst/>
                        </a:rPr>
                        <a:t>yes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excellent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31…40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medium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 smtClean="0">
                          <a:effectLst/>
                        </a:rPr>
                        <a:t>No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excellent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yes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31…40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high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 smtClean="0">
                          <a:effectLst/>
                        </a:rPr>
                        <a:t>Yes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fair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yes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4593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&gt;40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medium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 smtClean="0">
                          <a:effectLst/>
                        </a:rPr>
                        <a:t>No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excellent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err="1">
                          <a:effectLst/>
                        </a:rPr>
                        <a:t>no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878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r>
              <a:rPr lang="en-US" sz="2000" dirty="0" err="1"/>
              <a:t>Terdapat</a:t>
            </a:r>
            <a:r>
              <a:rPr lang="en-US" sz="2000" dirty="0"/>
              <a:t> 2 class 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/>
              <a:t>data training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</a:rPr>
              <a:t>1</a:t>
            </a:r>
            <a:r>
              <a:rPr lang="en-US" sz="2000" dirty="0">
                <a:latin typeface="Calibri" panose="020F0502020204030204" pitchFamily="34" charset="0"/>
              </a:rPr>
              <a:t>:buys_computer = ‘yes’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latin typeface="Calibri" panose="020F0502020204030204" pitchFamily="34" charset="0"/>
              </a:rPr>
              <a:t>C</a:t>
            </a:r>
            <a:r>
              <a:rPr lang="en-US" sz="2000" baseline="-25000" dirty="0">
                <a:latin typeface="Calibri" panose="020F0502020204030204" pitchFamily="34" charset="0"/>
              </a:rPr>
              <a:t>2</a:t>
            </a:r>
            <a:r>
              <a:rPr lang="en-US" sz="2000" dirty="0">
                <a:latin typeface="Calibri" panose="020F0502020204030204" pitchFamily="34" charset="0"/>
              </a:rPr>
              <a:t>:buys_computer = ‘no’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Total </a:t>
            </a:r>
            <a:r>
              <a:rPr lang="en-US" sz="2000" dirty="0">
                <a:sym typeface="Wingdings" panose="05000000000000000000" pitchFamily="2" charset="2"/>
              </a:rPr>
              <a:t>= 14 </a:t>
            </a:r>
            <a:r>
              <a:rPr lang="en-US" sz="2000" dirty="0" smtClean="0">
                <a:sym typeface="Wingdings" panose="05000000000000000000" pitchFamily="2" charset="2"/>
              </a:rPr>
              <a:t>record</a:t>
            </a: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err="1">
                <a:sym typeface="Wingdings" panose="05000000000000000000" pitchFamily="2" charset="2"/>
              </a:rPr>
              <a:t>Maka</a:t>
            </a:r>
            <a:r>
              <a:rPr lang="en-US" sz="2000" dirty="0">
                <a:sym typeface="Wingdings" panose="05000000000000000000" pitchFamily="2" charset="2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	  P(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/>
              <a:t>):    P(</a:t>
            </a:r>
            <a:r>
              <a:rPr lang="en-US" sz="2000" dirty="0" err="1"/>
              <a:t>buys_computer</a:t>
            </a:r>
            <a:r>
              <a:rPr lang="en-US" sz="2000" dirty="0"/>
              <a:t> = “yes”)  = 9/14 = 0.643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               P(</a:t>
            </a:r>
            <a:r>
              <a:rPr lang="en-US" sz="2000" dirty="0" err="1"/>
              <a:t>buys_computer</a:t>
            </a:r>
            <a:r>
              <a:rPr lang="en-US" sz="2000" dirty="0"/>
              <a:t> = “no”) = 5/14= 0.357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err="1">
                <a:sym typeface="Wingdings" panose="05000000000000000000" pitchFamily="2" charset="2"/>
              </a:rPr>
              <a:t>Pertanyaan</a:t>
            </a:r>
            <a:r>
              <a:rPr lang="en-US" sz="2000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Data </a:t>
            </a:r>
            <a:r>
              <a:rPr lang="en-US" sz="2000" i="1" dirty="0" smtClean="0">
                <a:sym typeface="Wingdings" panose="05000000000000000000" pitchFamily="2" charset="2"/>
              </a:rPr>
              <a:t>X </a:t>
            </a:r>
            <a:r>
              <a:rPr lang="en-US" sz="2000" i="1" dirty="0">
                <a:sym typeface="Wingdings" panose="05000000000000000000" pitchFamily="2" charset="2"/>
              </a:rPr>
              <a:t>= (age &lt;= 30 , income = medium, student = yes, </a:t>
            </a:r>
            <a:r>
              <a:rPr lang="en-US" sz="2000" i="1" dirty="0" err="1">
                <a:sym typeface="Wingdings" panose="05000000000000000000" pitchFamily="2" charset="2"/>
              </a:rPr>
              <a:t>credit_rating</a:t>
            </a:r>
            <a:r>
              <a:rPr lang="en-US" sz="2000" i="1" dirty="0">
                <a:sym typeface="Wingdings" panose="05000000000000000000" pitchFamily="2" charset="2"/>
              </a:rPr>
              <a:t> = </a:t>
            </a:r>
            <a:r>
              <a:rPr lang="en-US" sz="2000" i="1" dirty="0" smtClean="0">
                <a:sym typeface="Wingdings" panose="05000000000000000000" pitchFamily="2" charset="2"/>
              </a:rPr>
              <a:t>fair)</a:t>
            </a:r>
          </a:p>
          <a:p>
            <a:pPr lvl="1"/>
            <a:r>
              <a:rPr lang="en-US" sz="2000" dirty="0" err="1" smtClean="0">
                <a:sym typeface="Wingdings" panose="05000000000000000000" pitchFamily="2" charset="2"/>
              </a:rPr>
              <a:t>Apakah</a:t>
            </a:r>
            <a:r>
              <a:rPr lang="en-US" sz="2000" dirty="0" smtClean="0">
                <a:sym typeface="Wingdings" panose="05000000000000000000" pitchFamily="2" charset="2"/>
              </a:rPr>
              <a:t>   X </a:t>
            </a:r>
            <a:r>
              <a:rPr lang="en-US" sz="2000" dirty="0" err="1" smtClean="0">
                <a:sym typeface="Wingdings" panose="05000000000000000000" pitchFamily="2" charset="2"/>
              </a:rPr>
              <a:t>membeli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i="1" dirty="0" smtClean="0">
                <a:sym typeface="Wingdings" panose="05000000000000000000" pitchFamily="2" charset="2"/>
              </a:rPr>
              <a:t>computer?</a:t>
            </a:r>
          </a:p>
          <a:p>
            <a:pPr marL="457200" lvl="1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1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>
            <a:extLst>
              <a:ext uri="{FF2B5EF4-FFF2-40B4-BE49-F238E27FC236}">
                <a16:creationId xmlns="" xmlns:a16="http://schemas.microsoft.com/office/drawing/2014/main" id="{143507C5-0F99-4DD0-B99A-7F19A71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>
            <a:extLst>
              <a:ext uri="{FF2B5EF4-FFF2-40B4-BE49-F238E27FC236}">
                <a16:creationId xmlns="" xmlns:a16="http://schemas.microsoft.com/office/drawing/2014/main" id="{4D6CE157-0C63-45E6-8487-D67222A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914400"/>
            <a:ext cx="8496300" cy="552409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kasus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class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sama</a:t>
            </a:r>
            <a:endParaRPr lang="id-ID" alt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B89BFFD-6F6D-455E-89FF-415AB9AA5FF7}"/>
              </a:ext>
            </a:extLst>
          </p:cNvPr>
          <p:cNvSpPr txBox="1"/>
          <p:nvPr/>
        </p:nvSpPr>
        <p:spPr>
          <a:xfrm>
            <a:off x="228600" y="2209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579132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	P(age </a:t>
            </a:r>
            <a:r>
              <a:rPr lang="en-US" sz="2000" dirty="0"/>
              <a:t>= “&lt;=30” | </a:t>
            </a:r>
            <a:r>
              <a:rPr lang="en-US" sz="2000" dirty="0" err="1"/>
              <a:t>buys_computer</a:t>
            </a:r>
            <a:r>
              <a:rPr lang="en-US" sz="2000" dirty="0"/>
              <a:t> = “yes”)  = 2/9 = </a:t>
            </a:r>
            <a:r>
              <a:rPr lang="en-US" sz="2000" dirty="0" smtClean="0"/>
              <a:t>0.222</a:t>
            </a:r>
          </a:p>
          <a:p>
            <a:pPr lvl="1">
              <a:buNone/>
            </a:pPr>
            <a:r>
              <a:rPr lang="en-US" sz="2000" dirty="0" smtClean="0"/>
              <a:t>     P(age = “&lt;= 30” | </a:t>
            </a:r>
            <a:r>
              <a:rPr lang="en-US" sz="2000" dirty="0" err="1" smtClean="0"/>
              <a:t>buys_computer</a:t>
            </a:r>
            <a:r>
              <a:rPr lang="en-US" sz="2000" dirty="0" smtClean="0"/>
              <a:t> = “no”) = 3/5 = 0.6</a:t>
            </a:r>
          </a:p>
          <a:p>
            <a:pPr lvl="1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P(income = “medium” | </a:t>
            </a:r>
            <a:r>
              <a:rPr lang="en-US" sz="2000" dirty="0" err="1"/>
              <a:t>buys_computer</a:t>
            </a:r>
            <a:r>
              <a:rPr lang="en-US" sz="2000" dirty="0"/>
              <a:t> = “yes”) = 4/9 = 0.444</a:t>
            </a:r>
          </a:p>
          <a:p>
            <a:pPr lvl="1">
              <a:buNone/>
            </a:pPr>
            <a:r>
              <a:rPr lang="en-US" sz="2000" dirty="0"/>
              <a:t>     P(income = “medium” | </a:t>
            </a:r>
            <a:r>
              <a:rPr lang="en-US" sz="2000" dirty="0" err="1"/>
              <a:t>buys_computer</a:t>
            </a:r>
            <a:r>
              <a:rPr lang="en-US" sz="2000" dirty="0"/>
              <a:t> = “no”) = 2/5 = 0.4</a:t>
            </a:r>
          </a:p>
          <a:p>
            <a:pPr lvl="1">
              <a:buNone/>
            </a:pPr>
            <a:r>
              <a:rPr lang="en-US" sz="2000" dirty="0"/>
              <a:t>     P(student = “yes” | </a:t>
            </a:r>
            <a:r>
              <a:rPr lang="en-US" sz="2000" dirty="0" err="1"/>
              <a:t>buys_computer</a:t>
            </a:r>
            <a:r>
              <a:rPr lang="en-US" sz="2000" dirty="0"/>
              <a:t> = “yes) = 6/9 = 0.667</a:t>
            </a:r>
          </a:p>
          <a:p>
            <a:pPr lvl="1">
              <a:buNone/>
            </a:pPr>
            <a:r>
              <a:rPr lang="en-US" sz="2000" dirty="0"/>
              <a:t>     P(student = “yes” | </a:t>
            </a:r>
            <a:r>
              <a:rPr lang="en-US" sz="2000" dirty="0" err="1"/>
              <a:t>buys_computer</a:t>
            </a:r>
            <a:r>
              <a:rPr lang="en-US" sz="2000" dirty="0"/>
              <a:t> = “no”) = 1/5 = 0.2</a:t>
            </a:r>
          </a:p>
          <a:p>
            <a:pPr lvl="1">
              <a:buNone/>
            </a:pPr>
            <a:r>
              <a:rPr lang="en-US" sz="2000" dirty="0"/>
              <a:t>     P(</a:t>
            </a:r>
            <a:r>
              <a:rPr lang="en-US" sz="2000" dirty="0" err="1"/>
              <a:t>credit_rating</a:t>
            </a:r>
            <a:r>
              <a:rPr lang="en-US" sz="2000" dirty="0"/>
              <a:t> = “fair” | </a:t>
            </a:r>
            <a:r>
              <a:rPr lang="en-US" sz="2000" dirty="0" err="1"/>
              <a:t>buys_computer</a:t>
            </a:r>
            <a:r>
              <a:rPr lang="en-US" sz="2000" dirty="0"/>
              <a:t> = “yes”) = 6/9 = 0.667</a:t>
            </a:r>
          </a:p>
          <a:p>
            <a:pPr lvl="1">
              <a:buNone/>
            </a:pPr>
            <a:r>
              <a:rPr lang="en-US" sz="2000" dirty="0"/>
              <a:t>     P(</a:t>
            </a:r>
            <a:r>
              <a:rPr lang="en-US" sz="2000" dirty="0" err="1"/>
              <a:t>credit_rating</a:t>
            </a:r>
            <a:r>
              <a:rPr lang="en-US" sz="2000" dirty="0"/>
              <a:t> = “fair” | </a:t>
            </a:r>
            <a:r>
              <a:rPr lang="en-US" sz="2000" dirty="0" err="1"/>
              <a:t>buys_computer</a:t>
            </a:r>
            <a:r>
              <a:rPr lang="en-US" sz="2000" dirty="0"/>
              <a:t> = “no”) = 2/5 = 0.4</a:t>
            </a:r>
          </a:p>
          <a:p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420009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424</Words>
  <Application>Microsoft Office PowerPoint</Application>
  <PresentationFormat>On-screen Show (4:3)</PresentationFormat>
  <Paragraphs>168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KEMAMPUAN AKHIR YANG DIHARAPKAN</vt:lpstr>
      <vt:lpstr>NAÏVE BAYES</vt:lpstr>
      <vt:lpstr>Formula Naïve Bayes</vt:lpstr>
      <vt:lpstr>Klasifikasi Naïve Bayes</vt:lpstr>
      <vt:lpstr>Algoritma Naïve Bayes</vt:lpstr>
      <vt:lpstr>1. Data Training</vt:lpstr>
      <vt:lpstr>2. Hitung Jumlah Kelas</vt:lpstr>
      <vt:lpstr>3. Hitung jumlah kasus yang sama dengan class yang sama</vt:lpstr>
      <vt:lpstr>3. Hitung jumlah kasus yang sama dengan class yang sama</vt:lpstr>
      <vt:lpstr>Kalikan semua nilai hasil sesuai dengan data X yang dicari class-nya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367</cp:revision>
  <dcterms:created xsi:type="dcterms:W3CDTF">2010-08-24T06:47:44Z</dcterms:created>
  <dcterms:modified xsi:type="dcterms:W3CDTF">2017-12-08T07:27:17Z</dcterms:modified>
</cp:coreProperties>
</file>