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16" r:id="rId2"/>
    <p:sldId id="335" r:id="rId3"/>
    <p:sldId id="386" r:id="rId4"/>
    <p:sldId id="428" r:id="rId5"/>
    <p:sldId id="444" r:id="rId6"/>
    <p:sldId id="445" r:id="rId7"/>
    <p:sldId id="387" r:id="rId8"/>
    <p:sldId id="446" r:id="rId9"/>
    <p:sldId id="429" r:id="rId10"/>
    <p:sldId id="447" r:id="rId11"/>
    <p:sldId id="431" r:id="rId12"/>
    <p:sldId id="379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3190" autoAdjust="0"/>
  </p:normalViewPr>
  <p:slideViewPr>
    <p:cSldViewPr>
      <p:cViewPr varScale="1">
        <p:scale>
          <a:sx n="53" d="100"/>
          <a:sy n="53" d="100"/>
        </p:scale>
        <p:origin x="60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CBD5F048-A980-4F04-B1B4-227C3E7B85A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C4C3CF4-A6D8-460B-8321-2A85B55AA08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A2E8FA8-0519-4A0E-AFA9-D6640C951AA5}" type="datetimeFigureOut">
              <a:rPr lang="id-ID"/>
              <a:pPr>
                <a:defRPr/>
              </a:pPr>
              <a:t>08/12/2017</a:t>
            </a:fld>
            <a:endParaRPr lang="id-ID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403E6C4D-631C-4D28-ADB7-79830A1236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A66A517E-4A30-4E42-903E-CA0208D0A9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id-ID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128804D-2D19-4C5C-87B1-B5D23943C14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FAE1E36-AC08-4F34-904E-E48C72A58E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09292BE-5D9E-475F-B50A-28BD3A4EEABF}" type="slidenum">
              <a:rPr lang="id-ID" altLang="id-ID"/>
              <a:pPr>
                <a:defRPr/>
              </a:pPr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2488477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9292BE-5D9E-475F-B50A-28BD3A4EEABF}" type="slidenum">
              <a:rPr lang="id-ID" altLang="id-ID" smtClean="0"/>
              <a:pPr>
                <a:defRPr/>
              </a:pPr>
              <a:t>1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30967389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="" xmlns:a16="http://schemas.microsoft.com/office/drawing/2014/main" id="{B908D7BB-F3AB-4685-889E-160EA90E059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="" xmlns:a16="http://schemas.microsoft.com/office/drawing/2014/main" id="{DB5E6710-B6A1-4F95-A063-BB53682D41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id-ID" dirty="0"/>
          </a:p>
        </p:txBody>
      </p:sp>
      <p:sp>
        <p:nvSpPr>
          <p:cNvPr id="13316" name="Slide Number Placeholder 3">
            <a:extLst>
              <a:ext uri="{FF2B5EF4-FFF2-40B4-BE49-F238E27FC236}">
                <a16:creationId xmlns="" xmlns:a16="http://schemas.microsoft.com/office/drawing/2014/main" id="{351533F1-3C80-46B9-9892-269F413426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C10B4FB-166A-4F0D-BF7B-A54D5BB97998}" type="slidenum">
              <a:rPr lang="id-ID" altLang="id-ID" smtClean="0"/>
              <a:pPr>
                <a:spcBef>
                  <a:spcPct val="0"/>
                </a:spcBef>
              </a:pPr>
              <a:t>11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17670353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="" xmlns:a16="http://schemas.microsoft.com/office/drawing/2014/main" id="{AF18CBD2-AC85-45AF-BA8B-F2B24BC01DE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>
            <a:extLst>
              <a:ext uri="{FF2B5EF4-FFF2-40B4-BE49-F238E27FC236}">
                <a16:creationId xmlns="" xmlns:a16="http://schemas.microsoft.com/office/drawing/2014/main" id="{265AE685-5B6A-4712-A04B-38B012AFB7C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id-ID"/>
          </a:p>
        </p:txBody>
      </p:sp>
      <p:sp>
        <p:nvSpPr>
          <p:cNvPr id="33796" name="Slide Number Placeholder 3">
            <a:extLst>
              <a:ext uri="{FF2B5EF4-FFF2-40B4-BE49-F238E27FC236}">
                <a16:creationId xmlns="" xmlns:a16="http://schemas.microsoft.com/office/drawing/2014/main" id="{DFA0E70C-F2E5-4D4D-8A88-A98CDFFB1E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CEA46E4-5D75-4B41-A916-CF3CF7AD4535}" type="slidenum">
              <a:rPr lang="id-ID" altLang="id-ID" smtClean="0"/>
              <a:pPr>
                <a:spcBef>
                  <a:spcPct val="0"/>
                </a:spcBef>
              </a:pPr>
              <a:t>12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3917254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="" xmlns:a16="http://schemas.microsoft.com/office/drawing/2014/main" id="{65CDD198-0B25-41FA-B2D0-3C5E3DC4F4B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="" xmlns:a16="http://schemas.microsoft.com/office/drawing/2014/main" id="{7B0C0617-0CDE-4CDF-B7E6-D660942520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id-ID"/>
          </a:p>
        </p:txBody>
      </p:sp>
      <p:sp>
        <p:nvSpPr>
          <p:cNvPr id="5124" name="Slide Number Placeholder 3">
            <a:extLst>
              <a:ext uri="{FF2B5EF4-FFF2-40B4-BE49-F238E27FC236}">
                <a16:creationId xmlns="" xmlns:a16="http://schemas.microsoft.com/office/drawing/2014/main" id="{D6188EC5-0335-44F8-9D92-E8CE52BED7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DB9E2D0-50D5-468B-8777-7CB366CC4323}" type="slidenum">
              <a:rPr lang="id-ID" altLang="id-ID" smtClean="0"/>
              <a:pPr>
                <a:spcBef>
                  <a:spcPct val="0"/>
                </a:spcBef>
              </a:pPr>
              <a:t>2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598609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="" xmlns:a16="http://schemas.microsoft.com/office/drawing/2014/main" id="{B908D7BB-F3AB-4685-889E-160EA90E059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="" xmlns:a16="http://schemas.microsoft.com/office/drawing/2014/main" id="{DB5E6710-B6A1-4F95-A063-BB53682D41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id-ID"/>
          </a:p>
        </p:txBody>
      </p:sp>
      <p:sp>
        <p:nvSpPr>
          <p:cNvPr id="13316" name="Slide Number Placeholder 3">
            <a:extLst>
              <a:ext uri="{FF2B5EF4-FFF2-40B4-BE49-F238E27FC236}">
                <a16:creationId xmlns="" xmlns:a16="http://schemas.microsoft.com/office/drawing/2014/main" id="{351533F1-3C80-46B9-9892-269F413426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C10B4FB-166A-4F0D-BF7B-A54D5BB97998}" type="slidenum">
              <a:rPr lang="id-ID" altLang="id-ID" smtClean="0"/>
              <a:pPr>
                <a:spcBef>
                  <a:spcPct val="0"/>
                </a:spcBef>
              </a:pPr>
              <a:t>3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291941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="" xmlns:a16="http://schemas.microsoft.com/office/drawing/2014/main" id="{B908D7BB-F3AB-4685-889E-160EA90E059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="" xmlns:a16="http://schemas.microsoft.com/office/drawing/2014/main" id="{DB5E6710-B6A1-4F95-A063-BB53682D41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id-ID"/>
          </a:p>
        </p:txBody>
      </p:sp>
      <p:sp>
        <p:nvSpPr>
          <p:cNvPr id="13316" name="Slide Number Placeholder 3">
            <a:extLst>
              <a:ext uri="{FF2B5EF4-FFF2-40B4-BE49-F238E27FC236}">
                <a16:creationId xmlns="" xmlns:a16="http://schemas.microsoft.com/office/drawing/2014/main" id="{351533F1-3C80-46B9-9892-269F413426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C10B4FB-166A-4F0D-BF7B-A54D5BB97998}" type="slidenum">
              <a:rPr lang="id-ID" altLang="id-ID" smtClean="0"/>
              <a:pPr>
                <a:spcBef>
                  <a:spcPct val="0"/>
                </a:spcBef>
              </a:pPr>
              <a:t>4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291941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="" xmlns:a16="http://schemas.microsoft.com/office/drawing/2014/main" id="{B908D7BB-F3AB-4685-889E-160EA90E059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="" xmlns:a16="http://schemas.microsoft.com/office/drawing/2014/main" id="{DB5E6710-B6A1-4F95-A063-BB53682D41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id-ID"/>
          </a:p>
        </p:txBody>
      </p:sp>
      <p:sp>
        <p:nvSpPr>
          <p:cNvPr id="13316" name="Slide Number Placeholder 3">
            <a:extLst>
              <a:ext uri="{FF2B5EF4-FFF2-40B4-BE49-F238E27FC236}">
                <a16:creationId xmlns="" xmlns:a16="http://schemas.microsoft.com/office/drawing/2014/main" id="{351533F1-3C80-46B9-9892-269F413426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C10B4FB-166A-4F0D-BF7B-A54D5BB97998}" type="slidenum">
              <a:rPr lang="id-ID" altLang="id-ID" smtClean="0"/>
              <a:pPr>
                <a:spcBef>
                  <a:spcPct val="0"/>
                </a:spcBef>
              </a:pPr>
              <a:t>5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291941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="" xmlns:a16="http://schemas.microsoft.com/office/drawing/2014/main" id="{B908D7BB-F3AB-4685-889E-160EA90E059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="" xmlns:a16="http://schemas.microsoft.com/office/drawing/2014/main" id="{DB5E6710-B6A1-4F95-A063-BB53682D41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id-ID"/>
          </a:p>
        </p:txBody>
      </p:sp>
      <p:sp>
        <p:nvSpPr>
          <p:cNvPr id="13316" name="Slide Number Placeholder 3">
            <a:extLst>
              <a:ext uri="{FF2B5EF4-FFF2-40B4-BE49-F238E27FC236}">
                <a16:creationId xmlns="" xmlns:a16="http://schemas.microsoft.com/office/drawing/2014/main" id="{351533F1-3C80-46B9-9892-269F413426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C10B4FB-166A-4F0D-BF7B-A54D5BB97998}" type="slidenum">
              <a:rPr lang="id-ID" altLang="id-ID" smtClean="0"/>
              <a:pPr>
                <a:spcBef>
                  <a:spcPct val="0"/>
                </a:spcBef>
              </a:pPr>
              <a:t>6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2919418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="" xmlns:a16="http://schemas.microsoft.com/office/drawing/2014/main" id="{B908D7BB-F3AB-4685-889E-160EA90E059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="" xmlns:a16="http://schemas.microsoft.com/office/drawing/2014/main" id="{DB5E6710-B6A1-4F95-A063-BB53682D41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id-ID" dirty="0"/>
          </a:p>
        </p:txBody>
      </p:sp>
      <p:sp>
        <p:nvSpPr>
          <p:cNvPr id="13316" name="Slide Number Placeholder 3">
            <a:extLst>
              <a:ext uri="{FF2B5EF4-FFF2-40B4-BE49-F238E27FC236}">
                <a16:creationId xmlns="" xmlns:a16="http://schemas.microsoft.com/office/drawing/2014/main" id="{351533F1-3C80-46B9-9892-269F413426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C10B4FB-166A-4F0D-BF7B-A54D5BB97998}" type="slidenum">
              <a:rPr lang="id-ID" altLang="id-ID" smtClean="0"/>
              <a:pPr>
                <a:spcBef>
                  <a:spcPct val="0"/>
                </a:spcBef>
              </a:pPr>
              <a:t>7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17670353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="" xmlns:a16="http://schemas.microsoft.com/office/drawing/2014/main" id="{B908D7BB-F3AB-4685-889E-160EA90E059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="" xmlns:a16="http://schemas.microsoft.com/office/drawing/2014/main" id="{DB5E6710-B6A1-4F95-A063-BB53682D41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id-ID" dirty="0"/>
          </a:p>
        </p:txBody>
      </p:sp>
      <p:sp>
        <p:nvSpPr>
          <p:cNvPr id="13316" name="Slide Number Placeholder 3">
            <a:extLst>
              <a:ext uri="{FF2B5EF4-FFF2-40B4-BE49-F238E27FC236}">
                <a16:creationId xmlns="" xmlns:a16="http://schemas.microsoft.com/office/drawing/2014/main" id="{351533F1-3C80-46B9-9892-269F413426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C10B4FB-166A-4F0D-BF7B-A54D5BB97998}" type="slidenum">
              <a:rPr lang="id-ID" altLang="id-ID" smtClean="0"/>
              <a:pPr>
                <a:spcBef>
                  <a:spcPct val="0"/>
                </a:spcBef>
              </a:pPr>
              <a:t>9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17670353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="" xmlns:a16="http://schemas.microsoft.com/office/drawing/2014/main" id="{B908D7BB-F3AB-4685-889E-160EA90E059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="" xmlns:a16="http://schemas.microsoft.com/office/drawing/2014/main" id="{DB5E6710-B6A1-4F95-A063-BB53682D41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id-ID" dirty="0"/>
          </a:p>
        </p:txBody>
      </p:sp>
      <p:sp>
        <p:nvSpPr>
          <p:cNvPr id="13316" name="Slide Number Placeholder 3">
            <a:extLst>
              <a:ext uri="{FF2B5EF4-FFF2-40B4-BE49-F238E27FC236}">
                <a16:creationId xmlns="" xmlns:a16="http://schemas.microsoft.com/office/drawing/2014/main" id="{351533F1-3C80-46B9-9892-269F413426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C10B4FB-166A-4F0D-BF7B-A54D5BB97998}" type="slidenum">
              <a:rPr lang="id-ID" altLang="id-ID" smtClean="0"/>
              <a:pPr>
                <a:spcBef>
                  <a:spcPct val="0"/>
                </a:spcBef>
              </a:pPr>
              <a:t>10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1767035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1664344-B90D-4026-87AA-70E7FDDFF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80CB3-EB12-4BE1-995A-A40CD0FF7659}" type="datetime1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745726A-65B0-4118-9D00-F85C27AF5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90A285E-1F24-4B6C-ACD9-97EAFD44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8DF93-58F7-4B7B-994B-CD51F8455C9B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49563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B82C7B7-F257-419C-81D7-2DB0EC50B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8BDB2-A9C4-40D3-9537-F6B1E7A95D29}" type="datetime1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61051CE-06CD-4DAA-B8DE-49C39B56A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84159B0-7A67-4F34-BBA1-7C60B3FC2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D60F8-34DC-4038-9222-08938910DE39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509318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0993A76-F0F1-4C1D-817C-224954995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5A873-DB6B-41A3-865C-160373DA62E9}" type="datetime1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2AEA965-ACDB-438F-BE51-AED56B579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E44ADD3-76FE-4FD7-8766-915620E48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88AD-1792-424C-BB7C-200AA43F99BB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779492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BA047EA-A5BB-4A88-8DA8-1C9E5621C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A0DDB-2A87-45B5-AE2D-1971A9F7A4D5}" type="datetime1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A0FC639-7F25-498D-9A08-2C3A39BE1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6047AAC-0F25-436C-B48A-DC7B0F9F1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E17C1-9A27-4597-B347-649CED5FAC95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499660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BFA0F63-3928-4A16-9FB9-0E97F6577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FAA3B-0B12-41E7-A060-03E847D4B21B}" type="datetime1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0305F01-D8C4-4B98-A288-92605CE48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F424FCD-6D67-4118-A18A-1ECF5A063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77A36-DEC5-4D91-AC69-C65236B848B8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246753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11AA800C-A717-4513-BB2B-4261C8410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52EB9-D27F-4876-8758-1D2184C70B4C}" type="datetime1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0EE3D221-487D-4419-B5A3-B8680A505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8FAE4060-88DF-4645-893E-6D068A437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C8F2F-6B46-4B0A-B99D-5E7C18D06CE8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886628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7F1E4A35-ACBF-4151-9BB3-25EB569E0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6399C-9B4B-477C-AC2A-4F82CFB721C9}" type="datetime1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29F4CF5D-2701-4C71-982B-E23E5E88D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680E7827-0DC2-4B4A-8441-199A383DE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C6432-B39E-402E-BC19-C46313C64C2A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253614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4A97201C-25F7-4539-8376-967259F1E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D2F0E-B496-4E6B-A00B-804D50DC1F1B}" type="datetime1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B9396760-105F-45FE-BDE0-BEFA96E6B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854A967A-79CA-403E-A186-68D30561B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B5C67-D096-46A8-BA7E-3B99F95AEFFF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45385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F753053D-7A83-4E38-936E-64C6E71CB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E7B38-927D-4D97-B2D0-D08D1653EC2A}" type="datetime1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D4F3DBBB-C89C-43C3-B971-08FF9567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10D6C454-72A1-455C-A52C-31B125913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3C6D6-E15B-474C-A87B-26DD35BFD668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885802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2A00C667-F391-44D0-8595-1B23AE1CE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E616A-9DB0-4874-89A5-F6C41A139CAB}" type="datetime1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E45C6201-53C2-427F-960E-4DED14D0C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874D3A6C-46E4-4B32-AA4A-88D8A58EB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906F6-5CA1-4775-AC77-C213C1266A8C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624168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946B1E29-CCD0-4FEF-9D03-82A818846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B3BF2-442D-4481-AF6A-E9CB0A7E140E}" type="datetime1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0F31FE30-E6E6-4271-A626-0902CE17D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4E2E1F08-9B77-42EC-A97A-73D4676A7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8D4C6-24D5-47B8-A106-0F2CB357A773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554515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9F45C75F-29E6-4A08-988F-222873A20F7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8D841992-2EEE-4524-B603-9D327B50CA6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/>
              <a:t>Click to edit Master text styles</a:t>
            </a:r>
          </a:p>
          <a:p>
            <a:pPr lvl="1"/>
            <a:r>
              <a:rPr lang="en-US" altLang="id-ID"/>
              <a:t>Second level</a:t>
            </a:r>
          </a:p>
          <a:p>
            <a:pPr lvl="2"/>
            <a:r>
              <a:rPr lang="en-US" altLang="id-ID"/>
              <a:t>Third level</a:t>
            </a:r>
          </a:p>
          <a:p>
            <a:pPr lvl="3"/>
            <a:r>
              <a:rPr lang="en-US" altLang="id-ID"/>
              <a:t>Fourth level</a:t>
            </a:r>
          </a:p>
          <a:p>
            <a:pPr lvl="4"/>
            <a:r>
              <a:rPr lang="en-US" altLang="id-ID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3867702-2E15-438F-8681-4B96848426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3CA602A-B74F-4011-816A-A3DE3A4B9045}" type="datetime1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6C9D74B-5C4E-4D3B-99F7-83E0C3ABB6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098C129-718D-486F-BEB1-90ABEE264B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ADF5F43-ED65-4444-B64C-5221C8804F9B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.jpg">
            <a:extLst>
              <a:ext uri="{FF2B5EF4-FFF2-40B4-BE49-F238E27FC236}">
                <a16:creationId xmlns="" xmlns:a16="http://schemas.microsoft.com/office/drawing/2014/main" id="{1CC5AE85-5A8E-4E98-B971-DE62155DD4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17462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>
            <a:extLst>
              <a:ext uri="{FF2B5EF4-FFF2-40B4-BE49-F238E27FC236}">
                <a16:creationId xmlns="" xmlns:a16="http://schemas.microsoft.com/office/drawing/2014/main" id="{DA54B91A-B822-41C6-B00C-B95E43185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2625" y="3477161"/>
            <a:ext cx="56388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id-ID" sz="2000" b="1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NAÏVE BAYES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id-ID" sz="2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PERTEMUAN </a:t>
            </a:r>
            <a:r>
              <a:rPr lang="en-US" altLang="id-ID" sz="2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10</a:t>
            </a:r>
            <a:endParaRPr lang="en-US" altLang="id-ID" sz="20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id-ID" sz="2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NOVIANDI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id-ID" sz="2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MIK </a:t>
            </a:r>
            <a:r>
              <a:rPr lang="en-US" altLang="id-ID" sz="2000" b="1" dirty="0">
                <a:solidFill>
                  <a:schemeClr val="bg1"/>
                </a:solidFill>
                <a:latin typeface="Arial" panose="020B0604020202020204" pitchFamily="34" charset="0"/>
              </a:rPr>
              <a:t>| FAKULTAS ILMU-ILMU </a:t>
            </a:r>
            <a:r>
              <a:rPr lang="en-US" altLang="id-ID" sz="2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KESEHATAN</a:t>
            </a:r>
            <a:endParaRPr lang="en-US" altLang="id-ID" sz="20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arsil\Desktop\Smartcreative2.jpg">
            <a:extLst>
              <a:ext uri="{FF2B5EF4-FFF2-40B4-BE49-F238E27FC236}">
                <a16:creationId xmlns="" xmlns:a16="http://schemas.microsoft.com/office/drawing/2014/main" id="{143507C5-0F99-4DD0-B99A-7F19A71C9C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75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itle 5">
            <a:extLst>
              <a:ext uri="{FF2B5EF4-FFF2-40B4-BE49-F238E27FC236}">
                <a16:creationId xmlns="" xmlns:a16="http://schemas.microsoft.com/office/drawing/2014/main" id="{4D6CE157-0C63-45E6-8487-D67222A8F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914400"/>
            <a:ext cx="8496300" cy="552409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Arial" pitchFamily="34" charset="0"/>
                <a:cs typeface="Arial" pitchFamily="34" charset="0"/>
              </a:rPr>
              <a:t>3.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Hitung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jumlah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kasus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sama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class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sama</a:t>
            </a:r>
            <a:endParaRPr lang="id-ID" altLang="id-ID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6B89BFFD-6F6D-455E-89FF-415AB9AA5FF7}"/>
              </a:ext>
            </a:extLst>
          </p:cNvPr>
          <p:cNvSpPr txBox="1"/>
          <p:nvPr/>
        </p:nvSpPr>
        <p:spPr>
          <a:xfrm>
            <a:off x="228600" y="2209800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" y="2579132"/>
            <a:ext cx="8763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	P(age </a:t>
            </a:r>
            <a:r>
              <a:rPr lang="en-US" sz="2000" dirty="0"/>
              <a:t>= “&lt;=30” | </a:t>
            </a:r>
            <a:r>
              <a:rPr lang="en-US" sz="2000" dirty="0" err="1"/>
              <a:t>buys_computer</a:t>
            </a:r>
            <a:r>
              <a:rPr lang="en-US" sz="2000" dirty="0"/>
              <a:t> = “yes”)  = 2/9 = </a:t>
            </a:r>
            <a:r>
              <a:rPr lang="en-US" sz="2000" dirty="0" smtClean="0"/>
              <a:t>0.222</a:t>
            </a:r>
          </a:p>
          <a:p>
            <a:pPr lvl="1">
              <a:buNone/>
            </a:pPr>
            <a:r>
              <a:rPr lang="en-US" sz="2000" dirty="0" smtClean="0"/>
              <a:t>     P(age = “&lt;= 30” | </a:t>
            </a:r>
            <a:r>
              <a:rPr lang="en-US" sz="2000" dirty="0" err="1" smtClean="0"/>
              <a:t>buys_computer</a:t>
            </a:r>
            <a:r>
              <a:rPr lang="en-US" sz="2000" dirty="0" smtClean="0"/>
              <a:t> = “no”) = 3/5 = 0.6</a:t>
            </a:r>
          </a:p>
          <a:p>
            <a:pPr lvl="1">
              <a:buNone/>
            </a:pPr>
            <a:r>
              <a:rPr lang="en-US" sz="2000" dirty="0" smtClean="0"/>
              <a:t>     </a:t>
            </a:r>
            <a:r>
              <a:rPr lang="en-US" sz="2000" dirty="0"/>
              <a:t>P(income = “medium” | </a:t>
            </a:r>
            <a:r>
              <a:rPr lang="en-US" sz="2000" dirty="0" err="1"/>
              <a:t>buys_computer</a:t>
            </a:r>
            <a:r>
              <a:rPr lang="en-US" sz="2000" dirty="0"/>
              <a:t> = “yes”) = 4/9 = 0.444</a:t>
            </a:r>
          </a:p>
          <a:p>
            <a:pPr lvl="1">
              <a:buNone/>
            </a:pPr>
            <a:r>
              <a:rPr lang="en-US" sz="2000" dirty="0"/>
              <a:t>     P(income = “medium” | </a:t>
            </a:r>
            <a:r>
              <a:rPr lang="en-US" sz="2000" dirty="0" err="1"/>
              <a:t>buys_computer</a:t>
            </a:r>
            <a:r>
              <a:rPr lang="en-US" sz="2000" dirty="0"/>
              <a:t> = “no”) = 2/5 = 0.4</a:t>
            </a:r>
          </a:p>
          <a:p>
            <a:pPr lvl="1">
              <a:buNone/>
            </a:pPr>
            <a:r>
              <a:rPr lang="en-US" sz="2000" dirty="0"/>
              <a:t>     P(student = “yes” | </a:t>
            </a:r>
            <a:r>
              <a:rPr lang="en-US" sz="2000" dirty="0" err="1"/>
              <a:t>buys_computer</a:t>
            </a:r>
            <a:r>
              <a:rPr lang="en-US" sz="2000" dirty="0"/>
              <a:t> = “yes) = 6/9 = 0.667</a:t>
            </a:r>
          </a:p>
          <a:p>
            <a:pPr lvl="1">
              <a:buNone/>
            </a:pPr>
            <a:r>
              <a:rPr lang="en-US" sz="2000" dirty="0"/>
              <a:t>     P(student = “yes” | </a:t>
            </a:r>
            <a:r>
              <a:rPr lang="en-US" sz="2000" dirty="0" err="1"/>
              <a:t>buys_computer</a:t>
            </a:r>
            <a:r>
              <a:rPr lang="en-US" sz="2000" dirty="0"/>
              <a:t> = “no”) = 1/5 = 0.2</a:t>
            </a:r>
          </a:p>
          <a:p>
            <a:pPr lvl="1">
              <a:buNone/>
            </a:pPr>
            <a:r>
              <a:rPr lang="en-US" sz="2000" dirty="0"/>
              <a:t>     P(</a:t>
            </a:r>
            <a:r>
              <a:rPr lang="en-US" sz="2000" dirty="0" err="1"/>
              <a:t>credit_rating</a:t>
            </a:r>
            <a:r>
              <a:rPr lang="en-US" sz="2000" dirty="0"/>
              <a:t> = “fair” | </a:t>
            </a:r>
            <a:r>
              <a:rPr lang="en-US" sz="2000" dirty="0" err="1"/>
              <a:t>buys_computer</a:t>
            </a:r>
            <a:r>
              <a:rPr lang="en-US" sz="2000" dirty="0"/>
              <a:t> = “yes”) = 6/9 = 0.667</a:t>
            </a:r>
          </a:p>
          <a:p>
            <a:pPr lvl="1">
              <a:buNone/>
            </a:pPr>
            <a:r>
              <a:rPr lang="en-US" sz="2000" dirty="0"/>
              <a:t>     P(</a:t>
            </a:r>
            <a:r>
              <a:rPr lang="en-US" sz="2000" dirty="0" err="1"/>
              <a:t>credit_rating</a:t>
            </a:r>
            <a:r>
              <a:rPr lang="en-US" sz="2000" dirty="0"/>
              <a:t> = “fair” | </a:t>
            </a:r>
            <a:r>
              <a:rPr lang="en-US" sz="2000" dirty="0" err="1"/>
              <a:t>buys_computer</a:t>
            </a:r>
            <a:r>
              <a:rPr lang="en-US" sz="2000" dirty="0"/>
              <a:t> = “no”) = 2/5 = 0.4</a:t>
            </a:r>
          </a:p>
          <a:p>
            <a:r>
              <a:rPr lang="en-US" sz="20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579116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arsil\Desktop\Smartcreative2.jpg">
            <a:extLst>
              <a:ext uri="{FF2B5EF4-FFF2-40B4-BE49-F238E27FC236}">
                <a16:creationId xmlns="" xmlns:a16="http://schemas.microsoft.com/office/drawing/2014/main" id="{143507C5-0F99-4DD0-B99A-7F19A71C9C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75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itle 5">
            <a:extLst>
              <a:ext uri="{FF2B5EF4-FFF2-40B4-BE49-F238E27FC236}">
                <a16:creationId xmlns="" xmlns:a16="http://schemas.microsoft.com/office/drawing/2014/main" id="{4D6CE157-0C63-45E6-8487-D67222A8F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971591"/>
            <a:ext cx="8496300" cy="552409"/>
          </a:xfrm>
        </p:spPr>
        <p:txBody>
          <a:bodyPr/>
          <a:lstStyle/>
          <a:p>
            <a:pPr marL="514350" indent="-514350"/>
            <a:r>
              <a:rPr lang="id-ID" sz="3600" dirty="0">
                <a:latin typeface="Arial" pitchFamily="34" charset="0"/>
                <a:cs typeface="Arial" pitchFamily="34" charset="0"/>
              </a:rPr>
              <a:t>Kalikan semua nilai hasil sesuai dengan data X yang dicari class-nya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6B89BFFD-6F6D-455E-89FF-415AB9AA5FF7}"/>
              </a:ext>
            </a:extLst>
          </p:cNvPr>
          <p:cNvSpPr txBox="1"/>
          <p:nvPr/>
        </p:nvSpPr>
        <p:spPr>
          <a:xfrm>
            <a:off x="228600" y="2209800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2209800"/>
            <a:ext cx="8991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 </a:t>
            </a:r>
            <a:r>
              <a:rPr lang="en-US" sz="2100" b="1" dirty="0"/>
              <a:t>X = (age &lt;= 30 , income = medium, student = yes, </a:t>
            </a:r>
            <a:r>
              <a:rPr lang="en-US" sz="2100" b="1" dirty="0" err="1"/>
              <a:t>credit_rating</a:t>
            </a:r>
            <a:r>
              <a:rPr lang="en-US" sz="2100" b="1" dirty="0"/>
              <a:t> = fair)</a:t>
            </a:r>
          </a:p>
          <a:p>
            <a:pPr>
              <a:buNone/>
            </a:pPr>
            <a:r>
              <a:rPr lang="en-US" sz="2100" dirty="0"/>
              <a:t> </a:t>
            </a:r>
            <a:r>
              <a:rPr lang="en-US" sz="2100" b="1" dirty="0" smtClean="0"/>
              <a:t>P(</a:t>
            </a:r>
            <a:r>
              <a:rPr lang="en-US" sz="2100" b="1" dirty="0" err="1" smtClean="0"/>
              <a:t>X|C</a:t>
            </a:r>
            <a:r>
              <a:rPr lang="en-US" sz="2100" b="1" baseline="-25000" dirty="0" err="1" smtClean="0"/>
              <a:t>i</a:t>
            </a:r>
            <a:r>
              <a:rPr lang="en-US" sz="2100" b="1" dirty="0"/>
              <a:t>) :</a:t>
            </a:r>
            <a:r>
              <a:rPr lang="en-US" sz="2100" dirty="0"/>
              <a:t> 	</a:t>
            </a:r>
          </a:p>
          <a:p>
            <a:pPr>
              <a:buNone/>
            </a:pPr>
            <a:r>
              <a:rPr lang="en-US" sz="2100" dirty="0" smtClean="0"/>
              <a:t>	</a:t>
            </a:r>
          </a:p>
          <a:p>
            <a:pPr>
              <a:buNone/>
            </a:pPr>
            <a:r>
              <a:rPr lang="en-US" sz="2100" dirty="0" smtClean="0"/>
              <a:t>P(</a:t>
            </a:r>
            <a:r>
              <a:rPr lang="en-US" sz="2100" dirty="0" err="1" smtClean="0"/>
              <a:t>X|buys_computer</a:t>
            </a:r>
            <a:r>
              <a:rPr lang="en-US" sz="2100" dirty="0" smtClean="0"/>
              <a:t> </a:t>
            </a:r>
            <a:r>
              <a:rPr lang="en-US" sz="2100" dirty="0"/>
              <a:t>= “yes”) = 0.222 x 0.444 x </a:t>
            </a:r>
            <a:r>
              <a:rPr lang="en-US" sz="2100" dirty="0" smtClean="0"/>
              <a:t>0.667 </a:t>
            </a:r>
            <a:r>
              <a:rPr lang="en-US" sz="2100" dirty="0"/>
              <a:t>x 0.667 = </a:t>
            </a:r>
            <a:r>
              <a:rPr lang="en-US" sz="2100" dirty="0" smtClean="0"/>
              <a:t>0.044</a:t>
            </a:r>
            <a:endParaRPr lang="en-US" sz="2100" dirty="0"/>
          </a:p>
          <a:p>
            <a:pPr>
              <a:buNone/>
            </a:pPr>
            <a:r>
              <a:rPr lang="en-US" sz="2100" dirty="0" smtClean="0"/>
              <a:t>P(</a:t>
            </a:r>
            <a:r>
              <a:rPr lang="en-US" sz="2100" dirty="0" err="1" smtClean="0"/>
              <a:t>X|buys_computer</a:t>
            </a:r>
            <a:r>
              <a:rPr lang="en-US" sz="2100" dirty="0" smtClean="0"/>
              <a:t> </a:t>
            </a:r>
            <a:r>
              <a:rPr lang="en-US" sz="2100" dirty="0"/>
              <a:t>= “no”) = 0.6 x 0.4 x 0.2 x 0.4 </a:t>
            </a:r>
            <a:r>
              <a:rPr lang="en-US" sz="2100" dirty="0" smtClean="0"/>
              <a:t>= </a:t>
            </a:r>
            <a:r>
              <a:rPr lang="en-US" sz="2100" dirty="0"/>
              <a:t>0.019</a:t>
            </a:r>
          </a:p>
          <a:p>
            <a:pPr>
              <a:buNone/>
            </a:pPr>
            <a:r>
              <a:rPr lang="en-US" sz="2100" b="1" dirty="0"/>
              <a:t>	</a:t>
            </a:r>
            <a:endParaRPr lang="en-US" sz="2100" b="1" dirty="0" smtClean="0"/>
          </a:p>
          <a:p>
            <a:pPr>
              <a:buNone/>
            </a:pPr>
            <a:r>
              <a:rPr lang="en-US" sz="2100" b="1" dirty="0" smtClean="0"/>
              <a:t>P(</a:t>
            </a:r>
            <a:r>
              <a:rPr lang="en-US" sz="2100" b="1" dirty="0" err="1" smtClean="0"/>
              <a:t>X|C</a:t>
            </a:r>
            <a:r>
              <a:rPr lang="en-US" sz="2100" b="1" baseline="-25000" dirty="0" err="1" smtClean="0"/>
              <a:t>i</a:t>
            </a:r>
            <a:r>
              <a:rPr lang="en-US" sz="2100" b="1" dirty="0"/>
              <a:t>)*P(</a:t>
            </a:r>
            <a:r>
              <a:rPr lang="en-US" sz="2100" b="1" dirty="0" err="1"/>
              <a:t>C</a:t>
            </a:r>
            <a:r>
              <a:rPr lang="en-US" sz="2100" b="1" baseline="-25000" dirty="0" err="1"/>
              <a:t>i</a:t>
            </a:r>
            <a:r>
              <a:rPr lang="en-US" sz="2100" b="1" dirty="0"/>
              <a:t>) : </a:t>
            </a:r>
            <a:endParaRPr lang="en-US" sz="2100" b="1" dirty="0" smtClean="0"/>
          </a:p>
          <a:p>
            <a:pPr>
              <a:buNone/>
            </a:pPr>
            <a:r>
              <a:rPr lang="en-US" sz="2100" b="1" dirty="0"/>
              <a:t>	</a:t>
            </a:r>
            <a:r>
              <a:rPr lang="en-US" sz="2100" dirty="0" smtClean="0"/>
              <a:t>P(</a:t>
            </a:r>
            <a:r>
              <a:rPr lang="en-US" sz="2100" dirty="0" err="1" smtClean="0"/>
              <a:t>X|buys_computer</a:t>
            </a:r>
            <a:r>
              <a:rPr lang="en-US" sz="2100" dirty="0" smtClean="0"/>
              <a:t> </a:t>
            </a:r>
            <a:r>
              <a:rPr lang="en-US" sz="2100" dirty="0"/>
              <a:t>= “yes”) * P(</a:t>
            </a:r>
            <a:r>
              <a:rPr lang="en-US" sz="2100" dirty="0" err="1"/>
              <a:t>buys_computer</a:t>
            </a:r>
            <a:r>
              <a:rPr lang="en-US" sz="2100" dirty="0"/>
              <a:t> = </a:t>
            </a:r>
            <a:r>
              <a:rPr lang="en-US" sz="2100" dirty="0" smtClean="0"/>
              <a:t>“</a:t>
            </a:r>
            <a:r>
              <a:rPr lang="en-US" sz="2100" dirty="0"/>
              <a:t>yes”) = 0.028</a:t>
            </a:r>
          </a:p>
          <a:p>
            <a:pPr>
              <a:buNone/>
            </a:pPr>
            <a:r>
              <a:rPr lang="en-US" sz="2100" b="1" dirty="0" smtClean="0"/>
              <a:t>	</a:t>
            </a:r>
            <a:r>
              <a:rPr lang="en-US" sz="2100" dirty="0" smtClean="0"/>
              <a:t>P(</a:t>
            </a:r>
            <a:r>
              <a:rPr lang="en-US" sz="2100" dirty="0" err="1" smtClean="0"/>
              <a:t>X|buys_computer</a:t>
            </a:r>
            <a:r>
              <a:rPr lang="en-US" sz="2100" dirty="0" smtClean="0"/>
              <a:t> </a:t>
            </a:r>
            <a:r>
              <a:rPr lang="en-US" sz="2100" dirty="0"/>
              <a:t>= “no”) * P(</a:t>
            </a:r>
            <a:r>
              <a:rPr lang="en-US" sz="2100" dirty="0" err="1"/>
              <a:t>buys_computer</a:t>
            </a:r>
            <a:r>
              <a:rPr lang="en-US" sz="2100" dirty="0"/>
              <a:t> = “no”) = </a:t>
            </a:r>
            <a:r>
              <a:rPr lang="en-US" sz="2100" dirty="0" smtClean="0"/>
              <a:t>0.007</a:t>
            </a:r>
          </a:p>
          <a:p>
            <a:pPr>
              <a:buNone/>
            </a:pPr>
            <a:endParaRPr lang="en-US" sz="2100" b="1" dirty="0"/>
          </a:p>
          <a:p>
            <a:pPr>
              <a:buNone/>
            </a:pPr>
            <a:r>
              <a:rPr lang="en-US" sz="2100" b="1" dirty="0"/>
              <a:t>	</a:t>
            </a:r>
            <a:r>
              <a:rPr lang="en-US" sz="2100" b="1" dirty="0" err="1" smtClean="0"/>
              <a:t>Jadi</a:t>
            </a:r>
            <a:r>
              <a:rPr lang="en-US" sz="2100" b="1" dirty="0" smtClean="0"/>
              <a:t> ,  </a:t>
            </a:r>
            <a:r>
              <a:rPr lang="en-US" sz="2100" b="1" dirty="0"/>
              <a:t>X </a:t>
            </a:r>
            <a:r>
              <a:rPr lang="en-US" sz="2100" b="1" dirty="0" err="1" smtClean="0"/>
              <a:t>termasuk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kelas</a:t>
            </a:r>
            <a:r>
              <a:rPr lang="en-US" sz="2100" b="1" dirty="0" smtClean="0"/>
              <a:t> (“</a:t>
            </a:r>
            <a:r>
              <a:rPr lang="en-US" sz="2100" b="1" dirty="0" err="1"/>
              <a:t>buys_computer</a:t>
            </a:r>
            <a:r>
              <a:rPr lang="en-US" sz="2100" b="1" dirty="0"/>
              <a:t> = yes”)	</a:t>
            </a:r>
            <a:endParaRPr lang="en-US" sz="21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09800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02267598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Users\arsil\Desktop\Smartcreative2.jpg">
            <a:extLst>
              <a:ext uri="{FF2B5EF4-FFF2-40B4-BE49-F238E27FC236}">
                <a16:creationId xmlns="" xmlns:a16="http://schemas.microsoft.com/office/drawing/2014/main" id="{6322F214-D24C-4B62-B39A-154F668AA3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4EA63538-11F9-41F8-8855-6A1B563D0206}"/>
              </a:ext>
            </a:extLst>
          </p:cNvPr>
          <p:cNvSpPr txBox="1"/>
          <p:nvPr/>
        </p:nvSpPr>
        <p:spPr>
          <a:xfrm>
            <a:off x="533400" y="2362200"/>
            <a:ext cx="8229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cs typeface="Arial" panose="020B0604020202020204" pitchFamily="34" charset="0"/>
              </a:rPr>
              <a:t>TERIMA KASIH </a:t>
            </a:r>
            <a:r>
              <a:rPr lang="en-US" sz="6600" dirty="0"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id-ID" sz="66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66258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rsil\Desktop\Smartcreative2.jpg">
            <a:extLst>
              <a:ext uri="{FF2B5EF4-FFF2-40B4-BE49-F238E27FC236}">
                <a16:creationId xmlns="" xmlns:a16="http://schemas.microsoft.com/office/drawing/2014/main" id="{F10E8348-CBB0-4654-8339-A443A806A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5">
            <a:extLst>
              <a:ext uri="{FF2B5EF4-FFF2-40B4-BE49-F238E27FC236}">
                <a16:creationId xmlns="" xmlns:a16="http://schemas.microsoft.com/office/drawing/2014/main" id="{6A0AC7C9-C99C-48C9-B35A-6EF9396AB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id-ID" sz="3200" dirty="0">
                <a:latin typeface="Arial" panose="020B0604020202020204" pitchFamily="34" charset="0"/>
                <a:cs typeface="Arial" panose="020B0604020202020204" pitchFamily="34" charset="0"/>
              </a:rPr>
              <a:t>KEMAMPUAN AKHIR YANG DIHARAPKAN</a:t>
            </a:r>
          </a:p>
        </p:txBody>
      </p:sp>
      <p:sp>
        <p:nvSpPr>
          <p:cNvPr id="4100" name="Content Placeholder 5">
            <a:extLst>
              <a:ext uri="{FF2B5EF4-FFF2-40B4-BE49-F238E27FC236}">
                <a16:creationId xmlns="" xmlns:a16="http://schemas.microsoft.com/office/drawing/2014/main" id="{F6972F88-638D-473A-8000-4ED046E2E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2728615"/>
            <a:ext cx="8229600" cy="4068763"/>
          </a:xfrm>
        </p:spPr>
        <p:txBody>
          <a:bodyPr/>
          <a:lstStyle/>
          <a:p>
            <a:pPr marL="0" indent="0" algn="just">
              <a:buNone/>
            </a:pPr>
            <a:endParaRPr lang="id-ID" altLang="id-ID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d-ID" altLang="id-ID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87762A1-FCB7-4AF5-BD6B-E29CF379E013}"/>
              </a:ext>
            </a:extLst>
          </p:cNvPr>
          <p:cNvSpPr/>
          <p:nvPr/>
        </p:nvSpPr>
        <p:spPr>
          <a:xfrm>
            <a:off x="533400" y="1828800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457200" algn="l"/>
              </a:tabLst>
            </a:pPr>
            <a:r>
              <a:rPr lang="en-US" sz="2400" dirty="0" err="1"/>
              <a:t>Menjelaskan</a:t>
            </a:r>
            <a:r>
              <a:rPr lang="en-US" sz="2400" dirty="0"/>
              <a:t> </a:t>
            </a:r>
            <a:r>
              <a:rPr lang="en-US" sz="2400" dirty="0" err="1"/>
              <a:t>konsep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naïve </a:t>
            </a:r>
            <a:r>
              <a:rPr lang="en-US" sz="2400" dirty="0" err="1"/>
              <a:t>bayes</a:t>
            </a:r>
            <a:endParaRPr lang="id-ID" sz="2400" i="1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arsil\Desktop\Smartcreative2.jpg">
            <a:extLst>
              <a:ext uri="{FF2B5EF4-FFF2-40B4-BE49-F238E27FC236}">
                <a16:creationId xmlns="" xmlns:a16="http://schemas.microsoft.com/office/drawing/2014/main" id="{143507C5-0F99-4DD0-B99A-7F19A71C9C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itle 5">
            <a:extLst>
              <a:ext uri="{FF2B5EF4-FFF2-40B4-BE49-F238E27FC236}">
                <a16:creationId xmlns="" xmlns:a16="http://schemas.microsoft.com/office/drawing/2014/main" id="{4D6CE157-0C63-45E6-8487-D67222A8F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971591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id-ID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NAÏVE BAYES</a:t>
            </a:r>
            <a:endParaRPr lang="id-ID" altLang="id-ID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424E2867-C8E9-4B44-A000-4E1680E7BE80}"/>
              </a:ext>
            </a:extLst>
          </p:cNvPr>
          <p:cNvSpPr txBox="1"/>
          <p:nvPr/>
        </p:nvSpPr>
        <p:spPr>
          <a:xfrm>
            <a:off x="501162" y="2209800"/>
            <a:ext cx="52900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	</a:t>
            </a:r>
            <a:r>
              <a:rPr lang="id-ID" sz="2000" dirty="0"/>
              <a:t/>
            </a:r>
            <a:br>
              <a:rPr lang="id-ID" sz="2000" dirty="0"/>
            </a:br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570EF31E-D271-4944-9C7D-6F300FEC4517}"/>
              </a:ext>
            </a:extLst>
          </p:cNvPr>
          <p:cNvSpPr txBox="1"/>
          <p:nvPr/>
        </p:nvSpPr>
        <p:spPr>
          <a:xfrm>
            <a:off x="-1" y="2209800"/>
            <a:ext cx="885025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q"/>
            </a:pPr>
            <a:r>
              <a:rPr lang="en-US" sz="2400" dirty="0"/>
              <a:t>Naive Bayes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pengklasifikasian</a:t>
            </a:r>
            <a:r>
              <a:rPr lang="en-US" sz="2400" dirty="0"/>
              <a:t> </a:t>
            </a:r>
            <a:r>
              <a:rPr lang="en-US" sz="2400" dirty="0" err="1"/>
              <a:t>statistik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memprediksi</a:t>
            </a:r>
            <a:r>
              <a:rPr lang="en-US" sz="2400" dirty="0"/>
              <a:t> </a:t>
            </a:r>
            <a:r>
              <a:rPr lang="en-US" sz="2400" dirty="0" err="1"/>
              <a:t>probabilitas</a:t>
            </a:r>
            <a:r>
              <a:rPr lang="en-US" sz="2400" dirty="0"/>
              <a:t> </a:t>
            </a:r>
            <a:r>
              <a:rPr lang="en-US" sz="2400" dirty="0" err="1"/>
              <a:t>keanggotaan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i="1" dirty="0"/>
              <a:t>class</a:t>
            </a:r>
            <a:r>
              <a:rPr lang="en-US" sz="2400" dirty="0" smtClean="0"/>
              <a:t>.</a:t>
            </a:r>
          </a:p>
          <a:p>
            <a:pPr marL="457200" indent="-457200" algn="just">
              <a:buFont typeface="Wingdings" pitchFamily="2" charset="2"/>
              <a:buChar char="q"/>
            </a:pPr>
            <a:r>
              <a:rPr lang="en-US" sz="2400" dirty="0"/>
              <a:t>Naive Bayes </a:t>
            </a:r>
            <a:r>
              <a:rPr lang="en-US" sz="2400" dirty="0" err="1"/>
              <a:t>didasarkan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teorema</a:t>
            </a:r>
            <a:r>
              <a:rPr lang="en-US" sz="2400" dirty="0"/>
              <a:t> Bayes yang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kemampuan</a:t>
            </a:r>
            <a:r>
              <a:rPr lang="en-US" sz="2400" dirty="0"/>
              <a:t> </a:t>
            </a:r>
            <a:r>
              <a:rPr lang="en-US" sz="2400" dirty="0" err="1"/>
              <a:t>klasifikasi</a:t>
            </a:r>
            <a:r>
              <a:rPr lang="en-US" sz="2400" dirty="0"/>
              <a:t> </a:t>
            </a:r>
            <a:r>
              <a:rPr lang="en-US" sz="2400" dirty="0" err="1"/>
              <a:t>serupa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decision tree </a:t>
            </a:r>
            <a:r>
              <a:rPr lang="en-US" sz="2400" dirty="0" err="1"/>
              <a:t>dan</a:t>
            </a:r>
            <a:r>
              <a:rPr lang="en-US" sz="2400" dirty="0"/>
              <a:t> neural network</a:t>
            </a:r>
            <a:r>
              <a:rPr lang="en-US" sz="2400" dirty="0" smtClean="0"/>
              <a:t>.</a:t>
            </a:r>
          </a:p>
          <a:p>
            <a:pPr marL="457200" indent="-457200" algn="just">
              <a:buFont typeface="Wingdings" pitchFamily="2" charset="2"/>
              <a:buChar char="q"/>
            </a:pPr>
            <a:r>
              <a:rPr lang="en-US" sz="2400" dirty="0"/>
              <a:t>Naive Bayes </a:t>
            </a:r>
            <a:r>
              <a:rPr lang="en-US" sz="2400" dirty="0" err="1"/>
              <a:t>terbukti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akurasi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kecepatan</a:t>
            </a:r>
            <a:r>
              <a:rPr lang="en-US" sz="2400" dirty="0"/>
              <a:t> yang </a:t>
            </a:r>
            <a:r>
              <a:rPr lang="en-US" sz="2400" dirty="0" err="1"/>
              <a:t>tinggi</a:t>
            </a:r>
            <a:r>
              <a:rPr lang="en-US" sz="2400" dirty="0"/>
              <a:t> </a:t>
            </a: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dirty="0" err="1"/>
              <a:t>diaplikasikan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database </a:t>
            </a:r>
            <a:r>
              <a:rPr lang="en-US" sz="2400" dirty="0" err="1"/>
              <a:t>dengan</a:t>
            </a:r>
            <a:r>
              <a:rPr lang="en-US" sz="2400" dirty="0"/>
              <a:t> data yang </a:t>
            </a:r>
            <a:r>
              <a:rPr lang="en-US" sz="2400" dirty="0" err="1"/>
              <a:t>besar</a:t>
            </a:r>
            <a:endParaRPr lang="en-US" sz="2400" dirty="0" smtClean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79158051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arsil\Desktop\Smartcreative2.jpg">
            <a:extLst>
              <a:ext uri="{FF2B5EF4-FFF2-40B4-BE49-F238E27FC236}">
                <a16:creationId xmlns="" xmlns:a16="http://schemas.microsoft.com/office/drawing/2014/main" id="{143507C5-0F99-4DD0-B99A-7F19A71C9C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itle 5">
            <a:extLst>
              <a:ext uri="{FF2B5EF4-FFF2-40B4-BE49-F238E27FC236}">
                <a16:creationId xmlns="" xmlns:a16="http://schemas.microsoft.com/office/drawing/2014/main" id="{4D6CE157-0C63-45E6-8487-D67222A8F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971591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id-ID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Formula Naïve Bayes</a:t>
            </a:r>
            <a:endParaRPr lang="id-ID" altLang="id-ID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424E2867-C8E9-4B44-A000-4E1680E7BE80}"/>
              </a:ext>
            </a:extLst>
          </p:cNvPr>
          <p:cNvSpPr txBox="1"/>
          <p:nvPr/>
        </p:nvSpPr>
        <p:spPr>
          <a:xfrm>
            <a:off x="501162" y="2209800"/>
            <a:ext cx="52900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	</a:t>
            </a:r>
            <a:r>
              <a:rPr lang="id-ID" sz="2000" dirty="0"/>
              <a:t/>
            </a:r>
            <a:br>
              <a:rPr lang="id-ID" sz="2000" dirty="0"/>
            </a:b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2917687"/>
            <a:ext cx="7543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/>
              <a:t>X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data sample yang </a:t>
            </a:r>
            <a:r>
              <a:rPr lang="en-US" sz="2000" dirty="0" err="1" smtClean="0"/>
              <a:t>belum</a:t>
            </a:r>
            <a:r>
              <a:rPr lang="en-US" sz="2000" dirty="0" smtClean="0"/>
              <a:t> </a:t>
            </a:r>
            <a:r>
              <a:rPr lang="en-US" sz="2000" dirty="0" err="1" smtClean="0"/>
              <a:t>diketahui</a:t>
            </a:r>
            <a:r>
              <a:rPr lang="en-US" sz="2000" dirty="0" smtClean="0"/>
              <a:t> </a:t>
            </a:r>
            <a:r>
              <a:rPr lang="en-US" sz="2000" dirty="0" err="1" smtClean="0"/>
              <a:t>kelasnya</a:t>
            </a:r>
            <a:endParaRPr lang="en-US" sz="2000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/>
              <a:t>H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dugaan</a:t>
            </a:r>
            <a:r>
              <a:rPr lang="en-US" sz="2000" dirty="0" smtClean="0"/>
              <a:t> </a:t>
            </a:r>
            <a:r>
              <a:rPr lang="en-US" sz="2000" dirty="0" err="1" smtClean="0"/>
              <a:t>bahwa</a:t>
            </a:r>
            <a:r>
              <a:rPr lang="en-US" sz="2000" dirty="0" smtClean="0"/>
              <a:t> X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anggota</a:t>
            </a:r>
            <a:r>
              <a:rPr lang="en-US" sz="2000" dirty="0" smtClean="0"/>
              <a:t> C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err="1" smtClean="0"/>
              <a:t>Klasifikasi</a:t>
            </a:r>
            <a:r>
              <a:rPr lang="en-US" sz="2000" dirty="0" smtClean="0"/>
              <a:t> </a:t>
            </a:r>
            <a:r>
              <a:rPr lang="en-US" sz="2000" dirty="0" err="1" smtClean="0"/>
              <a:t>ditentukan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P(H|X) , </a:t>
            </a:r>
            <a:r>
              <a:rPr lang="en-US" sz="2000" i="1" dirty="0" smtClean="0"/>
              <a:t>(posteriori probability)</a:t>
            </a:r>
            <a:r>
              <a:rPr lang="en-US" sz="2000" dirty="0" smtClean="0"/>
              <a:t>, </a:t>
            </a:r>
            <a:r>
              <a:rPr lang="en-US" sz="2000" dirty="0" err="1" smtClean="0"/>
              <a:t>probabilitas</a:t>
            </a:r>
            <a:r>
              <a:rPr lang="en-US" sz="2000" dirty="0" smtClean="0"/>
              <a:t> </a:t>
            </a:r>
            <a:r>
              <a:rPr lang="en-US" sz="2000" dirty="0" err="1" smtClean="0"/>
              <a:t>bahwa</a:t>
            </a:r>
            <a:r>
              <a:rPr lang="en-US" sz="2000" dirty="0" smtClean="0"/>
              <a:t> </a:t>
            </a:r>
            <a:r>
              <a:rPr lang="en-US" sz="2000" dirty="0" err="1" smtClean="0"/>
              <a:t>dugaan</a:t>
            </a:r>
            <a:r>
              <a:rPr lang="en-US" sz="2000" dirty="0" smtClean="0"/>
              <a:t>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data </a:t>
            </a:r>
            <a:r>
              <a:rPr lang="en-US" sz="2000" i="1" dirty="0" smtClean="0"/>
              <a:t>sample </a:t>
            </a:r>
            <a:r>
              <a:rPr lang="en-US" sz="2000" dirty="0" smtClean="0"/>
              <a:t>X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/>
              <a:t>P(H)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i="1" dirty="0" smtClean="0"/>
              <a:t>prior probability</a:t>
            </a:r>
            <a:endParaRPr lang="en-US" sz="2000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err="1" smtClean="0"/>
              <a:t>Probabilitas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sample data yang </a:t>
            </a:r>
            <a:r>
              <a:rPr lang="en-US" sz="2000" dirty="0" err="1" smtClean="0"/>
              <a:t>diamati</a:t>
            </a:r>
            <a:endParaRPr lang="en-US" sz="2000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/>
              <a:t>P(X|H) (</a:t>
            </a:r>
            <a:r>
              <a:rPr lang="en-US" sz="2000" dirty="0" err="1" smtClean="0"/>
              <a:t>likelyhood</a:t>
            </a:r>
            <a:r>
              <a:rPr lang="en-US" sz="2000" dirty="0" smtClean="0"/>
              <a:t>), </a:t>
            </a:r>
            <a:r>
              <a:rPr lang="en-US" sz="2000" dirty="0" err="1" smtClean="0"/>
              <a:t>probabilitas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sample X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memperhatikan</a:t>
            </a:r>
            <a:r>
              <a:rPr lang="en-US" sz="2000" dirty="0" smtClean="0"/>
              <a:t> </a:t>
            </a:r>
            <a:r>
              <a:rPr lang="en-US" sz="2000" dirty="0" err="1" smtClean="0"/>
              <a:t>dugaan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endParaRPr lang="en-US" sz="20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2825611"/>
              </p:ext>
            </p:extLst>
          </p:nvPr>
        </p:nvGraphicFramePr>
        <p:xfrm>
          <a:off x="915743" y="2209800"/>
          <a:ext cx="651827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5" imgW="4813300" imgH="558800" progId="Equation.3">
                  <p:embed/>
                </p:oleObj>
              </mc:Choice>
              <mc:Fallback>
                <p:oleObj name="Equation" r:id="rId5" imgW="4813300" imgH="558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5743" y="2209800"/>
                        <a:ext cx="6518275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878735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arsil\Desktop\Smartcreative2.jpg">
            <a:extLst>
              <a:ext uri="{FF2B5EF4-FFF2-40B4-BE49-F238E27FC236}">
                <a16:creationId xmlns="" xmlns:a16="http://schemas.microsoft.com/office/drawing/2014/main" id="{143507C5-0F99-4DD0-B99A-7F19A71C9C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itle 5">
            <a:extLst>
              <a:ext uri="{FF2B5EF4-FFF2-40B4-BE49-F238E27FC236}">
                <a16:creationId xmlns="" xmlns:a16="http://schemas.microsoft.com/office/drawing/2014/main" id="{4D6CE157-0C63-45E6-8487-D67222A8F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971591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id-ID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Klasifikasi</a:t>
            </a:r>
            <a:r>
              <a:rPr lang="en-US" altLang="id-ID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Naïve Bayes</a:t>
            </a:r>
            <a:endParaRPr lang="id-ID" altLang="id-ID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424E2867-C8E9-4B44-A000-4E1680E7BE80}"/>
              </a:ext>
            </a:extLst>
          </p:cNvPr>
          <p:cNvSpPr txBox="1"/>
          <p:nvPr/>
        </p:nvSpPr>
        <p:spPr>
          <a:xfrm>
            <a:off x="501162" y="2209800"/>
            <a:ext cx="52900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	</a:t>
            </a:r>
            <a:r>
              <a:rPr lang="id-ID" sz="2000" dirty="0"/>
              <a:t/>
            </a:r>
            <a:br>
              <a:rPr lang="id-ID" sz="2000" dirty="0"/>
            </a:b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1905000"/>
            <a:ext cx="75438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000" dirty="0" err="1" smtClean="0"/>
              <a:t>Misal</a:t>
            </a:r>
            <a:r>
              <a:rPr lang="en-US" sz="2000" dirty="0" smtClean="0"/>
              <a:t> D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i="1" dirty="0" smtClean="0"/>
              <a:t>record data training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setiap</a:t>
            </a:r>
            <a:r>
              <a:rPr lang="en-US" sz="2000" dirty="0" smtClean="0"/>
              <a:t> </a:t>
            </a:r>
            <a:r>
              <a:rPr lang="en-US" sz="2000" i="1" dirty="0" smtClean="0"/>
              <a:t>record </a:t>
            </a:r>
            <a:r>
              <a:rPr lang="en-US" sz="2000" dirty="0" err="1" smtClean="0"/>
              <a:t>terdapat</a:t>
            </a:r>
            <a:r>
              <a:rPr lang="en-US" sz="2000" dirty="0" smtClean="0"/>
              <a:t> label </a:t>
            </a:r>
            <a:r>
              <a:rPr lang="en-US" sz="2000" dirty="0" err="1" smtClean="0"/>
              <a:t>kelasnya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masing-masing</a:t>
            </a:r>
            <a:r>
              <a:rPr lang="en-US" sz="2000" dirty="0" smtClean="0"/>
              <a:t> </a:t>
            </a:r>
            <a:r>
              <a:rPr lang="en-US" sz="2000" i="1" dirty="0" smtClean="0"/>
              <a:t>record </a:t>
            </a:r>
            <a:r>
              <a:rPr lang="en-US" sz="2000" dirty="0" err="1" smtClean="0"/>
              <a:t>dinyatakan</a:t>
            </a:r>
            <a:r>
              <a:rPr lang="en-US" sz="2000" dirty="0" smtClean="0"/>
              <a:t> n </a:t>
            </a:r>
            <a:r>
              <a:rPr lang="en-US" sz="2000" dirty="0" err="1" smtClean="0"/>
              <a:t>atribut</a:t>
            </a:r>
            <a:r>
              <a:rPr lang="en-US" sz="2000" dirty="0" smtClean="0"/>
              <a:t> (n field) X= (x1,x2, ….., </a:t>
            </a:r>
            <a:r>
              <a:rPr lang="en-US" sz="2000" dirty="0" err="1" smtClean="0"/>
              <a:t>xn</a:t>
            </a:r>
            <a:r>
              <a:rPr lang="en-US" sz="2000" dirty="0" smtClean="0"/>
              <a:t>).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err="1" smtClean="0"/>
              <a:t>Misal</a:t>
            </a:r>
            <a:r>
              <a:rPr lang="en-US" sz="2000" dirty="0" smtClean="0"/>
              <a:t> </a:t>
            </a:r>
            <a:r>
              <a:rPr lang="en-US" sz="2000" dirty="0" err="1" smtClean="0"/>
              <a:t>terdapat</a:t>
            </a:r>
            <a:r>
              <a:rPr lang="en-US" sz="2000" dirty="0" smtClean="0"/>
              <a:t> </a:t>
            </a:r>
            <a:r>
              <a:rPr lang="en-US" sz="2000" i="1" dirty="0" smtClean="0"/>
              <a:t> m </a:t>
            </a:r>
            <a:r>
              <a:rPr lang="en-US" sz="2000" dirty="0" err="1" smtClean="0"/>
              <a:t>kelas</a:t>
            </a:r>
            <a:r>
              <a:rPr lang="en-US" sz="2000" dirty="0" smtClean="0"/>
              <a:t> C1, C2, C3,… Cm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err="1" smtClean="0"/>
              <a:t>Klasifikasi</a:t>
            </a:r>
            <a:r>
              <a:rPr lang="en-US" sz="2000" dirty="0" smtClean="0"/>
              <a:t> </a:t>
            </a:r>
            <a:r>
              <a:rPr lang="en-US" sz="2000" dirty="0" err="1" smtClean="0"/>
              <a:t>diperoleh</a:t>
            </a:r>
            <a:r>
              <a:rPr lang="en-US" sz="2000" dirty="0" smtClean="0"/>
              <a:t> </a:t>
            </a:r>
            <a:r>
              <a:rPr lang="en-US" sz="2000" dirty="0" err="1" smtClean="0"/>
              <a:t>maksimum</a:t>
            </a:r>
            <a:r>
              <a:rPr lang="en-US" sz="2000" dirty="0" smtClean="0"/>
              <a:t> posterior </a:t>
            </a:r>
            <a:r>
              <a:rPr lang="en-US" sz="2000" dirty="0" err="1" smtClean="0"/>
              <a:t>yaitu</a:t>
            </a:r>
            <a:r>
              <a:rPr lang="en-US" sz="2000" dirty="0" smtClean="0"/>
              <a:t>, </a:t>
            </a:r>
            <a:r>
              <a:rPr lang="en-US" sz="2000" dirty="0" err="1" smtClean="0"/>
              <a:t>maksimum</a:t>
            </a:r>
            <a:r>
              <a:rPr lang="en-US" sz="2000" dirty="0" smtClean="0"/>
              <a:t>  P(</a:t>
            </a:r>
            <a:r>
              <a:rPr lang="en-US" sz="2000" dirty="0" err="1" smtClean="0"/>
              <a:t>Ci|X</a:t>
            </a:r>
            <a:r>
              <a:rPr lang="en-US" sz="2000" dirty="0" smtClean="0"/>
              <a:t>)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id-ID" sz="2000" dirty="0"/>
              <a:t> Ini dapat diperoleh dari teorema </a:t>
            </a:r>
            <a:r>
              <a:rPr lang="en-US" sz="2000" dirty="0" smtClean="0"/>
              <a:t>Bayes</a:t>
            </a:r>
          </a:p>
          <a:p>
            <a:endParaRPr lang="en-US" sz="2000" dirty="0"/>
          </a:p>
          <a:p>
            <a:endParaRPr lang="en-US" sz="2000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en-US" sz="2000" dirty="0" err="1"/>
              <a:t>Karena</a:t>
            </a:r>
            <a:r>
              <a:rPr lang="en-US" sz="2000" dirty="0"/>
              <a:t>  P(X) </a:t>
            </a:r>
            <a:r>
              <a:rPr lang="en-US" sz="2000" dirty="0" err="1"/>
              <a:t>adalah</a:t>
            </a:r>
            <a:r>
              <a:rPr lang="en-US" sz="2000" dirty="0"/>
              <a:t>  </a:t>
            </a:r>
            <a:r>
              <a:rPr lang="en-US" sz="2000" dirty="0" err="1"/>
              <a:t>konstan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semua</a:t>
            </a:r>
            <a:r>
              <a:rPr lang="en-US" sz="2000" dirty="0"/>
              <a:t> </a:t>
            </a:r>
            <a:r>
              <a:rPr lang="en-US" sz="2000" dirty="0" err="1"/>
              <a:t>kelas</a:t>
            </a:r>
            <a:r>
              <a:rPr lang="en-US" sz="2000" dirty="0"/>
              <a:t>, </a:t>
            </a:r>
            <a:r>
              <a:rPr lang="en-US" sz="2000" dirty="0" err="1"/>
              <a:t>hanya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err="1" smtClean="0"/>
              <a:t>Perlu</a:t>
            </a:r>
            <a:r>
              <a:rPr lang="en-US" sz="2000" dirty="0" smtClean="0"/>
              <a:t> </a:t>
            </a:r>
            <a:r>
              <a:rPr lang="en-US" sz="2000" dirty="0" err="1"/>
              <a:t>dimaksimumkan</a:t>
            </a:r>
            <a:endParaRPr lang="en-US" sz="2000" dirty="0"/>
          </a:p>
          <a:p>
            <a:pPr marL="285750" indent="-285750">
              <a:buFont typeface="Wingdings" pitchFamily="2" charset="2"/>
              <a:buChar char="§"/>
            </a:pPr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4710480"/>
              </p:ext>
            </p:extLst>
          </p:nvPr>
        </p:nvGraphicFramePr>
        <p:xfrm>
          <a:off x="4953000" y="3660364"/>
          <a:ext cx="2133600" cy="551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5" imgW="2501900" imgH="647700" progId="Equation.3">
                  <p:embed/>
                </p:oleObj>
              </mc:Choice>
              <mc:Fallback>
                <p:oleObj name="Equation" r:id="rId5" imgW="2501900" imgH="647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660364"/>
                        <a:ext cx="2133600" cy="5519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1445509"/>
              </p:ext>
            </p:extLst>
          </p:nvPr>
        </p:nvGraphicFramePr>
        <p:xfrm>
          <a:off x="4380822" y="4953000"/>
          <a:ext cx="2400978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7" imgW="2476500" imgH="381000" progId="Equation.3">
                  <p:embed/>
                </p:oleObj>
              </mc:Choice>
              <mc:Fallback>
                <p:oleObj name="Equation" r:id="rId7" imgW="2476500" imgH="3810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0822" y="4953000"/>
                        <a:ext cx="2400978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814530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arsil\Desktop\Smartcreative2.jpg">
            <a:extLst>
              <a:ext uri="{FF2B5EF4-FFF2-40B4-BE49-F238E27FC236}">
                <a16:creationId xmlns="" xmlns:a16="http://schemas.microsoft.com/office/drawing/2014/main" id="{143507C5-0F99-4DD0-B99A-7F19A71C9C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itle 5">
            <a:extLst>
              <a:ext uri="{FF2B5EF4-FFF2-40B4-BE49-F238E27FC236}">
                <a16:creationId xmlns="" xmlns:a16="http://schemas.microsoft.com/office/drawing/2014/main" id="{4D6CE157-0C63-45E6-8487-D67222A8F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971591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id-ID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Algoritma</a:t>
            </a:r>
            <a:r>
              <a:rPr lang="en-US" altLang="id-ID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Naïve Bayes</a:t>
            </a:r>
            <a:endParaRPr lang="id-ID" altLang="id-ID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424E2867-C8E9-4B44-A000-4E1680E7BE80}"/>
              </a:ext>
            </a:extLst>
          </p:cNvPr>
          <p:cNvSpPr txBox="1"/>
          <p:nvPr/>
        </p:nvSpPr>
        <p:spPr>
          <a:xfrm>
            <a:off x="501162" y="2209800"/>
            <a:ext cx="52900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	</a:t>
            </a:r>
            <a:r>
              <a:rPr lang="id-ID" sz="2000" dirty="0"/>
              <a:t/>
            </a:r>
            <a:br>
              <a:rPr lang="id-ID" sz="2000" dirty="0"/>
            </a:b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1905000"/>
            <a:ext cx="75438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sz="2800" dirty="0"/>
              <a:t>Baca Data Training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800" dirty="0"/>
              <a:t>Hitung jumlah class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800" dirty="0"/>
              <a:t>Hitung jumlah kasus yang sama dengan class yang sama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800" dirty="0"/>
              <a:t>Kalikan semua nilai hasil sesuai dengan data X yang dicari class-nya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0877612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arsil\Desktop\Smartcreative2.jpg">
            <a:extLst>
              <a:ext uri="{FF2B5EF4-FFF2-40B4-BE49-F238E27FC236}">
                <a16:creationId xmlns="" xmlns:a16="http://schemas.microsoft.com/office/drawing/2014/main" id="{143507C5-0F99-4DD0-B99A-7F19A71C9C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" y="-73325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itle 5">
            <a:extLst>
              <a:ext uri="{FF2B5EF4-FFF2-40B4-BE49-F238E27FC236}">
                <a16:creationId xmlns="" xmlns:a16="http://schemas.microsoft.com/office/drawing/2014/main" id="{4D6CE157-0C63-45E6-8487-D67222A8F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685800"/>
            <a:ext cx="8496300" cy="552409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id-ID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1. Data Training</a:t>
            </a:r>
            <a:endParaRPr lang="id-ID" altLang="id-ID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6B89BFFD-6F6D-455E-89FF-415AB9AA5FF7}"/>
              </a:ext>
            </a:extLst>
          </p:cNvPr>
          <p:cNvSpPr txBox="1"/>
          <p:nvPr/>
        </p:nvSpPr>
        <p:spPr>
          <a:xfrm>
            <a:off x="228600" y="2209800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024632"/>
              </p:ext>
            </p:extLst>
          </p:nvPr>
        </p:nvGraphicFramePr>
        <p:xfrm>
          <a:off x="761999" y="1390608"/>
          <a:ext cx="7696201" cy="457200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6336"/>
                <a:gridCol w="1320091"/>
                <a:gridCol w="1246928"/>
                <a:gridCol w="1816305"/>
                <a:gridCol w="2146541"/>
              </a:tblGrid>
              <a:tr h="307699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age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income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student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credit_rating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buys_computer</a:t>
                      </a:r>
                      <a:endParaRPr lang="id-ID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04593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&lt;=30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high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no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fair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err="1">
                          <a:effectLst/>
                        </a:rPr>
                        <a:t>no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04593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&lt;=30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high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no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excellent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no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04593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31…40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high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no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fair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yes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04593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&gt;40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medium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no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fair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yes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04593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&gt;40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low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yes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err="1">
                          <a:effectLst/>
                        </a:rPr>
                        <a:t>fair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yes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04593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&gt;40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low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yes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excellent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err="1">
                          <a:effectLst/>
                        </a:rPr>
                        <a:t>no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04593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31…40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low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yes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excellent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yes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04593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&lt;=30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medium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no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fair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no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04593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&lt;=30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low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yes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fair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yes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04593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&gt;40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medium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yes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fair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yes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04593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&lt;=30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medium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err="1">
                          <a:effectLst/>
                        </a:rPr>
                        <a:t>yes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excellent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yes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04593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31…40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medium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err="1" smtClean="0">
                          <a:effectLst/>
                        </a:rPr>
                        <a:t>No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excellent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yes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04593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31…40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high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err="1" smtClean="0">
                          <a:effectLst/>
                        </a:rPr>
                        <a:t>Yes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fair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yes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04593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&gt;40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medium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err="1" smtClean="0">
                          <a:effectLst/>
                        </a:rPr>
                        <a:t>No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>
                          <a:effectLst/>
                        </a:rPr>
                        <a:t>excellent</a:t>
                      </a:r>
                      <a:endParaRPr lang="id-ID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err="1">
                          <a:effectLst/>
                        </a:rPr>
                        <a:t>no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608788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>
            <a:extLst>
              <a:ext uri="{FF2B5EF4-FFF2-40B4-BE49-F238E27FC236}">
                <a16:creationId xmlns="" xmlns:a16="http://schemas.microsoft.com/office/drawing/2014/main" id="{143507C5-0F99-4DD0-B99A-7F19A71C9C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75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Hitung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Jumlah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Kelas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5800"/>
          </a:xfrm>
        </p:spPr>
        <p:txBody>
          <a:bodyPr/>
          <a:lstStyle/>
          <a:p>
            <a:r>
              <a:rPr lang="en-US" sz="2000" dirty="0" err="1"/>
              <a:t>Terdapat</a:t>
            </a:r>
            <a:r>
              <a:rPr lang="en-US" sz="2000" dirty="0"/>
              <a:t> 2 class 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/>
              <a:t>data training </a:t>
            </a:r>
            <a:r>
              <a:rPr lang="en-US" sz="2000" dirty="0" err="1"/>
              <a:t>tersebut</a:t>
            </a:r>
            <a:r>
              <a:rPr lang="en-US" sz="2000" dirty="0"/>
              <a:t>, </a:t>
            </a:r>
            <a:r>
              <a:rPr lang="en-US" sz="2000" dirty="0" err="1"/>
              <a:t>yaitu</a:t>
            </a:r>
            <a:r>
              <a:rPr lang="en-US" sz="2000" dirty="0"/>
              <a:t>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>
                <a:latin typeface="Calibri" panose="020F0502020204030204" pitchFamily="34" charset="0"/>
              </a:rPr>
              <a:t>C</a:t>
            </a:r>
            <a:r>
              <a:rPr lang="en-US" sz="2000" baseline="-25000" dirty="0">
                <a:latin typeface="Calibri" panose="020F0502020204030204" pitchFamily="34" charset="0"/>
              </a:rPr>
              <a:t>1</a:t>
            </a:r>
            <a:r>
              <a:rPr lang="en-US" sz="2000" dirty="0">
                <a:latin typeface="Calibri" panose="020F0502020204030204" pitchFamily="34" charset="0"/>
              </a:rPr>
              <a:t>:buys_computer = ‘yes’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>
                <a:latin typeface="Calibri" panose="020F0502020204030204" pitchFamily="34" charset="0"/>
              </a:rPr>
              <a:t>C</a:t>
            </a:r>
            <a:r>
              <a:rPr lang="en-US" sz="2000" baseline="-25000" dirty="0">
                <a:latin typeface="Calibri" panose="020F0502020204030204" pitchFamily="34" charset="0"/>
              </a:rPr>
              <a:t>2</a:t>
            </a:r>
            <a:r>
              <a:rPr lang="en-US" sz="2000" dirty="0">
                <a:latin typeface="Calibri" panose="020F0502020204030204" pitchFamily="34" charset="0"/>
              </a:rPr>
              <a:t>:buys_computer = ‘no’</a:t>
            </a: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Total </a:t>
            </a:r>
            <a:r>
              <a:rPr lang="en-US" sz="2000" dirty="0">
                <a:sym typeface="Wingdings" panose="05000000000000000000" pitchFamily="2" charset="2"/>
              </a:rPr>
              <a:t>= 14 </a:t>
            </a:r>
            <a:r>
              <a:rPr lang="en-US" sz="2000" dirty="0" smtClean="0">
                <a:sym typeface="Wingdings" panose="05000000000000000000" pitchFamily="2" charset="2"/>
              </a:rPr>
              <a:t>record</a:t>
            </a:r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dirty="0" err="1">
                <a:sym typeface="Wingdings" panose="05000000000000000000" pitchFamily="2" charset="2"/>
              </a:rPr>
              <a:t>Maka</a:t>
            </a:r>
            <a:r>
              <a:rPr lang="en-US" sz="2000" dirty="0">
                <a:sym typeface="Wingdings" panose="05000000000000000000" pitchFamily="2" charset="2"/>
              </a:rPr>
              <a:t>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dirty="0" smtClean="0"/>
              <a:t>	  P(</a:t>
            </a:r>
            <a:r>
              <a:rPr lang="en-US" sz="2000" dirty="0" err="1" smtClean="0"/>
              <a:t>C</a:t>
            </a:r>
            <a:r>
              <a:rPr lang="en-US" sz="2000" baseline="-25000" dirty="0" err="1" smtClean="0"/>
              <a:t>i</a:t>
            </a:r>
            <a:r>
              <a:rPr lang="en-US" sz="2000" dirty="0"/>
              <a:t>):    P(</a:t>
            </a:r>
            <a:r>
              <a:rPr lang="en-US" sz="2000" dirty="0" err="1"/>
              <a:t>buys_computer</a:t>
            </a:r>
            <a:r>
              <a:rPr lang="en-US" sz="2000" dirty="0"/>
              <a:t> = “yes”)  = 9/14 = 0.643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/>
              <a:t>                    P(</a:t>
            </a:r>
            <a:r>
              <a:rPr lang="en-US" sz="2000" dirty="0" err="1"/>
              <a:t>buys_computer</a:t>
            </a:r>
            <a:r>
              <a:rPr lang="en-US" sz="2000" dirty="0"/>
              <a:t> = “no”) = 5/14= 0.357</a:t>
            </a:r>
          </a:p>
          <a:p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dirty="0" err="1">
                <a:sym typeface="Wingdings" panose="05000000000000000000" pitchFamily="2" charset="2"/>
              </a:rPr>
              <a:t>Pertanyaan</a:t>
            </a:r>
            <a:r>
              <a:rPr lang="en-US" sz="2000" dirty="0">
                <a:sym typeface="Wingdings" panose="05000000000000000000" pitchFamily="2" charset="2"/>
              </a:rPr>
              <a:t>:</a:t>
            </a: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Data </a:t>
            </a:r>
            <a:r>
              <a:rPr lang="en-US" sz="2000" i="1" dirty="0" smtClean="0">
                <a:sym typeface="Wingdings" panose="05000000000000000000" pitchFamily="2" charset="2"/>
              </a:rPr>
              <a:t>X </a:t>
            </a:r>
            <a:r>
              <a:rPr lang="en-US" sz="2000" i="1" dirty="0">
                <a:sym typeface="Wingdings" panose="05000000000000000000" pitchFamily="2" charset="2"/>
              </a:rPr>
              <a:t>= (age &lt;= 30 , income = medium, student = yes, </a:t>
            </a:r>
            <a:r>
              <a:rPr lang="en-US" sz="2000" i="1" dirty="0" err="1">
                <a:sym typeface="Wingdings" panose="05000000000000000000" pitchFamily="2" charset="2"/>
              </a:rPr>
              <a:t>credit_rating</a:t>
            </a:r>
            <a:r>
              <a:rPr lang="en-US" sz="2000" i="1" dirty="0">
                <a:sym typeface="Wingdings" panose="05000000000000000000" pitchFamily="2" charset="2"/>
              </a:rPr>
              <a:t> = </a:t>
            </a:r>
            <a:r>
              <a:rPr lang="en-US" sz="2000" i="1" dirty="0" smtClean="0">
                <a:sym typeface="Wingdings" panose="05000000000000000000" pitchFamily="2" charset="2"/>
              </a:rPr>
              <a:t>fair)</a:t>
            </a:r>
          </a:p>
          <a:p>
            <a:pPr lvl="1"/>
            <a:r>
              <a:rPr lang="en-US" sz="2000" dirty="0" err="1" smtClean="0">
                <a:sym typeface="Wingdings" panose="05000000000000000000" pitchFamily="2" charset="2"/>
              </a:rPr>
              <a:t>Apakah</a:t>
            </a:r>
            <a:r>
              <a:rPr lang="en-US" sz="2000" dirty="0" smtClean="0">
                <a:sym typeface="Wingdings" panose="05000000000000000000" pitchFamily="2" charset="2"/>
              </a:rPr>
              <a:t>   X </a:t>
            </a:r>
            <a:r>
              <a:rPr lang="en-US" sz="2000" dirty="0" err="1" smtClean="0">
                <a:sym typeface="Wingdings" panose="05000000000000000000" pitchFamily="2" charset="2"/>
              </a:rPr>
              <a:t>membeli</a:t>
            </a:r>
            <a:r>
              <a:rPr lang="en-US" sz="2000" dirty="0" smtClean="0">
                <a:sym typeface="Wingdings" panose="05000000000000000000" pitchFamily="2" charset="2"/>
              </a:rPr>
              <a:t> </a:t>
            </a:r>
            <a:r>
              <a:rPr lang="en-US" sz="2000" i="1" dirty="0" smtClean="0">
                <a:sym typeface="Wingdings" panose="05000000000000000000" pitchFamily="2" charset="2"/>
              </a:rPr>
              <a:t>computer?</a:t>
            </a:r>
          </a:p>
          <a:p>
            <a:pPr marL="457200" lvl="1" indent="0">
              <a:buNone/>
            </a:pPr>
            <a:endParaRPr lang="en-US" sz="20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516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arsil\Desktop\Smartcreative2.jpg">
            <a:extLst>
              <a:ext uri="{FF2B5EF4-FFF2-40B4-BE49-F238E27FC236}">
                <a16:creationId xmlns="" xmlns:a16="http://schemas.microsoft.com/office/drawing/2014/main" id="{143507C5-0F99-4DD0-B99A-7F19A71C9C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75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itle 5">
            <a:extLst>
              <a:ext uri="{FF2B5EF4-FFF2-40B4-BE49-F238E27FC236}">
                <a16:creationId xmlns="" xmlns:a16="http://schemas.microsoft.com/office/drawing/2014/main" id="{4D6CE157-0C63-45E6-8487-D67222A8F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914400"/>
            <a:ext cx="8496300" cy="552409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Arial" pitchFamily="34" charset="0"/>
                <a:cs typeface="Arial" pitchFamily="34" charset="0"/>
              </a:rPr>
              <a:t>3.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Hitung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jumlah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kasus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sama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class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sama</a:t>
            </a:r>
            <a:endParaRPr lang="id-ID" altLang="id-ID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6B89BFFD-6F6D-455E-89FF-415AB9AA5FF7}"/>
              </a:ext>
            </a:extLst>
          </p:cNvPr>
          <p:cNvSpPr txBox="1"/>
          <p:nvPr/>
        </p:nvSpPr>
        <p:spPr>
          <a:xfrm>
            <a:off x="228600" y="2209800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" y="2579132"/>
            <a:ext cx="8763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	P(age </a:t>
            </a:r>
            <a:r>
              <a:rPr lang="en-US" sz="2000" dirty="0"/>
              <a:t>= “&lt;=30” | </a:t>
            </a:r>
            <a:r>
              <a:rPr lang="en-US" sz="2000" dirty="0" err="1"/>
              <a:t>buys_computer</a:t>
            </a:r>
            <a:r>
              <a:rPr lang="en-US" sz="2000" dirty="0"/>
              <a:t> = “yes”)  = 2/9 = </a:t>
            </a:r>
            <a:r>
              <a:rPr lang="en-US" sz="2000" dirty="0" smtClean="0"/>
              <a:t>0.222</a:t>
            </a:r>
          </a:p>
          <a:p>
            <a:pPr lvl="1">
              <a:buNone/>
            </a:pPr>
            <a:r>
              <a:rPr lang="en-US" sz="2000" dirty="0" smtClean="0"/>
              <a:t>     P(age = “&lt;= 30” | </a:t>
            </a:r>
            <a:r>
              <a:rPr lang="en-US" sz="2000" dirty="0" err="1" smtClean="0"/>
              <a:t>buys_computer</a:t>
            </a:r>
            <a:r>
              <a:rPr lang="en-US" sz="2000" dirty="0" smtClean="0"/>
              <a:t> = “no”) = 3/5 = 0.6</a:t>
            </a:r>
          </a:p>
          <a:p>
            <a:pPr lvl="1">
              <a:buNone/>
            </a:pPr>
            <a:r>
              <a:rPr lang="en-US" sz="2000" dirty="0" smtClean="0"/>
              <a:t>     </a:t>
            </a:r>
            <a:r>
              <a:rPr lang="en-US" sz="2000" dirty="0"/>
              <a:t>P(income = “medium” | </a:t>
            </a:r>
            <a:r>
              <a:rPr lang="en-US" sz="2000" dirty="0" err="1"/>
              <a:t>buys_computer</a:t>
            </a:r>
            <a:r>
              <a:rPr lang="en-US" sz="2000" dirty="0"/>
              <a:t> = “yes”) = 4/9 = 0.444</a:t>
            </a:r>
          </a:p>
          <a:p>
            <a:pPr lvl="1">
              <a:buNone/>
            </a:pPr>
            <a:r>
              <a:rPr lang="en-US" sz="2000" dirty="0"/>
              <a:t>     P(income = “medium” | </a:t>
            </a:r>
            <a:r>
              <a:rPr lang="en-US" sz="2000" dirty="0" err="1"/>
              <a:t>buys_computer</a:t>
            </a:r>
            <a:r>
              <a:rPr lang="en-US" sz="2000" dirty="0"/>
              <a:t> = “no”) = 2/5 = 0.4</a:t>
            </a:r>
          </a:p>
          <a:p>
            <a:pPr lvl="1">
              <a:buNone/>
            </a:pPr>
            <a:r>
              <a:rPr lang="en-US" sz="2000" dirty="0"/>
              <a:t>     P(student = “yes” | </a:t>
            </a:r>
            <a:r>
              <a:rPr lang="en-US" sz="2000" dirty="0" err="1"/>
              <a:t>buys_computer</a:t>
            </a:r>
            <a:r>
              <a:rPr lang="en-US" sz="2000" dirty="0"/>
              <a:t> = “yes) = 6/9 = 0.667</a:t>
            </a:r>
          </a:p>
          <a:p>
            <a:pPr lvl="1">
              <a:buNone/>
            </a:pPr>
            <a:r>
              <a:rPr lang="en-US" sz="2000" dirty="0"/>
              <a:t>     P(student = “yes” | </a:t>
            </a:r>
            <a:r>
              <a:rPr lang="en-US" sz="2000" dirty="0" err="1"/>
              <a:t>buys_computer</a:t>
            </a:r>
            <a:r>
              <a:rPr lang="en-US" sz="2000" dirty="0"/>
              <a:t> = “no”) = 1/5 = 0.2</a:t>
            </a:r>
          </a:p>
          <a:p>
            <a:pPr lvl="1">
              <a:buNone/>
            </a:pPr>
            <a:r>
              <a:rPr lang="en-US" sz="2000" dirty="0"/>
              <a:t>     P(</a:t>
            </a:r>
            <a:r>
              <a:rPr lang="en-US" sz="2000" dirty="0" err="1"/>
              <a:t>credit_rating</a:t>
            </a:r>
            <a:r>
              <a:rPr lang="en-US" sz="2000" dirty="0"/>
              <a:t> = “fair” | </a:t>
            </a:r>
            <a:r>
              <a:rPr lang="en-US" sz="2000" dirty="0" err="1"/>
              <a:t>buys_computer</a:t>
            </a:r>
            <a:r>
              <a:rPr lang="en-US" sz="2000" dirty="0"/>
              <a:t> = “yes”) = 6/9 = 0.667</a:t>
            </a:r>
          </a:p>
          <a:p>
            <a:pPr lvl="1">
              <a:buNone/>
            </a:pPr>
            <a:r>
              <a:rPr lang="en-US" sz="2000" dirty="0"/>
              <a:t>     P(</a:t>
            </a:r>
            <a:r>
              <a:rPr lang="en-US" sz="2000" dirty="0" err="1"/>
              <a:t>credit_rating</a:t>
            </a:r>
            <a:r>
              <a:rPr lang="en-US" sz="2000" dirty="0"/>
              <a:t> = “fair” | </a:t>
            </a:r>
            <a:r>
              <a:rPr lang="en-US" sz="2000" dirty="0" err="1"/>
              <a:t>buys_computer</a:t>
            </a:r>
            <a:r>
              <a:rPr lang="en-US" sz="2000" dirty="0"/>
              <a:t> = “no”) = 2/5 = 0.4</a:t>
            </a:r>
          </a:p>
          <a:p>
            <a:r>
              <a:rPr lang="en-US" sz="20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44200094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3565</TotalTime>
  <Words>424</Words>
  <Application>Microsoft Office PowerPoint</Application>
  <PresentationFormat>On-screen Show (4:3)</PresentationFormat>
  <Paragraphs>168</Paragraphs>
  <Slides>12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Office Theme</vt:lpstr>
      <vt:lpstr>Equation</vt:lpstr>
      <vt:lpstr>PowerPoint Presentation</vt:lpstr>
      <vt:lpstr>KEMAMPUAN AKHIR YANG DIHARAPKAN</vt:lpstr>
      <vt:lpstr>NAÏVE BAYES</vt:lpstr>
      <vt:lpstr>Formula Naïve Bayes</vt:lpstr>
      <vt:lpstr>Klasifikasi Naïve Bayes</vt:lpstr>
      <vt:lpstr>Algoritma Naïve Bayes</vt:lpstr>
      <vt:lpstr>1. Data Training</vt:lpstr>
      <vt:lpstr>2. Hitung Jumlah Kelas</vt:lpstr>
      <vt:lpstr>3. Hitung jumlah kasus yang sama dengan class yang sama</vt:lpstr>
      <vt:lpstr>3. Hitung jumlah kasus yang sama dengan class yang sama</vt:lpstr>
      <vt:lpstr>Kalikan semua nilai hasil sesuai dengan data X yang dicari class-nya</vt:lpstr>
      <vt:lpstr>PowerPoint Presentation</vt:lpstr>
    </vt:vector>
  </TitlesOfParts>
  <Company>signDesign Communications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rimba</dc:creator>
  <cp:lastModifiedBy>Windows User</cp:lastModifiedBy>
  <cp:revision>367</cp:revision>
  <dcterms:created xsi:type="dcterms:W3CDTF">2010-08-24T06:47:44Z</dcterms:created>
  <dcterms:modified xsi:type="dcterms:W3CDTF">2017-12-08T07:27:17Z</dcterms:modified>
</cp:coreProperties>
</file>