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6" r:id="rId2"/>
    <p:sldId id="335" r:id="rId3"/>
    <p:sldId id="346" r:id="rId4"/>
    <p:sldId id="347" r:id="rId5"/>
    <p:sldId id="350" r:id="rId6"/>
    <p:sldId id="348" r:id="rId7"/>
    <p:sldId id="345" r:id="rId8"/>
    <p:sldId id="336" r:id="rId9"/>
    <p:sldId id="337" r:id="rId10"/>
    <p:sldId id="349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51" r:id="rId19"/>
    <p:sldId id="352" r:id="rId20"/>
    <p:sldId id="353" r:id="rId21"/>
    <p:sldId id="354" r:id="rId22"/>
    <p:sldId id="355" r:id="rId23"/>
    <p:sldId id="358" r:id="rId24"/>
    <p:sldId id="35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2391" autoAdjust="0"/>
  </p:normalViewPr>
  <p:slideViewPr>
    <p:cSldViewPr>
      <p:cViewPr varScale="1">
        <p:scale>
          <a:sx n="52" d="100"/>
          <a:sy n="52" d="100"/>
        </p:scale>
        <p:origin x="6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06/01/2018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Discover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temukan</a:t>
            </a:r>
            <a:endParaRPr lang="en-US" baseline="0" dirty="0" smtClean="0"/>
          </a:p>
          <a:p>
            <a:r>
              <a:rPr lang="en-US" b="1" i="1" dirty="0" smtClean="0"/>
              <a:t>Information Retrieval </a:t>
            </a:r>
            <a:r>
              <a:rPr lang="en-US" dirty="0" smtClean="0"/>
              <a:t>(IR)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“</a:t>
            </a:r>
            <a:r>
              <a:rPr lang="en-US" dirty="0" err="1" smtClean="0"/>
              <a:t>temu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infromasi</a:t>
            </a:r>
            <a:r>
              <a:rPr lang="en-US" dirty="0" smtClean="0"/>
              <a:t>”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prosedur-prosedur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metode-metode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(</a:t>
            </a:r>
            <a:r>
              <a:rPr lang="en-US" i="1" dirty="0" smtClean="0"/>
              <a:t>resource</a:t>
            </a:r>
            <a:r>
              <a:rPr lang="en-US" dirty="0" smtClean="0"/>
              <a:t>s)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  index (</a:t>
            </a:r>
            <a:r>
              <a:rPr lang="en-US" i="1" dirty="0" smtClean="0"/>
              <a:t>indexing</a:t>
            </a:r>
            <a:r>
              <a:rPr lang="en-US" dirty="0" smtClean="0"/>
              <a:t>), </a:t>
            </a:r>
            <a:r>
              <a:rPr lang="en-US" dirty="0" err="1" smtClean="0"/>
              <a:t>panggilan</a:t>
            </a:r>
            <a:r>
              <a:rPr lang="en-US" dirty="0" smtClean="0"/>
              <a:t> (</a:t>
            </a:r>
            <a:r>
              <a:rPr lang="en-US" i="1" dirty="0" smtClean="0"/>
              <a:t>searching</a:t>
            </a:r>
            <a:r>
              <a:rPr lang="en-US" dirty="0" smtClean="0"/>
              <a:t>), </a:t>
            </a:r>
            <a:r>
              <a:rPr lang="en-US" dirty="0" err="1" smtClean="0"/>
              <a:t>pemanggilan</a:t>
            </a:r>
            <a:r>
              <a:rPr lang="en-US" dirty="0" smtClean="0"/>
              <a:t> data </a:t>
            </a:r>
            <a:r>
              <a:rPr lang="en-US" dirty="0" err="1" smtClean="0"/>
              <a:t>kembali</a:t>
            </a:r>
            <a:r>
              <a:rPr lang="en-US" dirty="0" smtClean="0"/>
              <a:t> (</a:t>
            </a:r>
            <a:r>
              <a:rPr lang="en-US" i="1" dirty="0" smtClean="0"/>
              <a:t>recalling</a:t>
            </a:r>
            <a:r>
              <a:rPr lang="en-US" dirty="0" smtClean="0"/>
              <a:t>).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96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4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1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90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Stemmed terms =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bertangkai</a:t>
            </a:r>
            <a:endParaRPr lang="en-US" dirty="0" smtClean="0"/>
          </a:p>
          <a:p>
            <a:r>
              <a:rPr lang="en-US" dirty="0" smtClean="0"/>
              <a:t>Inverted file system = system file </a:t>
            </a:r>
            <a:r>
              <a:rPr lang="en-US" dirty="0" err="1" smtClean="0"/>
              <a:t>terbaik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2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0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5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4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55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7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1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4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8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24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3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7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6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87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9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6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flipdog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494623"/>
            <a:ext cx="563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TEXT MINING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 13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NOVIANDI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MIK | FAKULTAS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ILMU-ILMU KESEHATAN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90600"/>
            <a:ext cx="5204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Perbedaan</a:t>
            </a:r>
            <a:r>
              <a:rPr lang="en-US" sz="2200" dirty="0" smtClean="0"/>
              <a:t> Data Mining </a:t>
            </a:r>
            <a:r>
              <a:rPr lang="en-US" sz="2200" dirty="0" err="1" smtClean="0"/>
              <a:t>dan</a:t>
            </a:r>
            <a:r>
              <a:rPr lang="en-US" sz="2200" dirty="0" smtClean="0"/>
              <a:t> Text Mining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96715"/>
              </p:ext>
            </p:extLst>
          </p:nvPr>
        </p:nvGraphicFramePr>
        <p:xfrm>
          <a:off x="457200" y="1524000"/>
          <a:ext cx="84582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200400"/>
                <a:gridCol w="32766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Mining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Mining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 of Investigation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Numerical and categorical data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 structure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databases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form texts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outcames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future situations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Retrieve relevant information,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distill the meaning, categorize and target-deliver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learning: SKAT, DT, NN, GA, MBR, MBA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Indexing,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special neural network processing, linguistics, ontologies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market size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 analysts at large and midsize companies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100.000.000 corporate workers and individual users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Maturity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 implementation since 1994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 implementation starting 2000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770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219200"/>
            <a:ext cx="2999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“Search” </a:t>
            </a:r>
            <a:r>
              <a:rPr lang="en-US" sz="2200" dirty="0" err="1" smtClean="0"/>
              <a:t>vs</a:t>
            </a:r>
            <a:r>
              <a:rPr lang="en-US" sz="2200" dirty="0" smtClean="0"/>
              <a:t> “Discover”</a:t>
            </a:r>
            <a:endParaRPr lang="en-US" sz="2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38888"/>
              </p:ext>
            </p:extLst>
          </p:nvPr>
        </p:nvGraphicFramePr>
        <p:xfrm>
          <a:off x="838200" y="2514600"/>
          <a:ext cx="7696201" cy="2103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97468"/>
                <a:gridCol w="2533333"/>
                <a:gridCol w="2565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(Goal-Oriented)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Discover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(Opportunistic)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Structured 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Retrieval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Mining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Unstructured </a:t>
                      </a:r>
                    </a:p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(Text)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Retrieval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 Mining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249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835446"/>
            <a:ext cx="32745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err="1" smtClean="0">
                <a:solidFill>
                  <a:srgbClr val="D3533C"/>
                </a:solidFill>
              </a:rPr>
              <a:t>Aplikasi</a:t>
            </a:r>
            <a:r>
              <a:rPr lang="en-US" sz="2500" b="1" i="1" dirty="0" smtClean="0">
                <a:solidFill>
                  <a:srgbClr val="D3533C"/>
                </a:solidFill>
              </a:rPr>
              <a:t> Text </a:t>
            </a:r>
            <a:r>
              <a:rPr lang="en-US" sz="2500" b="1" i="1" dirty="0">
                <a:solidFill>
                  <a:srgbClr val="D3533C"/>
                </a:solidFill>
              </a:rPr>
              <a:t>Mining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387019"/>
            <a:ext cx="4176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681038" algn="l"/>
              </a:tabLst>
            </a:pPr>
            <a:r>
              <a:rPr lang="en-US" sz="2000" b="1" dirty="0" err="1" smtClean="0"/>
              <a:t>Pemasaran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pembeli</a:t>
            </a:r>
            <a:r>
              <a:rPr lang="en-US" sz="2000" dirty="0" smtClean="0"/>
              <a:t> yang </a:t>
            </a:r>
            <a:r>
              <a:rPr lang="en-US" sz="2000" dirty="0" err="1" smtClean="0"/>
              <a:t>potensial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profil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. </a:t>
            </a:r>
          </a:p>
          <a:p>
            <a:pPr>
              <a:tabLst>
                <a:tab pos="681038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Amazon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681038" algn="l"/>
              </a:tabLst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681038" algn="l"/>
              </a:tabLst>
            </a:pPr>
            <a:r>
              <a:rPr lang="en-US" sz="2000" b="1" dirty="0" err="1" smtClean="0"/>
              <a:t>Industri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situs</a:t>
            </a:r>
            <a:r>
              <a:rPr lang="en-US" sz="2000" dirty="0" smtClean="0"/>
              <a:t> web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pesaing</a:t>
            </a:r>
            <a:endParaRPr lang="en-US" sz="2000" dirty="0"/>
          </a:p>
          <a:p>
            <a:pPr>
              <a:tabLst>
                <a:tab pos="681038" algn="l"/>
                <a:tab pos="1649413" algn="l"/>
              </a:tabLst>
            </a:pPr>
            <a:r>
              <a:rPr lang="en-US" sz="2000" b="1" dirty="0" smtClean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pesaing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			</a:t>
            </a:r>
            <a:r>
              <a:rPr lang="en-US" sz="2000" dirty="0" err="1" smtClean="0"/>
              <a:t>harganya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681038" algn="l"/>
              </a:tabLst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681038" algn="l"/>
              </a:tabLst>
            </a:pPr>
            <a:r>
              <a:rPr lang="en-US" sz="2000" b="1" dirty="0" err="1" smtClean="0"/>
              <a:t>Pencarian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kerja</a:t>
            </a:r>
            <a:r>
              <a:rPr lang="en-US" sz="2000" b="1" dirty="0" smtClean="0"/>
              <a:t>: 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parameter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</a:p>
          <a:p>
            <a:pPr>
              <a:tabLst>
                <a:tab pos="681038" algn="l"/>
              </a:tabLst>
            </a:pPr>
            <a:r>
              <a:rPr lang="en-US" sz="2000" b="1" dirty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4"/>
              </a:rPr>
              <a:t>www.flipdog.com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9546" t="15625" r="40044" b="11459"/>
          <a:stretch/>
        </p:blipFill>
        <p:spPr>
          <a:xfrm>
            <a:off x="4696909" y="1607764"/>
            <a:ext cx="390579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56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295400"/>
            <a:ext cx="327455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err="1" smtClean="0">
                <a:solidFill>
                  <a:srgbClr val="D3533C"/>
                </a:solidFill>
              </a:rPr>
              <a:t>Aplikasi</a:t>
            </a:r>
            <a:r>
              <a:rPr lang="en-US" sz="2500" b="1" i="1" dirty="0" smtClean="0">
                <a:solidFill>
                  <a:srgbClr val="D3533C"/>
                </a:solidFill>
              </a:rPr>
              <a:t> Text </a:t>
            </a:r>
            <a:r>
              <a:rPr lang="en-US" sz="2500" b="1" i="1" dirty="0">
                <a:solidFill>
                  <a:srgbClr val="D3533C"/>
                </a:solidFill>
              </a:rPr>
              <a:t>Mining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6945" y="2151727"/>
            <a:ext cx="47468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Search engines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Enterprise portals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Knowledge management systems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e-Business systems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Vertical </a:t>
            </a:r>
            <a:r>
              <a:rPr lang="en-US" sz="2000" dirty="0" err="1" smtClean="0"/>
              <a:t>applicaton</a:t>
            </a:r>
            <a:endParaRPr lang="en-US" sz="2000" dirty="0" smtClean="0"/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E-mail categorization and routing</a:t>
            </a:r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Call center notes categorization </a:t>
            </a:r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CRM Systems</a:t>
            </a:r>
          </a:p>
        </p:txBody>
      </p:sp>
    </p:spTree>
    <p:extLst>
      <p:ext uri="{BB962C8B-B14F-4D97-AF65-F5344CB8AC3E}">
        <p14:creationId xmlns:p14="http://schemas.microsoft.com/office/powerpoint/2010/main" val="21669110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542" t="28125" r="11933" b="37500"/>
          <a:stretch/>
        </p:blipFill>
        <p:spPr>
          <a:xfrm>
            <a:off x="852487" y="914400"/>
            <a:ext cx="7467600" cy="52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5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09722"/>
            <a:ext cx="2553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Search Subsystem</a:t>
            </a:r>
            <a:endParaRPr lang="en-US" sz="2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0323" t="20833" r="12152" b="48958"/>
          <a:stretch/>
        </p:blipFill>
        <p:spPr>
          <a:xfrm>
            <a:off x="381000" y="1340609"/>
            <a:ext cx="8458200" cy="48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98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909722"/>
            <a:ext cx="2727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/>
              <a:t>Indexing Subsystem</a:t>
            </a:r>
            <a:endParaRPr lang="en-US" sz="2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000" t="16667" r="12152" b="54167"/>
          <a:stretch/>
        </p:blipFill>
        <p:spPr>
          <a:xfrm>
            <a:off x="596152" y="1340608"/>
            <a:ext cx="8243047" cy="48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4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888619"/>
            <a:ext cx="1955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>
                <a:solidFill>
                  <a:srgbClr val="D3533C"/>
                </a:solidFill>
              </a:rPr>
              <a:t>Text </a:t>
            </a:r>
            <a:r>
              <a:rPr lang="en-US" sz="2500" b="1" i="1" dirty="0">
                <a:solidFill>
                  <a:srgbClr val="D3533C"/>
                </a:solidFill>
              </a:rPr>
              <a:t>Mining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322" t="44793" r="11567" b="22916"/>
          <a:stretch/>
        </p:blipFill>
        <p:spPr>
          <a:xfrm>
            <a:off x="457200" y="1467654"/>
            <a:ext cx="8305800" cy="48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1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3294" t="31189" r="4539" b="22978"/>
          <a:stretch/>
        </p:blipFill>
        <p:spPr>
          <a:xfrm>
            <a:off x="152400" y="691041"/>
            <a:ext cx="8763000" cy="5475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888619"/>
            <a:ext cx="31126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>
                <a:solidFill>
                  <a:srgbClr val="D3533C"/>
                </a:solidFill>
              </a:rPr>
              <a:t>Proses Text Mining</a:t>
            </a:r>
            <a:endParaRPr lang="en-US" sz="2500" b="1" i="1" dirty="0">
              <a:solidFill>
                <a:srgbClr val="D3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36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888619"/>
            <a:ext cx="31126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>
                <a:solidFill>
                  <a:srgbClr val="D3533C"/>
                </a:solidFill>
              </a:rPr>
              <a:t>Proses Text Mining</a:t>
            </a:r>
            <a:endParaRPr lang="en-US" sz="2500" b="1" i="1" dirty="0">
              <a:solidFill>
                <a:srgbClr val="D3533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3294" t="31189" r="4539" b="22978"/>
          <a:stretch/>
        </p:blipFill>
        <p:spPr>
          <a:xfrm>
            <a:off x="4408047" y="1524000"/>
            <a:ext cx="4507353" cy="440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5240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Text </a:t>
            </a:r>
            <a:r>
              <a:rPr lang="en-US" sz="2000" dirty="0"/>
              <a:t>preprocessing </a:t>
            </a:r>
            <a:endParaRPr lang="en-US" sz="2000" dirty="0" smtClean="0"/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Syntactic/Semantic </a:t>
            </a:r>
            <a:r>
              <a:rPr lang="en-US" sz="2000" dirty="0"/>
              <a:t>text analysis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Features </a:t>
            </a:r>
            <a:r>
              <a:rPr lang="en-US" sz="2000" dirty="0"/>
              <a:t>Generation </a:t>
            </a:r>
            <a:endParaRPr lang="en-US" sz="2000" dirty="0" smtClean="0"/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Bag </a:t>
            </a:r>
            <a:r>
              <a:rPr lang="en-US" sz="2000" dirty="0"/>
              <a:t>of words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Features </a:t>
            </a:r>
            <a:r>
              <a:rPr lang="en-US" sz="2000" dirty="0"/>
              <a:t>Selection </a:t>
            </a:r>
            <a:endParaRPr lang="en-US" sz="2000" dirty="0" smtClean="0"/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Simple </a:t>
            </a:r>
            <a:r>
              <a:rPr lang="en-US" sz="2000" dirty="0"/>
              <a:t>counting </a:t>
            </a:r>
            <a:endParaRPr lang="en-US" sz="2000" dirty="0" smtClean="0"/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Statistics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Text/Data </a:t>
            </a:r>
            <a:r>
              <a:rPr lang="en-US" sz="2000" dirty="0"/>
              <a:t>Mining </a:t>
            </a:r>
            <a:endParaRPr lang="en-US" sz="2000" dirty="0" smtClean="0"/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Classification-Supervised learning</a:t>
            </a:r>
          </a:p>
          <a:p>
            <a:pPr marL="80645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Clustering-Unsupervised learning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Analyzing </a:t>
            </a:r>
            <a:r>
              <a:rPr lang="en-US" sz="20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515231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013013"/>
            <a:ext cx="29538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Complex Data Types</a:t>
            </a:r>
            <a:endParaRPr lang="en-US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Berkembangnya</a:t>
            </a:r>
            <a:r>
              <a:rPr lang="en-US" sz="2000" dirty="0" smtClean="0"/>
              <a:t> data </a:t>
            </a:r>
            <a:r>
              <a:rPr lang="en-US" sz="2000" dirty="0" err="1" smtClean="0"/>
              <a:t>komplek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2157948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r>
              <a:rPr lang="en-US" sz="2000" b="1" dirty="0" smtClean="0"/>
              <a:t>Spatial data: </a:t>
            </a:r>
            <a:r>
              <a:rPr lang="en-US" sz="2000" dirty="0" smtClean="0"/>
              <a:t>Data </a:t>
            </a:r>
            <a:r>
              <a:rPr lang="en-US" sz="2000" dirty="0" err="1" smtClean="0"/>
              <a:t>geographis</a:t>
            </a:r>
            <a:r>
              <a:rPr lang="en-US" sz="2000" dirty="0" smtClean="0"/>
              <a:t>, data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	data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satellite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r>
              <a:rPr lang="en-US" sz="2000" b="1" dirty="0" smtClean="0"/>
              <a:t>Multimedia data: </a:t>
            </a:r>
            <a:r>
              <a:rPr lang="en-US" sz="2000" dirty="0" smtClean="0"/>
              <a:t>images, audio, </a:t>
            </a:r>
            <a:r>
              <a:rPr lang="en-US" sz="2000" dirty="0" err="1" smtClean="0"/>
              <a:t>dan</a:t>
            </a:r>
            <a:r>
              <a:rPr lang="en-US" sz="2000" dirty="0" smtClean="0"/>
              <a:t> video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r>
              <a:rPr lang="en-US" sz="2000" b="1" dirty="0" smtClean="0"/>
              <a:t>Time-series data: </a:t>
            </a:r>
            <a:r>
              <a:rPr lang="en-US" sz="2000" dirty="0" smtClean="0"/>
              <a:t>Data </a:t>
            </a:r>
            <a:r>
              <a:rPr lang="en-US" sz="2000" dirty="0" err="1" smtClean="0"/>
              <a:t>perbangkan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stock 	exchange data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r>
              <a:rPr lang="en-US" sz="2000" b="1" dirty="0" smtClean="0"/>
              <a:t>Text data: </a:t>
            </a:r>
            <a:r>
              <a:rPr lang="en-US" sz="2000" dirty="0" smtClean="0"/>
              <a:t>Word descriptions for objects</a:t>
            </a:r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tabLst>
                <a:tab pos="1938338" algn="l"/>
              </a:tabLst>
            </a:pPr>
            <a:r>
              <a:rPr lang="en-US" sz="2000" b="1" dirty="0" smtClean="0"/>
              <a:t>World-Wide-Web: </a:t>
            </a:r>
            <a:r>
              <a:rPr lang="id-ID" sz="2000" dirty="0"/>
              <a:t>teks dan data multimedia yang </a:t>
            </a:r>
            <a:r>
              <a:rPr lang="en-US" sz="2000" dirty="0" smtClean="0"/>
              <a:t>	</a:t>
            </a:r>
            <a:r>
              <a:rPr lang="id-ID" sz="2000" dirty="0" smtClean="0"/>
              <a:t>sangat</a:t>
            </a:r>
            <a:r>
              <a:rPr lang="en-US" sz="2000" dirty="0" smtClean="0"/>
              <a:t> </a:t>
            </a:r>
            <a:r>
              <a:rPr lang="id-ID" sz="2000" dirty="0" smtClean="0"/>
              <a:t>tidak </a:t>
            </a:r>
            <a:r>
              <a:rPr lang="id-ID" sz="2000" dirty="0"/>
              <a:t>terstruktur</a:t>
            </a:r>
            <a:endParaRPr lang="en-US" sz="2000" b="1" dirty="0"/>
          </a:p>
        </p:txBody>
      </p:sp>
      <p:sp>
        <p:nvSpPr>
          <p:cNvPr id="7" name="Left Brace 6"/>
          <p:cNvSpPr/>
          <p:nvPr/>
        </p:nvSpPr>
        <p:spPr>
          <a:xfrm>
            <a:off x="1495425" y="4724400"/>
            <a:ext cx="485775" cy="762000"/>
          </a:xfrm>
          <a:prstGeom prst="leftBrace">
            <a:avLst>
              <a:gd name="adj1" fmla="val 8333"/>
              <a:gd name="adj2" fmla="val 572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4609591"/>
            <a:ext cx="492443" cy="99161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FOCUS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888619"/>
            <a:ext cx="58072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smtClean="0">
                <a:solidFill>
                  <a:srgbClr val="D3533C"/>
                </a:solidFill>
              </a:rPr>
              <a:t>Text Mining: Classification Definition</a:t>
            </a:r>
            <a:endParaRPr lang="en-US" sz="2500" b="1" i="1" dirty="0">
              <a:solidFill>
                <a:srgbClr val="D353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387" y="15240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Given: </a:t>
            </a:r>
            <a:r>
              <a:rPr lang="en-US" sz="2000" dirty="0" smtClean="0"/>
              <a:t>Kumpulan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i="1" dirty="0" smtClean="0"/>
              <a:t>labeled records (Training set)</a:t>
            </a:r>
          </a:p>
          <a:p>
            <a:pPr marL="1023938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i="1" dirty="0" smtClean="0"/>
              <a:t>record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set </a:t>
            </a:r>
            <a:r>
              <a:rPr lang="en-US" sz="2000" i="1" dirty="0" smtClean="0"/>
              <a:t>feature </a:t>
            </a:r>
            <a:r>
              <a:rPr lang="en-US" sz="2000" dirty="0" smtClean="0"/>
              <a:t>(</a:t>
            </a:r>
            <a:r>
              <a:rPr lang="en-US" sz="2000" i="1" dirty="0" smtClean="0"/>
              <a:t>attributes</a:t>
            </a:r>
            <a:r>
              <a:rPr lang="en-US" sz="2000" dirty="0" smtClean="0"/>
              <a:t>),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/>
              <a:t>class </a:t>
            </a:r>
            <a:r>
              <a:rPr lang="en-US" sz="2000" dirty="0" smtClean="0"/>
              <a:t>yang </a:t>
            </a:r>
            <a:r>
              <a:rPr lang="en-US" sz="2000" dirty="0" err="1" smtClean="0"/>
              <a:t>benar</a:t>
            </a:r>
            <a:r>
              <a:rPr lang="en-US" sz="2000" dirty="0" smtClean="0"/>
              <a:t> (</a:t>
            </a:r>
            <a:r>
              <a:rPr lang="en-US" sz="2000" i="1" dirty="0" smtClean="0"/>
              <a:t>label</a:t>
            </a:r>
            <a:r>
              <a:rPr lang="en-US" sz="2000" dirty="0" smtClean="0"/>
              <a:t>)</a:t>
            </a:r>
          </a:p>
          <a:p>
            <a:pPr marL="681038"/>
            <a:r>
              <a:rPr lang="en-US" sz="20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Find: </a:t>
            </a:r>
            <a:r>
              <a:rPr lang="en-US" sz="2000" dirty="0" smtClean="0"/>
              <a:t>Model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i="1" dirty="0" smtClean="0"/>
              <a:t>class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Goal: </a:t>
            </a:r>
            <a:r>
              <a:rPr lang="en-US" sz="2000" i="1" dirty="0" smtClean="0"/>
              <a:t>records </a:t>
            </a:r>
            <a:r>
              <a:rPr lang="en-US" sz="2000" dirty="0" smtClean="0"/>
              <a:t>yang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tercatat</a:t>
            </a:r>
            <a:r>
              <a:rPr lang="en-US" sz="2000" dirty="0" smtClean="0"/>
              <a:t>,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i="1" dirty="0" smtClean="0"/>
              <a:t>class </a:t>
            </a:r>
            <a:r>
              <a:rPr lang="en-US" sz="2000" dirty="0" err="1" smtClean="0"/>
              <a:t>nya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akurat</a:t>
            </a:r>
            <a:r>
              <a:rPr lang="en-US" sz="2000" dirty="0" smtClean="0"/>
              <a:t>.</a:t>
            </a:r>
          </a:p>
          <a:p>
            <a:pPr marL="1023938" indent="-342900"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FF0000"/>
                </a:solidFill>
              </a:rPr>
              <a:t>Data </a:t>
            </a:r>
            <a:r>
              <a:rPr lang="en-US" sz="2000" i="1" dirty="0" err="1" smtClean="0">
                <a:solidFill>
                  <a:srgbClr val="FF0000"/>
                </a:solidFill>
              </a:rPr>
              <a:t>Uji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keakuratan</a:t>
            </a:r>
            <a:r>
              <a:rPr lang="en-US" sz="2000" dirty="0" smtClean="0"/>
              <a:t> model. </a:t>
            </a:r>
          </a:p>
          <a:p>
            <a:pPr marL="1023938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Kumpulan data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data training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data </a:t>
            </a:r>
            <a:r>
              <a:rPr lang="en-US" sz="2000" i="1" dirty="0" err="1" smtClean="0">
                <a:solidFill>
                  <a:srgbClr val="FF0000"/>
                </a:solidFill>
              </a:rPr>
              <a:t>uji</a:t>
            </a:r>
            <a:r>
              <a:rPr lang="en-US" sz="2000" i="1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data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training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model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data </a:t>
            </a:r>
            <a:r>
              <a:rPr lang="en-US" sz="2000" i="1" dirty="0" err="1" smtClean="0">
                <a:solidFill>
                  <a:srgbClr val="FF0000"/>
                </a:solidFill>
              </a:rPr>
              <a:t>uji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mem-validasi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11314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9280" y="1066800"/>
            <a:ext cx="47010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D3533C"/>
                </a:solidFill>
              </a:rPr>
              <a:t>Text Mining: </a:t>
            </a:r>
            <a:r>
              <a:rPr lang="en-US" sz="2200" b="1" i="1" dirty="0" smtClean="0">
                <a:solidFill>
                  <a:srgbClr val="D3533C"/>
                </a:solidFill>
              </a:rPr>
              <a:t>Clustering </a:t>
            </a:r>
            <a:r>
              <a:rPr lang="en-US" sz="2200" b="1" i="1" dirty="0">
                <a:solidFill>
                  <a:srgbClr val="D3533C"/>
                </a:solidFill>
              </a:rPr>
              <a:t>Definition</a:t>
            </a:r>
            <a:endParaRPr lang="en-US" sz="2200" b="1" i="1" dirty="0">
              <a:solidFill>
                <a:srgbClr val="D3533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387" y="15240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Given: </a:t>
            </a:r>
            <a:r>
              <a:rPr lang="en-US" sz="2000" dirty="0" err="1" smtClean="0"/>
              <a:t>satu</a:t>
            </a:r>
            <a:r>
              <a:rPr lang="en-US" sz="2000" dirty="0" smtClean="0"/>
              <a:t> set document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kesamaan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Find: </a:t>
            </a:r>
            <a:r>
              <a:rPr lang="en-US" sz="2000" i="1" dirty="0" smtClean="0"/>
              <a:t>cluster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;</a:t>
            </a:r>
          </a:p>
          <a:p>
            <a:pPr marL="1079500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i="1" dirty="0" smtClean="0"/>
              <a:t>cluster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kemiripan</a:t>
            </a:r>
            <a:endParaRPr lang="en-US" sz="2000" dirty="0" smtClean="0"/>
          </a:p>
          <a:p>
            <a:pPr marL="1079500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terpisah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kemiripan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Goal: </a:t>
            </a: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benar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4660" y="4709993"/>
            <a:ext cx="7263527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Mengukur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kemiripan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Euclidean distance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atribut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tabLst>
                <a:tab pos="7493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kata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538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280" y="775156"/>
            <a:ext cx="38018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D3533C"/>
                </a:solidFill>
              </a:rPr>
              <a:t>Classification: An Example</a:t>
            </a:r>
            <a:endParaRPr lang="en-US" sz="2200" b="1" i="1" dirty="0">
              <a:solidFill>
                <a:srgbClr val="D3533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4685" t="25000" r="4319" b="30208"/>
          <a:stretch/>
        </p:blipFill>
        <p:spPr>
          <a:xfrm>
            <a:off x="649280" y="1371600"/>
            <a:ext cx="81137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8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280" y="775156"/>
            <a:ext cx="44517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D3533C"/>
                </a:solidFill>
              </a:rPr>
              <a:t>Text Classification: An Example</a:t>
            </a:r>
            <a:endParaRPr lang="en-US" sz="2200" b="1" i="1" dirty="0">
              <a:solidFill>
                <a:srgbClr val="D3533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685" t="36459" r="4319" b="21875"/>
          <a:stretch/>
        </p:blipFill>
        <p:spPr>
          <a:xfrm>
            <a:off x="457200" y="1181658"/>
            <a:ext cx="8229600" cy="50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093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4712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2221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Basisdata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Teks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981200"/>
            <a:ext cx="79918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prakteknya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basisdata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:</a:t>
            </a:r>
          </a:p>
          <a:p>
            <a:pPr marL="969963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Artikel</a:t>
            </a:r>
            <a:r>
              <a:rPr lang="en-US" sz="2000" dirty="0" smtClean="0"/>
              <a:t> </a:t>
            </a:r>
            <a:r>
              <a:rPr lang="en-US" sz="2000" dirty="0" err="1" smtClean="0"/>
              <a:t>berita</a:t>
            </a:r>
            <a:endParaRPr lang="en-US" sz="2000" dirty="0" smtClean="0"/>
          </a:p>
          <a:p>
            <a:pPr marL="969963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Paper </a:t>
            </a:r>
            <a:r>
              <a:rPr lang="en-US" sz="2000" dirty="0" err="1" smtClean="0"/>
              <a:t>riset</a:t>
            </a:r>
            <a:r>
              <a:rPr lang="en-US" sz="2000" dirty="0" smtClean="0"/>
              <a:t> </a:t>
            </a:r>
          </a:p>
          <a:p>
            <a:pPr marL="969963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Buku</a:t>
            </a:r>
            <a:endParaRPr lang="en-US" sz="2000" dirty="0" smtClean="0"/>
          </a:p>
          <a:p>
            <a:pPr marL="969963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Perpustakaan</a:t>
            </a:r>
            <a:r>
              <a:rPr lang="en-US" sz="2000" dirty="0" smtClean="0"/>
              <a:t> digital </a:t>
            </a:r>
          </a:p>
          <a:p>
            <a:pPr marL="969963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E-mail</a:t>
            </a:r>
          </a:p>
          <a:p>
            <a:pPr marL="969963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Halaman</a:t>
            </a:r>
            <a:r>
              <a:rPr lang="en-US" sz="2000" dirty="0" smtClean="0"/>
              <a:t> web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Berkembang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segi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 (80%)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77066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1030" y="2028616"/>
            <a:ext cx="791051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92934"/>
                </a:solidFill>
              </a:rPr>
              <a:t>Text </a:t>
            </a:r>
            <a:r>
              <a:rPr lang="en-US" sz="2200" dirty="0">
                <a:solidFill>
                  <a:srgbClr val="292934"/>
                </a:solidFill>
              </a:rPr>
              <a:t>mining </a:t>
            </a:r>
            <a:r>
              <a:rPr lang="en-US" sz="2200" dirty="0" err="1">
                <a:solidFill>
                  <a:srgbClr val="292934"/>
                </a:solidFill>
              </a:rPr>
              <a:t>merujuk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pada</a:t>
            </a:r>
            <a:r>
              <a:rPr lang="en-US" sz="2200" dirty="0">
                <a:solidFill>
                  <a:srgbClr val="292934"/>
                </a:solidFill>
              </a:rPr>
              <a:t> data mining </a:t>
            </a:r>
            <a:r>
              <a:rPr lang="en-US" sz="2200" dirty="0" smtClean="0">
                <a:solidFill>
                  <a:srgbClr val="292934"/>
                </a:solidFill>
              </a:rPr>
              <a:t>yang </a:t>
            </a:r>
            <a:r>
              <a:rPr lang="en-US" sz="2200" dirty="0" err="1" smtClean="0">
                <a:solidFill>
                  <a:srgbClr val="292934"/>
                </a:solidFill>
              </a:rPr>
              <a:t>menggunakan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dokumen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teks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sebagai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smtClean="0">
                <a:solidFill>
                  <a:srgbClr val="292934"/>
                </a:solidFill>
              </a:rPr>
              <a:t>data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29293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292934"/>
                </a:solidFill>
              </a:rPr>
              <a:t>Hampir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semua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tugas</a:t>
            </a:r>
            <a:r>
              <a:rPr lang="en-US" sz="2200" dirty="0">
                <a:solidFill>
                  <a:srgbClr val="292934"/>
                </a:solidFill>
              </a:rPr>
              <a:t> Text Mining </a:t>
            </a:r>
            <a:r>
              <a:rPr lang="en-US" sz="2200" dirty="0" err="1">
                <a:solidFill>
                  <a:srgbClr val="292934"/>
                </a:solidFill>
              </a:rPr>
              <a:t>menggunakan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metode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Information </a:t>
            </a:r>
            <a:r>
              <a:rPr lang="en-US" sz="2200" dirty="0">
                <a:solidFill>
                  <a:srgbClr val="FF0000"/>
                </a:solidFill>
              </a:rPr>
              <a:t>Retrieval </a:t>
            </a:r>
            <a:r>
              <a:rPr lang="en-US" sz="2200" dirty="0">
                <a:solidFill>
                  <a:srgbClr val="292934"/>
                </a:solidFill>
              </a:rPr>
              <a:t>(IR) </a:t>
            </a:r>
            <a:r>
              <a:rPr lang="en-US" sz="2200" dirty="0" err="1">
                <a:solidFill>
                  <a:srgbClr val="292934"/>
                </a:solidFill>
              </a:rPr>
              <a:t>untuk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pra</a:t>
            </a:r>
            <a:r>
              <a:rPr lang="en-US" sz="2200" dirty="0">
                <a:solidFill>
                  <a:srgbClr val="292934"/>
                </a:solidFill>
              </a:rPr>
              <a:t>-proses </a:t>
            </a:r>
            <a:r>
              <a:rPr lang="en-US" sz="2200" dirty="0" err="1" smtClean="0">
                <a:solidFill>
                  <a:srgbClr val="292934"/>
                </a:solidFill>
              </a:rPr>
              <a:t>dokumen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teks</a:t>
            </a:r>
            <a:r>
              <a:rPr lang="en-US" sz="2200" dirty="0" smtClean="0">
                <a:solidFill>
                  <a:srgbClr val="292934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29293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rgbClr val="292934"/>
                </a:solidFill>
              </a:rPr>
              <a:t>Metode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ini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sedikit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berbeda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daripada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metode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pra</a:t>
            </a:r>
            <a:r>
              <a:rPr lang="en-US" sz="2200" dirty="0" smtClean="0">
                <a:solidFill>
                  <a:srgbClr val="292934"/>
                </a:solidFill>
              </a:rPr>
              <a:t>-proses  data </a:t>
            </a:r>
            <a:r>
              <a:rPr lang="en-US" sz="2200" dirty="0">
                <a:solidFill>
                  <a:srgbClr val="292934"/>
                </a:solidFill>
              </a:rPr>
              <a:t>yang </a:t>
            </a:r>
            <a:r>
              <a:rPr lang="en-US" sz="2200" dirty="0" err="1">
                <a:solidFill>
                  <a:srgbClr val="292934"/>
                </a:solidFill>
              </a:rPr>
              <a:t>digunakan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dalam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tabel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 smtClean="0">
                <a:solidFill>
                  <a:srgbClr val="292934"/>
                </a:solidFill>
              </a:rPr>
              <a:t>relasional</a:t>
            </a:r>
            <a:r>
              <a:rPr lang="en-US" sz="2200" dirty="0" smtClean="0">
                <a:solidFill>
                  <a:srgbClr val="292934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29293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292934"/>
                </a:solidFill>
              </a:rPr>
              <a:t>Web </a:t>
            </a:r>
            <a:r>
              <a:rPr lang="en-US" sz="2200" dirty="0">
                <a:solidFill>
                  <a:srgbClr val="292934"/>
                </a:solidFill>
              </a:rPr>
              <a:t>search </a:t>
            </a:r>
            <a:r>
              <a:rPr lang="en-US" sz="2200" dirty="0" err="1">
                <a:solidFill>
                  <a:srgbClr val="292934"/>
                </a:solidFill>
              </a:rPr>
              <a:t>juga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berakar</a:t>
            </a:r>
            <a:r>
              <a:rPr lang="en-US" sz="2200" dirty="0">
                <a:solidFill>
                  <a:srgbClr val="292934"/>
                </a:solidFill>
              </a:rPr>
              <a:t> </a:t>
            </a:r>
            <a:r>
              <a:rPr lang="en-US" sz="2200" dirty="0" err="1">
                <a:solidFill>
                  <a:srgbClr val="292934"/>
                </a:solidFill>
              </a:rPr>
              <a:t>pada</a:t>
            </a:r>
            <a:r>
              <a:rPr lang="en-US" sz="2200" dirty="0">
                <a:solidFill>
                  <a:srgbClr val="292934"/>
                </a:solidFill>
              </a:rPr>
              <a:t> IR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852487" y="1143000"/>
            <a:ext cx="1955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>
                <a:solidFill>
                  <a:srgbClr val="D3533C"/>
                </a:solidFill>
              </a:rPr>
              <a:t>Text Mining</a:t>
            </a:r>
          </a:p>
        </p:txBody>
      </p:sp>
    </p:spTree>
    <p:extLst>
      <p:ext uri="{BB962C8B-B14F-4D97-AF65-F5344CB8AC3E}">
        <p14:creationId xmlns:p14="http://schemas.microsoft.com/office/powerpoint/2010/main" val="1527519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2487" y="1143000"/>
            <a:ext cx="195527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>
                <a:solidFill>
                  <a:srgbClr val="D3533C"/>
                </a:solidFill>
              </a:rPr>
              <a:t>Text Mining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030" y="2055168"/>
            <a:ext cx="791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id-ID" sz="2000" dirty="0" smtClean="0"/>
              <a:t>informasi </a:t>
            </a:r>
            <a:r>
              <a:rPr lang="id-ID" sz="2000" dirty="0"/>
              <a:t>yang </a:t>
            </a:r>
            <a:r>
              <a:rPr lang="id-ID" sz="2000" dirty="0" smtClean="0"/>
              <a:t>berguna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smtClean="0"/>
              <a:t>informasi </a:t>
            </a:r>
            <a:r>
              <a:rPr lang="en-US" sz="2000" dirty="0" smtClean="0"/>
              <a:t>s</a:t>
            </a:r>
            <a:r>
              <a:rPr lang="id-ID" sz="2000" dirty="0" smtClean="0"/>
              <a:t>ebelumnya tidak diketahui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309686" y="2969948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Pola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Trends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Associations (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tersembunyi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dataset </a:t>
            </a:r>
            <a:r>
              <a:rPr lang="en-US" sz="2000" dirty="0" err="1" smtClean="0"/>
              <a:t>besar</a:t>
            </a:r>
            <a:r>
              <a:rPr lang="en-US" sz="20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3953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2487" y="1143000"/>
            <a:ext cx="32040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i="1" dirty="0" err="1" smtClean="0">
                <a:solidFill>
                  <a:srgbClr val="D3533C"/>
                </a:solidFill>
              </a:rPr>
              <a:t>Definisi</a:t>
            </a:r>
            <a:r>
              <a:rPr lang="en-US" sz="2500" b="1" i="1" dirty="0" smtClean="0">
                <a:solidFill>
                  <a:srgbClr val="D3533C"/>
                </a:solidFill>
              </a:rPr>
              <a:t> Text </a:t>
            </a:r>
            <a:r>
              <a:rPr lang="en-US" sz="2500" b="1" i="1" dirty="0">
                <a:solidFill>
                  <a:srgbClr val="D3533C"/>
                </a:solidFill>
              </a:rPr>
              <a:t>Mining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2486" y="1905000"/>
            <a:ext cx="7377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Text mining </a:t>
            </a:r>
            <a:r>
              <a:rPr lang="en-US" sz="2000" dirty="0" smtClean="0"/>
              <a:t>di </a:t>
            </a:r>
            <a:r>
              <a:rPr lang="en-US" sz="2000" dirty="0" err="1" smtClean="0"/>
              <a:t>pahami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mengekstrak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bermakna</a:t>
            </a:r>
            <a:r>
              <a:rPr lang="en-US" sz="2000" dirty="0" smtClean="0"/>
              <a:t>, </a:t>
            </a:r>
            <a:r>
              <a:rPr lang="en-US" sz="2000" dirty="0" err="1" smtClean="0"/>
              <a:t>berguna</a:t>
            </a:r>
            <a:r>
              <a:rPr lang="en-US" sz="2000" dirty="0" smtClean="0"/>
              <a:t>,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di </a:t>
            </a:r>
            <a:r>
              <a:rPr lang="en-US" sz="2000" dirty="0" err="1" smtClean="0"/>
              <a:t>ketahui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akhirnya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di </a:t>
            </a:r>
            <a:r>
              <a:rPr lang="en-US" sz="2000" dirty="0" err="1" smtClean="0"/>
              <a:t>pahami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tekstual</a:t>
            </a:r>
            <a:r>
              <a:rPr lang="en-US" sz="2000" dirty="0" smtClean="0"/>
              <a:t>. 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65957" y="3755687"/>
            <a:ext cx="6040659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i="1" dirty="0" smtClean="0"/>
              <a:t>Text Mining 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/>
              <a:t>= Data Mining (yang </a:t>
            </a:r>
            <a:r>
              <a:rPr lang="en-US" i="1" dirty="0" err="1" smtClean="0"/>
              <a:t>diterapkan</a:t>
            </a:r>
            <a:r>
              <a:rPr lang="en-US" i="1" dirty="0" smtClean="0"/>
              <a:t> </a:t>
            </a:r>
            <a:r>
              <a:rPr lang="en-US" i="1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bentuk</a:t>
            </a:r>
            <a:r>
              <a:rPr lang="en-US" i="1" dirty="0" smtClean="0"/>
              <a:t> data </a:t>
            </a:r>
            <a:r>
              <a:rPr lang="en-US" i="1" dirty="0" err="1" smtClean="0"/>
              <a:t>teks</a:t>
            </a:r>
            <a:r>
              <a:rPr lang="en-US" i="1" dirty="0" smtClean="0"/>
              <a:t>) + basic linguistic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943614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013013"/>
            <a:ext cx="1746760" cy="430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Text Mining</a:t>
            </a:r>
            <a:endParaRPr lang="en-US" sz="2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480477"/>
            <a:ext cx="3901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Text Mining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1" y="2057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i="1" dirty="0" smtClean="0"/>
              <a:t>text mining </a:t>
            </a:r>
            <a:r>
              <a:rPr lang="en-US" sz="2000" dirty="0" err="1" smtClean="0"/>
              <a:t>melibatkan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konversi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teks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data semi </a:t>
            </a:r>
            <a:r>
              <a:rPr lang="en-US" sz="2000" dirty="0" err="1" smtClean="0">
                <a:solidFill>
                  <a:srgbClr val="FF0000"/>
                </a:solidFill>
              </a:rPr>
              <a:t>terstruktur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mengubah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data semi </a:t>
            </a:r>
            <a:r>
              <a:rPr lang="en-US" sz="2000" dirty="0" err="1" smtClean="0"/>
              <a:t>terstruktur</a:t>
            </a:r>
            <a:r>
              <a:rPr lang="en-US" sz="2000" dirty="0" smtClean="0"/>
              <a:t>, 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proses </a:t>
            </a:r>
            <a:r>
              <a:rPr lang="en-US" sz="2000" i="1" dirty="0" smtClean="0">
                <a:solidFill>
                  <a:srgbClr val="FF0000"/>
                </a:solidFill>
              </a:rPr>
              <a:t>classification, clustering, prediction</a:t>
            </a:r>
          </a:p>
          <a:p>
            <a:pPr marL="457200" indent="-457200">
              <a:buAutoNum type="arabicPeriod"/>
            </a:pPr>
            <a:endParaRPr lang="en-US" sz="2000" i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 err="1" smtClean="0"/>
              <a:t>Menemukan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data semi </a:t>
            </a:r>
            <a:r>
              <a:rPr lang="en-US" sz="2000" dirty="0" err="1" smtClean="0"/>
              <a:t>terstruktur</a:t>
            </a:r>
            <a:endParaRPr lang="en-US" sz="2000" dirty="0" smtClean="0"/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model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mendeteksi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2581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833" t="26296" r="30417" b="17408"/>
          <a:stretch/>
        </p:blipFill>
        <p:spPr>
          <a:xfrm>
            <a:off x="0" y="609600"/>
            <a:ext cx="9172574" cy="5714774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019800" y="609600"/>
            <a:ext cx="685800" cy="3657826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6757449" y="2205335"/>
            <a:ext cx="23469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Text Processing</a:t>
            </a:r>
            <a:endParaRPr lang="id-ID" sz="22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382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3827" y="990600"/>
            <a:ext cx="4294373" cy="685801"/>
          </a:xfrm>
        </p:spPr>
        <p:txBody>
          <a:bodyPr>
            <a:normAutofit/>
          </a:bodyPr>
          <a:lstStyle/>
          <a:p>
            <a:pPr algn="l"/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Word, Token and Tokenization</a:t>
            </a:r>
            <a:endParaRPr lang="id-ID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981200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id-ID" sz="2000" dirty="0" smtClean="0"/>
              <a:t>Kata-kata </a:t>
            </a:r>
            <a:r>
              <a:rPr lang="id-ID" sz="2000" dirty="0"/>
              <a:t>dipisahkan oleh karakter khusus: </a:t>
            </a:r>
            <a:r>
              <a:rPr lang="en-US" sz="2000" i="1" dirty="0" smtClean="0"/>
              <a:t>a blank space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</a:t>
            </a:r>
            <a:r>
              <a:rPr lang="id-ID" sz="2000" dirty="0" smtClean="0"/>
              <a:t>etiap </a:t>
            </a:r>
            <a:r>
              <a:rPr lang="id-ID" sz="2000" dirty="0"/>
              <a:t>kata disebut </a:t>
            </a:r>
            <a:r>
              <a:rPr lang="id-ID" sz="2000" dirty="0" smtClean="0"/>
              <a:t>token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id-ID" sz="2000" dirty="0" smtClean="0"/>
              <a:t>Proses </a:t>
            </a:r>
            <a:r>
              <a:rPr lang="id-ID" sz="2000" dirty="0"/>
              <a:t>discretizing words dalam dokumen disebut </a:t>
            </a:r>
            <a:r>
              <a:rPr lang="id-ID" sz="2000" dirty="0" smtClean="0"/>
              <a:t>tokenization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id-ID" sz="2000" dirty="0" smtClean="0"/>
              <a:t>Untuk </a:t>
            </a:r>
            <a:r>
              <a:rPr lang="id-ID" sz="2000" dirty="0"/>
              <a:t>tujuan kita di sini, setiap kalimat dapat dianggap sebagai dokumen terpisah, walaupun </a:t>
            </a:r>
            <a:r>
              <a:rPr lang="id-ID" sz="2000" dirty="0" smtClean="0"/>
              <a:t>dokumen</a:t>
            </a:r>
            <a:r>
              <a:rPr lang="en-US" sz="2000" dirty="0" smtClean="0"/>
              <a:t> </a:t>
            </a:r>
            <a:r>
              <a:rPr lang="id-ID" sz="2000" dirty="0" smtClean="0"/>
              <a:t>individual </a:t>
            </a:r>
            <a:r>
              <a:rPr lang="id-ID" sz="2000" dirty="0"/>
              <a:t>mungkin bergantung pada </a:t>
            </a:r>
            <a:r>
              <a:rPr lang="id-ID" sz="2000" dirty="0" smtClean="0"/>
              <a:t>konteksnya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id-ID" sz="2000" dirty="0" smtClean="0"/>
              <a:t>Untuk </a:t>
            </a:r>
            <a:r>
              <a:rPr lang="id-ID" sz="2000" dirty="0"/>
              <a:t>saat ini, sebuah dokumen di sini hanyalah kumpulan token sekuensial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474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709</Words>
  <Application>Microsoft Office PowerPoint</Application>
  <PresentationFormat>On-screen Show (4:3)</PresentationFormat>
  <Paragraphs>179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Word, Token and Tokenization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243</cp:revision>
  <dcterms:created xsi:type="dcterms:W3CDTF">2010-08-24T06:47:44Z</dcterms:created>
  <dcterms:modified xsi:type="dcterms:W3CDTF">2018-01-06T08:49:16Z</dcterms:modified>
</cp:coreProperties>
</file>