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316" r:id="rId2"/>
    <p:sldId id="335" r:id="rId3"/>
    <p:sldId id="336" r:id="rId4"/>
    <p:sldId id="337" r:id="rId5"/>
    <p:sldId id="338" r:id="rId6"/>
    <p:sldId id="339" r:id="rId7"/>
    <p:sldId id="340" r:id="rId8"/>
    <p:sldId id="341" r:id="rId9"/>
    <p:sldId id="342" r:id="rId10"/>
    <p:sldId id="346" r:id="rId11"/>
    <p:sldId id="343" r:id="rId12"/>
    <p:sldId id="344" r:id="rId13"/>
    <p:sldId id="345" r:id="rId14"/>
    <p:sldId id="347" r:id="rId15"/>
    <p:sldId id="348" r:id="rId16"/>
    <p:sldId id="349" r:id="rId17"/>
    <p:sldId id="350" r:id="rId18"/>
    <p:sldId id="351" r:id="rId1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2" autoAdjust="0"/>
    <p:restoredTop sz="93190" autoAdjust="0"/>
  </p:normalViewPr>
  <p:slideViewPr>
    <p:cSldViewPr>
      <p:cViewPr varScale="1">
        <p:scale>
          <a:sx n="53" d="100"/>
          <a:sy n="53" d="100"/>
        </p:scale>
        <p:origin x="60" y="3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1A5E374-1B37-4D6C-8E28-2C9DF5F8AD3A}" type="datetimeFigureOut">
              <a:rPr lang="id-ID"/>
              <a:pPr>
                <a:defRPr/>
              </a:pPr>
              <a:t>19/01/2018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d-ID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id-ID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0697D523-8C1C-46B8-9118-54132A62D73B}" type="slidenum">
              <a:rPr lang="id-ID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1573919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2B0DFFC-401A-40BB-AE65-84A0843FE1C8}" type="slidenum">
              <a:rPr lang="id-ID">
                <a:latin typeface="Calibri" panose="020F0502020204030204" pitchFamily="34" charset="0"/>
              </a:rPr>
              <a:pPr eaLnBrk="1" hangingPunct="1"/>
              <a:t>2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013850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2B0DFFC-401A-40BB-AE65-84A0843FE1C8}" type="slidenum">
              <a:rPr lang="id-ID">
                <a:latin typeface="Calibri" panose="020F0502020204030204" pitchFamily="34" charset="0"/>
              </a:rPr>
              <a:pPr eaLnBrk="1" hangingPunct="1"/>
              <a:t>11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97509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2B0DFFC-401A-40BB-AE65-84A0843FE1C8}" type="slidenum">
              <a:rPr lang="id-ID">
                <a:latin typeface="Calibri" panose="020F0502020204030204" pitchFamily="34" charset="0"/>
              </a:rPr>
              <a:pPr eaLnBrk="1" hangingPunct="1"/>
              <a:t>12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936926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2B0DFFC-401A-40BB-AE65-84A0843FE1C8}" type="slidenum">
              <a:rPr lang="id-ID">
                <a:latin typeface="Calibri" panose="020F0502020204030204" pitchFamily="34" charset="0"/>
              </a:rPr>
              <a:pPr eaLnBrk="1" hangingPunct="1"/>
              <a:t>13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488924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2B0DFFC-401A-40BB-AE65-84A0843FE1C8}" type="slidenum">
              <a:rPr lang="id-ID">
                <a:latin typeface="Calibri" panose="020F0502020204030204" pitchFamily="34" charset="0"/>
              </a:rPr>
              <a:pPr eaLnBrk="1" hangingPunct="1"/>
              <a:t>14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382155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2B0DFFC-401A-40BB-AE65-84A0843FE1C8}" type="slidenum">
              <a:rPr lang="id-ID">
                <a:latin typeface="Calibri" panose="020F0502020204030204" pitchFamily="34" charset="0"/>
              </a:rPr>
              <a:pPr eaLnBrk="1" hangingPunct="1"/>
              <a:t>15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299388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2B0DFFC-401A-40BB-AE65-84A0843FE1C8}" type="slidenum">
              <a:rPr lang="id-ID">
                <a:latin typeface="Calibri" panose="020F0502020204030204" pitchFamily="34" charset="0"/>
              </a:rPr>
              <a:pPr eaLnBrk="1" hangingPunct="1"/>
              <a:t>16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365626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2B0DFFC-401A-40BB-AE65-84A0843FE1C8}" type="slidenum">
              <a:rPr lang="id-ID">
                <a:latin typeface="Calibri" panose="020F0502020204030204" pitchFamily="34" charset="0"/>
              </a:rPr>
              <a:pPr eaLnBrk="1" hangingPunct="1"/>
              <a:t>17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286017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2B0DFFC-401A-40BB-AE65-84A0843FE1C8}" type="slidenum">
              <a:rPr lang="id-ID">
                <a:latin typeface="Calibri" panose="020F0502020204030204" pitchFamily="34" charset="0"/>
              </a:rPr>
              <a:pPr eaLnBrk="1" hangingPunct="1"/>
              <a:t>18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59951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2B0DFFC-401A-40BB-AE65-84A0843FE1C8}" type="slidenum">
              <a:rPr lang="id-ID">
                <a:latin typeface="Calibri" panose="020F0502020204030204" pitchFamily="34" charset="0"/>
              </a:rPr>
              <a:pPr eaLnBrk="1" hangingPunct="1"/>
              <a:t>3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48556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2B0DFFC-401A-40BB-AE65-84A0843FE1C8}" type="slidenum">
              <a:rPr lang="id-ID">
                <a:latin typeface="Calibri" panose="020F0502020204030204" pitchFamily="34" charset="0"/>
              </a:rPr>
              <a:pPr eaLnBrk="1" hangingPunct="1"/>
              <a:t>4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4363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2B0DFFC-401A-40BB-AE65-84A0843FE1C8}" type="slidenum">
              <a:rPr lang="id-ID">
                <a:latin typeface="Calibri" panose="020F0502020204030204" pitchFamily="34" charset="0"/>
              </a:rPr>
              <a:pPr eaLnBrk="1" hangingPunct="1"/>
              <a:t>5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222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2B0DFFC-401A-40BB-AE65-84A0843FE1C8}" type="slidenum">
              <a:rPr lang="id-ID">
                <a:latin typeface="Calibri" panose="020F0502020204030204" pitchFamily="34" charset="0"/>
              </a:rPr>
              <a:pPr eaLnBrk="1" hangingPunct="1"/>
              <a:t>6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3328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2B0DFFC-401A-40BB-AE65-84A0843FE1C8}" type="slidenum">
              <a:rPr lang="id-ID">
                <a:latin typeface="Calibri" panose="020F0502020204030204" pitchFamily="34" charset="0"/>
              </a:rPr>
              <a:pPr eaLnBrk="1" hangingPunct="1"/>
              <a:t>7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291342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2B0DFFC-401A-40BB-AE65-84A0843FE1C8}" type="slidenum">
              <a:rPr lang="id-ID">
                <a:latin typeface="Calibri" panose="020F0502020204030204" pitchFamily="34" charset="0"/>
              </a:rPr>
              <a:pPr eaLnBrk="1" hangingPunct="1"/>
              <a:t>8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162881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2B0DFFC-401A-40BB-AE65-84A0843FE1C8}" type="slidenum">
              <a:rPr lang="id-ID">
                <a:latin typeface="Calibri" panose="020F0502020204030204" pitchFamily="34" charset="0"/>
              </a:rPr>
              <a:pPr eaLnBrk="1" hangingPunct="1"/>
              <a:t>9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909723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2B0DFFC-401A-40BB-AE65-84A0843FE1C8}" type="slidenum">
              <a:rPr lang="id-ID">
                <a:latin typeface="Calibri" panose="020F0502020204030204" pitchFamily="34" charset="0"/>
              </a:rPr>
              <a:pPr eaLnBrk="1" hangingPunct="1"/>
              <a:t>10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76401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2EE2E1-A160-4904-BA89-B9A8484ADFFF}" type="datetime1">
              <a:rPr lang="en-US"/>
              <a:pPr>
                <a:defRPr/>
              </a:pPr>
              <a:t>1/19/2018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EECDA3-008F-421C-A570-6FCE684E1EB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4380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8F9428-EC85-40FF-A381-331FC41227C9}" type="datetime1">
              <a:rPr lang="en-US"/>
              <a:pPr>
                <a:defRPr/>
              </a:pPr>
              <a:t>1/19/2018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1CC3B7-433E-411C-B9D8-6C169938079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2651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2BD2B4-6300-4442-A22F-EE64D093C96E}" type="datetime1">
              <a:rPr lang="en-US"/>
              <a:pPr>
                <a:defRPr/>
              </a:pPr>
              <a:t>1/19/2018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124ACB-195B-4C1A-90D1-D619F3208A2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547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CDFD4D-D6A9-4672-A1D1-8CD4A1AE413D}" type="datetime1">
              <a:rPr lang="en-US"/>
              <a:pPr>
                <a:defRPr/>
              </a:pPr>
              <a:t>1/19/2018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A346D7-235B-446B-AFD1-4C35D7F56C2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780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61B2AD-CA66-4C0C-913E-192E19FA8A57}" type="datetime1">
              <a:rPr lang="en-US"/>
              <a:pPr>
                <a:defRPr/>
              </a:pPr>
              <a:t>1/19/2018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1E5741-2733-4448-B3D9-4279E47BCB9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9169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F079CE-D010-4B13-A4D7-4EE2CD9C9307}" type="datetime1">
              <a:rPr lang="en-US"/>
              <a:pPr>
                <a:defRPr/>
              </a:pPr>
              <a:t>1/19/2018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335798-2385-4BCB-8F89-C1EF1D52EAD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0452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72AC66-E06B-46FC-BF75-05CC7E00AC69}" type="datetime1">
              <a:rPr lang="en-US"/>
              <a:pPr>
                <a:defRPr/>
              </a:pPr>
              <a:t>1/19/2018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57E5A7-C866-4D4E-B1A9-FBBB655221D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0153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251235-586F-47AE-8349-97DB26CDC6C2}" type="datetime1">
              <a:rPr lang="en-US"/>
              <a:pPr>
                <a:defRPr/>
              </a:pPr>
              <a:t>1/19/2018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A92E88-4AC8-4C07-AF10-F92011E4908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181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32CA6C-7DBA-43DC-B829-E13A20D2614C}" type="datetime1">
              <a:rPr lang="en-US"/>
              <a:pPr>
                <a:defRPr/>
              </a:pPr>
              <a:t>1/19/2018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A843F8-2497-493A-95A5-B7182F0160B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9170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3B5158-9E87-4E52-B176-1F43CB32E527}" type="datetime1">
              <a:rPr lang="en-US"/>
              <a:pPr>
                <a:defRPr/>
              </a:pPr>
              <a:t>1/19/2018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F82F41-1D87-4961-B091-7522E9E38CC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7341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08BA88-B66C-4912-BB73-F494779CC05D}" type="datetime1">
              <a:rPr lang="en-US"/>
              <a:pPr>
                <a:defRPr/>
              </a:pPr>
              <a:t>1/19/2018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348C39-7EF0-42DE-9176-C3F4E64A5DA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3321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88F49BA-6011-4781-A985-21D5A0603358}" type="datetime1">
              <a:rPr lang="en-US"/>
              <a:pPr>
                <a:defRPr/>
              </a:pPr>
              <a:t>1/19/2018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Calibri" panose="020F0502020204030204" pitchFamily="34" charset="0"/>
              </a:defRPr>
            </a:lvl1pPr>
          </a:lstStyle>
          <a:p>
            <a:fld id="{33C3D02F-F9FD-4962-A28C-6490518E3C5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notesSlide" Target="../notesSlides/notesSlide4.xml"/><Relationship Id="rId7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notesSlide" Target="../notesSlides/notesSlide7.xml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0" y="17462"/>
            <a:ext cx="9144000" cy="684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3222625" y="3505200"/>
            <a:ext cx="5638800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2000" b="1" dirty="0" smtClean="0">
                <a:solidFill>
                  <a:schemeClr val="bg1"/>
                </a:solidFill>
              </a:rPr>
              <a:t>REVIEW</a:t>
            </a:r>
            <a:endParaRPr lang="en-US" sz="2000" b="1" dirty="0">
              <a:solidFill>
                <a:schemeClr val="bg1"/>
              </a:solidFill>
            </a:endParaRPr>
          </a:p>
          <a:p>
            <a:pPr algn="ctr" eaLnBrk="1" hangingPunct="1"/>
            <a:r>
              <a:rPr lang="en-US" sz="2000" b="1" dirty="0">
                <a:solidFill>
                  <a:schemeClr val="bg1"/>
                </a:solidFill>
              </a:rPr>
              <a:t>PERTEMUAN </a:t>
            </a:r>
            <a:r>
              <a:rPr lang="en-US" sz="2000" b="1" dirty="0" smtClean="0">
                <a:solidFill>
                  <a:schemeClr val="bg1"/>
                </a:solidFill>
              </a:rPr>
              <a:t>14</a:t>
            </a:r>
            <a:endParaRPr lang="en-US" sz="2000" b="1" dirty="0">
              <a:solidFill>
                <a:schemeClr val="bg1"/>
              </a:solidFill>
            </a:endParaRPr>
          </a:p>
          <a:p>
            <a:pPr algn="ctr" eaLnBrk="1" hangingPunct="1"/>
            <a:r>
              <a:rPr lang="en-US" sz="2000" b="1" dirty="0" smtClean="0">
                <a:solidFill>
                  <a:schemeClr val="bg1"/>
                </a:solidFill>
              </a:rPr>
              <a:t>NOVIANDI</a:t>
            </a:r>
            <a:endParaRPr lang="en-US" sz="2000" b="1" dirty="0">
              <a:solidFill>
                <a:schemeClr val="bg1"/>
              </a:solidFill>
            </a:endParaRPr>
          </a:p>
          <a:p>
            <a:pPr algn="ctr" eaLnBrk="1" hangingPunct="1"/>
            <a:r>
              <a:rPr lang="en-US" sz="2000" b="1" dirty="0" smtClean="0">
                <a:solidFill>
                  <a:schemeClr val="bg1"/>
                </a:solidFill>
              </a:rPr>
              <a:t>MIK | FAKULTAS ILMU-ILMU KESEHATAN</a:t>
            </a:r>
            <a:endParaRPr lang="en-US" sz="2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09600" y="838200"/>
            <a:ext cx="2637260" cy="4462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300" b="1" i="1" dirty="0" smtClean="0"/>
              <a:t>Feature Selection</a:t>
            </a:r>
            <a:endParaRPr lang="en-US" sz="2300" b="1" i="1" dirty="0"/>
          </a:p>
        </p:txBody>
      </p:sp>
      <p:sp>
        <p:nvSpPr>
          <p:cNvPr id="4" name="Oval 3"/>
          <p:cNvSpPr/>
          <p:nvPr/>
        </p:nvSpPr>
        <p:spPr>
          <a:xfrm>
            <a:off x="747130" y="1905000"/>
            <a:ext cx="2362200" cy="8382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Variabel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Selection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50136" y="1397913"/>
            <a:ext cx="34977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i="1" dirty="0" smtClean="0">
                <a:solidFill>
                  <a:srgbClr val="00B050"/>
                </a:solidFill>
              </a:rPr>
              <a:t>=</a:t>
            </a:r>
            <a:endParaRPr lang="en-US" sz="2200" b="1" i="1" dirty="0">
              <a:solidFill>
                <a:srgbClr val="00B050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773579" y="3276600"/>
            <a:ext cx="2362200" cy="838200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Variabel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Subset Selection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747130" y="4724400"/>
            <a:ext cx="2362200" cy="838200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Attribute Selection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750136" y="2819400"/>
            <a:ext cx="34977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i="1" dirty="0" smtClean="0">
                <a:solidFill>
                  <a:srgbClr val="00B050"/>
                </a:solidFill>
              </a:rPr>
              <a:t>=</a:t>
            </a:r>
            <a:endParaRPr lang="en-US" sz="2200" b="1" i="1" dirty="0">
              <a:solidFill>
                <a:srgbClr val="00B05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50136" y="4267200"/>
            <a:ext cx="34977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i="1" dirty="0" smtClean="0">
                <a:solidFill>
                  <a:srgbClr val="00B050"/>
                </a:solidFill>
              </a:rPr>
              <a:t>=</a:t>
            </a:r>
            <a:endParaRPr lang="en-US" sz="2200" b="1" i="1" dirty="0">
              <a:solidFill>
                <a:srgbClr val="00B05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429000" y="1729532"/>
            <a:ext cx="52578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P</a:t>
            </a:r>
            <a:r>
              <a:rPr lang="id-ID" sz="2000" dirty="0" smtClean="0"/>
              <a:t>roses </a:t>
            </a:r>
            <a:r>
              <a:rPr lang="id-ID" sz="2000" dirty="0"/>
              <a:t>pemilihan subset dari fitur yang relevan (variabel, prediktor) untuk digunakan dalam konstruksi model. </a:t>
            </a:r>
            <a:endParaRPr lang="en-US" sz="2000" dirty="0"/>
          </a:p>
        </p:txBody>
      </p:sp>
      <p:sp>
        <p:nvSpPr>
          <p:cNvPr id="11" name="Rectangle 10"/>
          <p:cNvSpPr/>
          <p:nvPr/>
        </p:nvSpPr>
        <p:spPr>
          <a:xfrm>
            <a:off x="3429000" y="2774990"/>
            <a:ext cx="5105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sz="2000" dirty="0"/>
              <a:t>Teknik pemilihan fitur digunakan untuk empat alasan:</a:t>
            </a:r>
            <a:endParaRPr lang="en-US" sz="2000" dirty="0"/>
          </a:p>
        </p:txBody>
      </p:sp>
      <p:sp>
        <p:nvSpPr>
          <p:cNvPr id="12" name="Rectangle 11"/>
          <p:cNvSpPr/>
          <p:nvPr/>
        </p:nvSpPr>
        <p:spPr>
          <a:xfrm>
            <a:off x="4052047" y="3482876"/>
            <a:ext cx="447338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AutoNum type="arabicPeriod"/>
            </a:pPr>
            <a:r>
              <a:rPr lang="en-US" dirty="0" smtClean="0"/>
              <a:t>P</a:t>
            </a:r>
            <a:r>
              <a:rPr lang="id-ID" dirty="0" smtClean="0"/>
              <a:t>enyederhanaan </a:t>
            </a:r>
            <a:r>
              <a:rPr lang="id-ID" dirty="0"/>
              <a:t>model agar lebih mudah ditafsirkan oleh peneliti / </a:t>
            </a:r>
            <a:r>
              <a:rPr lang="id-ID" dirty="0" smtClean="0"/>
              <a:t>pengguna</a:t>
            </a:r>
            <a:endParaRPr lang="en-US" dirty="0" smtClean="0"/>
          </a:p>
          <a:p>
            <a:pPr marL="457200" indent="-457200">
              <a:buAutoNum type="arabicPeriod"/>
            </a:pPr>
            <a:r>
              <a:rPr lang="en-US" dirty="0" smtClean="0"/>
              <a:t>W</a:t>
            </a:r>
            <a:r>
              <a:rPr lang="id-ID" dirty="0" smtClean="0"/>
              <a:t>aktu </a:t>
            </a:r>
            <a:r>
              <a:rPr lang="id-ID" dirty="0"/>
              <a:t>pelatihan yang lebih </a:t>
            </a:r>
            <a:r>
              <a:rPr lang="id-ID" dirty="0" smtClean="0"/>
              <a:t>pendek</a:t>
            </a:r>
            <a:endParaRPr lang="en-US" dirty="0" smtClean="0"/>
          </a:p>
          <a:p>
            <a:pPr marL="457200" indent="-457200">
              <a:buAutoNum type="arabicPeriod"/>
            </a:pPr>
            <a:r>
              <a:rPr lang="en-US" dirty="0" smtClean="0"/>
              <a:t>U</a:t>
            </a:r>
            <a:r>
              <a:rPr lang="id-ID" dirty="0" smtClean="0"/>
              <a:t>ntuk </a:t>
            </a:r>
            <a:r>
              <a:rPr lang="id-ID" dirty="0"/>
              <a:t>menghindari kutukan </a:t>
            </a:r>
            <a:r>
              <a:rPr lang="id-ID" dirty="0" smtClean="0"/>
              <a:t>dimensi</a:t>
            </a:r>
            <a:endParaRPr lang="en-US" dirty="0" smtClean="0"/>
          </a:p>
          <a:p>
            <a:pPr marL="457200" indent="-457200">
              <a:buAutoNum type="arabicPeriod"/>
            </a:pPr>
            <a:r>
              <a:rPr lang="en-US" dirty="0" smtClean="0"/>
              <a:t>G</a:t>
            </a:r>
            <a:r>
              <a:rPr lang="id-ID" dirty="0" smtClean="0"/>
              <a:t>eneralisasi </a:t>
            </a:r>
            <a:r>
              <a:rPr lang="id-ID" dirty="0"/>
              <a:t>yang disempurnakan dengan mengurangi overfitting (secara formal, pengurangan varians)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367069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267657" y="914400"/>
            <a:ext cx="2637260" cy="4462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300" b="1" i="1" dirty="0" smtClean="0"/>
              <a:t>Feature Selection</a:t>
            </a:r>
            <a:endParaRPr lang="en-US" sz="2300" b="1" i="1" dirty="0"/>
          </a:p>
        </p:txBody>
      </p:sp>
      <p:sp>
        <p:nvSpPr>
          <p:cNvPr id="4" name="Rectangle 3"/>
          <p:cNvSpPr/>
          <p:nvPr/>
        </p:nvSpPr>
        <p:spPr>
          <a:xfrm>
            <a:off x="457200" y="1676400"/>
            <a:ext cx="3962400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err="1" smtClean="0"/>
              <a:t>Tujuan</a:t>
            </a:r>
            <a:r>
              <a:rPr lang="en-US" sz="2000" dirty="0" smtClean="0"/>
              <a:t> </a:t>
            </a:r>
            <a:r>
              <a:rPr lang="en-US" sz="2000" i="1" dirty="0" smtClean="0"/>
              <a:t>feature selection </a:t>
            </a:r>
            <a:r>
              <a:rPr lang="en-US" sz="2000" dirty="0" err="1" smtClean="0"/>
              <a:t>adalah</a:t>
            </a:r>
            <a:r>
              <a:rPr lang="en-US" sz="2000" dirty="0" smtClean="0"/>
              <a:t>:</a:t>
            </a:r>
          </a:p>
          <a:p>
            <a:pPr marL="804863" indent="-342900">
              <a:buFont typeface="Wingdings" panose="05000000000000000000" pitchFamily="2" charset="2"/>
              <a:buChar char="§"/>
            </a:pPr>
            <a:r>
              <a:rPr lang="en-US" sz="2000" dirty="0" err="1" smtClean="0"/>
              <a:t>Mengurangi</a:t>
            </a:r>
            <a:r>
              <a:rPr lang="en-US" sz="2000" dirty="0" smtClean="0"/>
              <a:t> </a:t>
            </a:r>
            <a:r>
              <a:rPr lang="en-US" sz="2000" dirty="0" err="1" smtClean="0"/>
              <a:t>jumlah</a:t>
            </a:r>
            <a:r>
              <a:rPr lang="en-US" sz="2000" dirty="0" smtClean="0"/>
              <a:t> </a:t>
            </a:r>
            <a:r>
              <a:rPr lang="en-US" sz="2000" dirty="0" err="1" smtClean="0"/>
              <a:t>fitur</a:t>
            </a:r>
            <a:r>
              <a:rPr lang="en-US" sz="2000" dirty="0" smtClean="0"/>
              <a:t> yang </a:t>
            </a:r>
            <a:r>
              <a:rPr lang="en-US" sz="2000" dirty="0" err="1" smtClean="0"/>
              <a:t>terlibat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menentukan</a:t>
            </a:r>
            <a:r>
              <a:rPr lang="en-US" sz="2000" dirty="0" smtClean="0"/>
              <a:t> </a:t>
            </a:r>
            <a:r>
              <a:rPr lang="en-US" sz="2000" dirty="0" err="1" smtClean="0"/>
              <a:t>suatu</a:t>
            </a:r>
            <a:r>
              <a:rPr lang="en-US" sz="2000" dirty="0" smtClean="0"/>
              <a:t> </a:t>
            </a:r>
            <a:r>
              <a:rPr lang="en-US" sz="2000" dirty="0" err="1" smtClean="0"/>
              <a:t>nilai</a:t>
            </a:r>
            <a:r>
              <a:rPr lang="en-US" sz="2000" dirty="0" smtClean="0"/>
              <a:t> </a:t>
            </a:r>
            <a:r>
              <a:rPr lang="en-US" sz="2000" dirty="0" err="1" smtClean="0"/>
              <a:t>kelas</a:t>
            </a:r>
            <a:r>
              <a:rPr lang="en-US" sz="2000" dirty="0" smtClean="0"/>
              <a:t> target.</a:t>
            </a:r>
          </a:p>
          <a:p>
            <a:pPr marL="804863" indent="-342900">
              <a:buFont typeface="Wingdings" panose="05000000000000000000" pitchFamily="2" charset="2"/>
              <a:buChar char="§"/>
            </a:pPr>
            <a:r>
              <a:rPr lang="en-US" sz="2000" dirty="0" err="1" smtClean="0"/>
              <a:t>Mengurangi</a:t>
            </a:r>
            <a:r>
              <a:rPr lang="en-US" sz="2000" dirty="0" smtClean="0"/>
              <a:t> </a:t>
            </a:r>
            <a:r>
              <a:rPr lang="en-US" sz="2000" dirty="0" err="1" smtClean="0"/>
              <a:t>fitur</a:t>
            </a:r>
            <a:r>
              <a:rPr lang="en-US" sz="2000" dirty="0" smtClean="0"/>
              <a:t> </a:t>
            </a:r>
            <a:r>
              <a:rPr lang="en-US" sz="2000" i="1" dirty="0" err="1" smtClean="0"/>
              <a:t>irelevan</a:t>
            </a:r>
            <a:endParaRPr lang="en-US" sz="2000" i="1" dirty="0" smtClean="0"/>
          </a:p>
          <a:p>
            <a:pPr marL="804863" indent="-342900">
              <a:buFont typeface="Wingdings" panose="05000000000000000000" pitchFamily="2" charset="2"/>
              <a:buChar char="§"/>
            </a:pPr>
            <a:r>
              <a:rPr lang="en-US" sz="2000" dirty="0" err="1" smtClean="0"/>
              <a:t>Mengurangi</a:t>
            </a:r>
            <a:r>
              <a:rPr lang="en-US" sz="2000" dirty="0" smtClean="0"/>
              <a:t> data yang </a:t>
            </a:r>
            <a:r>
              <a:rPr lang="en-US" sz="2000" dirty="0" err="1" smtClean="0"/>
              <a:t>berlebihan</a:t>
            </a:r>
            <a:r>
              <a:rPr lang="en-US" sz="2000" dirty="0" smtClean="0"/>
              <a:t> </a:t>
            </a:r>
          </a:p>
          <a:p>
            <a:pPr marL="804863" indent="-342900">
              <a:buFont typeface="Wingdings" panose="05000000000000000000" pitchFamily="2" charset="2"/>
              <a:buChar char="§"/>
            </a:pPr>
            <a:r>
              <a:rPr lang="en-US" sz="2000" dirty="0" err="1" smtClean="0"/>
              <a:t>Mengurangi</a:t>
            </a:r>
            <a:r>
              <a:rPr lang="en-US" sz="2000" dirty="0" smtClean="0"/>
              <a:t> data yang </a:t>
            </a:r>
            <a:r>
              <a:rPr lang="en-US" sz="2000" dirty="0" err="1" smtClean="0"/>
              <a:t>menyebabkan</a:t>
            </a:r>
            <a:r>
              <a:rPr lang="en-US" sz="2000" dirty="0" smtClean="0"/>
              <a:t> </a:t>
            </a:r>
            <a:r>
              <a:rPr lang="en-US" sz="2000" dirty="0" err="1" smtClean="0"/>
              <a:t>salah</a:t>
            </a:r>
            <a:r>
              <a:rPr lang="en-US" sz="2000" dirty="0" smtClean="0"/>
              <a:t> </a:t>
            </a:r>
            <a:r>
              <a:rPr lang="en-US" sz="2000" dirty="0" err="1" smtClean="0"/>
              <a:t>pengertian</a:t>
            </a:r>
            <a:r>
              <a:rPr lang="en-US" sz="2000" dirty="0" smtClean="0"/>
              <a:t> </a:t>
            </a:r>
            <a:r>
              <a:rPr lang="en-US" sz="2000" dirty="0" err="1" smtClean="0"/>
              <a:t>terhadap</a:t>
            </a:r>
            <a:r>
              <a:rPr lang="en-US" sz="2000" dirty="0" smtClean="0"/>
              <a:t> </a:t>
            </a:r>
            <a:r>
              <a:rPr lang="en-US" sz="2000" dirty="0" err="1" smtClean="0"/>
              <a:t>kelas</a:t>
            </a:r>
            <a:r>
              <a:rPr lang="en-US" sz="2000" dirty="0" smtClean="0"/>
              <a:t> target yang </a:t>
            </a:r>
            <a:r>
              <a:rPr lang="en-US" sz="2000" dirty="0" err="1" smtClean="0"/>
              <a:t>membuat</a:t>
            </a:r>
            <a:r>
              <a:rPr lang="en-US" sz="2000" dirty="0" smtClean="0"/>
              <a:t> </a:t>
            </a:r>
            <a:r>
              <a:rPr lang="en-US" sz="2000" dirty="0" err="1" smtClean="0"/>
              <a:t>efek</a:t>
            </a:r>
            <a:r>
              <a:rPr lang="en-US" sz="2000" dirty="0" smtClean="0"/>
              <a:t> </a:t>
            </a:r>
            <a:r>
              <a:rPr lang="en-US" sz="2000" dirty="0" err="1" smtClean="0"/>
              <a:t>segera</a:t>
            </a:r>
            <a:r>
              <a:rPr lang="en-US" sz="2000" dirty="0" smtClean="0"/>
              <a:t> </a:t>
            </a:r>
            <a:r>
              <a:rPr lang="en-US" sz="2000" dirty="0" err="1" smtClean="0"/>
              <a:t>bagi</a:t>
            </a:r>
            <a:r>
              <a:rPr lang="en-US" sz="2000" dirty="0" smtClean="0"/>
              <a:t> </a:t>
            </a:r>
            <a:r>
              <a:rPr lang="en-US" sz="2000" dirty="0" err="1" smtClean="0"/>
              <a:t>aplikasi</a:t>
            </a:r>
            <a:endParaRPr lang="en-US" sz="2000" dirty="0"/>
          </a:p>
        </p:txBody>
      </p:sp>
      <p:sp>
        <p:nvSpPr>
          <p:cNvPr id="5" name="Rounded Rectangle 4"/>
          <p:cNvSpPr/>
          <p:nvPr/>
        </p:nvSpPr>
        <p:spPr>
          <a:xfrm>
            <a:off x="5259324" y="2355428"/>
            <a:ext cx="3276600" cy="1259416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Aplikasi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data mining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bisa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dipercepat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5257800" y="3991099"/>
            <a:ext cx="3276600" cy="1190501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Mempertinggi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kinerja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mining,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seperti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akurasi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peramalan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8513373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718628" y="685800"/>
            <a:ext cx="3735318" cy="4462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300" b="1" dirty="0" err="1" smtClean="0"/>
              <a:t>Teknik</a:t>
            </a:r>
            <a:r>
              <a:rPr lang="en-US" sz="2300" b="1" dirty="0" smtClean="0"/>
              <a:t> </a:t>
            </a:r>
            <a:r>
              <a:rPr lang="en-US" sz="2300" b="1" i="1" dirty="0" smtClean="0"/>
              <a:t>Feature Selection</a:t>
            </a:r>
            <a:endParaRPr lang="en-US" sz="2300" b="1" i="1" dirty="0"/>
          </a:p>
        </p:txBody>
      </p:sp>
      <p:pic>
        <p:nvPicPr>
          <p:cNvPr id="4" name="Picture 3"/>
          <p:cNvPicPr/>
          <p:nvPr/>
        </p:nvPicPr>
        <p:blipFill rotWithShape="1">
          <a:blip r:embed="rId4"/>
          <a:srcRect l="21113" t="27048" r="24848" b="10236"/>
          <a:stretch/>
        </p:blipFill>
        <p:spPr bwMode="auto">
          <a:xfrm>
            <a:off x="228600" y="1284476"/>
            <a:ext cx="8686800" cy="496392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659088877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09600" y="1013013"/>
            <a:ext cx="295382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i="1" dirty="0" smtClean="0"/>
              <a:t>Complex Data Types</a:t>
            </a:r>
            <a:endParaRPr lang="en-US" sz="2200" b="1" i="1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1600200"/>
            <a:ext cx="36471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/>
              <a:t>Berkembangnya</a:t>
            </a:r>
            <a:r>
              <a:rPr lang="en-US" sz="2000" dirty="0" smtClean="0"/>
              <a:t> data </a:t>
            </a:r>
            <a:r>
              <a:rPr lang="en-US" sz="2000" dirty="0" err="1" smtClean="0"/>
              <a:t>komplek</a:t>
            </a:r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1828800" y="2157948"/>
            <a:ext cx="68580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  <a:tabLst>
                <a:tab pos="1938338" algn="l"/>
              </a:tabLst>
            </a:pPr>
            <a:r>
              <a:rPr lang="en-US" sz="2000" b="1" dirty="0" smtClean="0"/>
              <a:t>Spatial data: </a:t>
            </a:r>
            <a:r>
              <a:rPr lang="en-US" sz="2000" dirty="0" smtClean="0"/>
              <a:t>Data </a:t>
            </a:r>
            <a:r>
              <a:rPr lang="en-US" sz="2000" dirty="0" err="1" smtClean="0"/>
              <a:t>geographis</a:t>
            </a:r>
            <a:r>
              <a:rPr lang="en-US" sz="2000" dirty="0" smtClean="0"/>
              <a:t>, data </a:t>
            </a:r>
            <a:r>
              <a:rPr lang="en-US" sz="2000" dirty="0" err="1" smtClean="0"/>
              <a:t>kesehatan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	data </a:t>
            </a:r>
            <a:r>
              <a:rPr lang="en-US" sz="2000" dirty="0" err="1" smtClean="0"/>
              <a:t>gambar</a:t>
            </a:r>
            <a:r>
              <a:rPr lang="en-US" sz="2000" dirty="0" smtClean="0"/>
              <a:t> satellite</a:t>
            </a:r>
          </a:p>
          <a:p>
            <a:pPr marL="342900" indent="-342900">
              <a:buFont typeface="Wingdings" panose="05000000000000000000" pitchFamily="2" charset="2"/>
              <a:buChar char="§"/>
              <a:tabLst>
                <a:tab pos="1938338" algn="l"/>
              </a:tabLst>
            </a:pPr>
            <a:endParaRPr lang="en-US" sz="2000" dirty="0" smtClean="0"/>
          </a:p>
          <a:p>
            <a:pPr marL="342900" indent="-342900">
              <a:buFont typeface="Wingdings" panose="05000000000000000000" pitchFamily="2" charset="2"/>
              <a:buChar char="§"/>
              <a:tabLst>
                <a:tab pos="1938338" algn="l"/>
              </a:tabLst>
            </a:pPr>
            <a:r>
              <a:rPr lang="en-US" sz="2000" b="1" dirty="0" smtClean="0"/>
              <a:t>Multimedia data: </a:t>
            </a:r>
            <a:r>
              <a:rPr lang="en-US" sz="2000" dirty="0" smtClean="0"/>
              <a:t>images, audio, </a:t>
            </a:r>
            <a:r>
              <a:rPr lang="en-US" sz="2000" dirty="0" err="1" smtClean="0"/>
              <a:t>dan</a:t>
            </a:r>
            <a:r>
              <a:rPr lang="en-US" sz="2000" dirty="0" smtClean="0"/>
              <a:t> video</a:t>
            </a:r>
          </a:p>
          <a:p>
            <a:pPr marL="342900" indent="-342900">
              <a:buFont typeface="Wingdings" panose="05000000000000000000" pitchFamily="2" charset="2"/>
              <a:buChar char="§"/>
              <a:tabLst>
                <a:tab pos="1938338" algn="l"/>
              </a:tabLst>
            </a:pPr>
            <a:endParaRPr lang="en-US" sz="2000" dirty="0" smtClean="0"/>
          </a:p>
          <a:p>
            <a:pPr marL="342900" indent="-342900">
              <a:buFont typeface="Wingdings" panose="05000000000000000000" pitchFamily="2" charset="2"/>
              <a:buChar char="§"/>
              <a:tabLst>
                <a:tab pos="1938338" algn="l"/>
              </a:tabLst>
            </a:pPr>
            <a:r>
              <a:rPr lang="en-US" sz="2000" b="1" dirty="0" smtClean="0"/>
              <a:t>Time-series data: </a:t>
            </a:r>
            <a:r>
              <a:rPr lang="en-US" sz="2000" dirty="0" smtClean="0"/>
              <a:t>Data </a:t>
            </a:r>
            <a:r>
              <a:rPr lang="en-US" sz="2000" dirty="0" err="1" smtClean="0"/>
              <a:t>perbangkan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stock 	exchange data</a:t>
            </a:r>
          </a:p>
          <a:p>
            <a:pPr marL="342900" indent="-342900">
              <a:buFont typeface="Wingdings" panose="05000000000000000000" pitchFamily="2" charset="2"/>
              <a:buChar char="§"/>
              <a:tabLst>
                <a:tab pos="1938338" algn="l"/>
              </a:tabLst>
            </a:pPr>
            <a:endParaRPr lang="en-US" sz="2000" dirty="0" smtClean="0"/>
          </a:p>
          <a:p>
            <a:pPr marL="342900" indent="-342900">
              <a:buFont typeface="Wingdings" panose="05000000000000000000" pitchFamily="2" charset="2"/>
              <a:buChar char="§"/>
              <a:tabLst>
                <a:tab pos="1938338" algn="l"/>
              </a:tabLst>
            </a:pPr>
            <a:r>
              <a:rPr lang="en-US" sz="2000" b="1" dirty="0" smtClean="0"/>
              <a:t>Text data: </a:t>
            </a:r>
            <a:r>
              <a:rPr lang="en-US" sz="2000" dirty="0" smtClean="0"/>
              <a:t>Word descriptions for objects</a:t>
            </a:r>
          </a:p>
          <a:p>
            <a:pPr marL="342900" indent="-342900">
              <a:buFont typeface="Wingdings" panose="05000000000000000000" pitchFamily="2" charset="2"/>
              <a:buChar char="§"/>
              <a:tabLst>
                <a:tab pos="1938338" algn="l"/>
              </a:tabLst>
            </a:pPr>
            <a:endParaRPr lang="en-US" sz="2000" dirty="0" smtClean="0"/>
          </a:p>
          <a:p>
            <a:pPr marL="342900" indent="-342900">
              <a:buFont typeface="Wingdings" panose="05000000000000000000" pitchFamily="2" charset="2"/>
              <a:buChar char="§"/>
              <a:tabLst>
                <a:tab pos="1938338" algn="l"/>
              </a:tabLst>
            </a:pPr>
            <a:r>
              <a:rPr lang="en-US" sz="2000" b="1" dirty="0" smtClean="0"/>
              <a:t>World-Wide-Web: </a:t>
            </a:r>
            <a:r>
              <a:rPr lang="id-ID" sz="2000" dirty="0"/>
              <a:t>teks dan data multimedia yang </a:t>
            </a:r>
            <a:r>
              <a:rPr lang="en-US" sz="2000" dirty="0" smtClean="0"/>
              <a:t>	</a:t>
            </a:r>
            <a:r>
              <a:rPr lang="id-ID" sz="2000" dirty="0" smtClean="0"/>
              <a:t>sangat</a:t>
            </a:r>
            <a:r>
              <a:rPr lang="en-US" sz="2000" dirty="0" smtClean="0"/>
              <a:t> </a:t>
            </a:r>
            <a:r>
              <a:rPr lang="id-ID" sz="2000" dirty="0" smtClean="0"/>
              <a:t>tidak </a:t>
            </a:r>
            <a:r>
              <a:rPr lang="id-ID" sz="2000" dirty="0"/>
              <a:t>terstruktur</a:t>
            </a:r>
            <a:endParaRPr lang="en-US" sz="2000" b="1" dirty="0"/>
          </a:p>
        </p:txBody>
      </p:sp>
      <p:sp>
        <p:nvSpPr>
          <p:cNvPr id="6" name="Left Brace 5"/>
          <p:cNvSpPr/>
          <p:nvPr/>
        </p:nvSpPr>
        <p:spPr>
          <a:xfrm>
            <a:off x="1495425" y="4724400"/>
            <a:ext cx="485775" cy="762000"/>
          </a:xfrm>
          <a:prstGeom prst="leftBrace">
            <a:avLst>
              <a:gd name="adj1" fmla="val 8333"/>
              <a:gd name="adj2" fmla="val 57200"/>
            </a:avLst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914400" y="4609591"/>
            <a:ext cx="492443" cy="991618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en-US" sz="2000" b="1" dirty="0" smtClean="0"/>
              <a:t>FOCUS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336182650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631030" y="2028616"/>
            <a:ext cx="7910513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200" dirty="0" smtClean="0">
                <a:solidFill>
                  <a:srgbClr val="292934"/>
                </a:solidFill>
              </a:rPr>
              <a:t>Text </a:t>
            </a:r>
            <a:r>
              <a:rPr lang="en-US" sz="2200" dirty="0">
                <a:solidFill>
                  <a:srgbClr val="292934"/>
                </a:solidFill>
              </a:rPr>
              <a:t>mining </a:t>
            </a:r>
            <a:r>
              <a:rPr lang="en-US" sz="2200" dirty="0" err="1">
                <a:solidFill>
                  <a:srgbClr val="292934"/>
                </a:solidFill>
              </a:rPr>
              <a:t>merujuk</a:t>
            </a:r>
            <a:r>
              <a:rPr lang="en-US" sz="2200" dirty="0">
                <a:solidFill>
                  <a:srgbClr val="292934"/>
                </a:solidFill>
              </a:rPr>
              <a:t> </a:t>
            </a:r>
            <a:r>
              <a:rPr lang="en-US" sz="2200" dirty="0" err="1">
                <a:solidFill>
                  <a:srgbClr val="292934"/>
                </a:solidFill>
              </a:rPr>
              <a:t>pada</a:t>
            </a:r>
            <a:r>
              <a:rPr lang="en-US" sz="2200" dirty="0">
                <a:solidFill>
                  <a:srgbClr val="292934"/>
                </a:solidFill>
              </a:rPr>
              <a:t> data mining </a:t>
            </a:r>
            <a:r>
              <a:rPr lang="en-US" sz="2200" dirty="0" smtClean="0">
                <a:solidFill>
                  <a:srgbClr val="292934"/>
                </a:solidFill>
              </a:rPr>
              <a:t>yang </a:t>
            </a:r>
            <a:r>
              <a:rPr lang="en-US" sz="2200" dirty="0" err="1" smtClean="0">
                <a:solidFill>
                  <a:srgbClr val="292934"/>
                </a:solidFill>
              </a:rPr>
              <a:t>menggunakan</a:t>
            </a:r>
            <a:r>
              <a:rPr lang="en-US" sz="2200" dirty="0" smtClean="0">
                <a:solidFill>
                  <a:srgbClr val="292934"/>
                </a:solidFill>
              </a:rPr>
              <a:t> </a:t>
            </a:r>
            <a:r>
              <a:rPr lang="en-US" sz="2200" dirty="0" err="1">
                <a:solidFill>
                  <a:srgbClr val="292934"/>
                </a:solidFill>
              </a:rPr>
              <a:t>dokumen</a:t>
            </a:r>
            <a:r>
              <a:rPr lang="en-US" sz="2200" dirty="0">
                <a:solidFill>
                  <a:srgbClr val="292934"/>
                </a:solidFill>
              </a:rPr>
              <a:t> </a:t>
            </a:r>
            <a:r>
              <a:rPr lang="en-US" sz="2200" dirty="0" err="1">
                <a:solidFill>
                  <a:srgbClr val="292934"/>
                </a:solidFill>
              </a:rPr>
              <a:t>teks</a:t>
            </a:r>
            <a:r>
              <a:rPr lang="en-US" sz="2200" dirty="0">
                <a:solidFill>
                  <a:srgbClr val="292934"/>
                </a:solidFill>
              </a:rPr>
              <a:t> </a:t>
            </a:r>
            <a:r>
              <a:rPr lang="en-US" sz="2200" dirty="0" err="1">
                <a:solidFill>
                  <a:srgbClr val="292934"/>
                </a:solidFill>
              </a:rPr>
              <a:t>sebagai</a:t>
            </a:r>
            <a:r>
              <a:rPr lang="en-US" sz="2200" dirty="0">
                <a:solidFill>
                  <a:srgbClr val="292934"/>
                </a:solidFill>
              </a:rPr>
              <a:t> </a:t>
            </a:r>
            <a:r>
              <a:rPr lang="en-US" sz="2200" dirty="0" smtClean="0">
                <a:solidFill>
                  <a:srgbClr val="292934"/>
                </a:solidFill>
              </a:rPr>
              <a:t>data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US" sz="2200" dirty="0">
              <a:solidFill>
                <a:srgbClr val="292934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200" dirty="0" err="1" smtClean="0">
                <a:solidFill>
                  <a:srgbClr val="292934"/>
                </a:solidFill>
              </a:rPr>
              <a:t>Hampir</a:t>
            </a:r>
            <a:r>
              <a:rPr lang="en-US" sz="2200" dirty="0" smtClean="0">
                <a:solidFill>
                  <a:srgbClr val="292934"/>
                </a:solidFill>
              </a:rPr>
              <a:t> </a:t>
            </a:r>
            <a:r>
              <a:rPr lang="en-US" sz="2200" dirty="0" err="1">
                <a:solidFill>
                  <a:srgbClr val="292934"/>
                </a:solidFill>
              </a:rPr>
              <a:t>semua</a:t>
            </a:r>
            <a:r>
              <a:rPr lang="en-US" sz="2200" dirty="0">
                <a:solidFill>
                  <a:srgbClr val="292934"/>
                </a:solidFill>
              </a:rPr>
              <a:t> </a:t>
            </a:r>
            <a:r>
              <a:rPr lang="en-US" sz="2200" dirty="0" err="1">
                <a:solidFill>
                  <a:srgbClr val="292934"/>
                </a:solidFill>
              </a:rPr>
              <a:t>tugas</a:t>
            </a:r>
            <a:r>
              <a:rPr lang="en-US" sz="2200" dirty="0">
                <a:solidFill>
                  <a:srgbClr val="292934"/>
                </a:solidFill>
              </a:rPr>
              <a:t> Text Mining </a:t>
            </a:r>
            <a:r>
              <a:rPr lang="en-US" sz="2200" dirty="0" err="1">
                <a:solidFill>
                  <a:srgbClr val="292934"/>
                </a:solidFill>
              </a:rPr>
              <a:t>menggunakan</a:t>
            </a:r>
            <a:r>
              <a:rPr lang="en-US" sz="2200" dirty="0">
                <a:solidFill>
                  <a:srgbClr val="292934"/>
                </a:solidFill>
              </a:rPr>
              <a:t> </a:t>
            </a:r>
            <a:r>
              <a:rPr lang="en-US" sz="2200" dirty="0" err="1" smtClean="0">
                <a:solidFill>
                  <a:srgbClr val="292934"/>
                </a:solidFill>
              </a:rPr>
              <a:t>metode</a:t>
            </a:r>
            <a:r>
              <a:rPr lang="en-US" sz="2200" dirty="0" smtClean="0">
                <a:solidFill>
                  <a:srgbClr val="292934"/>
                </a:solidFill>
              </a:rPr>
              <a:t> </a:t>
            </a:r>
            <a:r>
              <a:rPr lang="en-US" sz="2200" dirty="0" smtClean="0">
                <a:solidFill>
                  <a:srgbClr val="FF0000"/>
                </a:solidFill>
              </a:rPr>
              <a:t>Information </a:t>
            </a:r>
            <a:r>
              <a:rPr lang="en-US" sz="2200" dirty="0">
                <a:solidFill>
                  <a:srgbClr val="FF0000"/>
                </a:solidFill>
              </a:rPr>
              <a:t>Retrieval </a:t>
            </a:r>
            <a:r>
              <a:rPr lang="en-US" sz="2200" dirty="0">
                <a:solidFill>
                  <a:srgbClr val="292934"/>
                </a:solidFill>
              </a:rPr>
              <a:t>(IR) </a:t>
            </a:r>
            <a:r>
              <a:rPr lang="en-US" sz="2200" dirty="0" err="1">
                <a:solidFill>
                  <a:srgbClr val="292934"/>
                </a:solidFill>
              </a:rPr>
              <a:t>untuk</a:t>
            </a:r>
            <a:r>
              <a:rPr lang="en-US" sz="2200" dirty="0">
                <a:solidFill>
                  <a:srgbClr val="292934"/>
                </a:solidFill>
              </a:rPr>
              <a:t> </a:t>
            </a:r>
            <a:r>
              <a:rPr lang="en-US" sz="2200" dirty="0" err="1">
                <a:solidFill>
                  <a:srgbClr val="292934"/>
                </a:solidFill>
              </a:rPr>
              <a:t>pra</a:t>
            </a:r>
            <a:r>
              <a:rPr lang="en-US" sz="2200" dirty="0">
                <a:solidFill>
                  <a:srgbClr val="292934"/>
                </a:solidFill>
              </a:rPr>
              <a:t>-proses </a:t>
            </a:r>
            <a:r>
              <a:rPr lang="en-US" sz="2200" dirty="0" err="1" smtClean="0">
                <a:solidFill>
                  <a:srgbClr val="292934"/>
                </a:solidFill>
              </a:rPr>
              <a:t>dokumen</a:t>
            </a:r>
            <a:r>
              <a:rPr lang="en-US" sz="2200" dirty="0" smtClean="0">
                <a:solidFill>
                  <a:srgbClr val="292934"/>
                </a:solidFill>
              </a:rPr>
              <a:t> </a:t>
            </a:r>
            <a:r>
              <a:rPr lang="en-US" sz="2200" dirty="0" err="1" smtClean="0">
                <a:solidFill>
                  <a:srgbClr val="292934"/>
                </a:solidFill>
              </a:rPr>
              <a:t>teks</a:t>
            </a:r>
            <a:r>
              <a:rPr lang="en-US" sz="2200" dirty="0" smtClean="0">
                <a:solidFill>
                  <a:srgbClr val="292934"/>
                </a:solidFill>
              </a:rPr>
              <a:t>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US" sz="2200" dirty="0">
              <a:solidFill>
                <a:srgbClr val="292934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200" dirty="0" err="1" smtClean="0">
                <a:solidFill>
                  <a:srgbClr val="292934"/>
                </a:solidFill>
              </a:rPr>
              <a:t>Metode</a:t>
            </a:r>
            <a:r>
              <a:rPr lang="en-US" sz="2200" dirty="0" smtClean="0">
                <a:solidFill>
                  <a:srgbClr val="292934"/>
                </a:solidFill>
              </a:rPr>
              <a:t> </a:t>
            </a:r>
            <a:r>
              <a:rPr lang="en-US" sz="2200" dirty="0" err="1">
                <a:solidFill>
                  <a:srgbClr val="292934"/>
                </a:solidFill>
              </a:rPr>
              <a:t>ini</a:t>
            </a:r>
            <a:r>
              <a:rPr lang="en-US" sz="2200" dirty="0">
                <a:solidFill>
                  <a:srgbClr val="292934"/>
                </a:solidFill>
              </a:rPr>
              <a:t> </a:t>
            </a:r>
            <a:r>
              <a:rPr lang="en-US" sz="2200" dirty="0" err="1">
                <a:solidFill>
                  <a:srgbClr val="292934"/>
                </a:solidFill>
              </a:rPr>
              <a:t>sedikit</a:t>
            </a:r>
            <a:r>
              <a:rPr lang="en-US" sz="2200" dirty="0">
                <a:solidFill>
                  <a:srgbClr val="292934"/>
                </a:solidFill>
              </a:rPr>
              <a:t> </a:t>
            </a:r>
            <a:r>
              <a:rPr lang="en-US" sz="2200" dirty="0" err="1">
                <a:solidFill>
                  <a:srgbClr val="292934"/>
                </a:solidFill>
              </a:rPr>
              <a:t>berbeda</a:t>
            </a:r>
            <a:r>
              <a:rPr lang="en-US" sz="2200" dirty="0">
                <a:solidFill>
                  <a:srgbClr val="292934"/>
                </a:solidFill>
              </a:rPr>
              <a:t> </a:t>
            </a:r>
            <a:r>
              <a:rPr lang="en-US" sz="2200" dirty="0" err="1">
                <a:solidFill>
                  <a:srgbClr val="292934"/>
                </a:solidFill>
              </a:rPr>
              <a:t>daripada</a:t>
            </a:r>
            <a:r>
              <a:rPr lang="en-US" sz="2200" dirty="0">
                <a:solidFill>
                  <a:srgbClr val="292934"/>
                </a:solidFill>
              </a:rPr>
              <a:t> </a:t>
            </a:r>
            <a:r>
              <a:rPr lang="en-US" sz="2200" dirty="0" err="1">
                <a:solidFill>
                  <a:srgbClr val="292934"/>
                </a:solidFill>
              </a:rPr>
              <a:t>metode</a:t>
            </a:r>
            <a:r>
              <a:rPr lang="en-US" sz="2200" dirty="0">
                <a:solidFill>
                  <a:srgbClr val="292934"/>
                </a:solidFill>
              </a:rPr>
              <a:t> </a:t>
            </a:r>
            <a:r>
              <a:rPr lang="en-US" sz="2200" dirty="0" err="1" smtClean="0">
                <a:solidFill>
                  <a:srgbClr val="292934"/>
                </a:solidFill>
              </a:rPr>
              <a:t>pra</a:t>
            </a:r>
            <a:r>
              <a:rPr lang="en-US" sz="2200" dirty="0" smtClean="0">
                <a:solidFill>
                  <a:srgbClr val="292934"/>
                </a:solidFill>
              </a:rPr>
              <a:t>-proses  data </a:t>
            </a:r>
            <a:r>
              <a:rPr lang="en-US" sz="2200" dirty="0">
                <a:solidFill>
                  <a:srgbClr val="292934"/>
                </a:solidFill>
              </a:rPr>
              <a:t>yang </a:t>
            </a:r>
            <a:r>
              <a:rPr lang="en-US" sz="2200" dirty="0" err="1">
                <a:solidFill>
                  <a:srgbClr val="292934"/>
                </a:solidFill>
              </a:rPr>
              <a:t>digunakan</a:t>
            </a:r>
            <a:r>
              <a:rPr lang="en-US" sz="2200" dirty="0">
                <a:solidFill>
                  <a:srgbClr val="292934"/>
                </a:solidFill>
              </a:rPr>
              <a:t> </a:t>
            </a:r>
            <a:r>
              <a:rPr lang="en-US" sz="2200" dirty="0" err="1">
                <a:solidFill>
                  <a:srgbClr val="292934"/>
                </a:solidFill>
              </a:rPr>
              <a:t>dalam</a:t>
            </a:r>
            <a:r>
              <a:rPr lang="en-US" sz="2200" dirty="0">
                <a:solidFill>
                  <a:srgbClr val="292934"/>
                </a:solidFill>
              </a:rPr>
              <a:t> </a:t>
            </a:r>
            <a:r>
              <a:rPr lang="en-US" sz="2200" dirty="0" err="1">
                <a:solidFill>
                  <a:srgbClr val="292934"/>
                </a:solidFill>
              </a:rPr>
              <a:t>tabel</a:t>
            </a:r>
            <a:r>
              <a:rPr lang="en-US" sz="2200" dirty="0">
                <a:solidFill>
                  <a:srgbClr val="292934"/>
                </a:solidFill>
              </a:rPr>
              <a:t> </a:t>
            </a:r>
            <a:r>
              <a:rPr lang="en-US" sz="2200" dirty="0" err="1" smtClean="0">
                <a:solidFill>
                  <a:srgbClr val="292934"/>
                </a:solidFill>
              </a:rPr>
              <a:t>relasional</a:t>
            </a:r>
            <a:r>
              <a:rPr lang="en-US" sz="2200" dirty="0" smtClean="0">
                <a:solidFill>
                  <a:srgbClr val="292934"/>
                </a:solidFill>
              </a:rPr>
              <a:t> 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US" sz="2200" dirty="0">
              <a:solidFill>
                <a:srgbClr val="292934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200" dirty="0" smtClean="0">
                <a:solidFill>
                  <a:srgbClr val="292934"/>
                </a:solidFill>
              </a:rPr>
              <a:t>Web </a:t>
            </a:r>
            <a:r>
              <a:rPr lang="en-US" sz="2200" dirty="0">
                <a:solidFill>
                  <a:srgbClr val="292934"/>
                </a:solidFill>
              </a:rPr>
              <a:t>search </a:t>
            </a:r>
            <a:r>
              <a:rPr lang="en-US" sz="2200" dirty="0" err="1">
                <a:solidFill>
                  <a:srgbClr val="292934"/>
                </a:solidFill>
              </a:rPr>
              <a:t>juga</a:t>
            </a:r>
            <a:r>
              <a:rPr lang="en-US" sz="2200" dirty="0">
                <a:solidFill>
                  <a:srgbClr val="292934"/>
                </a:solidFill>
              </a:rPr>
              <a:t> </a:t>
            </a:r>
            <a:r>
              <a:rPr lang="en-US" sz="2200" dirty="0" err="1">
                <a:solidFill>
                  <a:srgbClr val="292934"/>
                </a:solidFill>
              </a:rPr>
              <a:t>berakar</a:t>
            </a:r>
            <a:r>
              <a:rPr lang="en-US" sz="2200" dirty="0">
                <a:solidFill>
                  <a:srgbClr val="292934"/>
                </a:solidFill>
              </a:rPr>
              <a:t> </a:t>
            </a:r>
            <a:r>
              <a:rPr lang="en-US" sz="2200" dirty="0" err="1">
                <a:solidFill>
                  <a:srgbClr val="292934"/>
                </a:solidFill>
              </a:rPr>
              <a:t>pada</a:t>
            </a:r>
            <a:r>
              <a:rPr lang="en-US" sz="2200" dirty="0">
                <a:solidFill>
                  <a:srgbClr val="292934"/>
                </a:solidFill>
              </a:rPr>
              <a:t> IR</a:t>
            </a:r>
            <a:endParaRPr lang="en-US" sz="2200" dirty="0"/>
          </a:p>
        </p:txBody>
      </p:sp>
      <p:sp>
        <p:nvSpPr>
          <p:cNvPr id="4" name="Rectangle 3"/>
          <p:cNvSpPr/>
          <p:nvPr/>
        </p:nvSpPr>
        <p:spPr>
          <a:xfrm>
            <a:off x="852487" y="1143000"/>
            <a:ext cx="1955279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500" b="1" i="1" dirty="0">
                <a:solidFill>
                  <a:srgbClr val="D3533C"/>
                </a:solidFill>
              </a:rPr>
              <a:t>Text Mining</a:t>
            </a:r>
          </a:p>
        </p:txBody>
      </p:sp>
    </p:spTree>
    <p:extLst>
      <p:ext uri="{BB962C8B-B14F-4D97-AF65-F5344CB8AC3E}">
        <p14:creationId xmlns:p14="http://schemas.microsoft.com/office/powerpoint/2010/main" val="2286876316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852487" y="1143000"/>
            <a:ext cx="1955279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500" b="1" i="1" dirty="0">
                <a:solidFill>
                  <a:srgbClr val="D3533C"/>
                </a:solidFill>
              </a:rPr>
              <a:t>Text Mining</a:t>
            </a:r>
          </a:p>
        </p:txBody>
      </p:sp>
      <p:sp>
        <p:nvSpPr>
          <p:cNvPr id="4" name="Rectangle 3"/>
          <p:cNvSpPr/>
          <p:nvPr/>
        </p:nvSpPr>
        <p:spPr>
          <a:xfrm>
            <a:off x="631030" y="2055168"/>
            <a:ext cx="791051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err="1" smtClean="0"/>
              <a:t>Menemukan</a:t>
            </a:r>
            <a:r>
              <a:rPr lang="en-US" sz="2000" dirty="0" smtClean="0"/>
              <a:t> </a:t>
            </a:r>
            <a:r>
              <a:rPr lang="id-ID" sz="2000" dirty="0" smtClean="0"/>
              <a:t>informasi </a:t>
            </a:r>
            <a:r>
              <a:rPr lang="id-ID" sz="2000" dirty="0"/>
              <a:t>yang </a:t>
            </a:r>
            <a:r>
              <a:rPr lang="id-ID" sz="2000" dirty="0" smtClean="0"/>
              <a:t>berguna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dirty="0" err="1" smtClean="0"/>
              <a:t>kumpulan</a:t>
            </a:r>
            <a:r>
              <a:rPr lang="en-US" sz="2000" dirty="0" smtClean="0"/>
              <a:t> </a:t>
            </a:r>
            <a:r>
              <a:rPr lang="en-US" sz="2000" dirty="0" err="1" smtClean="0"/>
              <a:t>teks</a:t>
            </a:r>
            <a:r>
              <a:rPr lang="en-US" sz="2000" dirty="0" smtClean="0"/>
              <a:t> </a:t>
            </a:r>
            <a:r>
              <a:rPr lang="en-US" sz="2000" dirty="0" err="1" smtClean="0"/>
              <a:t>besar</a:t>
            </a:r>
            <a:r>
              <a:rPr lang="en-US" sz="2000" dirty="0" smtClean="0"/>
              <a:t> </a:t>
            </a:r>
            <a:r>
              <a:rPr lang="en-US" sz="2000" dirty="0" err="1" smtClean="0"/>
              <a:t>dimana</a:t>
            </a:r>
            <a:r>
              <a:rPr lang="en-US" sz="2000" dirty="0" smtClean="0"/>
              <a:t> </a:t>
            </a:r>
            <a:r>
              <a:rPr lang="en-US" sz="2000" dirty="0" err="1" smtClean="0"/>
              <a:t>informasi</a:t>
            </a:r>
            <a:r>
              <a:rPr lang="en-US" sz="2000" dirty="0" smtClean="0"/>
              <a:t> s</a:t>
            </a:r>
            <a:r>
              <a:rPr lang="id-ID" sz="2000" dirty="0" smtClean="0"/>
              <a:t>ebelumnya tidak diketahui</a:t>
            </a:r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1309686" y="2969948"/>
            <a:ext cx="6553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000" dirty="0" err="1" smtClean="0"/>
              <a:t>Pola</a:t>
            </a:r>
            <a:endParaRPr lang="en-US" sz="2000" dirty="0" smtClean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000" dirty="0" smtClean="0"/>
              <a:t>Trends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000" dirty="0" smtClean="0"/>
              <a:t>Associations (</a:t>
            </a:r>
            <a:r>
              <a:rPr lang="en-US" sz="2000" dirty="0" err="1" smtClean="0"/>
              <a:t>Hubungan</a:t>
            </a:r>
            <a:r>
              <a:rPr lang="en-US" sz="2000" dirty="0" smtClean="0"/>
              <a:t> yang </a:t>
            </a:r>
            <a:r>
              <a:rPr lang="en-US" sz="2000" dirty="0" err="1" smtClean="0"/>
              <a:t>menarik</a:t>
            </a:r>
            <a:r>
              <a:rPr lang="en-US" sz="2000" dirty="0" smtClean="0"/>
              <a:t> yang </a:t>
            </a:r>
            <a:r>
              <a:rPr lang="en-US" sz="2000" dirty="0" err="1" smtClean="0"/>
              <a:t>tersembunyi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dataset </a:t>
            </a:r>
            <a:r>
              <a:rPr lang="en-US" sz="2000" dirty="0" err="1" smtClean="0"/>
              <a:t>besar</a:t>
            </a:r>
            <a:r>
              <a:rPr lang="en-US" sz="2000" dirty="0" smtClean="0"/>
              <a:t>).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191168532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852487" y="1143000"/>
            <a:ext cx="3204019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500" b="1" i="1" dirty="0" err="1" smtClean="0">
                <a:solidFill>
                  <a:srgbClr val="D3533C"/>
                </a:solidFill>
              </a:rPr>
              <a:t>Definisi</a:t>
            </a:r>
            <a:r>
              <a:rPr lang="en-US" sz="2500" b="1" i="1" dirty="0" smtClean="0">
                <a:solidFill>
                  <a:srgbClr val="D3533C"/>
                </a:solidFill>
              </a:rPr>
              <a:t> Text </a:t>
            </a:r>
            <a:r>
              <a:rPr lang="en-US" sz="2500" b="1" i="1" dirty="0">
                <a:solidFill>
                  <a:srgbClr val="D3533C"/>
                </a:solidFill>
              </a:rPr>
              <a:t>Mining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52486" y="1905000"/>
            <a:ext cx="737711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smtClean="0"/>
              <a:t>Text mining </a:t>
            </a:r>
            <a:r>
              <a:rPr lang="en-US" sz="2000" dirty="0" smtClean="0"/>
              <a:t>di </a:t>
            </a:r>
            <a:r>
              <a:rPr lang="en-US" sz="2000" dirty="0" err="1" smtClean="0"/>
              <a:t>pahami</a:t>
            </a:r>
            <a:r>
              <a:rPr lang="en-US" sz="2000" dirty="0" smtClean="0"/>
              <a:t> </a:t>
            </a:r>
            <a:r>
              <a:rPr lang="en-US" sz="2000" dirty="0" err="1" smtClean="0"/>
              <a:t>sebagai</a:t>
            </a:r>
            <a:r>
              <a:rPr lang="en-US" sz="2000" dirty="0" smtClean="0"/>
              <a:t> proses </a:t>
            </a:r>
            <a:r>
              <a:rPr lang="en-US" sz="2000" dirty="0" err="1" smtClean="0"/>
              <a:t>secara</a:t>
            </a:r>
            <a:r>
              <a:rPr lang="en-US" sz="2000" dirty="0" smtClean="0"/>
              <a:t> </a:t>
            </a:r>
            <a:r>
              <a:rPr lang="en-US" sz="2000" dirty="0" err="1" smtClean="0"/>
              <a:t>otomatis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mengekstrak</a:t>
            </a:r>
            <a:r>
              <a:rPr lang="en-US" sz="2000" dirty="0" smtClean="0"/>
              <a:t> </a:t>
            </a:r>
            <a:r>
              <a:rPr lang="en-US" sz="2000" dirty="0" err="1" smtClean="0"/>
              <a:t>informasi</a:t>
            </a:r>
            <a:r>
              <a:rPr lang="en-US" sz="2000" dirty="0" smtClean="0"/>
              <a:t> yang </a:t>
            </a:r>
            <a:r>
              <a:rPr lang="en-US" sz="2000" dirty="0" err="1" smtClean="0"/>
              <a:t>bermakna</a:t>
            </a:r>
            <a:r>
              <a:rPr lang="en-US" sz="2000" dirty="0" smtClean="0"/>
              <a:t>, </a:t>
            </a:r>
            <a:r>
              <a:rPr lang="en-US" sz="2000" dirty="0" err="1" smtClean="0"/>
              <a:t>berguna</a:t>
            </a:r>
            <a:r>
              <a:rPr lang="en-US" sz="2000" dirty="0" smtClean="0"/>
              <a:t>, </a:t>
            </a:r>
            <a:r>
              <a:rPr lang="en-US" sz="2000" dirty="0" err="1" smtClean="0"/>
              <a:t>dimana</a:t>
            </a:r>
            <a:r>
              <a:rPr lang="en-US" sz="2000" dirty="0" smtClean="0"/>
              <a:t> </a:t>
            </a:r>
            <a:r>
              <a:rPr lang="en-US" sz="2000" dirty="0" err="1" smtClean="0"/>
              <a:t>sebelumnya</a:t>
            </a:r>
            <a:r>
              <a:rPr lang="en-US" sz="2000" dirty="0" smtClean="0"/>
              <a:t> </a:t>
            </a:r>
            <a:r>
              <a:rPr lang="en-US" sz="2000" dirty="0" err="1" smtClean="0"/>
              <a:t>tidak</a:t>
            </a:r>
            <a:r>
              <a:rPr lang="en-US" sz="2000" dirty="0" smtClean="0"/>
              <a:t> di </a:t>
            </a:r>
            <a:r>
              <a:rPr lang="en-US" sz="2000" dirty="0" err="1" smtClean="0"/>
              <a:t>ketahui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akhirnya</a:t>
            </a:r>
            <a:r>
              <a:rPr lang="en-US" sz="2000" dirty="0" smtClean="0"/>
              <a:t> </a:t>
            </a:r>
            <a:r>
              <a:rPr lang="en-US" sz="2000" dirty="0" err="1" smtClean="0"/>
              <a:t>dapat</a:t>
            </a:r>
            <a:r>
              <a:rPr lang="en-US" sz="2000" dirty="0" smtClean="0"/>
              <a:t> di </a:t>
            </a:r>
            <a:r>
              <a:rPr lang="en-US" sz="2000" dirty="0" err="1" smtClean="0"/>
              <a:t>pahami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dirty="0" err="1" smtClean="0"/>
              <a:t>penyimpanan</a:t>
            </a:r>
            <a:r>
              <a:rPr lang="en-US" sz="2000" dirty="0" smtClean="0"/>
              <a:t> </a:t>
            </a:r>
            <a:r>
              <a:rPr lang="en-US" sz="2000" dirty="0" err="1" smtClean="0"/>
              <a:t>dokumen</a:t>
            </a:r>
            <a:r>
              <a:rPr lang="en-US" sz="2000" dirty="0" smtClean="0"/>
              <a:t> </a:t>
            </a:r>
            <a:r>
              <a:rPr lang="en-US" sz="2000" dirty="0" err="1" smtClean="0"/>
              <a:t>tekstual</a:t>
            </a:r>
            <a:r>
              <a:rPr lang="en-US" sz="2000" dirty="0" smtClean="0"/>
              <a:t>. </a:t>
            </a:r>
            <a:endParaRPr lang="en-US" sz="2000" i="1" dirty="0"/>
          </a:p>
        </p:txBody>
      </p:sp>
      <p:sp>
        <p:nvSpPr>
          <p:cNvPr id="5" name="TextBox 4"/>
          <p:cNvSpPr txBox="1"/>
          <p:nvPr/>
        </p:nvSpPr>
        <p:spPr>
          <a:xfrm>
            <a:off x="1565957" y="3755687"/>
            <a:ext cx="6040659" cy="1287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i="1" dirty="0" smtClean="0"/>
              <a:t>Text Mining </a:t>
            </a:r>
          </a:p>
          <a:p>
            <a:pPr algn="ctr">
              <a:lnSpc>
                <a:spcPct val="150000"/>
              </a:lnSpc>
            </a:pPr>
            <a:r>
              <a:rPr lang="en-US" i="1" dirty="0" smtClean="0"/>
              <a:t>= Data Mining (yang </a:t>
            </a:r>
            <a:r>
              <a:rPr lang="en-US" i="1" dirty="0" err="1" smtClean="0"/>
              <a:t>diterapkan</a:t>
            </a:r>
            <a:r>
              <a:rPr lang="en-US" i="1" dirty="0" smtClean="0"/>
              <a:t> </a:t>
            </a:r>
            <a:r>
              <a:rPr lang="en-US" i="1" dirty="0" err="1" smtClean="0"/>
              <a:t>dalam</a:t>
            </a:r>
            <a:r>
              <a:rPr lang="en-US" i="1" dirty="0" smtClean="0"/>
              <a:t> </a:t>
            </a:r>
            <a:r>
              <a:rPr lang="en-US" i="1" dirty="0" err="1" smtClean="0"/>
              <a:t>bentuk</a:t>
            </a:r>
            <a:r>
              <a:rPr lang="en-US" i="1" dirty="0" smtClean="0"/>
              <a:t> data </a:t>
            </a:r>
            <a:r>
              <a:rPr lang="en-US" i="1" dirty="0" err="1" smtClean="0"/>
              <a:t>teks</a:t>
            </a:r>
            <a:r>
              <a:rPr lang="en-US" i="1" dirty="0" smtClean="0"/>
              <a:t>) + basic linguistic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536528958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09600" y="1013013"/>
            <a:ext cx="1746760" cy="430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i="1" dirty="0" smtClean="0"/>
              <a:t>Text Mining</a:t>
            </a:r>
            <a:endParaRPr lang="en-US" sz="2200" b="1" i="1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1480477"/>
            <a:ext cx="39010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/>
              <a:t>Bagaimana</a:t>
            </a:r>
            <a:r>
              <a:rPr lang="en-US" sz="2000" dirty="0" smtClean="0"/>
              <a:t> </a:t>
            </a:r>
            <a:r>
              <a:rPr lang="en-US" sz="2000" i="1" dirty="0" smtClean="0">
                <a:solidFill>
                  <a:srgbClr val="FF0000"/>
                </a:solidFill>
              </a:rPr>
              <a:t>Text Mining </a:t>
            </a:r>
            <a:r>
              <a:rPr lang="en-US" sz="2000" dirty="0" err="1" smtClean="0"/>
              <a:t>bekerja</a:t>
            </a:r>
            <a:r>
              <a:rPr lang="en-US" sz="2000" dirty="0" smtClean="0"/>
              <a:t>?</a:t>
            </a:r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609601" y="2057400"/>
            <a:ext cx="79248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en-US" sz="2000" dirty="0" err="1" smtClean="0"/>
              <a:t>Langkah</a:t>
            </a:r>
            <a:r>
              <a:rPr lang="en-US" sz="2000" dirty="0" smtClean="0"/>
              <a:t> </a:t>
            </a:r>
            <a:r>
              <a:rPr lang="en-US" sz="2000" dirty="0" err="1" smtClean="0"/>
              <a:t>dasar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i="1" dirty="0" smtClean="0"/>
              <a:t>text mining </a:t>
            </a:r>
            <a:r>
              <a:rPr lang="en-US" sz="2000" dirty="0" err="1" smtClean="0"/>
              <a:t>melibatkan</a:t>
            </a:r>
            <a:r>
              <a:rPr lang="en-US" sz="2000" dirty="0" smtClean="0"/>
              <a:t> </a:t>
            </a:r>
            <a:r>
              <a:rPr lang="en-US" sz="2000" dirty="0" err="1" smtClean="0">
                <a:solidFill>
                  <a:srgbClr val="FF0000"/>
                </a:solidFill>
              </a:rPr>
              <a:t>konversi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</a:rPr>
              <a:t>teks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 smtClean="0"/>
              <a:t>menjadi</a:t>
            </a:r>
            <a:r>
              <a:rPr lang="en-US" sz="2000" dirty="0" smtClean="0"/>
              <a:t> </a:t>
            </a:r>
            <a:r>
              <a:rPr lang="en-US" sz="2000" dirty="0" smtClean="0">
                <a:solidFill>
                  <a:srgbClr val="FF0000"/>
                </a:solidFill>
              </a:rPr>
              <a:t>data semi </a:t>
            </a:r>
            <a:r>
              <a:rPr lang="en-US" sz="2000" dirty="0" err="1" smtClean="0">
                <a:solidFill>
                  <a:srgbClr val="FF0000"/>
                </a:solidFill>
              </a:rPr>
              <a:t>terstruktur</a:t>
            </a:r>
            <a:endParaRPr lang="en-US" sz="2000" dirty="0" smtClean="0">
              <a:solidFill>
                <a:srgbClr val="FF0000"/>
              </a:solidFill>
            </a:endParaRPr>
          </a:p>
          <a:p>
            <a:pPr marL="457200" indent="-457200">
              <a:buAutoNum type="arabicPeriod"/>
            </a:pPr>
            <a:endParaRPr lang="en-US" sz="2000" dirty="0" smtClean="0">
              <a:solidFill>
                <a:srgbClr val="FF0000"/>
              </a:solidFill>
            </a:endParaRPr>
          </a:p>
          <a:p>
            <a:pPr marL="457200" indent="-457200">
              <a:buAutoNum type="arabicPeriod"/>
            </a:pPr>
            <a:r>
              <a:rPr lang="en-US" sz="2000" dirty="0" err="1" smtClean="0"/>
              <a:t>Setelah</a:t>
            </a:r>
            <a:r>
              <a:rPr lang="en-US" sz="2000" dirty="0" smtClean="0"/>
              <a:t> </a:t>
            </a:r>
            <a:r>
              <a:rPr lang="en-US" sz="2000" dirty="0" err="1" smtClean="0"/>
              <a:t>mengubah</a:t>
            </a:r>
            <a:r>
              <a:rPr lang="en-US" sz="2000" dirty="0" smtClean="0"/>
              <a:t> </a:t>
            </a:r>
            <a:r>
              <a:rPr lang="en-US" sz="2000" dirty="0" err="1" smtClean="0"/>
              <a:t>teks</a:t>
            </a:r>
            <a:r>
              <a:rPr lang="en-US" sz="2000" dirty="0" smtClean="0"/>
              <a:t> yang </a:t>
            </a:r>
            <a:r>
              <a:rPr lang="en-US" sz="2000" dirty="0" err="1" smtClean="0"/>
              <a:t>tidak</a:t>
            </a:r>
            <a:r>
              <a:rPr lang="en-US" sz="2000" dirty="0" smtClean="0"/>
              <a:t> </a:t>
            </a:r>
            <a:r>
              <a:rPr lang="en-US" sz="2000" dirty="0" err="1" smtClean="0"/>
              <a:t>terstruktur</a:t>
            </a:r>
            <a:r>
              <a:rPr lang="en-US" sz="2000" dirty="0" smtClean="0"/>
              <a:t> </a:t>
            </a:r>
            <a:r>
              <a:rPr lang="en-US" sz="2000" dirty="0" err="1" smtClean="0"/>
              <a:t>menjadi</a:t>
            </a:r>
            <a:r>
              <a:rPr lang="en-US" sz="2000" dirty="0" smtClean="0"/>
              <a:t> data semi </a:t>
            </a:r>
            <a:r>
              <a:rPr lang="en-US" sz="2000" dirty="0" err="1" smtClean="0"/>
              <a:t>terstruktur</a:t>
            </a:r>
            <a:r>
              <a:rPr lang="en-US" sz="2000" dirty="0" smtClean="0"/>
              <a:t>, </a:t>
            </a:r>
            <a:r>
              <a:rPr lang="en-US" sz="2000" dirty="0" err="1" smtClean="0"/>
              <a:t>langkah</a:t>
            </a:r>
            <a:r>
              <a:rPr lang="en-US" sz="2000" dirty="0" smtClean="0"/>
              <a:t> </a:t>
            </a:r>
            <a:r>
              <a:rPr lang="en-US" sz="2000" dirty="0" err="1" smtClean="0"/>
              <a:t>selanjutnya</a:t>
            </a:r>
            <a:r>
              <a:rPr lang="en-US" sz="2000" dirty="0" smtClean="0"/>
              <a:t> </a:t>
            </a:r>
            <a:r>
              <a:rPr lang="en-US" sz="2000" dirty="0" err="1" smtClean="0"/>
              <a:t>adalah</a:t>
            </a:r>
            <a:r>
              <a:rPr lang="en-US" sz="2000" dirty="0" smtClean="0"/>
              <a:t> </a:t>
            </a:r>
            <a:r>
              <a:rPr lang="en-US" sz="2000" dirty="0" err="1" smtClean="0"/>
              <a:t>menerapkan</a:t>
            </a:r>
            <a:r>
              <a:rPr lang="en-US" sz="2000" dirty="0" smtClean="0"/>
              <a:t> </a:t>
            </a:r>
            <a:r>
              <a:rPr lang="en-US" sz="2000" dirty="0" err="1" smtClean="0"/>
              <a:t>teknik</a:t>
            </a:r>
            <a:r>
              <a:rPr lang="en-US" sz="2000" dirty="0" smtClean="0"/>
              <a:t> </a:t>
            </a:r>
            <a:r>
              <a:rPr lang="en-US" sz="2000" dirty="0" err="1" smtClean="0"/>
              <a:t>analisis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proses </a:t>
            </a:r>
            <a:r>
              <a:rPr lang="en-US" sz="2000" i="1" dirty="0" smtClean="0">
                <a:solidFill>
                  <a:srgbClr val="FF0000"/>
                </a:solidFill>
              </a:rPr>
              <a:t>classification, clustering, prediction</a:t>
            </a:r>
          </a:p>
          <a:p>
            <a:pPr marL="457200" indent="-457200">
              <a:buAutoNum type="arabicPeriod"/>
            </a:pPr>
            <a:endParaRPr lang="en-US" sz="2000" i="1" dirty="0">
              <a:solidFill>
                <a:srgbClr val="FF0000"/>
              </a:solidFill>
            </a:endParaRPr>
          </a:p>
          <a:p>
            <a:pPr marL="457200" indent="-457200">
              <a:buAutoNum type="arabicPeriod"/>
            </a:pPr>
            <a:r>
              <a:rPr lang="en-US" sz="2000" dirty="0" err="1" smtClean="0"/>
              <a:t>Menemukan</a:t>
            </a:r>
            <a:r>
              <a:rPr lang="en-US" sz="2000" dirty="0" smtClean="0"/>
              <a:t> </a:t>
            </a:r>
            <a:r>
              <a:rPr lang="en-US" sz="2000" dirty="0" err="1" smtClean="0"/>
              <a:t>pola</a:t>
            </a:r>
            <a:r>
              <a:rPr lang="en-US" sz="2000" dirty="0" smtClean="0"/>
              <a:t> yang </a:t>
            </a:r>
            <a:r>
              <a:rPr lang="en-US" sz="2000" dirty="0" err="1" smtClean="0"/>
              <a:t>lebih</a:t>
            </a:r>
            <a:r>
              <a:rPr lang="en-US" sz="2000" dirty="0" smtClean="0"/>
              <a:t> </a:t>
            </a:r>
            <a:r>
              <a:rPr lang="en-US" sz="2000" dirty="0" err="1" smtClean="0"/>
              <a:t>baik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dirty="0" err="1" smtClean="0"/>
              <a:t>hasil</a:t>
            </a:r>
            <a:r>
              <a:rPr lang="en-US" sz="2000" dirty="0" smtClean="0"/>
              <a:t> </a:t>
            </a:r>
            <a:r>
              <a:rPr lang="en-US" sz="2000" dirty="0" err="1" smtClean="0"/>
              <a:t>perubahan</a:t>
            </a:r>
            <a:r>
              <a:rPr lang="en-US" sz="2000" dirty="0" smtClean="0"/>
              <a:t> </a:t>
            </a:r>
            <a:r>
              <a:rPr lang="en-US" sz="2000" dirty="0" err="1" smtClean="0"/>
              <a:t>teks</a:t>
            </a:r>
            <a:r>
              <a:rPr lang="en-US" sz="2000" dirty="0" smtClean="0"/>
              <a:t> yang </a:t>
            </a:r>
            <a:r>
              <a:rPr lang="en-US" sz="2000" dirty="0" err="1" smtClean="0"/>
              <a:t>tidak</a:t>
            </a:r>
            <a:r>
              <a:rPr lang="en-US" sz="2000" dirty="0" smtClean="0"/>
              <a:t> </a:t>
            </a:r>
            <a:r>
              <a:rPr lang="en-US" sz="2000" dirty="0" err="1" smtClean="0"/>
              <a:t>terstruktur</a:t>
            </a:r>
            <a:r>
              <a:rPr lang="en-US" sz="2000" dirty="0" smtClean="0"/>
              <a:t> </a:t>
            </a:r>
            <a:r>
              <a:rPr lang="en-US" sz="2000" dirty="0" err="1" smtClean="0"/>
              <a:t>menjadi</a:t>
            </a:r>
            <a:r>
              <a:rPr lang="en-US" sz="2000" dirty="0" smtClean="0"/>
              <a:t> data semi </a:t>
            </a:r>
            <a:r>
              <a:rPr lang="en-US" sz="2000" dirty="0" err="1" smtClean="0"/>
              <a:t>terstruktur</a:t>
            </a:r>
            <a:endParaRPr lang="en-US" sz="2000" dirty="0" smtClean="0"/>
          </a:p>
          <a:p>
            <a:pPr marL="457200" indent="-457200">
              <a:buAutoNum type="arabicPeriod"/>
            </a:pPr>
            <a:endParaRPr lang="en-US" sz="2000" dirty="0"/>
          </a:p>
          <a:p>
            <a:pPr marL="457200" indent="-457200">
              <a:buAutoNum type="arabicPeriod"/>
            </a:pPr>
            <a:r>
              <a:rPr lang="en-US" sz="2000" dirty="0" err="1" smtClean="0"/>
              <a:t>Melakukan</a:t>
            </a:r>
            <a:r>
              <a:rPr lang="en-US" sz="2000" dirty="0" smtClean="0"/>
              <a:t> </a:t>
            </a:r>
            <a:r>
              <a:rPr lang="en-US" sz="2000" dirty="0" err="1" smtClean="0"/>
              <a:t>pelatihan</a:t>
            </a:r>
            <a:r>
              <a:rPr lang="en-US" sz="2000" dirty="0" smtClean="0"/>
              <a:t> model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mendeteksi</a:t>
            </a:r>
            <a:r>
              <a:rPr lang="en-US" sz="2000" dirty="0" smtClean="0"/>
              <a:t> </a:t>
            </a:r>
            <a:r>
              <a:rPr lang="en-US" sz="2000" dirty="0" err="1" smtClean="0"/>
              <a:t>pola</a:t>
            </a:r>
            <a:r>
              <a:rPr lang="en-US" sz="2000" dirty="0" smtClean="0"/>
              <a:t> 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teks</a:t>
            </a:r>
            <a:r>
              <a:rPr lang="en-US" sz="2000" dirty="0" smtClean="0"/>
              <a:t> </a:t>
            </a:r>
            <a:r>
              <a:rPr lang="en-US" sz="2000" dirty="0" err="1" smtClean="0"/>
              <a:t>baru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tidak</a:t>
            </a:r>
            <a:r>
              <a:rPr lang="en-US" sz="2000" dirty="0" smtClean="0"/>
              <a:t> </a:t>
            </a:r>
            <a:r>
              <a:rPr lang="en-US" sz="2000" dirty="0" err="1" smtClean="0"/>
              <a:t>terlihat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30815921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479026" y="2967335"/>
            <a:ext cx="418595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err="1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Terima</a:t>
            </a:r>
            <a:r>
              <a:rPr lang="en-US" sz="5400" b="0" cap="none" spc="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 </a:t>
            </a:r>
            <a:r>
              <a:rPr lang="en-US" sz="5400" b="0" cap="none" spc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Kasih</a:t>
            </a:r>
            <a:endParaRPr lang="en-US" sz="5400" b="0" cap="none" spc="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72593617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itle 5">
            <a:extLst>
              <a:ext uri="{FF2B5EF4-FFF2-40B4-BE49-F238E27FC236}">
                <a16:creationId xmlns:a16="http://schemas.microsoft.com/office/drawing/2014/main" xmlns="" id="{4D6CE157-0C63-45E6-8487-D67222A8F8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9539" y="1219200"/>
            <a:ext cx="7193495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altLang="id-ID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UNSUPERVISED LEARNING</a:t>
            </a:r>
            <a:endParaRPr lang="id-ID" altLang="id-ID" sz="20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570EF31E-D271-4944-9C7D-6F300FEC4517}"/>
              </a:ext>
            </a:extLst>
          </p:cNvPr>
          <p:cNvSpPr txBox="1"/>
          <p:nvPr/>
        </p:nvSpPr>
        <p:spPr>
          <a:xfrm>
            <a:off x="718282" y="2628982"/>
            <a:ext cx="773601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q"/>
            </a:pPr>
            <a:r>
              <a:rPr lang="en-US" sz="2000" dirty="0"/>
              <a:t>P</a:t>
            </a:r>
            <a:r>
              <a:rPr lang="en-US" sz="2000" dirty="0" smtClean="0"/>
              <a:t>roses </a:t>
            </a:r>
            <a:r>
              <a:rPr lang="en-US" sz="2000" dirty="0" err="1"/>
              <a:t>suatu</a:t>
            </a:r>
            <a:r>
              <a:rPr lang="en-US" sz="2000" dirty="0"/>
              <a:t> </a:t>
            </a:r>
            <a:r>
              <a:rPr lang="en-US" sz="2000" dirty="0" err="1" smtClean="0"/>
              <a:t>sistem</a:t>
            </a:r>
            <a:r>
              <a:rPr lang="en-US" sz="2000" dirty="0" smtClean="0"/>
              <a:t> </a:t>
            </a:r>
            <a:r>
              <a:rPr lang="en-US" sz="2000" dirty="0" err="1"/>
              <a:t>mempelajari</a:t>
            </a:r>
            <a:r>
              <a:rPr lang="en-US" sz="2000" dirty="0"/>
              <a:t> unlabeled </a:t>
            </a:r>
            <a:r>
              <a:rPr lang="en-US" sz="2000" dirty="0" smtClean="0"/>
              <a:t>data </a:t>
            </a:r>
            <a:r>
              <a:rPr lang="en-US" sz="2000" dirty="0" err="1" smtClean="0"/>
              <a:t>berdasarkan</a:t>
            </a:r>
            <a:r>
              <a:rPr lang="en-US" sz="2000" dirty="0" smtClean="0"/>
              <a:t> </a:t>
            </a:r>
            <a:r>
              <a:rPr lang="en-US" sz="2000" dirty="0" err="1"/>
              <a:t>fitur</a:t>
            </a:r>
            <a:r>
              <a:rPr lang="en-US" sz="2000" dirty="0"/>
              <a:t> –</a:t>
            </a:r>
            <a:r>
              <a:rPr lang="en-US" sz="2000" dirty="0" err="1"/>
              <a:t>fitur</a:t>
            </a:r>
            <a:r>
              <a:rPr lang="en-US" sz="2000" dirty="0"/>
              <a:t> </a:t>
            </a:r>
            <a:r>
              <a:rPr lang="en-US" sz="2000" dirty="0" err="1"/>
              <a:t>dari</a:t>
            </a:r>
            <a:r>
              <a:rPr lang="en-US" sz="2000" dirty="0"/>
              <a:t> data </a:t>
            </a:r>
            <a:r>
              <a:rPr lang="en-US" sz="2000" dirty="0" err="1"/>
              <a:t>tersebut</a:t>
            </a:r>
            <a:r>
              <a:rPr lang="en-US" sz="2000" dirty="0"/>
              <a:t>, </a:t>
            </a:r>
            <a:endParaRPr lang="en-US" sz="2000" dirty="0" smtClean="0"/>
          </a:p>
          <a:p>
            <a:pPr marL="457200" indent="-457200">
              <a:buFont typeface="Wingdings" pitchFamily="2" charset="2"/>
              <a:buChar char="q"/>
            </a:pPr>
            <a:r>
              <a:rPr lang="en-US" sz="2000" dirty="0" err="1"/>
              <a:t>T</a:t>
            </a:r>
            <a:r>
              <a:rPr lang="en-US" sz="2000" dirty="0" err="1" smtClean="0"/>
              <a:t>ujuan</a:t>
            </a:r>
            <a:r>
              <a:rPr lang="en-US" sz="2000" dirty="0" smtClean="0"/>
              <a:t> </a:t>
            </a:r>
            <a:r>
              <a:rPr lang="en-US" sz="2000" dirty="0" err="1"/>
              <a:t>akhir</a:t>
            </a:r>
            <a:r>
              <a:rPr lang="en-US" sz="2000" dirty="0"/>
              <a:t> </a:t>
            </a:r>
            <a:r>
              <a:rPr lang="en-US" sz="2000" dirty="0" err="1"/>
              <a:t>dari</a:t>
            </a:r>
            <a:r>
              <a:rPr lang="en-US" sz="2000" dirty="0"/>
              <a:t> </a:t>
            </a:r>
            <a:r>
              <a:rPr lang="en-US" sz="2000" dirty="0" smtClean="0"/>
              <a:t> </a:t>
            </a:r>
            <a:r>
              <a:rPr lang="en-US" sz="2000" i="1" dirty="0"/>
              <a:t>u</a:t>
            </a:r>
            <a:r>
              <a:rPr lang="en-US" sz="2000" i="1" dirty="0" smtClean="0"/>
              <a:t>nsupervised </a:t>
            </a:r>
            <a:r>
              <a:rPr lang="en-US" sz="2000" i="1" dirty="0"/>
              <a:t>learning </a:t>
            </a:r>
            <a:r>
              <a:rPr lang="en-US" sz="2000" dirty="0" err="1" smtClean="0"/>
              <a:t>adalah</a:t>
            </a:r>
            <a:r>
              <a:rPr lang="en-US" sz="2000" dirty="0"/>
              <a:t> </a:t>
            </a:r>
            <a:r>
              <a:rPr lang="en-US" sz="2000" dirty="0" err="1" smtClean="0"/>
              <a:t>mengelompok</a:t>
            </a:r>
            <a:r>
              <a:rPr lang="en-US" sz="2000" dirty="0" smtClean="0"/>
              <a:t> </a:t>
            </a:r>
            <a:r>
              <a:rPr lang="en-US" sz="2000" dirty="0"/>
              <a:t>data – data </a:t>
            </a:r>
            <a:r>
              <a:rPr lang="en-US" sz="2000" dirty="0" err="1"/>
              <a:t>ke</a:t>
            </a:r>
            <a:r>
              <a:rPr lang="en-US" sz="2000" dirty="0"/>
              <a:t> 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suatu</a:t>
            </a:r>
            <a:r>
              <a:rPr lang="en-US" sz="2000" dirty="0"/>
              <a:t> group </a:t>
            </a:r>
            <a:r>
              <a:rPr lang="en-US" sz="2000" dirty="0" smtClean="0"/>
              <a:t>yang </a:t>
            </a:r>
            <a:r>
              <a:rPr lang="en-US" sz="2000" dirty="0" err="1" smtClean="0"/>
              <a:t>berupa</a:t>
            </a:r>
            <a:r>
              <a:rPr lang="en-US" sz="2000" dirty="0" smtClean="0"/>
              <a:t> </a:t>
            </a:r>
            <a:r>
              <a:rPr lang="en-US" sz="2000" dirty="0"/>
              <a:t>cluster </a:t>
            </a:r>
            <a:r>
              <a:rPr lang="en-US" sz="2000" dirty="0" err="1"/>
              <a:t>terdiri</a:t>
            </a:r>
            <a:r>
              <a:rPr lang="en-US" sz="2000" dirty="0"/>
              <a:t> </a:t>
            </a:r>
            <a:r>
              <a:rPr lang="en-US" sz="2000" dirty="0" err="1"/>
              <a:t>dari</a:t>
            </a:r>
            <a:r>
              <a:rPr lang="en-US" sz="2000" dirty="0"/>
              <a:t> data yang </a:t>
            </a:r>
            <a:r>
              <a:rPr lang="en-US" sz="2000" dirty="0" err="1"/>
              <a:t>memiliki</a:t>
            </a:r>
            <a:r>
              <a:rPr lang="en-US" sz="2000" dirty="0"/>
              <a:t> </a:t>
            </a:r>
            <a:r>
              <a:rPr lang="en-US" sz="2000" dirty="0" err="1"/>
              <a:t>kemiripan</a:t>
            </a:r>
            <a:r>
              <a:rPr lang="en-US" sz="2000" dirty="0"/>
              <a:t> yang </a:t>
            </a:r>
            <a:r>
              <a:rPr lang="en-US" sz="2000" dirty="0" err="1"/>
              <a:t>sama</a:t>
            </a:r>
            <a:r>
              <a:rPr lang="en-US" sz="2000" dirty="0"/>
              <a:t>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satu</a:t>
            </a:r>
            <a:r>
              <a:rPr lang="en-US" sz="2000" dirty="0"/>
              <a:t> cluster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apa</a:t>
            </a:r>
            <a:r>
              <a:rPr lang="en-US" sz="2000" dirty="0"/>
              <a:t> </a:t>
            </a:r>
            <a:r>
              <a:rPr lang="en-US" sz="2000" dirty="0" err="1"/>
              <a:t>bila</a:t>
            </a:r>
            <a:r>
              <a:rPr lang="en-US" sz="2000" dirty="0"/>
              <a:t> </a:t>
            </a:r>
            <a:r>
              <a:rPr lang="en-US" sz="2000" dirty="0" err="1"/>
              <a:t>ditemukan</a:t>
            </a:r>
            <a:r>
              <a:rPr lang="en-US" sz="2000" dirty="0"/>
              <a:t> </a:t>
            </a:r>
            <a:r>
              <a:rPr lang="en-US" sz="2000" dirty="0" err="1"/>
              <a:t>perbedaan</a:t>
            </a:r>
            <a:r>
              <a:rPr lang="en-US" sz="2000" dirty="0"/>
              <a:t> </a:t>
            </a:r>
            <a:r>
              <a:rPr lang="en-US" sz="2000" dirty="0" err="1"/>
              <a:t>dapat</a:t>
            </a:r>
            <a:r>
              <a:rPr lang="en-US" sz="2000" dirty="0"/>
              <a:t> di </a:t>
            </a:r>
            <a:r>
              <a:rPr lang="en-US" sz="2000" dirty="0" err="1"/>
              <a:t>kelompokkan</a:t>
            </a:r>
            <a:r>
              <a:rPr lang="en-US" sz="2000" dirty="0"/>
              <a:t> </a:t>
            </a:r>
            <a:r>
              <a:rPr lang="en-US" sz="2000" dirty="0" err="1"/>
              <a:t>ke</a:t>
            </a:r>
            <a:r>
              <a:rPr lang="en-US" sz="2000" dirty="0"/>
              <a:t> </a:t>
            </a:r>
            <a:r>
              <a:rPr lang="en-US" sz="2000" dirty="0" err="1"/>
              <a:t>dalam</a:t>
            </a:r>
            <a:r>
              <a:rPr lang="en-US" sz="2000" dirty="0"/>
              <a:t> cluster yang lain </a:t>
            </a:r>
            <a:r>
              <a:rPr lang="en-US" sz="2000" dirty="0" err="1"/>
              <a:t>atau</a:t>
            </a:r>
            <a:r>
              <a:rPr lang="en-US" sz="2000" dirty="0"/>
              <a:t> </a:t>
            </a:r>
            <a:r>
              <a:rPr lang="en-US" sz="2000" dirty="0" err="1"/>
              <a:t>dapat</a:t>
            </a:r>
            <a:r>
              <a:rPr lang="en-US" sz="2000" dirty="0"/>
              <a:t> </a:t>
            </a:r>
            <a:r>
              <a:rPr lang="en-US" sz="2000" dirty="0" err="1"/>
              <a:t>diangap</a:t>
            </a:r>
            <a:r>
              <a:rPr lang="en-US" sz="2000" dirty="0"/>
              <a:t> </a:t>
            </a:r>
            <a:r>
              <a:rPr lang="en-US" sz="2000" dirty="0" err="1"/>
              <a:t>sebagai</a:t>
            </a:r>
            <a:r>
              <a:rPr lang="en-US" sz="2000" dirty="0"/>
              <a:t> </a:t>
            </a:r>
            <a:r>
              <a:rPr lang="en-US" sz="2000" i="1" dirty="0"/>
              <a:t>outlier.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itle 5">
            <a:extLst>
              <a:ext uri="{FF2B5EF4-FFF2-40B4-BE49-F238E27FC236}">
                <a16:creationId xmlns="" xmlns:a16="http://schemas.microsoft.com/office/drawing/2014/main" id="{4D6CE157-0C63-45E6-8487-D67222A8F8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5300" y="971591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altLang="id-ID" sz="2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UNSUPERVISED LEARNING</a:t>
            </a:r>
            <a:endParaRPr lang="id-ID" altLang="id-ID" sz="22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570EF31E-D271-4944-9C7D-6F300FEC4517}"/>
              </a:ext>
            </a:extLst>
          </p:cNvPr>
          <p:cNvSpPr txBox="1"/>
          <p:nvPr/>
        </p:nvSpPr>
        <p:spPr>
          <a:xfrm>
            <a:off x="946972" y="2028616"/>
            <a:ext cx="7326255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20700" indent="-520700">
              <a:buFont typeface="Wingdings" panose="05000000000000000000" pitchFamily="2" charset="2"/>
              <a:buChar char="v"/>
            </a:pPr>
            <a:r>
              <a:rPr lang="id-ID" sz="2200" dirty="0"/>
              <a:t>Algoritma data mining mencari pola dari </a:t>
            </a:r>
            <a:r>
              <a:rPr lang="id-ID" sz="2200" dirty="0">
                <a:solidFill>
                  <a:srgbClr val="C00000"/>
                </a:solidFill>
              </a:rPr>
              <a:t>semua variable (atribut</a:t>
            </a:r>
            <a:r>
              <a:rPr lang="id-ID" sz="2200" dirty="0" smtClean="0">
                <a:solidFill>
                  <a:srgbClr val="C00000"/>
                </a:solidFill>
              </a:rPr>
              <a:t>)</a:t>
            </a:r>
            <a:r>
              <a:rPr lang="en-US" sz="2200" dirty="0" smtClean="0">
                <a:solidFill>
                  <a:srgbClr val="C00000"/>
                </a:solidFill>
              </a:rPr>
              <a:t>.</a:t>
            </a:r>
            <a:endParaRPr lang="en-US" sz="2200" dirty="0" smtClean="0"/>
          </a:p>
          <a:p>
            <a:pPr marL="520700" indent="-520700">
              <a:buFont typeface="Wingdings" panose="05000000000000000000" pitchFamily="2" charset="2"/>
              <a:buChar char="v"/>
            </a:pPr>
            <a:r>
              <a:rPr lang="en-US" sz="2200" dirty="0" smtClean="0"/>
              <a:t>Dataset </a:t>
            </a:r>
            <a:r>
              <a:rPr lang="en-US" sz="2200" dirty="0" err="1" smtClean="0"/>
              <a:t>tidak</a:t>
            </a:r>
            <a:r>
              <a:rPr lang="en-US" sz="2200" dirty="0" smtClean="0"/>
              <a:t> </a:t>
            </a:r>
            <a:r>
              <a:rPr lang="en-US" sz="2200" dirty="0" err="1" smtClean="0"/>
              <a:t>memiliki</a:t>
            </a:r>
            <a:r>
              <a:rPr lang="en-US" sz="2200" dirty="0" smtClean="0"/>
              <a:t> label/</a:t>
            </a:r>
            <a:r>
              <a:rPr lang="en-US" sz="2200" i="1" dirty="0" smtClean="0"/>
              <a:t>class</a:t>
            </a:r>
          </a:p>
          <a:p>
            <a:pPr marL="520700" indent="-520700">
              <a:buFont typeface="Wingdings" panose="05000000000000000000" pitchFamily="2" charset="2"/>
              <a:buChar char="v"/>
            </a:pPr>
            <a:r>
              <a:rPr lang="en-US" sz="2200" dirty="0" err="1" smtClean="0"/>
              <a:t>Contoh</a:t>
            </a:r>
            <a:r>
              <a:rPr lang="en-US" sz="2200" dirty="0" smtClean="0"/>
              <a:t> </a:t>
            </a:r>
            <a:r>
              <a:rPr lang="en-US" sz="2200" dirty="0" err="1" smtClean="0"/>
              <a:t>algoritma</a:t>
            </a:r>
            <a:r>
              <a:rPr lang="en-US" sz="2200" dirty="0" smtClean="0"/>
              <a:t> </a:t>
            </a:r>
            <a:r>
              <a:rPr lang="en-US" sz="2200" i="1" dirty="0" smtClean="0"/>
              <a:t>unsupervised learning </a:t>
            </a:r>
            <a:r>
              <a:rPr lang="en-US" sz="2200" dirty="0" err="1" smtClean="0"/>
              <a:t>adalah</a:t>
            </a:r>
            <a:r>
              <a:rPr lang="en-US" sz="2200" dirty="0" smtClean="0"/>
              <a:t> </a:t>
            </a:r>
            <a:r>
              <a:rPr lang="en-US" sz="2200" dirty="0" err="1" smtClean="0"/>
              <a:t>algoritma</a:t>
            </a:r>
            <a:r>
              <a:rPr lang="en-US" sz="2200" dirty="0" smtClean="0"/>
              <a:t> </a:t>
            </a:r>
            <a:r>
              <a:rPr lang="en-US" sz="2200" dirty="0" err="1" smtClean="0"/>
              <a:t>clustering,maupun</a:t>
            </a:r>
            <a:r>
              <a:rPr lang="en-US" sz="2200" dirty="0" smtClean="0"/>
              <a:t> SOM</a:t>
            </a:r>
          </a:p>
          <a:p>
            <a:pPr marL="520700" indent="-520700">
              <a:buFont typeface="Wingdings" panose="05000000000000000000" pitchFamily="2" charset="2"/>
              <a:buChar char="v"/>
            </a:pPr>
            <a:r>
              <a:rPr lang="en-US" sz="2200" dirty="0" err="1" smtClean="0"/>
              <a:t>Algoritma</a:t>
            </a:r>
            <a:r>
              <a:rPr lang="en-US" sz="2200" dirty="0" smtClean="0"/>
              <a:t> </a:t>
            </a:r>
            <a:r>
              <a:rPr lang="en-US" sz="2200" i="1" dirty="0" smtClean="0"/>
              <a:t>clustering</a:t>
            </a:r>
            <a:r>
              <a:rPr lang="en-US" sz="2200" dirty="0" smtClean="0"/>
              <a:t> : K-Means, K-</a:t>
            </a:r>
            <a:r>
              <a:rPr lang="en-US" sz="2200" dirty="0" err="1" smtClean="0"/>
              <a:t>Medoids</a:t>
            </a:r>
            <a:r>
              <a:rPr lang="en-US" sz="2200" dirty="0" smtClean="0"/>
              <a:t>, </a:t>
            </a:r>
            <a:r>
              <a:rPr lang="en-US" sz="2200" dirty="0" err="1" smtClean="0"/>
              <a:t>Hierarcichal</a:t>
            </a:r>
            <a:r>
              <a:rPr lang="en-US" sz="2200" dirty="0" smtClean="0"/>
              <a:t> Clustering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515439794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itle 5">
            <a:extLst>
              <a:ext uri="{FF2B5EF4-FFF2-40B4-BE49-F238E27FC236}">
                <a16:creationId xmlns:a16="http://schemas.microsoft.com/office/drawing/2014/main" xmlns="" id="{4D6CE157-0C63-45E6-8487-D67222A8F8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5300" y="971591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altLang="id-ID" sz="2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Decision Tree</a:t>
            </a:r>
            <a:endParaRPr lang="id-ID" altLang="id-ID" sz="22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424E2867-C8E9-4B44-A000-4E1680E7BE80}"/>
              </a:ext>
            </a:extLst>
          </p:cNvPr>
          <p:cNvSpPr txBox="1"/>
          <p:nvPr/>
        </p:nvSpPr>
        <p:spPr>
          <a:xfrm>
            <a:off x="501162" y="2209800"/>
            <a:ext cx="529003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dirty="0"/>
              <a:t>	</a:t>
            </a:r>
            <a:r>
              <a:rPr lang="id-ID" sz="2000" dirty="0"/>
              <a:t/>
            </a:r>
            <a:br>
              <a:rPr lang="id-ID" sz="2000" dirty="0"/>
            </a:br>
            <a:endParaRPr lang="en-US" sz="20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570EF31E-D271-4944-9C7D-6F300FEC4517}"/>
              </a:ext>
            </a:extLst>
          </p:cNvPr>
          <p:cNvSpPr txBox="1"/>
          <p:nvPr/>
        </p:nvSpPr>
        <p:spPr>
          <a:xfrm>
            <a:off x="852487" y="2590637"/>
            <a:ext cx="7467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Wingdings" pitchFamily="2" charset="2"/>
              <a:buChar char="q"/>
            </a:pPr>
            <a:r>
              <a:rPr lang="en-US" sz="2000" dirty="0" smtClean="0"/>
              <a:t>Salah </a:t>
            </a:r>
            <a:r>
              <a:rPr lang="en-US" sz="2000" dirty="0" err="1" smtClean="0"/>
              <a:t>satu</a:t>
            </a:r>
            <a:r>
              <a:rPr lang="en-US" sz="2000" dirty="0" smtClean="0"/>
              <a:t> </a:t>
            </a:r>
            <a:r>
              <a:rPr lang="en-US" sz="2000" dirty="0" err="1" smtClean="0"/>
              <a:t>algoritma</a:t>
            </a:r>
            <a:r>
              <a:rPr lang="en-US" sz="2000" dirty="0" smtClean="0"/>
              <a:t> </a:t>
            </a:r>
            <a:r>
              <a:rPr lang="en-US" sz="2000" dirty="0" err="1" smtClean="0"/>
              <a:t>klasifikasi</a:t>
            </a:r>
            <a:r>
              <a:rPr lang="en-US" sz="2000" dirty="0" smtClean="0"/>
              <a:t> yang </a:t>
            </a:r>
            <a:r>
              <a:rPr lang="en-US" sz="2000" dirty="0" err="1" smtClean="0"/>
              <a:t>sangat</a:t>
            </a:r>
            <a:r>
              <a:rPr lang="en-US" sz="2000" dirty="0" smtClean="0"/>
              <a:t> powerful</a:t>
            </a:r>
          </a:p>
          <a:p>
            <a:pPr marL="457200" indent="-457200" algn="just">
              <a:buFont typeface="Wingdings" pitchFamily="2" charset="2"/>
              <a:buChar char="q"/>
            </a:pPr>
            <a:r>
              <a:rPr lang="en-US" sz="2000" dirty="0" err="1" smtClean="0"/>
              <a:t>Waktu</a:t>
            </a:r>
            <a:r>
              <a:rPr lang="en-US" sz="2000" dirty="0" smtClean="0"/>
              <a:t> </a:t>
            </a:r>
            <a:r>
              <a:rPr lang="en-US" sz="2000" dirty="0" err="1" smtClean="0"/>
              <a:t>komputasi</a:t>
            </a:r>
            <a:r>
              <a:rPr lang="en-US" sz="2000" dirty="0" smtClean="0"/>
              <a:t> </a:t>
            </a:r>
            <a:r>
              <a:rPr lang="en-US" sz="2000" dirty="0" err="1" smtClean="0"/>
              <a:t>lebih</a:t>
            </a:r>
            <a:r>
              <a:rPr lang="en-US" sz="2000" dirty="0" smtClean="0"/>
              <a:t> </a:t>
            </a:r>
            <a:r>
              <a:rPr lang="en-US" sz="2000" dirty="0" err="1" smtClean="0"/>
              <a:t>singkat</a:t>
            </a:r>
            <a:r>
              <a:rPr lang="en-US" sz="2000" dirty="0" smtClean="0"/>
              <a:t> </a:t>
            </a:r>
            <a:r>
              <a:rPr lang="en-US" sz="2000" dirty="0" err="1" smtClean="0"/>
              <a:t>dibandingkan</a:t>
            </a:r>
            <a:r>
              <a:rPr lang="en-US" sz="2000" dirty="0" smtClean="0"/>
              <a:t> yang lain</a:t>
            </a:r>
          </a:p>
          <a:p>
            <a:pPr marL="457200" indent="-457200" algn="just">
              <a:buFont typeface="Wingdings" pitchFamily="2" charset="2"/>
              <a:buChar char="q"/>
            </a:pPr>
            <a:r>
              <a:rPr lang="en-US" sz="2000" dirty="0" smtClean="0"/>
              <a:t>Rule-rule yang </a:t>
            </a:r>
            <a:r>
              <a:rPr lang="en-US" sz="2000" dirty="0" err="1" smtClean="0"/>
              <a:t>sederhana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mudah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dimengerti</a:t>
            </a:r>
            <a:endParaRPr lang="en-US" sz="2000" dirty="0" smtClean="0"/>
          </a:p>
          <a:p>
            <a:pPr algn="just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857889351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le 5">
            <a:extLst>
              <a:ext uri="{FF2B5EF4-FFF2-40B4-BE49-F238E27FC236}">
                <a16:creationId xmlns:a16="http://schemas.microsoft.com/office/drawing/2014/main" xmlns="" id="{4D6CE157-0C63-45E6-8487-D67222A8F8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5300" y="8382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altLang="id-ID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Algoritma</a:t>
            </a:r>
            <a:r>
              <a:rPr lang="en-US" altLang="id-ID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id-ID" sz="3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Decision Tree</a:t>
            </a:r>
            <a:endParaRPr lang="id-ID" altLang="id-ID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424E2867-C8E9-4B44-A000-4E1680E7BE80}"/>
              </a:ext>
            </a:extLst>
          </p:cNvPr>
          <p:cNvSpPr txBox="1"/>
          <p:nvPr/>
        </p:nvSpPr>
        <p:spPr>
          <a:xfrm>
            <a:off x="1045617" y="1816358"/>
            <a:ext cx="529003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/>
              <a:t>	</a:t>
            </a:r>
            <a:r>
              <a:rPr lang="id-ID" sz="2000" dirty="0"/>
              <a:t/>
            </a:r>
            <a:br>
              <a:rPr lang="id-ID" sz="2000" dirty="0"/>
            </a:br>
            <a:endParaRPr lang="en-US" sz="20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570EF31E-D271-4944-9C7D-6F300FEC4517}"/>
              </a:ext>
            </a:extLst>
          </p:cNvPr>
          <p:cNvSpPr txBox="1"/>
          <p:nvPr/>
        </p:nvSpPr>
        <p:spPr>
          <a:xfrm>
            <a:off x="685800" y="1676400"/>
            <a:ext cx="8012055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en-US" sz="2800" dirty="0" err="1" smtClean="0"/>
              <a:t>Siapkan</a:t>
            </a:r>
            <a:r>
              <a:rPr lang="en-US" sz="2800" dirty="0" smtClean="0"/>
              <a:t> data </a:t>
            </a:r>
            <a:r>
              <a:rPr lang="en-US" sz="2800" i="1" dirty="0" smtClean="0"/>
              <a:t>training </a:t>
            </a:r>
            <a:r>
              <a:rPr lang="en-US" sz="2800" dirty="0" smtClean="0"/>
              <a:t>(data </a:t>
            </a:r>
            <a:r>
              <a:rPr lang="en-US" sz="2800" dirty="0" err="1" smtClean="0"/>
              <a:t>latih</a:t>
            </a:r>
            <a:r>
              <a:rPr lang="en-US" sz="2800" dirty="0" smtClean="0"/>
              <a:t>)</a:t>
            </a:r>
            <a:endParaRPr lang="en-US" sz="2800" i="1" dirty="0" smtClean="0"/>
          </a:p>
          <a:p>
            <a:pPr marL="514350" indent="-514350">
              <a:buAutoNum type="arabicPeriod"/>
            </a:pPr>
            <a:r>
              <a:rPr lang="en-US" sz="2800" dirty="0" err="1" smtClean="0"/>
              <a:t>Pilih</a:t>
            </a:r>
            <a:r>
              <a:rPr lang="en-US" sz="2800" dirty="0" smtClean="0"/>
              <a:t> </a:t>
            </a:r>
            <a:r>
              <a:rPr lang="en-US" sz="2800" dirty="0" err="1" smtClean="0"/>
              <a:t>atribut</a:t>
            </a:r>
            <a:r>
              <a:rPr lang="en-US" sz="2800" dirty="0" smtClean="0"/>
              <a:t> </a:t>
            </a:r>
            <a:r>
              <a:rPr lang="en-US" sz="2800" dirty="0" err="1" smtClean="0"/>
              <a:t>sebagai</a:t>
            </a:r>
            <a:r>
              <a:rPr lang="en-US" sz="2800" dirty="0" smtClean="0"/>
              <a:t> </a:t>
            </a:r>
            <a:r>
              <a:rPr lang="en-US" sz="2800" dirty="0" err="1" smtClean="0"/>
              <a:t>akar</a:t>
            </a:r>
            <a:endParaRPr lang="en-US" sz="2800" dirty="0" smtClean="0"/>
          </a:p>
          <a:p>
            <a:r>
              <a:rPr lang="en-US" sz="2800" dirty="0"/>
              <a:t>	</a:t>
            </a:r>
            <a:endParaRPr lang="en-US" sz="2800" dirty="0" smtClean="0"/>
          </a:p>
          <a:p>
            <a:endParaRPr lang="en-US" sz="2800" dirty="0" smtClean="0"/>
          </a:p>
          <a:p>
            <a:endParaRPr lang="en-US" sz="2800" dirty="0"/>
          </a:p>
          <a:p>
            <a:endParaRPr lang="en-US" sz="2800" dirty="0" smtClean="0"/>
          </a:p>
          <a:p>
            <a:r>
              <a:rPr lang="en-US" sz="2800" dirty="0" smtClean="0"/>
              <a:t>3. </a:t>
            </a:r>
            <a:r>
              <a:rPr lang="en-US" sz="2800" dirty="0" err="1" smtClean="0"/>
              <a:t>Buat</a:t>
            </a:r>
            <a:r>
              <a:rPr lang="en-US" sz="2800" dirty="0" smtClean="0"/>
              <a:t> </a:t>
            </a:r>
            <a:r>
              <a:rPr lang="en-US" sz="2800" dirty="0" err="1" smtClean="0"/>
              <a:t>cabang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tiap</a:t>
            </a:r>
            <a:r>
              <a:rPr lang="en-US" sz="2800" dirty="0" smtClean="0"/>
              <a:t> –</a:t>
            </a:r>
            <a:r>
              <a:rPr lang="en-US" sz="2800" dirty="0" err="1" smtClean="0"/>
              <a:t>tiap</a:t>
            </a:r>
            <a:r>
              <a:rPr lang="en-US" sz="2800" dirty="0" smtClean="0"/>
              <a:t> </a:t>
            </a:r>
            <a:r>
              <a:rPr lang="en-US" sz="2800" dirty="0" err="1" smtClean="0"/>
              <a:t>nilai</a:t>
            </a:r>
            <a:r>
              <a:rPr lang="en-US" sz="2800" dirty="0" smtClean="0"/>
              <a:t> </a:t>
            </a:r>
          </a:p>
          <a:p>
            <a:r>
              <a:rPr lang="en-US" sz="2800" dirty="0" smtClean="0"/>
              <a:t>4. </a:t>
            </a:r>
            <a:r>
              <a:rPr lang="id-ID" sz="2800" dirty="0">
                <a:solidFill>
                  <a:srgbClr val="C00000"/>
                </a:solidFill>
                <a:cs typeface="Times New Roman" pitchFamily="18" charset="0"/>
              </a:rPr>
              <a:t>Ulangi </a:t>
            </a:r>
            <a:r>
              <a:rPr lang="en-US" sz="2800" dirty="0">
                <a:solidFill>
                  <a:srgbClr val="C00000"/>
                </a:solidFill>
                <a:cs typeface="Times New Roman" pitchFamily="18" charset="0"/>
              </a:rPr>
              <a:t>p</a:t>
            </a:r>
            <a:r>
              <a:rPr lang="id-ID" sz="2800" dirty="0">
                <a:solidFill>
                  <a:srgbClr val="C00000"/>
                </a:solidFill>
                <a:cs typeface="Times New Roman" pitchFamily="18" charset="0"/>
              </a:rPr>
              <a:t>roses </a:t>
            </a:r>
            <a:r>
              <a:rPr lang="id-ID" sz="2800" dirty="0">
                <a:cs typeface="Times New Roman" pitchFamily="18" charset="0"/>
              </a:rPr>
              <a:t>untuk setiap cabang sampai </a:t>
            </a:r>
            <a:r>
              <a:rPr lang="id-ID" sz="2800" dirty="0">
                <a:solidFill>
                  <a:srgbClr val="C00000"/>
                </a:solidFill>
                <a:cs typeface="Times New Roman" pitchFamily="18" charset="0"/>
              </a:rPr>
              <a:t>semua kasus pada cabang memiliki kelas </a:t>
            </a:r>
            <a:r>
              <a:rPr lang="en-US" sz="2800" dirty="0" err="1">
                <a:solidFill>
                  <a:srgbClr val="C00000"/>
                </a:solidFill>
                <a:cs typeface="Times New Roman" pitchFamily="18" charset="0"/>
              </a:rPr>
              <a:t>yg</a:t>
            </a:r>
            <a:r>
              <a:rPr lang="en-US" sz="2800" dirty="0">
                <a:solidFill>
                  <a:srgbClr val="C00000"/>
                </a:solidFill>
                <a:cs typeface="Times New Roman" pitchFamily="18" charset="0"/>
              </a:rPr>
              <a:t> </a:t>
            </a:r>
            <a:r>
              <a:rPr lang="id-ID" sz="2800" dirty="0">
                <a:solidFill>
                  <a:srgbClr val="C00000"/>
                </a:solidFill>
                <a:cs typeface="Times New Roman" pitchFamily="18" charset="0"/>
              </a:rPr>
              <a:t>sama</a:t>
            </a:r>
          </a:p>
          <a:p>
            <a:endParaRPr lang="en-US" sz="2800" dirty="0" smtClean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02441441"/>
              </p:ext>
            </p:extLst>
          </p:nvPr>
        </p:nvGraphicFramePr>
        <p:xfrm>
          <a:off x="1503749" y="2648429"/>
          <a:ext cx="3581400" cy="806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Equation" r:id="rId5" imgW="1905000" imgH="431800" progId="Equation.3">
                  <p:embed/>
                </p:oleObj>
              </mc:Choice>
              <mc:Fallback>
                <p:oleObj name="Equation" r:id="rId5" imgW="1905000" imgH="431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03749" y="2648429"/>
                        <a:ext cx="3581400" cy="806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94484995"/>
              </p:ext>
            </p:extLst>
          </p:nvPr>
        </p:nvGraphicFramePr>
        <p:xfrm>
          <a:off x="1535055" y="3495755"/>
          <a:ext cx="5684837" cy="801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Equation" r:id="rId7" imgW="3035300" imgH="431800" progId="Equation.3">
                  <p:embed/>
                </p:oleObj>
              </mc:Choice>
              <mc:Fallback>
                <p:oleObj name="Equation" r:id="rId7" imgW="3035300" imgH="431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35055" y="3495755"/>
                        <a:ext cx="5684837" cy="8016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51467787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itle 5">
            <a:extLst>
              <a:ext uri="{FF2B5EF4-FFF2-40B4-BE49-F238E27FC236}">
                <a16:creationId xmlns:a16="http://schemas.microsoft.com/office/drawing/2014/main" xmlns="" id="{4D6CE157-0C63-45E6-8487-D67222A8F8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5300" y="971591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altLang="id-ID" sz="2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NAÏVE BAYES</a:t>
            </a:r>
            <a:endParaRPr lang="id-ID" altLang="id-ID" sz="22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424E2867-C8E9-4B44-A000-4E1680E7BE80}"/>
              </a:ext>
            </a:extLst>
          </p:cNvPr>
          <p:cNvSpPr txBox="1"/>
          <p:nvPr/>
        </p:nvSpPr>
        <p:spPr>
          <a:xfrm>
            <a:off x="501162" y="2209800"/>
            <a:ext cx="529003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200" dirty="0"/>
              <a:t>	</a:t>
            </a:r>
            <a:r>
              <a:rPr lang="id-ID" sz="2200" dirty="0"/>
              <a:t/>
            </a:r>
            <a:br>
              <a:rPr lang="id-ID" sz="2200" dirty="0"/>
            </a:br>
            <a:endParaRPr lang="en-US" sz="22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570EF31E-D271-4944-9C7D-6F300FEC4517}"/>
              </a:ext>
            </a:extLst>
          </p:cNvPr>
          <p:cNvSpPr txBox="1"/>
          <p:nvPr/>
        </p:nvSpPr>
        <p:spPr>
          <a:xfrm>
            <a:off x="495300" y="2209800"/>
            <a:ext cx="8354954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Wingdings" pitchFamily="2" charset="2"/>
              <a:buChar char="q"/>
            </a:pPr>
            <a:r>
              <a:rPr lang="en-US" sz="2200" dirty="0"/>
              <a:t>Naive Bayes </a:t>
            </a:r>
            <a:r>
              <a:rPr lang="en-US" sz="2200" dirty="0" err="1"/>
              <a:t>adalah</a:t>
            </a:r>
            <a:r>
              <a:rPr lang="en-US" sz="2200" dirty="0"/>
              <a:t> </a:t>
            </a:r>
            <a:r>
              <a:rPr lang="en-US" sz="2200" dirty="0" err="1"/>
              <a:t>pengklasifikasian</a:t>
            </a:r>
            <a:r>
              <a:rPr lang="en-US" sz="2200" dirty="0"/>
              <a:t> </a:t>
            </a:r>
            <a:r>
              <a:rPr lang="en-US" sz="2200" dirty="0" err="1"/>
              <a:t>statistik</a:t>
            </a:r>
            <a:r>
              <a:rPr lang="en-US" sz="2200" dirty="0"/>
              <a:t> yang </a:t>
            </a:r>
            <a:r>
              <a:rPr lang="en-US" sz="2200" dirty="0" err="1"/>
              <a:t>dapat</a:t>
            </a:r>
            <a:r>
              <a:rPr lang="en-US" sz="2200" dirty="0"/>
              <a:t> </a:t>
            </a:r>
            <a:r>
              <a:rPr lang="en-US" sz="2200" dirty="0" err="1"/>
              <a:t>digunakan</a:t>
            </a:r>
            <a:r>
              <a:rPr lang="en-US" sz="2200" dirty="0"/>
              <a:t> </a:t>
            </a:r>
            <a:r>
              <a:rPr lang="en-US" sz="2200" dirty="0" err="1"/>
              <a:t>untuk</a:t>
            </a:r>
            <a:r>
              <a:rPr lang="en-US" sz="2200" dirty="0"/>
              <a:t> </a:t>
            </a:r>
            <a:r>
              <a:rPr lang="en-US" sz="2200" dirty="0" err="1"/>
              <a:t>memprediksi</a:t>
            </a:r>
            <a:r>
              <a:rPr lang="en-US" sz="2200" dirty="0"/>
              <a:t> </a:t>
            </a:r>
            <a:r>
              <a:rPr lang="en-US" sz="2200" dirty="0" err="1"/>
              <a:t>probabilitas</a:t>
            </a:r>
            <a:r>
              <a:rPr lang="en-US" sz="2200" dirty="0"/>
              <a:t> </a:t>
            </a:r>
            <a:r>
              <a:rPr lang="en-US" sz="2200" dirty="0" err="1"/>
              <a:t>keanggotaan</a:t>
            </a:r>
            <a:r>
              <a:rPr lang="en-US" sz="2200" dirty="0"/>
              <a:t> </a:t>
            </a:r>
            <a:r>
              <a:rPr lang="en-US" sz="2200" dirty="0" err="1"/>
              <a:t>suatu</a:t>
            </a:r>
            <a:r>
              <a:rPr lang="en-US" sz="2200" dirty="0"/>
              <a:t> </a:t>
            </a:r>
            <a:r>
              <a:rPr lang="en-US" sz="2200" i="1" dirty="0"/>
              <a:t>class</a:t>
            </a:r>
            <a:r>
              <a:rPr lang="en-US" sz="2200" dirty="0" smtClean="0"/>
              <a:t>.</a:t>
            </a:r>
          </a:p>
          <a:p>
            <a:pPr marL="457200" indent="-457200" algn="just">
              <a:buFont typeface="Wingdings" pitchFamily="2" charset="2"/>
              <a:buChar char="q"/>
            </a:pPr>
            <a:r>
              <a:rPr lang="en-US" sz="2200" dirty="0"/>
              <a:t>Naive Bayes </a:t>
            </a:r>
            <a:r>
              <a:rPr lang="en-US" sz="2200" dirty="0" err="1"/>
              <a:t>didasarkan</a:t>
            </a:r>
            <a:r>
              <a:rPr lang="en-US" sz="2200" dirty="0"/>
              <a:t> </a:t>
            </a:r>
            <a:r>
              <a:rPr lang="en-US" sz="2200" dirty="0" err="1"/>
              <a:t>pada</a:t>
            </a:r>
            <a:r>
              <a:rPr lang="en-US" sz="2200" dirty="0"/>
              <a:t> </a:t>
            </a:r>
            <a:r>
              <a:rPr lang="en-US" sz="2200" dirty="0" err="1"/>
              <a:t>teorema</a:t>
            </a:r>
            <a:r>
              <a:rPr lang="en-US" sz="2200" dirty="0"/>
              <a:t> Bayes yang </a:t>
            </a:r>
            <a:r>
              <a:rPr lang="en-US" sz="2200" dirty="0" err="1"/>
              <a:t>memiliki</a:t>
            </a:r>
            <a:r>
              <a:rPr lang="en-US" sz="2200" dirty="0"/>
              <a:t> </a:t>
            </a:r>
            <a:r>
              <a:rPr lang="en-US" sz="2200" dirty="0" err="1"/>
              <a:t>kemampuan</a:t>
            </a:r>
            <a:r>
              <a:rPr lang="en-US" sz="2200" dirty="0"/>
              <a:t> </a:t>
            </a:r>
            <a:r>
              <a:rPr lang="en-US" sz="2200" dirty="0" err="1"/>
              <a:t>klasifikasi</a:t>
            </a:r>
            <a:r>
              <a:rPr lang="en-US" sz="2200" dirty="0"/>
              <a:t> </a:t>
            </a:r>
            <a:r>
              <a:rPr lang="en-US" sz="2200" dirty="0" err="1"/>
              <a:t>serupa</a:t>
            </a:r>
            <a:r>
              <a:rPr lang="en-US" sz="2200" dirty="0"/>
              <a:t> </a:t>
            </a:r>
            <a:r>
              <a:rPr lang="en-US" sz="2200" dirty="0" err="1"/>
              <a:t>dengan</a:t>
            </a:r>
            <a:r>
              <a:rPr lang="en-US" sz="2200" dirty="0"/>
              <a:t> decision tree </a:t>
            </a:r>
            <a:r>
              <a:rPr lang="en-US" sz="2200" dirty="0" err="1"/>
              <a:t>dan</a:t>
            </a:r>
            <a:r>
              <a:rPr lang="en-US" sz="2200" dirty="0"/>
              <a:t> neural network</a:t>
            </a:r>
            <a:r>
              <a:rPr lang="en-US" sz="2200" dirty="0" smtClean="0"/>
              <a:t>.</a:t>
            </a:r>
          </a:p>
          <a:p>
            <a:pPr marL="457200" indent="-457200" algn="just">
              <a:buFont typeface="Wingdings" pitchFamily="2" charset="2"/>
              <a:buChar char="q"/>
            </a:pPr>
            <a:r>
              <a:rPr lang="en-US" sz="2200" dirty="0"/>
              <a:t>Naive Bayes </a:t>
            </a:r>
            <a:r>
              <a:rPr lang="en-US" sz="2200" dirty="0" err="1"/>
              <a:t>terbukti</a:t>
            </a:r>
            <a:r>
              <a:rPr lang="en-US" sz="2200" dirty="0"/>
              <a:t> </a:t>
            </a:r>
            <a:r>
              <a:rPr lang="en-US" sz="2200" dirty="0" err="1"/>
              <a:t>memiliki</a:t>
            </a:r>
            <a:r>
              <a:rPr lang="en-US" sz="2200" dirty="0"/>
              <a:t> </a:t>
            </a:r>
            <a:r>
              <a:rPr lang="en-US" sz="2200" dirty="0" err="1"/>
              <a:t>akurasi</a:t>
            </a:r>
            <a:r>
              <a:rPr lang="en-US" sz="2200" dirty="0"/>
              <a:t> </a:t>
            </a:r>
            <a:r>
              <a:rPr lang="en-US" sz="2200" dirty="0" err="1"/>
              <a:t>dan</a:t>
            </a:r>
            <a:r>
              <a:rPr lang="en-US" sz="2200" dirty="0"/>
              <a:t> </a:t>
            </a:r>
            <a:r>
              <a:rPr lang="en-US" sz="2200" dirty="0" err="1"/>
              <a:t>kecepatan</a:t>
            </a:r>
            <a:r>
              <a:rPr lang="en-US" sz="2200" dirty="0"/>
              <a:t> yang </a:t>
            </a:r>
            <a:r>
              <a:rPr lang="en-US" sz="2200" dirty="0" err="1"/>
              <a:t>tinggi</a:t>
            </a:r>
            <a:r>
              <a:rPr lang="en-US" sz="2200" dirty="0"/>
              <a:t> </a:t>
            </a:r>
            <a:r>
              <a:rPr lang="en-US" sz="2200" dirty="0" err="1"/>
              <a:t>saat</a:t>
            </a:r>
            <a:r>
              <a:rPr lang="en-US" sz="2200" dirty="0"/>
              <a:t> </a:t>
            </a:r>
            <a:r>
              <a:rPr lang="en-US" sz="2200" dirty="0" err="1"/>
              <a:t>diaplikasikan</a:t>
            </a:r>
            <a:r>
              <a:rPr lang="en-US" sz="2200" dirty="0"/>
              <a:t> </a:t>
            </a:r>
            <a:r>
              <a:rPr lang="en-US" sz="2200" dirty="0" err="1"/>
              <a:t>ke</a:t>
            </a:r>
            <a:r>
              <a:rPr lang="en-US" sz="2200" dirty="0"/>
              <a:t> </a:t>
            </a:r>
            <a:r>
              <a:rPr lang="en-US" sz="2200" dirty="0" err="1"/>
              <a:t>dalam</a:t>
            </a:r>
            <a:r>
              <a:rPr lang="en-US" sz="2200" dirty="0"/>
              <a:t> database </a:t>
            </a:r>
            <a:r>
              <a:rPr lang="en-US" sz="2200" dirty="0" err="1"/>
              <a:t>dengan</a:t>
            </a:r>
            <a:r>
              <a:rPr lang="en-US" sz="2200" dirty="0"/>
              <a:t> data yang </a:t>
            </a:r>
            <a:r>
              <a:rPr lang="en-US" sz="2200" dirty="0" err="1"/>
              <a:t>besar</a:t>
            </a:r>
            <a:endParaRPr lang="en-US" sz="2200" dirty="0" smtClean="0"/>
          </a:p>
          <a:p>
            <a:pPr algn="just"/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512813901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itle 5">
            <a:extLst>
              <a:ext uri="{FF2B5EF4-FFF2-40B4-BE49-F238E27FC236}">
                <a16:creationId xmlns:a16="http://schemas.microsoft.com/office/drawing/2014/main" xmlns="" id="{4D6CE157-0C63-45E6-8487-D67222A8F8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28787" y="914400"/>
            <a:ext cx="57150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altLang="id-ID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Formula Naïve Bayes</a:t>
            </a:r>
            <a:endParaRPr lang="id-ID" altLang="id-ID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424E2867-C8E9-4B44-A000-4E1680E7BE80}"/>
              </a:ext>
            </a:extLst>
          </p:cNvPr>
          <p:cNvSpPr txBox="1"/>
          <p:nvPr/>
        </p:nvSpPr>
        <p:spPr>
          <a:xfrm>
            <a:off x="767862" y="2209800"/>
            <a:ext cx="529003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/>
              <a:t>	</a:t>
            </a:r>
            <a:r>
              <a:rPr lang="id-ID" sz="2000" dirty="0"/>
              <a:t/>
            </a:r>
            <a:br>
              <a:rPr lang="id-ID" sz="2000" dirty="0"/>
            </a:br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571500" y="2917687"/>
            <a:ext cx="75438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§"/>
            </a:pPr>
            <a:r>
              <a:rPr lang="en-US" sz="2000" dirty="0" smtClean="0"/>
              <a:t>X </a:t>
            </a:r>
            <a:r>
              <a:rPr lang="en-US" sz="2000" dirty="0" err="1" smtClean="0"/>
              <a:t>adalah</a:t>
            </a:r>
            <a:r>
              <a:rPr lang="en-US" sz="2000" dirty="0" smtClean="0"/>
              <a:t> data sample yang </a:t>
            </a:r>
            <a:r>
              <a:rPr lang="en-US" sz="2000" dirty="0" err="1" smtClean="0"/>
              <a:t>belum</a:t>
            </a:r>
            <a:r>
              <a:rPr lang="en-US" sz="2000" dirty="0" smtClean="0"/>
              <a:t> </a:t>
            </a:r>
            <a:r>
              <a:rPr lang="en-US" sz="2000" dirty="0" err="1" smtClean="0"/>
              <a:t>diketahui</a:t>
            </a:r>
            <a:r>
              <a:rPr lang="en-US" sz="2000" dirty="0" smtClean="0"/>
              <a:t> </a:t>
            </a:r>
            <a:r>
              <a:rPr lang="en-US" sz="2000" dirty="0" err="1" smtClean="0"/>
              <a:t>kelasnya</a:t>
            </a:r>
            <a:endParaRPr lang="en-US" sz="2000" dirty="0" smtClean="0"/>
          </a:p>
          <a:p>
            <a:pPr marL="342900" indent="-342900">
              <a:buFont typeface="Wingdings" pitchFamily="2" charset="2"/>
              <a:buChar char="§"/>
            </a:pPr>
            <a:r>
              <a:rPr lang="en-US" sz="2000" dirty="0" smtClean="0"/>
              <a:t>H </a:t>
            </a:r>
            <a:r>
              <a:rPr lang="en-US" sz="2000" dirty="0" err="1" smtClean="0"/>
              <a:t>adalah</a:t>
            </a:r>
            <a:r>
              <a:rPr lang="en-US" sz="2000" dirty="0" smtClean="0"/>
              <a:t> </a:t>
            </a:r>
            <a:r>
              <a:rPr lang="en-US" sz="2000" dirty="0" err="1" smtClean="0"/>
              <a:t>dugaan</a:t>
            </a:r>
            <a:r>
              <a:rPr lang="en-US" sz="2000" dirty="0" smtClean="0"/>
              <a:t> </a:t>
            </a:r>
            <a:r>
              <a:rPr lang="en-US" sz="2000" dirty="0" err="1" smtClean="0"/>
              <a:t>bahwa</a:t>
            </a:r>
            <a:r>
              <a:rPr lang="en-US" sz="2000" dirty="0" smtClean="0"/>
              <a:t> X </a:t>
            </a:r>
            <a:r>
              <a:rPr lang="en-US" sz="2000" dirty="0" err="1" smtClean="0"/>
              <a:t>adalah</a:t>
            </a:r>
            <a:r>
              <a:rPr lang="en-US" sz="2000" dirty="0" smtClean="0"/>
              <a:t> </a:t>
            </a:r>
            <a:r>
              <a:rPr lang="en-US" sz="2000" dirty="0" err="1" smtClean="0"/>
              <a:t>anggota</a:t>
            </a:r>
            <a:r>
              <a:rPr lang="en-US" sz="2000" dirty="0" smtClean="0"/>
              <a:t> C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en-US" sz="2000" dirty="0" err="1" smtClean="0"/>
              <a:t>Klasifikasi</a:t>
            </a:r>
            <a:r>
              <a:rPr lang="en-US" sz="2000" dirty="0" smtClean="0"/>
              <a:t> </a:t>
            </a:r>
            <a:r>
              <a:rPr lang="en-US" sz="2000" dirty="0" err="1" smtClean="0"/>
              <a:t>ditentukan</a:t>
            </a:r>
            <a:r>
              <a:rPr lang="en-US" sz="2000" dirty="0" smtClean="0"/>
              <a:t> </a:t>
            </a:r>
            <a:r>
              <a:rPr lang="en-US" sz="2000" dirty="0" err="1" smtClean="0"/>
              <a:t>oleh</a:t>
            </a:r>
            <a:r>
              <a:rPr lang="en-US" sz="2000" dirty="0" smtClean="0"/>
              <a:t> P(H|X) , </a:t>
            </a:r>
            <a:r>
              <a:rPr lang="en-US" sz="2000" i="1" dirty="0" smtClean="0"/>
              <a:t>(posteriori probability)</a:t>
            </a:r>
            <a:r>
              <a:rPr lang="en-US" sz="2000" dirty="0" smtClean="0"/>
              <a:t>, </a:t>
            </a:r>
            <a:r>
              <a:rPr lang="en-US" sz="2000" dirty="0" err="1" smtClean="0"/>
              <a:t>probabilitas</a:t>
            </a:r>
            <a:r>
              <a:rPr lang="en-US" sz="2000" dirty="0" smtClean="0"/>
              <a:t> </a:t>
            </a:r>
            <a:r>
              <a:rPr lang="en-US" sz="2000" dirty="0" err="1" smtClean="0"/>
              <a:t>bahwa</a:t>
            </a:r>
            <a:r>
              <a:rPr lang="en-US" sz="2000" dirty="0" smtClean="0"/>
              <a:t> </a:t>
            </a:r>
            <a:r>
              <a:rPr lang="en-US" sz="2000" dirty="0" err="1" smtClean="0"/>
              <a:t>dugaan</a:t>
            </a:r>
            <a:r>
              <a:rPr lang="en-US" sz="2000" dirty="0" smtClean="0"/>
              <a:t> </a:t>
            </a:r>
            <a:r>
              <a:rPr lang="en-US" sz="2000" dirty="0" err="1" smtClean="0"/>
              <a:t>terhadap</a:t>
            </a:r>
            <a:r>
              <a:rPr lang="en-US" sz="2000" dirty="0" smtClean="0"/>
              <a:t> data </a:t>
            </a:r>
            <a:r>
              <a:rPr lang="en-US" sz="2000" i="1" dirty="0" smtClean="0"/>
              <a:t>sample </a:t>
            </a:r>
            <a:r>
              <a:rPr lang="en-US" sz="2000" dirty="0" smtClean="0"/>
              <a:t>X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en-US" sz="2000" dirty="0" smtClean="0"/>
              <a:t>P(H) </a:t>
            </a:r>
            <a:r>
              <a:rPr lang="en-US" sz="2000" dirty="0" err="1" smtClean="0"/>
              <a:t>adalah</a:t>
            </a:r>
            <a:r>
              <a:rPr lang="en-US" sz="2000" dirty="0" smtClean="0"/>
              <a:t> </a:t>
            </a:r>
            <a:r>
              <a:rPr lang="en-US" sz="2000" i="1" dirty="0" smtClean="0"/>
              <a:t>prior probability</a:t>
            </a:r>
            <a:endParaRPr lang="en-US" sz="2000" dirty="0" smtClean="0"/>
          </a:p>
          <a:p>
            <a:pPr marL="342900" indent="-342900">
              <a:buFont typeface="Wingdings" pitchFamily="2" charset="2"/>
              <a:buChar char="§"/>
            </a:pPr>
            <a:r>
              <a:rPr lang="en-US" sz="2000" dirty="0" err="1" smtClean="0"/>
              <a:t>Probabilitas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sample data yang </a:t>
            </a:r>
            <a:r>
              <a:rPr lang="en-US" sz="2000" dirty="0" err="1" smtClean="0"/>
              <a:t>diamati</a:t>
            </a:r>
            <a:endParaRPr lang="en-US" sz="2000" dirty="0" smtClean="0"/>
          </a:p>
          <a:p>
            <a:pPr marL="342900" indent="-342900">
              <a:buFont typeface="Wingdings" pitchFamily="2" charset="2"/>
              <a:buChar char="§"/>
            </a:pPr>
            <a:r>
              <a:rPr lang="en-US" sz="2000" dirty="0" smtClean="0"/>
              <a:t>P(X|H) (</a:t>
            </a:r>
            <a:r>
              <a:rPr lang="en-US" sz="2000" dirty="0" err="1" smtClean="0"/>
              <a:t>likelyhood</a:t>
            </a:r>
            <a:r>
              <a:rPr lang="en-US" sz="2000" dirty="0" smtClean="0"/>
              <a:t>), </a:t>
            </a:r>
            <a:r>
              <a:rPr lang="en-US" sz="2000" dirty="0" err="1" smtClean="0"/>
              <a:t>probabilitas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sample X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memperhatikan</a:t>
            </a:r>
            <a:r>
              <a:rPr lang="en-US" sz="2000" dirty="0" smtClean="0"/>
              <a:t> </a:t>
            </a:r>
            <a:r>
              <a:rPr lang="en-US" sz="2000" dirty="0" err="1" smtClean="0"/>
              <a:t>dugaan</a:t>
            </a:r>
            <a:r>
              <a:rPr lang="en-US" sz="2000" dirty="0" smtClean="0"/>
              <a:t>.</a:t>
            </a:r>
            <a:br>
              <a:rPr lang="en-US" sz="2000" dirty="0" smtClean="0"/>
            </a:br>
            <a:endParaRPr lang="en-US" sz="2000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2126093"/>
              </p:ext>
            </p:extLst>
          </p:nvPr>
        </p:nvGraphicFramePr>
        <p:xfrm>
          <a:off x="1182443" y="2209800"/>
          <a:ext cx="6518275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Equation" r:id="rId5" imgW="4813300" imgH="558800" progId="Equation.3">
                  <p:embed/>
                </p:oleObj>
              </mc:Choice>
              <mc:Fallback>
                <p:oleObj name="Equation" r:id="rId5" imgW="4813300" imgH="558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2443" y="2209800"/>
                        <a:ext cx="6518275" cy="660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42278915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itle 5">
            <a:extLst>
              <a:ext uri="{FF2B5EF4-FFF2-40B4-BE49-F238E27FC236}">
                <a16:creationId xmlns:a16="http://schemas.microsoft.com/office/drawing/2014/main" xmlns="" id="{4D6CE157-0C63-45E6-8487-D67222A8F8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928752"/>
            <a:ext cx="56388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altLang="id-ID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Klasifikasi</a:t>
            </a:r>
            <a:r>
              <a:rPr lang="en-US" altLang="id-ID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Naïve Bayes</a:t>
            </a:r>
            <a:endParaRPr lang="id-ID" altLang="id-ID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424E2867-C8E9-4B44-A000-4E1680E7BE80}"/>
              </a:ext>
            </a:extLst>
          </p:cNvPr>
          <p:cNvSpPr txBox="1"/>
          <p:nvPr/>
        </p:nvSpPr>
        <p:spPr>
          <a:xfrm>
            <a:off x="767862" y="2209800"/>
            <a:ext cx="529003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/>
              <a:t>	</a:t>
            </a:r>
            <a:r>
              <a:rPr lang="id-ID" sz="2000" dirty="0"/>
              <a:t/>
            </a:r>
            <a:br>
              <a:rPr lang="id-ID" sz="2000" dirty="0"/>
            </a:br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571500" y="1905000"/>
            <a:ext cx="7543800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§"/>
            </a:pPr>
            <a:r>
              <a:rPr lang="en-US" sz="2000" dirty="0" err="1" smtClean="0"/>
              <a:t>Misal</a:t>
            </a:r>
            <a:r>
              <a:rPr lang="en-US" sz="2000" dirty="0" smtClean="0"/>
              <a:t> D </a:t>
            </a:r>
            <a:r>
              <a:rPr lang="en-US" sz="2000" dirty="0" err="1" smtClean="0"/>
              <a:t>adalah</a:t>
            </a:r>
            <a:r>
              <a:rPr lang="en-US" sz="2000" dirty="0" smtClean="0"/>
              <a:t> </a:t>
            </a:r>
            <a:r>
              <a:rPr lang="en-US" sz="2000" i="1" dirty="0" smtClean="0"/>
              <a:t>record data training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setiap</a:t>
            </a:r>
            <a:r>
              <a:rPr lang="en-US" sz="2000" dirty="0" smtClean="0"/>
              <a:t> </a:t>
            </a:r>
            <a:r>
              <a:rPr lang="en-US" sz="2000" i="1" dirty="0" smtClean="0"/>
              <a:t>record </a:t>
            </a:r>
            <a:r>
              <a:rPr lang="en-US" sz="2000" dirty="0" err="1" smtClean="0"/>
              <a:t>terdapat</a:t>
            </a:r>
            <a:r>
              <a:rPr lang="en-US" sz="2000" dirty="0" smtClean="0"/>
              <a:t> label </a:t>
            </a:r>
            <a:r>
              <a:rPr lang="en-US" sz="2000" dirty="0" err="1" smtClean="0"/>
              <a:t>kelasnya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masing-masing</a:t>
            </a:r>
            <a:r>
              <a:rPr lang="en-US" sz="2000" dirty="0" smtClean="0"/>
              <a:t> </a:t>
            </a:r>
            <a:r>
              <a:rPr lang="en-US" sz="2000" i="1" dirty="0" smtClean="0"/>
              <a:t>record </a:t>
            </a:r>
            <a:r>
              <a:rPr lang="en-US" sz="2000" dirty="0" err="1" smtClean="0"/>
              <a:t>dinyatakan</a:t>
            </a:r>
            <a:r>
              <a:rPr lang="en-US" sz="2000" dirty="0" smtClean="0"/>
              <a:t> n </a:t>
            </a:r>
            <a:r>
              <a:rPr lang="en-US" sz="2000" dirty="0" err="1" smtClean="0"/>
              <a:t>atribut</a:t>
            </a:r>
            <a:r>
              <a:rPr lang="en-US" sz="2000" dirty="0" smtClean="0"/>
              <a:t> (n field) X= (x1,x2, ….., </a:t>
            </a:r>
            <a:r>
              <a:rPr lang="en-US" sz="2000" dirty="0" err="1" smtClean="0"/>
              <a:t>xn</a:t>
            </a:r>
            <a:r>
              <a:rPr lang="en-US" sz="2000" dirty="0" smtClean="0"/>
              <a:t>).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en-US" sz="2000" dirty="0" err="1" smtClean="0"/>
              <a:t>Misal</a:t>
            </a:r>
            <a:r>
              <a:rPr lang="en-US" sz="2000" dirty="0" smtClean="0"/>
              <a:t> </a:t>
            </a:r>
            <a:r>
              <a:rPr lang="en-US" sz="2000" dirty="0" err="1" smtClean="0"/>
              <a:t>terdapat</a:t>
            </a:r>
            <a:r>
              <a:rPr lang="en-US" sz="2000" dirty="0" smtClean="0"/>
              <a:t> </a:t>
            </a:r>
            <a:r>
              <a:rPr lang="en-US" sz="2000" i="1" dirty="0" smtClean="0"/>
              <a:t> m </a:t>
            </a:r>
            <a:r>
              <a:rPr lang="en-US" sz="2000" dirty="0" err="1" smtClean="0"/>
              <a:t>kelas</a:t>
            </a:r>
            <a:r>
              <a:rPr lang="en-US" sz="2000" dirty="0" smtClean="0"/>
              <a:t> C1, C2, C3,… Cm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en-US" sz="2000" dirty="0" err="1" smtClean="0"/>
              <a:t>Klasifikasi</a:t>
            </a:r>
            <a:r>
              <a:rPr lang="en-US" sz="2000" dirty="0" smtClean="0"/>
              <a:t> </a:t>
            </a:r>
            <a:r>
              <a:rPr lang="en-US" sz="2000" dirty="0" err="1" smtClean="0"/>
              <a:t>diperoleh</a:t>
            </a:r>
            <a:r>
              <a:rPr lang="en-US" sz="2000" dirty="0" smtClean="0"/>
              <a:t> </a:t>
            </a:r>
            <a:r>
              <a:rPr lang="en-US" sz="2000" dirty="0" err="1" smtClean="0"/>
              <a:t>maksimum</a:t>
            </a:r>
            <a:r>
              <a:rPr lang="en-US" sz="2000" dirty="0" smtClean="0"/>
              <a:t> posterior </a:t>
            </a:r>
            <a:r>
              <a:rPr lang="en-US" sz="2000" dirty="0" err="1" smtClean="0"/>
              <a:t>yaitu</a:t>
            </a:r>
            <a:r>
              <a:rPr lang="en-US" sz="2000" dirty="0" smtClean="0"/>
              <a:t>, </a:t>
            </a:r>
            <a:r>
              <a:rPr lang="en-US" sz="2000" dirty="0" err="1" smtClean="0"/>
              <a:t>maksimum</a:t>
            </a:r>
            <a:r>
              <a:rPr lang="en-US" sz="2000" dirty="0" smtClean="0"/>
              <a:t>  P(</a:t>
            </a:r>
            <a:r>
              <a:rPr lang="en-US" sz="2000" dirty="0" err="1" smtClean="0"/>
              <a:t>Ci|X</a:t>
            </a:r>
            <a:r>
              <a:rPr lang="en-US" sz="2000" dirty="0" smtClean="0"/>
              <a:t>)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id-ID" sz="2000" dirty="0"/>
              <a:t> Ini dapat diperoleh dari teorema </a:t>
            </a:r>
            <a:r>
              <a:rPr lang="en-US" sz="2000" dirty="0" smtClean="0"/>
              <a:t>Bayes</a:t>
            </a:r>
          </a:p>
          <a:p>
            <a:endParaRPr lang="en-US" sz="2000" dirty="0"/>
          </a:p>
          <a:p>
            <a:endParaRPr lang="en-US" sz="2000" dirty="0" smtClean="0"/>
          </a:p>
          <a:p>
            <a:pPr marL="285750" indent="-285750">
              <a:buFont typeface="Wingdings" pitchFamily="2" charset="2"/>
              <a:buChar char="§"/>
            </a:pPr>
            <a:r>
              <a:rPr lang="en-US" sz="2000" dirty="0" err="1"/>
              <a:t>Karena</a:t>
            </a:r>
            <a:r>
              <a:rPr lang="en-US" sz="2000" dirty="0"/>
              <a:t>  P(X) </a:t>
            </a:r>
            <a:r>
              <a:rPr lang="en-US" sz="2000" dirty="0" err="1"/>
              <a:t>adalah</a:t>
            </a:r>
            <a:r>
              <a:rPr lang="en-US" sz="2000" dirty="0"/>
              <a:t>  </a:t>
            </a:r>
            <a:r>
              <a:rPr lang="en-US" sz="2000" dirty="0" err="1"/>
              <a:t>konstan</a:t>
            </a:r>
            <a:r>
              <a:rPr lang="en-US" sz="2000" dirty="0"/>
              <a:t>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semua</a:t>
            </a:r>
            <a:r>
              <a:rPr lang="en-US" sz="2000" dirty="0"/>
              <a:t> </a:t>
            </a:r>
            <a:r>
              <a:rPr lang="en-US" sz="2000" dirty="0" err="1"/>
              <a:t>kelas</a:t>
            </a:r>
            <a:r>
              <a:rPr lang="en-US" sz="2000" dirty="0"/>
              <a:t>, </a:t>
            </a:r>
            <a:r>
              <a:rPr lang="en-US" sz="2000" dirty="0" err="1"/>
              <a:t>hanya</a:t>
            </a:r>
            <a:endParaRPr lang="en-US" sz="2000" dirty="0"/>
          </a:p>
          <a:p>
            <a:endParaRPr lang="en-US" sz="2000" dirty="0" smtClean="0"/>
          </a:p>
          <a:p>
            <a:r>
              <a:rPr lang="en-US" sz="2000" dirty="0" err="1" smtClean="0"/>
              <a:t>Perlu</a:t>
            </a:r>
            <a:r>
              <a:rPr lang="en-US" sz="2000" dirty="0" smtClean="0"/>
              <a:t> </a:t>
            </a:r>
            <a:r>
              <a:rPr lang="en-US" sz="2000" dirty="0" err="1"/>
              <a:t>dimaksimumkan</a:t>
            </a:r>
            <a:endParaRPr lang="en-US" sz="2000" dirty="0"/>
          </a:p>
          <a:p>
            <a:pPr marL="285750" indent="-285750">
              <a:buFont typeface="Wingdings" pitchFamily="2" charset="2"/>
              <a:buChar char="§"/>
            </a:pPr>
            <a:endParaRPr lang="en-US" dirty="0" smtClean="0"/>
          </a:p>
          <a:p>
            <a:endParaRPr lang="en-US" dirty="0" smtClean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32313717"/>
              </p:ext>
            </p:extLst>
          </p:nvPr>
        </p:nvGraphicFramePr>
        <p:xfrm>
          <a:off x="5871882" y="3685755"/>
          <a:ext cx="2133600" cy="5519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" name="Equation" r:id="rId5" imgW="2501900" imgH="647700" progId="Equation.3">
                  <p:embed/>
                </p:oleObj>
              </mc:Choice>
              <mc:Fallback>
                <p:oleObj name="Equation" r:id="rId5" imgW="2501900" imgH="6477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71882" y="3685755"/>
                        <a:ext cx="2133600" cy="55192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44295359"/>
              </p:ext>
            </p:extLst>
          </p:nvPr>
        </p:nvGraphicFramePr>
        <p:xfrm>
          <a:off x="4577322" y="5410200"/>
          <a:ext cx="2400978" cy="369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" name="Equation" r:id="rId7" imgW="2476500" imgH="381000" progId="Equation.3">
                  <p:embed/>
                </p:oleObj>
              </mc:Choice>
              <mc:Fallback>
                <p:oleObj name="Equation" r:id="rId7" imgW="2476500" imgH="381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7322" y="5410200"/>
                        <a:ext cx="2400978" cy="369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43992638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le 5">
            <a:extLst>
              <a:ext uri="{FF2B5EF4-FFF2-40B4-BE49-F238E27FC236}">
                <a16:creationId xmlns:a16="http://schemas.microsoft.com/office/drawing/2014/main" xmlns="" id="{4D6CE157-0C63-45E6-8487-D67222A8F8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9125" y="971591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altLang="id-ID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Algoritma</a:t>
            </a:r>
            <a:r>
              <a:rPr lang="en-US" altLang="id-ID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Naïve Bayes</a:t>
            </a:r>
            <a:endParaRPr lang="id-ID" altLang="id-ID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8625" y="1905000"/>
            <a:ext cx="7543800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id-ID" sz="2800" dirty="0"/>
              <a:t>Baca Data Training</a:t>
            </a:r>
          </a:p>
          <a:p>
            <a:pPr marL="514350" indent="-514350">
              <a:buFont typeface="+mj-lt"/>
              <a:buAutoNum type="arabicPeriod"/>
            </a:pPr>
            <a:r>
              <a:rPr lang="id-ID" sz="2800" dirty="0"/>
              <a:t>Hitung jumlah class</a:t>
            </a:r>
          </a:p>
          <a:p>
            <a:pPr marL="514350" indent="-514350">
              <a:buFont typeface="+mj-lt"/>
              <a:buAutoNum type="arabicPeriod"/>
            </a:pPr>
            <a:r>
              <a:rPr lang="id-ID" sz="2800" dirty="0"/>
              <a:t>Hitung jumlah kasus yang sama dengan class yang sama</a:t>
            </a:r>
          </a:p>
          <a:p>
            <a:pPr marL="514350" indent="-514350">
              <a:buFont typeface="+mj-lt"/>
              <a:buAutoNum type="arabicPeriod"/>
            </a:pPr>
            <a:r>
              <a:rPr lang="id-ID" sz="2800" dirty="0"/>
              <a:t>Kalikan semua nilai hasil sesuai dengan data X yang dicari class-nya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06842891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1197</TotalTime>
  <Words>725</Words>
  <Application>Microsoft Office PowerPoint</Application>
  <PresentationFormat>On-screen Show (4:3)</PresentationFormat>
  <Paragraphs>134</Paragraphs>
  <Slides>18</Slides>
  <Notes>17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Calibri</vt:lpstr>
      <vt:lpstr>Times New Roman</vt:lpstr>
      <vt:lpstr>Wingdings</vt:lpstr>
      <vt:lpstr>Office Theme</vt:lpstr>
      <vt:lpstr>Equation</vt:lpstr>
      <vt:lpstr>PowerPoint Presentation</vt:lpstr>
      <vt:lpstr>UNSUPERVISED LEARNING</vt:lpstr>
      <vt:lpstr>UNSUPERVISED LEARNING</vt:lpstr>
      <vt:lpstr>Decision Tree</vt:lpstr>
      <vt:lpstr>Algoritma Decision Tree</vt:lpstr>
      <vt:lpstr>NAÏVE BAYES</vt:lpstr>
      <vt:lpstr>Formula Naïve Bayes</vt:lpstr>
      <vt:lpstr>Klasifikasi Naïve Bayes</vt:lpstr>
      <vt:lpstr>Algoritma Naïve Bayes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signDesign Communications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rimba</dc:creator>
  <cp:lastModifiedBy>Windows User</cp:lastModifiedBy>
  <cp:revision>209</cp:revision>
  <dcterms:created xsi:type="dcterms:W3CDTF">2010-08-24T06:47:44Z</dcterms:created>
  <dcterms:modified xsi:type="dcterms:W3CDTF">2018-01-19T13:58:18Z</dcterms:modified>
</cp:coreProperties>
</file>