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6" r:id="rId2"/>
    <p:sldId id="335" r:id="rId3"/>
    <p:sldId id="386" r:id="rId4"/>
    <p:sldId id="387" r:id="rId5"/>
    <p:sldId id="388" r:id="rId6"/>
    <p:sldId id="389" r:id="rId7"/>
    <p:sldId id="390" r:id="rId8"/>
    <p:sldId id="402" r:id="rId9"/>
    <p:sldId id="391" r:id="rId10"/>
    <p:sldId id="392" r:id="rId11"/>
    <p:sldId id="393" r:id="rId12"/>
    <p:sldId id="394" r:id="rId13"/>
    <p:sldId id="403" r:id="rId14"/>
    <p:sldId id="404" r:id="rId15"/>
    <p:sldId id="405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6" r:id="rId24"/>
    <p:sldId id="407" r:id="rId25"/>
    <p:sldId id="408" r:id="rId26"/>
    <p:sldId id="409" r:id="rId27"/>
    <p:sldId id="37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66" d="100"/>
          <a:sy n="66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BD5F048-A980-4F04-B1B4-227C3E7B85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C4C3CF4-A6D8-460B-8321-2A85B55AA08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2E8FA8-0519-4A0E-AFA9-D6640C951AA5}" type="datetimeFigureOut">
              <a:rPr lang="id-ID"/>
              <a:pPr>
                <a:defRPr/>
              </a:pPr>
              <a:t>27/10/2017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403E6C4D-631C-4D28-ADB7-79830A1236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A66A517E-4A30-4E42-903E-CA0208D0A9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28804D-2D19-4C5C-87B1-B5D23943C1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FAE1E36-AC08-4F34-904E-E48C72A58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09292BE-5D9E-475F-B50A-28BD3A4EEABF}" type="slidenum">
              <a:rPr lang="id-ID" altLang="id-ID"/>
              <a:pPr>
                <a:defRPr/>
              </a:pPr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5694441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xmlns="" id="{65CDD198-0B25-41FA-B2D0-3C5E3DC4F4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xmlns="" id="{7B0C0617-0CDE-4CDF-B7E6-D660942520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xmlns="" id="{D6188EC5-0335-44F8-9D92-E8CE52BED7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B9E2D0-50D5-468B-8777-7CB366CC4323}" type="slidenum">
              <a:rPr lang="id-ID" altLang="id-ID" smtClean="0"/>
              <a:pPr>
                <a:spcBef>
                  <a:spcPct val="0"/>
                </a:spcBef>
              </a:pPr>
              <a:t>2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3903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12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534019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522932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517379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15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4085227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16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453957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17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831578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18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856770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19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674507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20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768792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21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974257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2919418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22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394099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23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285952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24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1500080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25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523285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26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70416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xmlns="" id="{AF18CBD2-AC85-45AF-BA8B-F2B24BC01D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xmlns="" id="{265AE685-5B6A-4712-A04B-38B012AFB7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xmlns="" id="{DFA0E70C-F2E5-4D4D-8A88-A98CDFFB1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EA46E4-5D75-4B41-A916-CF3CF7AD4535}" type="slidenum">
              <a:rPr lang="id-ID" altLang="id-ID" smtClean="0"/>
              <a:pPr>
                <a:spcBef>
                  <a:spcPct val="0"/>
                </a:spcBef>
              </a:pPr>
              <a:t>27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91725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4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767035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5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571073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6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81014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7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509424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8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604866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9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334668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xmlns="" id="{B908D7BB-F3AB-4685-889E-160EA90E05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xmlns="" id="{DB5E6710-B6A1-4F95-A063-BB53682D4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altLang="id-ID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xmlns="" id="{351533F1-3C80-46B9-9892-269F41342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10B4FB-166A-4F0D-BF7B-A54D5BB97998}" type="slidenum">
              <a:rPr lang="id-ID" altLang="id-ID" smtClean="0"/>
              <a:pPr>
                <a:spcBef>
                  <a:spcPct val="0"/>
                </a:spcBef>
              </a:pPr>
              <a:t>11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62134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664344-B90D-4026-87AA-70E7FDDF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80CB3-EB12-4BE1-995A-A40CD0FF7659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745726A-65B0-4118-9D00-F85C27AF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0A285E-1F24-4B6C-ACD9-97EAFD44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DF93-58F7-4B7B-994B-CD51F8455C9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49563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82C7B7-F257-419C-81D7-2DB0EC50B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BDB2-A9C4-40D3-9537-F6B1E7A95D29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1051CE-06CD-4DAA-B8DE-49C39B56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4159B0-7A67-4F34-BBA1-7C60B3FC2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D60F8-34DC-4038-9222-08938910DE39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09318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993A76-F0F1-4C1D-817C-22495499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A873-DB6B-41A3-865C-160373DA62E9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AEA965-ACDB-438F-BE51-AED56B57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44ADD3-76FE-4FD7-8766-915620E4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88AD-1792-424C-BB7C-200AA43F99B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77949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A047EA-A5BB-4A88-8DA8-1C9E5621C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0DDB-2A87-45B5-AE2D-1971A9F7A4D5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0FC639-7F25-498D-9A08-2C3A39BE1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47AAC-0F25-436C-B48A-DC7B0F9F1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17C1-9A27-4597-B347-649CED5FAC95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9966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FA0F63-3928-4A16-9FB9-0E97F6577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AA3B-0B12-41E7-A060-03E847D4B21B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305F01-D8C4-4B98-A288-92605CE48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424FCD-6D67-4118-A18A-1ECF5A06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7A36-DEC5-4D91-AC69-C65236B848B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46753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1AA800C-A717-4513-BB2B-4261C841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52EB9-D27F-4876-8758-1D2184C70B4C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EE3D221-487D-4419-B5A3-B8680A505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FAE4060-88DF-4645-893E-6D068A437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C8F2F-6B46-4B0A-B99D-5E7C18D06CE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8662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7F1E4A35-ACBF-4151-9BB3-25EB569E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399C-9B4B-477C-AC2A-4F82CFB721C9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29F4CF5D-2701-4C71-982B-E23E5E88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80E7827-0DC2-4B4A-8441-199A383D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C6432-B39E-402E-BC19-C46313C64C2A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253614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4A97201C-25F7-4539-8376-967259F1E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D2F0E-B496-4E6B-A00B-804D50DC1F1B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B9396760-105F-45FE-BDE0-BEFA96E6B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854A967A-79CA-403E-A186-68D30561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5C67-D096-46A8-BA7E-3B99F95AEFFF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5385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F753053D-7A83-4E38-936E-64C6E71CB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E7B38-927D-4D97-B2D0-D08D1653EC2A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D4F3DBBB-C89C-43C3-B971-08FF9567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10D6C454-72A1-455C-A52C-31B12591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3C6D6-E15B-474C-A87B-26DD35BFD668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88580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A00C667-F391-44D0-8595-1B23AE1C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616A-9DB0-4874-89A5-F6C41A139CAB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E45C6201-53C2-427F-960E-4DED14D0C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74D3A6C-46E4-4B32-AA4A-88D8A58EB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06F6-5CA1-4775-AC77-C213C1266A8C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62416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946B1E29-CCD0-4FEF-9D03-82A818846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3BF2-442D-4481-AF6A-E9CB0A7E140E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0F31FE30-E6E6-4271-A626-0902CE17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E2E1F08-9B77-42EC-A97A-73D4676A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8D4C6-24D5-47B8-A106-0F2CB357A773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55451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F45C75F-29E6-4A08-988F-222873A20F7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8D841992-2EEE-4524-B603-9D327B50CA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/>
              <a:t>Click to edit Master text styles</a:t>
            </a:r>
          </a:p>
          <a:p>
            <a:pPr lvl="1"/>
            <a:r>
              <a:rPr lang="en-US" altLang="id-ID"/>
              <a:t>Second level</a:t>
            </a:r>
          </a:p>
          <a:p>
            <a:pPr lvl="2"/>
            <a:r>
              <a:rPr lang="en-US" altLang="id-ID"/>
              <a:t>Third level</a:t>
            </a:r>
          </a:p>
          <a:p>
            <a:pPr lvl="3"/>
            <a:r>
              <a:rPr lang="en-US" altLang="id-ID"/>
              <a:t>Fourth level</a:t>
            </a:r>
          </a:p>
          <a:p>
            <a:pPr lvl="4"/>
            <a:r>
              <a:rPr lang="en-US" altLang="id-ID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3867702-2E15-438F-8681-4B96848426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CA602A-B74F-4011-816A-A3DE3A4B9045}" type="datetime1">
              <a:rPr lang="en-US"/>
              <a:pPr>
                <a:defRPr/>
              </a:pPr>
              <a:t>10/27/2017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C9D74B-5C4E-4D3B-99F7-83E0C3ABB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98C129-718D-486F-BEB1-90ABEE264B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DF5F43-ED65-4444-B64C-5221C8804F9B}" type="slidenum">
              <a:rPr lang="en-US" altLang="id-ID"/>
              <a:pPr>
                <a:defRPr/>
              </a:pPr>
              <a:t>‹#›</a:t>
            </a:fld>
            <a:endParaRPr lang="en-US" alt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>
            <a:extLst>
              <a:ext uri="{FF2B5EF4-FFF2-40B4-BE49-F238E27FC236}">
                <a16:creationId xmlns:a16="http://schemas.microsoft.com/office/drawing/2014/main" xmlns="" id="{1CC5AE85-5A8E-4E98-B971-DE62155DD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>
            <a:extLst>
              <a:ext uri="{FF2B5EF4-FFF2-40B4-BE49-F238E27FC236}">
                <a16:creationId xmlns:a16="http://schemas.microsoft.com/office/drawing/2014/main" xmlns="" id="{DA54B91A-B822-41C6-B00C-B95E43185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25" y="3810000"/>
            <a:ext cx="5638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CLUSTERING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</a:t>
            </a: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- 5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NOVIANDI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PRODI MIK | FAKULTAS ILMU-ILMU </a:t>
            </a:r>
            <a:r>
              <a:rPr lang="en-US" alt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KESEHATAN</a:t>
            </a:r>
            <a:endParaRPr lang="en-US" altLang="id-ID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>
            <a:extLst>
              <a:ext uri="{FF2B5EF4-FFF2-40B4-BE49-F238E27FC236}">
                <a16:creationId xmlns:a16="http://schemas.microsoft.com/office/drawing/2014/main" xmlns="" id="{D92A77BA-7DE5-4764-BE10-920F57402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EBBF33-7DBC-441E-8443-2AA833ED4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/>
              <a:t>ALGORITMA CLUSTERING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067FB6-AA51-4A6E-A520-AA5ED0FF4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667001"/>
            <a:ext cx="8077200" cy="4190999"/>
          </a:xfrm>
        </p:spPr>
        <p:txBody>
          <a:bodyPr/>
          <a:lstStyle/>
          <a:p>
            <a:r>
              <a:rPr lang="en-US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K-Means</a:t>
            </a:r>
          </a:p>
          <a:p>
            <a:r>
              <a:rPr lang="en-US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K-Medoids</a:t>
            </a:r>
          </a:p>
          <a:p>
            <a:r>
              <a:rPr lang="en-US" b="1" i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Hierarchical Clustering</a:t>
            </a: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dirty="0"/>
              <a:t/>
            </a:r>
            <a:br>
              <a:rPr lang="id-ID" dirty="0"/>
            </a:br>
            <a: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id-ID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d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792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i="1" dirty="0">
                <a:latin typeface="Arial" panose="020B0604020202020204" pitchFamily="34" charset="0"/>
                <a:cs typeface="Arial" panose="020B0604020202020204" pitchFamily="34" charset="0"/>
              </a:rPr>
              <a:t>K-MEANS CLUSTERING</a:t>
            </a: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9A6863-589E-4E5B-B8AE-E3F51688B77C}"/>
              </a:ext>
            </a:extLst>
          </p:cNvPr>
          <p:cNvSpPr txBox="1"/>
          <p:nvPr/>
        </p:nvSpPr>
        <p:spPr>
          <a:xfrm>
            <a:off x="609600" y="1600200"/>
            <a:ext cx="817245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i="1" dirty="0"/>
              <a:t>partitional clustering 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err="1"/>
              <a:t>Setiap</a:t>
            </a:r>
            <a:r>
              <a:rPr lang="en-US" sz="2000" dirty="0"/>
              <a:t> cluster </a:t>
            </a:r>
            <a:r>
              <a:rPr lang="en-US" sz="2000" dirty="0" err="1"/>
              <a:t>diasosiasikan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sentroid</a:t>
            </a: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di </a:t>
            </a:r>
            <a:r>
              <a:rPr lang="en-US" sz="2000" dirty="0" err="1"/>
              <a:t>tandai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i="1" dirty="0"/>
              <a:t>cluster 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sentroid</a:t>
            </a:r>
            <a:r>
              <a:rPr lang="en-US" sz="2000" dirty="0"/>
              <a:t> </a:t>
            </a:r>
            <a:r>
              <a:rPr lang="en-US" sz="2000" dirty="0" err="1"/>
              <a:t>terdekat</a:t>
            </a: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/>
              <a:t>K </a:t>
            </a:r>
            <a:r>
              <a:rPr lang="en-US" sz="2000" dirty="0" err="1"/>
              <a:t>menandakan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cluster yang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terbentuk</a:t>
            </a:r>
            <a:endParaRPr lang="en-US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sz="2000" dirty="0" err="1"/>
              <a:t>Algoritma</a:t>
            </a:r>
            <a:r>
              <a:rPr lang="en-US" sz="2000" dirty="0"/>
              <a:t> </a:t>
            </a:r>
            <a:r>
              <a:rPr lang="en-US" sz="2000" i="1" dirty="0"/>
              <a:t>Clustering: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jumlah</a:t>
            </a:r>
            <a:r>
              <a:rPr lang="en-US" sz="2000" dirty="0"/>
              <a:t> cluster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Menentukan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centroid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random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rumus</a:t>
            </a:r>
            <a:r>
              <a:rPr lang="en-US" sz="2000" dirty="0"/>
              <a:t> rata-rata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Menghitung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centroid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.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menggunakna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Euclidean distance.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Mengelompokkan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terdekat</a:t>
            </a:r>
            <a:r>
              <a:rPr lang="en-US" sz="2000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tahap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2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lakukan</a:t>
            </a:r>
            <a:r>
              <a:rPr lang="en-US" sz="2000" dirty="0"/>
              <a:t> </a:t>
            </a:r>
            <a:r>
              <a:rPr lang="en-US" sz="2000" dirty="0" err="1"/>
              <a:t>perulangan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centroid yang </a:t>
            </a:r>
            <a:r>
              <a:rPr lang="en-US" sz="2000" dirty="0" err="1"/>
              <a:t>dihasilkan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anggota</a:t>
            </a:r>
            <a:r>
              <a:rPr lang="en-US" sz="2000" dirty="0"/>
              <a:t> cluster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berpindah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cluster lain.</a:t>
            </a:r>
          </a:p>
          <a:p>
            <a:pPr algn="just"/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829623855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CONTOH SOAL</a:t>
            </a: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918B487-B7BA-4C75-9D02-8CFEB07303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9734501"/>
              </p:ext>
            </p:extLst>
          </p:nvPr>
        </p:nvGraphicFramePr>
        <p:xfrm>
          <a:off x="1676400" y="1752598"/>
          <a:ext cx="59436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127730964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7724569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3875623976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1210446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5.0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8935697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7098079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717617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2.2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5345018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M5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3.3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3174669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M6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4.8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9484253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r>
                        <a:rPr lang="en-US" dirty="0"/>
                        <a:t>M7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2803309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0D9026-D204-49B4-8DCB-BF85DF551FDC}"/>
              </a:ext>
            </a:extLst>
          </p:cNvPr>
          <p:cNvSpPr txBox="1"/>
          <p:nvPr/>
        </p:nvSpPr>
        <p:spPr>
          <a:xfrm>
            <a:off x="2819400" y="49530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C1=(3,4) </a:t>
            </a:r>
            <a:r>
              <a:rPr lang="en-US" sz="2400" b="1" dirty="0" err="1"/>
              <a:t>dan</a:t>
            </a:r>
            <a:r>
              <a:rPr lang="en-US" sz="2400" b="1" dirty="0"/>
              <a:t> C2=(6,4)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347983586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CONTOH SOAL</a:t>
            </a: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59F695-1FE3-48BC-BA1E-54A6423E284E}"/>
              </a:ext>
            </a:extLst>
          </p:cNvPr>
          <p:cNvSpPr txBox="1"/>
          <p:nvPr/>
        </p:nvSpPr>
        <p:spPr>
          <a:xfrm>
            <a:off x="0" y="1447801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Iterasi</a:t>
            </a:r>
            <a:r>
              <a:rPr lang="en-US" dirty="0"/>
              <a:t> 1</a:t>
            </a:r>
          </a:p>
          <a:p>
            <a:endParaRPr lang="en-US" dirty="0"/>
          </a:p>
          <a:p>
            <a:pPr marL="342900" indent="-342900">
              <a:buAutoNum type="alphaLcPeriod"/>
            </a:pPr>
            <a:r>
              <a:rPr lang="en-US" dirty="0" err="1"/>
              <a:t>Menghitung</a:t>
            </a:r>
            <a:r>
              <a:rPr lang="en-US" dirty="0"/>
              <a:t> Euclidean distance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data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tiap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pertama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0F96F0-8BF1-4E9F-A7F5-09FB2EC7F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4030" y="2371131"/>
            <a:ext cx="5617840" cy="2819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C838A3-FBF2-443A-98E5-3D90A28E0663}"/>
              </a:ext>
            </a:extLst>
          </p:cNvPr>
          <p:cNvSpPr txBox="1"/>
          <p:nvPr/>
        </p:nvSpPr>
        <p:spPr>
          <a:xfrm>
            <a:off x="323850" y="5190532"/>
            <a:ext cx="8058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Dengan cara yang sama hitung jara</a:t>
            </a:r>
            <a:r>
              <a:rPr lang="en-US" dirty="0"/>
              <a:t>k</a:t>
            </a:r>
            <a:r>
              <a:rPr lang="id-ID" dirty="0"/>
              <a:t> tiap titik ke titik pusat ke dan kita akan mendapatkan D</a:t>
            </a:r>
            <a:r>
              <a:rPr lang="id-ID" baseline="-25000" dirty="0"/>
              <a:t>21</a:t>
            </a:r>
            <a:r>
              <a:rPr lang="id-ID" dirty="0"/>
              <a:t>= 4.12, D</a:t>
            </a:r>
            <a:r>
              <a:rPr lang="id-ID" baseline="-25000" dirty="0"/>
              <a:t>22</a:t>
            </a:r>
            <a:r>
              <a:rPr lang="id-ID" dirty="0"/>
              <a:t>=4.27, D</a:t>
            </a:r>
            <a:r>
              <a:rPr lang="id-ID" baseline="-25000" dirty="0"/>
              <a:t>23</a:t>
            </a:r>
            <a:r>
              <a:rPr lang="id-ID" dirty="0"/>
              <a:t>= 1.18, D</a:t>
            </a:r>
            <a:r>
              <a:rPr lang="id-ID" baseline="-25000" dirty="0"/>
              <a:t>24</a:t>
            </a:r>
            <a:r>
              <a:rPr lang="id-ID" dirty="0"/>
              <a:t>= 1.86, D</a:t>
            </a:r>
            <a:r>
              <a:rPr lang="id-ID" baseline="-25000" dirty="0"/>
              <a:t>25</a:t>
            </a:r>
            <a:r>
              <a:rPr lang="id-ID" dirty="0"/>
              <a:t>=1.22, D</a:t>
            </a:r>
            <a:r>
              <a:rPr lang="id-ID" baseline="-25000" dirty="0"/>
              <a:t>26</a:t>
            </a:r>
            <a:r>
              <a:rPr lang="id-ID" dirty="0"/>
              <a:t>=2.62, D</a:t>
            </a:r>
            <a:r>
              <a:rPr lang="id-ID" baseline="-25000" dirty="0"/>
              <a:t>27</a:t>
            </a:r>
            <a:r>
              <a:rPr lang="id-ID" dirty="0"/>
              <a:t>=2.06</a:t>
            </a:r>
          </a:p>
        </p:txBody>
      </p:sp>
    </p:spTree>
    <p:extLst>
      <p:ext uri="{BB962C8B-B14F-4D97-AF65-F5344CB8AC3E}">
        <p14:creationId xmlns:p14="http://schemas.microsoft.com/office/powerpoint/2010/main" val="4182561752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CONTOH SOAL</a:t>
            </a: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59F695-1FE3-48BC-BA1E-54A6423E284E}"/>
              </a:ext>
            </a:extLst>
          </p:cNvPr>
          <p:cNvSpPr txBox="1"/>
          <p:nvPr/>
        </p:nvSpPr>
        <p:spPr>
          <a:xfrm>
            <a:off x="0" y="1447801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Iterasi</a:t>
            </a:r>
            <a:r>
              <a:rPr lang="en-US" dirty="0"/>
              <a:t> 1</a:t>
            </a:r>
          </a:p>
          <a:p>
            <a:endParaRPr lang="en-US" dirty="0"/>
          </a:p>
          <a:p>
            <a:r>
              <a:rPr lang="en-US" dirty="0"/>
              <a:t>b. Dari </a:t>
            </a:r>
            <a:r>
              <a:rPr lang="en-US" dirty="0" err="1"/>
              <a:t>perhitungan</a:t>
            </a:r>
            <a:r>
              <a:rPr lang="en-US" dirty="0"/>
              <a:t> Euclidean distance,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3936359E-AB4F-4208-B2A4-256A8CA8A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768284"/>
              </p:ext>
            </p:extLst>
          </p:nvPr>
        </p:nvGraphicFramePr>
        <p:xfrm>
          <a:off x="1504950" y="2514599"/>
          <a:ext cx="6096000" cy="296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xmlns="" val="329060207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298511027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606913934"/>
                    </a:ext>
                  </a:extLst>
                </a:gridCol>
              </a:tblGrid>
              <a:tr h="243840">
                <a:tc>
                  <a:txBody>
                    <a:bodyPr/>
                    <a:lstStyle/>
                    <a:p>
                      <a:r>
                        <a:rPr lang="en-US" dirty="0"/>
                        <a:t>DATA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C2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2553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4.12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7498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4.27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37002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1.18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25524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3.94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1.86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255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4.06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1.22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94188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0.94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2.62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002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2.06</a:t>
                      </a:r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216417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91C1B8-1C80-498C-8C7E-22AE0B1CA5A6}"/>
              </a:ext>
            </a:extLst>
          </p:cNvPr>
          <p:cNvSpPr txBox="1"/>
          <p:nvPr/>
        </p:nvSpPr>
        <p:spPr>
          <a:xfrm>
            <a:off x="1524000" y="56388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{M</a:t>
            </a:r>
            <a:r>
              <a:rPr lang="id-ID" baseline="-25000" dirty="0"/>
              <a:t>1</a:t>
            </a:r>
            <a:r>
              <a:rPr lang="id-ID" dirty="0"/>
              <a:t>, M</a:t>
            </a:r>
            <a:r>
              <a:rPr lang="id-ID" baseline="-25000" dirty="0"/>
              <a:t>2</a:t>
            </a:r>
            <a:r>
              <a:rPr lang="id-ID" dirty="0"/>
              <a:t>, M</a:t>
            </a:r>
            <a:r>
              <a:rPr lang="id-ID" baseline="-25000" dirty="0"/>
              <a:t>6</a:t>
            </a:r>
            <a:r>
              <a:rPr lang="id-ID" dirty="0"/>
              <a:t>, M</a:t>
            </a:r>
            <a:r>
              <a:rPr lang="id-ID" baseline="-25000" dirty="0"/>
              <a:t>7</a:t>
            </a:r>
            <a:r>
              <a:rPr lang="id-ID" dirty="0"/>
              <a:t>} anggota C</a:t>
            </a:r>
            <a:r>
              <a:rPr lang="id-ID" baseline="-25000" dirty="0"/>
              <a:t>1</a:t>
            </a:r>
            <a:r>
              <a:rPr lang="id-ID" dirty="0"/>
              <a:t> and {M</a:t>
            </a:r>
            <a:r>
              <a:rPr lang="id-ID" baseline="-25000" dirty="0"/>
              <a:t>3</a:t>
            </a:r>
            <a:r>
              <a:rPr lang="id-ID" dirty="0"/>
              <a:t>, M</a:t>
            </a:r>
            <a:r>
              <a:rPr lang="id-ID" baseline="-25000" dirty="0"/>
              <a:t>4</a:t>
            </a:r>
            <a:r>
              <a:rPr lang="id-ID" dirty="0"/>
              <a:t>, M</a:t>
            </a:r>
            <a:r>
              <a:rPr lang="id-ID" baseline="-25000" dirty="0"/>
              <a:t>5</a:t>
            </a:r>
            <a:r>
              <a:rPr lang="id-ID" dirty="0"/>
              <a:t>} anggota C</a:t>
            </a:r>
            <a:r>
              <a:rPr lang="id-ID" baseline="-25000" dirty="0"/>
              <a:t>2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1335174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CONTOH SOAL</a:t>
            </a: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59F695-1FE3-48BC-BA1E-54A6423E284E}"/>
              </a:ext>
            </a:extLst>
          </p:cNvPr>
          <p:cNvSpPr txBox="1"/>
          <p:nvPr/>
        </p:nvSpPr>
        <p:spPr>
          <a:xfrm>
            <a:off x="0" y="1447801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Iterasi</a:t>
            </a:r>
            <a:r>
              <a:rPr lang="en-US" dirty="0"/>
              <a:t> 1</a:t>
            </a:r>
          </a:p>
          <a:p>
            <a:endParaRPr lang="en-US" dirty="0"/>
          </a:p>
          <a:p>
            <a:r>
              <a:rPr lang="en-US" dirty="0"/>
              <a:t>c. </a:t>
            </a:r>
            <a:r>
              <a:rPr lang="en-US" dirty="0" err="1"/>
              <a:t>Hitung</a:t>
            </a:r>
            <a:r>
              <a:rPr lang="en-US" dirty="0"/>
              <a:t> </a:t>
            </a:r>
            <a:r>
              <a:rPr lang="en-US" dirty="0" err="1"/>
              <a:t>titik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991C1B8-1C80-498C-8C7E-22AE0B1CA5A6}"/>
              </a:ext>
            </a:extLst>
          </p:cNvPr>
          <p:cNvSpPr txBox="1"/>
          <p:nvPr/>
        </p:nvSpPr>
        <p:spPr>
          <a:xfrm>
            <a:off x="361230" y="4130933"/>
            <a:ext cx="75635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iterasi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2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iterasi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1,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anggota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C1 </a:t>
            </a:r>
            <a:r>
              <a:rPr lang="en-US" dirty="0" err="1"/>
              <a:t>dan</a:t>
            </a:r>
            <a:r>
              <a:rPr lang="en-US" dirty="0"/>
              <a:t> C2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,</a:t>
            </a:r>
          </a:p>
          <a:p>
            <a:endParaRPr lang="en-US" dirty="0"/>
          </a:p>
          <a:p>
            <a:r>
              <a:rPr lang="en-US" dirty="0"/>
              <a:t>Kesimpulan {</a:t>
            </a:r>
            <a:r>
              <a:rPr lang="id-ID" dirty="0"/>
              <a:t>M</a:t>
            </a:r>
            <a:r>
              <a:rPr lang="id-ID" baseline="-25000" dirty="0"/>
              <a:t>1</a:t>
            </a:r>
            <a:r>
              <a:rPr lang="id-ID" dirty="0"/>
              <a:t>, M</a:t>
            </a:r>
            <a:r>
              <a:rPr lang="id-ID" baseline="-25000" dirty="0"/>
              <a:t>2</a:t>
            </a:r>
            <a:r>
              <a:rPr lang="id-ID" dirty="0"/>
              <a:t>, M</a:t>
            </a:r>
            <a:r>
              <a:rPr lang="id-ID" baseline="-25000" dirty="0"/>
              <a:t>6</a:t>
            </a:r>
            <a:r>
              <a:rPr lang="id-ID" dirty="0"/>
              <a:t>, M</a:t>
            </a:r>
            <a:r>
              <a:rPr lang="id-ID" baseline="-25000" dirty="0"/>
              <a:t>7</a:t>
            </a:r>
            <a:r>
              <a:rPr lang="id-ID" dirty="0"/>
              <a:t>} anggota C</a:t>
            </a:r>
            <a:r>
              <a:rPr lang="id-ID" baseline="-25000" dirty="0"/>
              <a:t>1</a:t>
            </a:r>
            <a:r>
              <a:rPr lang="id-ID" dirty="0"/>
              <a:t> dan {M</a:t>
            </a:r>
            <a:r>
              <a:rPr lang="id-ID" baseline="-25000" dirty="0"/>
              <a:t>3</a:t>
            </a:r>
            <a:r>
              <a:rPr lang="id-ID" dirty="0"/>
              <a:t>, M</a:t>
            </a:r>
            <a:r>
              <a:rPr lang="id-ID" baseline="-25000" dirty="0"/>
              <a:t>4</a:t>
            </a:r>
            <a:r>
              <a:rPr lang="id-ID" dirty="0"/>
              <a:t>, M</a:t>
            </a:r>
            <a:r>
              <a:rPr lang="id-ID" baseline="-25000" dirty="0"/>
              <a:t>5</a:t>
            </a:r>
            <a:r>
              <a:rPr lang="id-ID" dirty="0"/>
              <a:t>} anggota C</a:t>
            </a:r>
            <a:r>
              <a:rPr lang="id-ID" baseline="-25000" dirty="0"/>
              <a:t>2</a:t>
            </a: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CF3592D-759E-4276-AEAF-7846E649B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2667000"/>
            <a:ext cx="4697506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6823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i="1" dirty="0">
                <a:latin typeface="Arial" panose="020B0604020202020204" pitchFamily="34" charset="0"/>
                <a:cs typeface="Arial" panose="020B0604020202020204" pitchFamily="34" charset="0"/>
              </a:rPr>
              <a:t>HIERARCHICAL CLUSTERING</a:t>
            </a: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CD6B86-B3D1-4396-BEA2-37B5E8DAF4CC}"/>
              </a:ext>
            </a:extLst>
          </p:cNvPr>
          <p:cNvSpPr txBox="1"/>
          <p:nvPr/>
        </p:nvSpPr>
        <p:spPr>
          <a:xfrm>
            <a:off x="609600" y="17526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pengelompokkannya</a:t>
            </a:r>
            <a:r>
              <a:rPr lang="en-US" sz="2000" dirty="0"/>
              <a:t> </a:t>
            </a:r>
            <a:r>
              <a:rPr lang="en-US" sz="2000" dirty="0" err="1"/>
              <a:t>umumnya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Agglomerative (Bottom-Up)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Devisive</a:t>
            </a:r>
            <a:r>
              <a:rPr lang="en-US" sz="2000" dirty="0"/>
              <a:t> (Top-Down)</a:t>
            </a:r>
          </a:p>
          <a:p>
            <a:endParaRPr lang="en-US" sz="2000" dirty="0"/>
          </a:p>
          <a:p>
            <a:r>
              <a:rPr lang="id-ID" sz="2000" b="1" dirty="0"/>
              <a:t>Algoritma Agglomerative Hierarchical Clustering </a:t>
            </a:r>
            <a:r>
              <a:rPr lang="id-ID" sz="2000" dirty="0"/>
              <a:t>:</a:t>
            </a:r>
            <a:br>
              <a:rPr lang="id-ID" sz="2000" dirty="0"/>
            </a:br>
            <a:r>
              <a:rPr lang="id-ID" sz="2000" dirty="0"/>
              <a:t>1. Hitung Matrik Jarak antar data.</a:t>
            </a:r>
            <a:br>
              <a:rPr lang="id-ID" sz="2000" dirty="0"/>
            </a:br>
            <a:r>
              <a:rPr lang="id-ID" sz="2000" dirty="0"/>
              <a:t>2. Ulangi langkah 3 dan 4 higga hanya satu kelompok yang tersisa.</a:t>
            </a:r>
            <a:br>
              <a:rPr lang="id-ID" sz="2000" dirty="0"/>
            </a:br>
            <a:r>
              <a:rPr lang="id-ID" sz="2000" dirty="0"/>
              <a:t>3. Gabungkan dua kelompok terdekat berdasarkan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pengelompokan</a:t>
            </a:r>
            <a:r>
              <a:rPr lang="en-US" sz="2000" dirty="0"/>
              <a:t> ( </a:t>
            </a:r>
            <a:r>
              <a:rPr lang="en-US" sz="2000" i="1" dirty="0"/>
              <a:t>Single Linkage, Complete Linkage, Average Linkage)</a:t>
            </a: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>4. Perbarui Matrik Jarak antar data untuk merepresentasikan kedekatan</a:t>
            </a:r>
            <a:r>
              <a:rPr lang="en-US" sz="2000" dirty="0"/>
              <a:t> </a:t>
            </a:r>
            <a:r>
              <a:rPr lang="id-ID" sz="2000" dirty="0"/>
              <a:t>diantara kelompok baru dan kelompok yang masih tersisa.</a:t>
            </a:r>
            <a:br>
              <a:rPr lang="id-ID" sz="2000" dirty="0"/>
            </a:br>
            <a:r>
              <a:rPr lang="id-ID" sz="2000" dirty="0"/>
              <a:t>5. Selesai </a:t>
            </a:r>
            <a:br>
              <a:rPr lang="id-ID" sz="2000" dirty="0"/>
            </a:br>
            <a:endParaRPr lang="en-US" sz="2000" dirty="0"/>
          </a:p>
          <a:p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3659771377"/>
      </p:ext>
    </p:extLst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1524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4000" dirty="0" err="1">
                <a:latin typeface="Arial" panose="020B0604020202020204" pitchFamily="34" charset="0"/>
                <a:cs typeface="Arial" panose="020B0604020202020204" pitchFamily="34" charset="0"/>
              </a:rPr>
              <a:t>Pengelompokan</a:t>
            </a: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4000" dirty="0" err="1">
                <a:latin typeface="Arial" panose="020B0604020202020204" pitchFamily="34" charset="0"/>
                <a:cs typeface="Arial" panose="020B0604020202020204" pitchFamily="34" charset="0"/>
              </a:rPr>
              <a:t>Hierarki</a:t>
            </a: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id-ID" sz="4000" dirty="0" err="1">
                <a:latin typeface="Arial" panose="020B0604020202020204" pitchFamily="34" charset="0"/>
                <a:cs typeface="Arial" panose="020B0604020202020204" pitchFamily="34" charset="0"/>
              </a:rPr>
              <a:t>Aglomeratif</a:t>
            </a:r>
            <a:endParaRPr lang="id-ID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1B40E6B-F002-4F56-ABAE-60EA0378F086}"/>
              </a:ext>
            </a:extLst>
          </p:cNvPr>
          <p:cNvSpPr txBox="1"/>
          <p:nvPr/>
        </p:nvSpPr>
        <p:spPr>
          <a:xfrm>
            <a:off x="762000" y="2133600"/>
            <a:ext cx="7772400" cy="2938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pengelompokan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hierarki</a:t>
            </a:r>
            <a:r>
              <a:rPr lang="en-US" dirty="0"/>
              <a:t> </a:t>
            </a:r>
            <a:r>
              <a:rPr lang="en-US" dirty="0" err="1"/>
              <a:t>Aglomeratif</a:t>
            </a:r>
            <a:r>
              <a:rPr lang="en-US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d-ID" dirty="0"/>
              <a:t>Single Linkage (Jarak Terdekat) </a:t>
            </a:r>
            <a:br>
              <a:rPr lang="id-ID" dirty="0"/>
            </a:br>
            <a:r>
              <a:rPr lang="en-US" dirty="0"/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Complete Linkage (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Terjauh</a:t>
            </a:r>
            <a:r>
              <a:rPr lang="en-US" dirty="0"/>
              <a:t>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Average Linkage (</a:t>
            </a:r>
            <a:r>
              <a:rPr lang="en-US" dirty="0" err="1"/>
              <a:t>Jarak</a:t>
            </a:r>
            <a:r>
              <a:rPr lang="en-US" dirty="0"/>
              <a:t> rata-rata)</a:t>
            </a:r>
          </a:p>
          <a:p>
            <a:endParaRPr lang="en-US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AC5427-A405-42D8-9817-D67929AAA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861342"/>
            <a:ext cx="2737840" cy="391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FBB5AC7-574F-438A-9395-2E4317BC2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075" y="3749647"/>
            <a:ext cx="2806165" cy="3660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9C1DF0-E7D0-4FA8-BF32-819C387C5D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958" y="4612854"/>
            <a:ext cx="3282916" cy="4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69528"/>
      </p:ext>
    </p:extLst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914400"/>
            <a:ext cx="8401050" cy="838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dirty="0"/>
              <a:t>CONTOH STUDI KASUS</a:t>
            </a:r>
            <a:br>
              <a:rPr lang="en-US" b="1" dirty="0"/>
            </a:b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3388323-C7AE-4E7F-87A1-68BCF6E92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8524" y="1845242"/>
            <a:ext cx="4086002" cy="21007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733CAA-5403-4A1F-95A9-237323E6F166}"/>
              </a:ext>
            </a:extLst>
          </p:cNvPr>
          <p:cNvSpPr txBox="1"/>
          <p:nvPr/>
        </p:nvSpPr>
        <p:spPr>
          <a:xfrm>
            <a:off x="381000" y="3880629"/>
            <a:ext cx="8401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id-ID" dirty="0"/>
              <a:t>Kelompokkan dataset tersebut dengan</a:t>
            </a:r>
            <a:r>
              <a:rPr lang="en-US" dirty="0"/>
              <a:t> </a:t>
            </a:r>
            <a:r>
              <a:rPr lang="id-ID" dirty="0"/>
              <a:t>menggunakan metode AHC (Single</a:t>
            </a:r>
            <a:r>
              <a:rPr lang="en-US" dirty="0"/>
              <a:t> </a:t>
            </a:r>
            <a:r>
              <a:rPr lang="id-ID" dirty="0"/>
              <a:t>Linkage</a:t>
            </a:r>
            <a:r>
              <a:rPr lang="en-US" dirty="0"/>
              <a:t>)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Manhattan!</a:t>
            </a:r>
          </a:p>
          <a:p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2062606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CONTOH STUDI KASUS </a:t>
            </a:r>
            <a:endParaRPr lang="id-ID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C4B5E7F-C997-46B8-B239-19C20495BADD}"/>
              </a:ext>
            </a:extLst>
          </p:cNvPr>
          <p:cNvSpPr txBox="1"/>
          <p:nvPr/>
        </p:nvSpPr>
        <p:spPr>
          <a:xfrm>
            <a:off x="609600" y="1905000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C60761F-86A8-440A-8BA8-B2F05769C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906251"/>
            <a:ext cx="7592696" cy="33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565657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>
            <a:extLst>
              <a:ext uri="{FF2B5EF4-FFF2-40B4-BE49-F238E27FC236}">
                <a16:creationId xmlns:a16="http://schemas.microsoft.com/office/drawing/2014/main" xmlns="" id="{F10E8348-CBB0-4654-8339-A443A806A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>
            <a:extLst>
              <a:ext uri="{FF2B5EF4-FFF2-40B4-BE49-F238E27FC236}">
                <a16:creationId xmlns:a16="http://schemas.microsoft.com/office/drawing/2014/main" xmlns="" id="{6A0AC7C9-C99C-48C9-B35A-6EF9396AB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</a:p>
        </p:txBody>
      </p:sp>
      <p:sp>
        <p:nvSpPr>
          <p:cNvPr id="4100" name="Content Placeholder 5">
            <a:extLst>
              <a:ext uri="{FF2B5EF4-FFF2-40B4-BE49-F238E27FC236}">
                <a16:creationId xmlns:a16="http://schemas.microsoft.com/office/drawing/2014/main" xmlns="" id="{F6972F88-638D-473A-8000-4ED046E2E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728615"/>
            <a:ext cx="8229600" cy="4068763"/>
          </a:xfrm>
        </p:spPr>
        <p:txBody>
          <a:bodyPr/>
          <a:lstStyle/>
          <a:p>
            <a:pPr marL="0" indent="0" algn="just">
              <a:buNone/>
            </a:pPr>
            <a:endParaRPr lang="id-ID" altLang="id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id-ID" altLang="id-ID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87762A1-FCB7-4AF5-BD6B-E29CF379E013}"/>
              </a:ext>
            </a:extLst>
          </p:cNvPr>
          <p:cNvSpPr/>
          <p:nvPr/>
        </p:nvSpPr>
        <p:spPr>
          <a:xfrm>
            <a:off x="533400" y="1828800"/>
            <a:ext cx="8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57200" algn="l"/>
              </a:tabLst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cluster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penerapannya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data.</a:t>
            </a:r>
            <a:endParaRPr lang="id-ID" sz="24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asil gambar untuk clustering png">
            <a:extLst>
              <a:ext uri="{FF2B5EF4-FFF2-40B4-BE49-F238E27FC236}">
                <a16:creationId xmlns:a16="http://schemas.microsoft.com/office/drawing/2014/main" xmlns="" id="{51B5FFE7-0903-423C-A2BF-2F79FBC42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39418"/>
            <a:ext cx="4877121" cy="35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CONTOH STUDI KASUS </a:t>
            </a: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4F0B9F6-0773-4BE2-91EA-1D6FE7856F99}"/>
              </a:ext>
            </a:extLst>
          </p:cNvPr>
          <p:cNvSpPr txBox="1"/>
          <p:nvPr/>
        </p:nvSpPr>
        <p:spPr>
          <a:xfrm>
            <a:off x="552450" y="1960234"/>
            <a:ext cx="805815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id-ID" sz="2000" dirty="0"/>
              <a:t/>
            </a:r>
            <a:br>
              <a:rPr lang="id-ID" sz="2000" dirty="0"/>
            </a:br>
            <a:r>
              <a:rPr lang="id-ID" sz="2000" dirty="0"/>
              <a:t/>
            </a:r>
            <a:br>
              <a:rPr lang="id-ID" sz="2000" dirty="0"/>
            </a:br>
            <a:endParaRPr lang="id-ID" sz="2000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0F44D4-672F-4255-ABE1-36E47F3E1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7742" y="1960234"/>
            <a:ext cx="4490416" cy="239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19520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2" y="-3810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33400"/>
            <a:ext cx="8458200" cy="1219199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DCACEFA-4258-4D22-9F7C-F83922A51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2" y="381000"/>
            <a:ext cx="898009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9053"/>
      </p:ext>
    </p:extLst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6EB70C3-6F00-403E-A5C7-688DB88DC35B}"/>
              </a:ext>
            </a:extLst>
          </p:cNvPr>
          <p:cNvSpPr txBox="1"/>
          <p:nvPr/>
        </p:nvSpPr>
        <p:spPr>
          <a:xfrm>
            <a:off x="762000" y="8382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Menghitung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id-ID" dirty="0"/>
              <a:t>(1 dan 3) dengan kelompok lain yang</a:t>
            </a:r>
            <a:br>
              <a:rPr lang="id-ID" dirty="0"/>
            </a:br>
            <a:r>
              <a:rPr lang="id-ID" dirty="0"/>
              <a:t>tersisa, yaitu 2, 4 dan 5. </a:t>
            </a:r>
            <a:br>
              <a:rPr lang="id-ID" dirty="0"/>
            </a:br>
            <a:endParaRPr lang="en-US" dirty="0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3D65660-A692-41BA-9F60-427B08FD4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962" y="1600200"/>
            <a:ext cx="3333750" cy="1181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E1BBD-1BA7-4CE7-ADE1-369B74E21955}"/>
              </a:ext>
            </a:extLst>
          </p:cNvPr>
          <p:cNvSpPr txBox="1"/>
          <p:nvPr/>
        </p:nvSpPr>
        <p:spPr>
          <a:xfrm>
            <a:off x="762000" y="2895601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Dengan menghapus baris-baris dan kolom-kolom matrik jarak yang</a:t>
            </a:r>
            <a:r>
              <a:rPr lang="en-US" dirty="0"/>
              <a:t> </a:t>
            </a:r>
            <a:r>
              <a:rPr lang="id-ID" dirty="0"/>
              <a:t>bersesuaian dengan kelompok 1 dan 3, serta menambahkan baris dan</a:t>
            </a:r>
            <a:r>
              <a:rPr lang="en-US" dirty="0"/>
              <a:t> </a:t>
            </a:r>
            <a:r>
              <a:rPr lang="id-ID" dirty="0"/>
              <a:t>kolom untuk kelompok (13) </a:t>
            </a:r>
            <a:br>
              <a:rPr lang="id-ID" dirty="0"/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EB4FEA1-D070-448D-955F-DDB792CB58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275" y="3921786"/>
            <a:ext cx="6105525" cy="1123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F6E14F2-42A8-4F24-BCB5-6DDE15BBB5DC}"/>
              </a:ext>
            </a:extLst>
          </p:cNvPr>
          <p:cNvSpPr txBox="1"/>
          <p:nvPr/>
        </p:nvSpPr>
        <p:spPr>
          <a:xfrm>
            <a:off x="1057275" y="5122115"/>
            <a:ext cx="641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Selanjuttnya</a:t>
            </a:r>
            <a:r>
              <a:rPr lang="en-US" dirty="0"/>
              <a:t> </a:t>
            </a:r>
            <a:r>
              <a:rPr lang="en-US" dirty="0" err="1"/>
              <a:t>dipilih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yang </a:t>
            </a:r>
            <a:r>
              <a:rPr lang="en-US" dirty="0" err="1"/>
              <a:t>terkecil</a:t>
            </a:r>
            <a:r>
              <a:rPr lang="en-US" dirty="0"/>
              <a:t>. </a:t>
            </a:r>
            <a:endParaRPr lang="id-ID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A88C606-F2B4-4912-8365-7EFA010E6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997" y="5539353"/>
            <a:ext cx="3342715" cy="54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409972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E1BBD-1BA7-4CE7-ADE1-369B74E21955}"/>
              </a:ext>
            </a:extLst>
          </p:cNvPr>
          <p:cNvSpPr txBox="1"/>
          <p:nvPr/>
        </p:nvSpPr>
        <p:spPr>
          <a:xfrm>
            <a:off x="762000" y="289560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0951EC5-A9DB-433C-A22A-699046BF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00" y="914400"/>
            <a:ext cx="8375823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67264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E1BBD-1BA7-4CE7-ADE1-369B74E21955}"/>
              </a:ext>
            </a:extLst>
          </p:cNvPr>
          <p:cNvSpPr txBox="1"/>
          <p:nvPr/>
        </p:nvSpPr>
        <p:spPr>
          <a:xfrm>
            <a:off x="762000" y="289560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0093AD8-F306-42FD-B2C9-3C87B3FF8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685800"/>
            <a:ext cx="8001000" cy="50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165204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E1BBD-1BA7-4CE7-ADE1-369B74E21955}"/>
              </a:ext>
            </a:extLst>
          </p:cNvPr>
          <p:cNvSpPr txBox="1"/>
          <p:nvPr/>
        </p:nvSpPr>
        <p:spPr>
          <a:xfrm>
            <a:off x="762000" y="289560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4029778-1F2F-4E26-9577-06F9416E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762000"/>
            <a:ext cx="852018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88809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BE1BBD-1BA7-4CE7-ADE1-369B74E21955}"/>
              </a:ext>
            </a:extLst>
          </p:cNvPr>
          <p:cNvSpPr txBox="1"/>
          <p:nvPr/>
        </p:nvSpPr>
        <p:spPr>
          <a:xfrm>
            <a:off x="762000" y="2895601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/>
            </a:r>
            <a:br>
              <a:rPr lang="id-ID" dirty="0"/>
            </a:br>
            <a:endParaRPr lang="id-ID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A8603E-6F68-4BE5-AD5C-37BFE29E0D35}"/>
              </a:ext>
            </a:extLst>
          </p:cNvPr>
          <p:cNvSpPr txBox="1"/>
          <p:nvPr/>
        </p:nvSpPr>
        <p:spPr>
          <a:xfrm>
            <a:off x="381000" y="6858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d-ID" dirty="0"/>
              <a:t>Menghapus baris dan kolom matrik yang bersesuaian dengan kelompok</a:t>
            </a:r>
            <a:br>
              <a:rPr lang="id-ID" dirty="0"/>
            </a:br>
            <a:r>
              <a:rPr lang="id-ID" dirty="0"/>
              <a:t>(13) dan 2, serta menambahkan baris dan kolom untuk kelompok (132)</a:t>
            </a:r>
            <a:r>
              <a:rPr lang="en-US" dirty="0"/>
              <a:t>.</a:t>
            </a:r>
          </a:p>
          <a:p>
            <a:r>
              <a:rPr lang="id-ID" dirty="0"/>
              <a:t> </a:t>
            </a:r>
            <a:br>
              <a:rPr lang="id-ID" dirty="0"/>
            </a:br>
            <a:endParaRPr lang="id-ID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EA722A-2D1A-4748-8E41-E0B5692F5A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16" y="1476553"/>
            <a:ext cx="8116991" cy="1323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C5B2F17-5FC5-4159-BFF0-DE74D2C5976F}"/>
              </a:ext>
            </a:extLst>
          </p:cNvPr>
          <p:cNvSpPr txBox="1"/>
          <p:nvPr/>
        </p:nvSpPr>
        <p:spPr>
          <a:xfrm>
            <a:off x="325807" y="2941767"/>
            <a:ext cx="84638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dirty="0"/>
              <a:t>Jadi kelompok (132) dan (45) digabung untuk menjadi kelompok tunggal</a:t>
            </a:r>
            <a:r>
              <a:rPr lang="en-US" dirty="0"/>
              <a:t> </a:t>
            </a:r>
            <a:r>
              <a:rPr lang="id-ID" dirty="0"/>
              <a:t>dari lima data, yaitu kelompok (13245) dengan jarak terdekat 4. Berikut</a:t>
            </a:r>
            <a:br>
              <a:rPr lang="id-ID" dirty="0"/>
            </a:br>
            <a:r>
              <a:rPr lang="id-ID" dirty="0"/>
              <a:t>Dendogram Hasil Metode Single Linkage : </a:t>
            </a:r>
            <a:br>
              <a:rPr lang="id-ID" dirty="0"/>
            </a:br>
            <a:endParaRPr lang="id-ID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A0CD8B2-B53E-489B-A9C0-E991CC2EB4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3610" y="3791431"/>
            <a:ext cx="4648200" cy="198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005081"/>
      </p:ext>
    </p:extLst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rsil\Desktop\Smartcreative2.jpg">
            <a:extLst>
              <a:ext uri="{FF2B5EF4-FFF2-40B4-BE49-F238E27FC236}">
                <a16:creationId xmlns:a16="http://schemas.microsoft.com/office/drawing/2014/main" xmlns="" id="{6322F214-D24C-4B62-B39A-154F668AA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itle 5">
            <a:extLst>
              <a:ext uri="{FF2B5EF4-FFF2-40B4-BE49-F238E27FC236}">
                <a16:creationId xmlns:a16="http://schemas.microsoft.com/office/drawing/2014/main" xmlns="" id="{68ED9436-7BD3-4E07-9CB3-4975D86F0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EA63538-11F9-41F8-8855-6A1B563D0206}"/>
              </a:ext>
            </a:extLst>
          </p:cNvPr>
          <p:cNvSpPr txBox="1"/>
          <p:nvPr/>
        </p:nvSpPr>
        <p:spPr>
          <a:xfrm>
            <a:off x="533400" y="2362200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cs typeface="Arial" panose="020B0604020202020204" pitchFamily="34" charset="0"/>
              </a:rPr>
              <a:t>TERIMA KASIH </a:t>
            </a:r>
            <a:r>
              <a:rPr lang="en-US" sz="6600" dirty="0"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id-ID" sz="6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662586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1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i="1" dirty="0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endParaRPr lang="id-ID" altLang="id-ID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4E2867-C8E9-4B44-A000-4E1680E7BE80}"/>
              </a:ext>
            </a:extLst>
          </p:cNvPr>
          <p:cNvSpPr txBox="1"/>
          <p:nvPr/>
        </p:nvSpPr>
        <p:spPr>
          <a:xfrm>
            <a:off x="501162" y="2209800"/>
            <a:ext cx="5290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	</a:t>
            </a:r>
            <a:r>
              <a:rPr lang="id-ID" sz="2000" dirty="0"/>
              <a:t/>
            </a:r>
            <a:br>
              <a:rPr lang="id-ID" sz="2000" dirty="0"/>
            </a:br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0EF31E-D271-4944-9C7D-6F300FEC4517}"/>
              </a:ext>
            </a:extLst>
          </p:cNvPr>
          <p:cNvSpPr txBox="1"/>
          <p:nvPr/>
        </p:nvSpPr>
        <p:spPr>
          <a:xfrm>
            <a:off x="141346" y="2013228"/>
            <a:ext cx="8991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i="1" dirty="0"/>
              <a:t>Clustering 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i="1" dirty="0"/>
              <a:t>unsupervised learning </a:t>
            </a:r>
            <a:r>
              <a:rPr lang="en-US" sz="2000" dirty="0" err="1"/>
              <a:t>dimana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fase</a:t>
            </a:r>
            <a:r>
              <a:rPr lang="en-US" sz="2000" dirty="0"/>
              <a:t> </a:t>
            </a:r>
            <a:r>
              <a:rPr lang="en-US" sz="2000" i="1" dirty="0"/>
              <a:t>learning. Cluster </a:t>
            </a:r>
            <a:r>
              <a:rPr lang="en-US" sz="2000" dirty="0" err="1"/>
              <a:t>berguna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mengelompokkan</a:t>
            </a:r>
            <a:r>
              <a:rPr lang="en-US" sz="2000" dirty="0"/>
              <a:t> </a:t>
            </a:r>
            <a:r>
              <a:rPr lang="en-US" sz="2000" dirty="0" err="1"/>
              <a:t>objek-objek</a:t>
            </a:r>
            <a:r>
              <a:rPr lang="en-US" sz="2000" dirty="0"/>
              <a:t> data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kemiripan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grup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yang </a:t>
            </a:r>
            <a:r>
              <a:rPr lang="en-US" sz="2000" dirty="0" err="1"/>
              <a:t>berbeda</a:t>
            </a:r>
            <a:r>
              <a:rPr lang="en-US" sz="2000" dirty="0"/>
              <a:t> </a:t>
            </a:r>
            <a:r>
              <a:rPr lang="en-US" sz="2000" dirty="0" err="1"/>
              <a:t>dikelompokkan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grup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id-ID" sz="2000" dirty="0"/>
              <a:t>Semakin besar tingkat kemiripan/</a:t>
            </a:r>
            <a:r>
              <a:rPr lang="id-ID" sz="2000" i="1" dirty="0"/>
              <a:t>similarity </a:t>
            </a:r>
            <a:r>
              <a:rPr lang="id-ID" sz="2000" dirty="0"/>
              <a:t>(atau homogenitas) di dalam satu</a:t>
            </a:r>
            <a:r>
              <a:rPr lang="en-US" sz="2000" dirty="0"/>
              <a:t> </a:t>
            </a:r>
            <a:r>
              <a:rPr lang="id-ID" sz="2000" dirty="0"/>
              <a:t>grup dan semakin besar tingkat perbedaan diantara grup, maka semakin baik</a:t>
            </a:r>
            <a:r>
              <a:rPr lang="en-US" sz="2000" dirty="0"/>
              <a:t> </a:t>
            </a:r>
            <a:r>
              <a:rPr lang="id-ID" sz="2000" dirty="0"/>
              <a:t>(atau lebih berbeda) </a:t>
            </a:r>
            <a:r>
              <a:rPr lang="id-ID" sz="2000" i="1" dirty="0"/>
              <a:t>clustering </a:t>
            </a:r>
            <a:r>
              <a:rPr lang="id-ID" sz="2000" dirty="0"/>
              <a:t>tersebut.</a:t>
            </a:r>
            <a:br>
              <a:rPr lang="id-ID" sz="2000" dirty="0"/>
            </a:br>
            <a:endParaRPr lang="en-US" sz="2000" dirty="0"/>
          </a:p>
          <a:p>
            <a:endParaRPr lang="id-ID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34ABBE-5C0A-43AA-A443-0397988FA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4341289"/>
            <a:ext cx="4419600" cy="19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58051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1"/>
            <a:ext cx="8496300" cy="552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3200" dirty="0">
                <a:latin typeface="Arial" panose="020B0604020202020204" pitchFamily="34" charset="0"/>
                <a:cs typeface="Arial" panose="020B0604020202020204" pitchFamily="34" charset="0"/>
              </a:rPr>
              <a:t>APLIKASI CLUSTERING</a:t>
            </a:r>
            <a:endParaRPr lang="id-ID" alt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89BFFD-6F6D-455E-89FF-415AB9AA5FF7}"/>
              </a:ext>
            </a:extLst>
          </p:cNvPr>
          <p:cNvSpPr txBox="1"/>
          <p:nvPr/>
        </p:nvSpPr>
        <p:spPr>
          <a:xfrm>
            <a:off x="228600" y="2209800"/>
            <a:ext cx="8305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Mengelompokkan</a:t>
            </a:r>
            <a:r>
              <a:rPr lang="en-US" sz="2400" dirty="0"/>
              <a:t> </a:t>
            </a:r>
            <a:r>
              <a:rPr lang="en-US" sz="2400" dirty="0" err="1"/>
              <a:t>dokumen-dokumen</a:t>
            </a:r>
            <a:r>
              <a:rPr lang="en-US" sz="2400" dirty="0"/>
              <a:t> yang </a:t>
            </a:r>
            <a:r>
              <a:rPr lang="en-US" sz="2400" dirty="0" err="1"/>
              <a:t>relatif</a:t>
            </a:r>
            <a:r>
              <a:rPr lang="en-US" sz="2400" dirty="0"/>
              <a:t>, </a:t>
            </a:r>
            <a:r>
              <a:rPr lang="en-US" sz="2400" dirty="0" err="1"/>
              <a:t>mengelompokkan</a:t>
            </a:r>
            <a:r>
              <a:rPr lang="en-US" sz="2400" dirty="0"/>
              <a:t> gen </a:t>
            </a:r>
            <a:r>
              <a:rPr lang="en-US" sz="2400" dirty="0" err="1"/>
              <a:t>dan</a:t>
            </a:r>
            <a:r>
              <a:rPr lang="en-US" sz="2400" dirty="0"/>
              <a:t> protein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data yang </a:t>
            </a:r>
            <a:r>
              <a:rPr lang="en-US" sz="2400" dirty="0" err="1"/>
              <a:t>besar</a:t>
            </a:r>
            <a:endParaRPr lang="en-US" sz="24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4608788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0"/>
            <a:ext cx="8420100" cy="933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TIPE-TIPE </a:t>
            </a:r>
            <a:r>
              <a:rPr lang="en-US" altLang="id-ID" sz="4000" i="1" dirty="0">
                <a:latin typeface="Arial" panose="020B0604020202020204" pitchFamily="34" charset="0"/>
                <a:cs typeface="Arial" panose="020B0604020202020204" pitchFamily="34" charset="0"/>
              </a:rPr>
              <a:t>CLUSTERING</a:t>
            </a:r>
            <a:endParaRPr lang="id-ID" altLang="id-ID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9D07F6-77A1-442D-9E76-83C1B4E02BC1}"/>
              </a:ext>
            </a:extLst>
          </p:cNvPr>
          <p:cNvSpPr txBox="1"/>
          <p:nvPr/>
        </p:nvSpPr>
        <p:spPr>
          <a:xfrm>
            <a:off x="685800" y="21336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i="1" dirty="0"/>
              <a:t>Partitional clustering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himpunan</a:t>
            </a:r>
            <a:r>
              <a:rPr lang="en-US" sz="2400" dirty="0"/>
              <a:t> </a:t>
            </a:r>
            <a:r>
              <a:rPr lang="en-US" sz="2400" dirty="0" err="1"/>
              <a:t>obyek</a:t>
            </a:r>
            <a:r>
              <a:rPr lang="en-US" sz="2400" dirty="0"/>
              <a:t> data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sub-</a:t>
            </a:r>
            <a:r>
              <a:rPr lang="en-US" sz="2400" dirty="0" err="1"/>
              <a:t>himpunan</a:t>
            </a:r>
            <a:r>
              <a:rPr lang="en-US" sz="2400" dirty="0"/>
              <a:t> (cluster) yang </a:t>
            </a:r>
            <a:r>
              <a:rPr lang="en-US" sz="2400" dirty="0" err="1"/>
              <a:t>tidak</a:t>
            </a:r>
            <a:r>
              <a:rPr lang="en-US" sz="2400" dirty="0"/>
              <a:t> overlap,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obyek</a:t>
            </a:r>
            <a:r>
              <a:rPr lang="en-US" sz="2400" dirty="0"/>
              <a:t> data </a:t>
            </a:r>
            <a:r>
              <a:rPr lang="en-US" sz="2400" dirty="0" err="1"/>
              <a:t>berada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tepat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cluster.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400" i="1" dirty="0"/>
              <a:t>Hierarchical clustering </a:t>
            </a:r>
            <a:r>
              <a:rPr lang="en-US" sz="2400" dirty="0" err="1"/>
              <a:t>adalah</a:t>
            </a:r>
            <a:r>
              <a:rPr lang="en-US" sz="2400" dirty="0"/>
              <a:t> cluster yang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subcluster</a:t>
            </a:r>
            <a:r>
              <a:rPr lang="en-US" sz="2400" dirty="0"/>
              <a:t>. </a:t>
            </a:r>
            <a:r>
              <a:rPr lang="en-US" sz="2400" dirty="0" err="1"/>
              <a:t>Himpunan</a:t>
            </a:r>
            <a:r>
              <a:rPr lang="en-US" sz="2400" dirty="0"/>
              <a:t> cluster </a:t>
            </a:r>
            <a:r>
              <a:rPr lang="en-US" sz="2400" dirty="0" err="1"/>
              <a:t>besarang</a:t>
            </a:r>
            <a:r>
              <a:rPr lang="en-US" sz="2400" dirty="0"/>
              <a:t> yang </a:t>
            </a:r>
            <a:r>
              <a:rPr lang="en-US" sz="2400" dirty="0" err="1"/>
              <a:t>diatur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tree.</a:t>
            </a:r>
            <a:endParaRPr lang="id-ID" sz="2400" i="1" dirty="0"/>
          </a:p>
        </p:txBody>
      </p:sp>
    </p:spTree>
    <p:extLst>
      <p:ext uri="{BB962C8B-B14F-4D97-AF65-F5344CB8AC3E}">
        <p14:creationId xmlns:p14="http://schemas.microsoft.com/office/powerpoint/2010/main" val="467920210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0"/>
            <a:ext cx="8420100" cy="933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PARTITIONAL CLUSTERING</a:t>
            </a:r>
            <a:endParaRPr lang="id-ID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358CA0-7665-4C76-8921-720DE57B8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209800"/>
            <a:ext cx="6172200" cy="399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03156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2286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762000"/>
            <a:ext cx="8382000" cy="114299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HIERARCHICAL CLUSTERING</a:t>
            </a:r>
            <a:endParaRPr lang="id-ID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0E4C169-8E2B-4FD5-BA3C-48502E6A5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8466" y="2057400"/>
            <a:ext cx="580029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2926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0"/>
            <a:ext cx="8420100" cy="933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SIMILARITY AND DISSIMILARITY BETWEEN OBJECTS</a:t>
            </a:r>
            <a:endParaRPr lang="id-ID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604E6D-CDF7-49D3-8197-D17D38B006C0}"/>
              </a:ext>
            </a:extLst>
          </p:cNvPr>
          <p:cNvSpPr txBox="1"/>
          <p:nvPr/>
        </p:nvSpPr>
        <p:spPr>
          <a:xfrm>
            <a:off x="495300" y="2286000"/>
            <a:ext cx="8191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kemiripan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ketidakmiripan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en-US" dirty="0" err="1"/>
              <a:t>Rumus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diantara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id-ID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DE6768A-70A1-4C47-ADC5-AB9BA95054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382329"/>
            <a:ext cx="6781800" cy="14019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137CB96-EC97-4985-A314-729C7A15146F}"/>
              </a:ext>
            </a:extLst>
          </p:cNvPr>
          <p:cNvSpPr txBox="1"/>
          <p:nvPr/>
        </p:nvSpPr>
        <p:spPr>
          <a:xfrm>
            <a:off x="990600" y="5105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q=1,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jarak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Manhattan distance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389101646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rsil\Desktop\Smartcreative2.jpg">
            <a:extLst>
              <a:ext uri="{FF2B5EF4-FFF2-40B4-BE49-F238E27FC236}">
                <a16:creationId xmlns:a16="http://schemas.microsoft.com/office/drawing/2014/main" xmlns="" id="{143507C5-0F99-4DD0-B99A-7F19A71C9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5">
            <a:extLst>
              <a:ext uri="{FF2B5EF4-FFF2-40B4-BE49-F238E27FC236}">
                <a16:creationId xmlns:a16="http://schemas.microsoft.com/office/drawing/2014/main" xmlns="" id="{4D6CE157-0C63-45E6-8487-D67222A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971590"/>
            <a:ext cx="8420100" cy="93340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id-ID" sz="4000" dirty="0">
                <a:latin typeface="Arial" panose="020B0604020202020204" pitchFamily="34" charset="0"/>
                <a:cs typeface="Arial" panose="020B0604020202020204" pitchFamily="34" charset="0"/>
              </a:rPr>
              <a:t>SIMILARITY AND DISSIMILARITY BETWEEN OBJECTS</a:t>
            </a:r>
            <a:endParaRPr lang="id-ID" altLang="id-ID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8ED00B3-1D0B-4E09-8CFB-CFE8133079AC}"/>
              </a:ext>
            </a:extLst>
          </p:cNvPr>
          <p:cNvSpPr txBox="1"/>
          <p:nvPr/>
        </p:nvSpPr>
        <p:spPr>
          <a:xfrm>
            <a:off x="914400" y="24384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Jika</a:t>
            </a:r>
            <a:r>
              <a:rPr lang="en-US" sz="2000" dirty="0"/>
              <a:t> q=2,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diukur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Euclidean distance</a:t>
            </a:r>
            <a:endParaRPr lang="id-ID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8B6B533-7AEE-4A02-8F04-429AEA650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953278"/>
            <a:ext cx="5715753" cy="775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CD653BC3-CF58-4EFA-AA74-1C31245A3CBE}"/>
                  </a:ext>
                </a:extLst>
              </p:cNvPr>
              <p:cNvSpPr txBox="1"/>
              <p:nvPr/>
            </p:nvSpPr>
            <p:spPr>
              <a:xfrm>
                <a:off x="914400" y="4038600"/>
                <a:ext cx="51054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cs typeface="Arial" panose="020B0604020202020204" pitchFamily="34" charset="0"/>
                  </a:rPr>
                  <a:t>d(</a:t>
                </a:r>
                <a:r>
                  <a:rPr lang="en-US" sz="2000" dirty="0" err="1">
                    <a:cs typeface="Arial" panose="020B0604020202020204" pitchFamily="34" charset="0"/>
                  </a:rPr>
                  <a:t>i,j</a:t>
                </a:r>
                <a:r>
                  <a:rPr lang="en-US" sz="2000" dirty="0"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cs typeface="Arial" panose="020B0604020202020204" pitchFamily="34" charset="0"/>
                  </a:rPr>
                  <a:t>d(</a:t>
                </a:r>
                <a:r>
                  <a:rPr lang="en-US" sz="2000" dirty="0" err="1">
                    <a:cs typeface="Arial" panose="020B0604020202020204" pitchFamily="34" charset="0"/>
                  </a:rPr>
                  <a:t>i,j</a:t>
                </a:r>
                <a:r>
                  <a:rPr lang="en-US" sz="2000" dirty="0">
                    <a:cs typeface="Arial" panose="020B0604020202020204" pitchFamily="34" charset="0"/>
                  </a:rPr>
                  <a:t>) = 0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cs typeface="Arial" panose="020B0604020202020204" pitchFamily="34" charset="0"/>
                  </a:rPr>
                  <a:t>d(</a:t>
                </a:r>
                <a:r>
                  <a:rPr lang="en-US" sz="2000" dirty="0" err="1">
                    <a:cs typeface="Arial" panose="020B0604020202020204" pitchFamily="34" charset="0"/>
                  </a:rPr>
                  <a:t>i,j</a:t>
                </a:r>
                <a:r>
                  <a:rPr lang="en-US" sz="2000" dirty="0">
                    <a:cs typeface="Arial" panose="020B0604020202020204" pitchFamily="34" charset="0"/>
                  </a:rPr>
                  <a:t>)=d(</a:t>
                </a:r>
                <a:r>
                  <a:rPr lang="en-US" sz="2000" dirty="0" err="1">
                    <a:cs typeface="Arial" panose="020B0604020202020204" pitchFamily="34" charset="0"/>
                  </a:rPr>
                  <a:t>j,i</a:t>
                </a:r>
                <a:r>
                  <a:rPr lang="en-US" sz="2000" dirty="0">
                    <a:cs typeface="Arial" panose="020B0604020202020204" pitchFamily="34" charset="0"/>
                  </a:rPr>
                  <a:t>)</a:t>
                </a:r>
                <a:endParaRPr lang="id-ID" sz="20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653BC3-CF58-4EFA-AA74-1C31245A3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4038600"/>
                <a:ext cx="5105400" cy="1015663"/>
              </a:xfrm>
              <a:prstGeom prst="rect">
                <a:avLst/>
              </a:prstGeom>
              <a:blipFill>
                <a:blip r:embed="rId5"/>
                <a:stretch>
                  <a:fillRect l="-1074" t="-3012" b="-1024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96006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2124</TotalTime>
  <Words>657</Words>
  <Application>Microsoft Office PowerPoint</Application>
  <PresentationFormat>On-screen Show (4:3)</PresentationFormat>
  <Paragraphs>166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Courier New</vt:lpstr>
      <vt:lpstr>Times New Roman</vt:lpstr>
      <vt:lpstr>Wingdings</vt:lpstr>
      <vt:lpstr>Office Theme</vt:lpstr>
      <vt:lpstr>PowerPoint Presentation</vt:lpstr>
      <vt:lpstr>KEMAMPUAN AKHIR YANG DIHARAPKAN</vt:lpstr>
      <vt:lpstr>CLUSTERING</vt:lpstr>
      <vt:lpstr>APLIKASI CLUSTERING</vt:lpstr>
      <vt:lpstr>TIPE-TIPE CLUSTERING</vt:lpstr>
      <vt:lpstr>PARTITIONAL CLUSTERING</vt:lpstr>
      <vt:lpstr>HIERARCHICAL CLUSTERING</vt:lpstr>
      <vt:lpstr>SIMILARITY AND DISSIMILARITY BETWEEN OBJECTS</vt:lpstr>
      <vt:lpstr>SIMILARITY AND DISSIMILARITY BETWEEN OBJECTS</vt:lpstr>
      <vt:lpstr>ALGORITMA CLUSTERING</vt:lpstr>
      <vt:lpstr>K-MEANS CLUSTERING</vt:lpstr>
      <vt:lpstr>CONTOH SOAL</vt:lpstr>
      <vt:lpstr>CONTOH SOAL</vt:lpstr>
      <vt:lpstr>CONTOH SOAL</vt:lpstr>
      <vt:lpstr>CONTOH SOAL</vt:lpstr>
      <vt:lpstr>HIERARCHICAL CLUSTERING</vt:lpstr>
      <vt:lpstr>Metode Pengelompokan Hierarki Aglomeratif</vt:lpstr>
      <vt:lpstr>CONTOH STUDI KASUS </vt:lpstr>
      <vt:lpstr>CONTOH STUDI KASUS </vt:lpstr>
      <vt:lpstr>CONTOH STUDI KASUS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signDesign Communications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Windows User</cp:lastModifiedBy>
  <cp:revision>303</cp:revision>
  <dcterms:created xsi:type="dcterms:W3CDTF">2010-08-24T06:47:44Z</dcterms:created>
  <dcterms:modified xsi:type="dcterms:W3CDTF">2017-10-27T11:03:29Z</dcterms:modified>
</cp:coreProperties>
</file>