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6" r:id="rId2"/>
    <p:sldId id="335" r:id="rId3"/>
    <p:sldId id="386" r:id="rId4"/>
    <p:sldId id="428" r:id="rId5"/>
    <p:sldId id="444" r:id="rId6"/>
    <p:sldId id="387" r:id="rId7"/>
    <p:sldId id="429" r:id="rId8"/>
    <p:sldId id="445" r:id="rId9"/>
    <p:sldId id="431" r:id="rId10"/>
    <p:sldId id="446" r:id="rId11"/>
    <p:sldId id="447" r:id="rId12"/>
    <p:sldId id="448" r:id="rId13"/>
    <p:sldId id="432" r:id="rId14"/>
    <p:sldId id="449" r:id="rId15"/>
    <p:sldId id="3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BD5F048-A980-4F04-B1B4-227C3E7B8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4C3CF4-A6D8-460B-8321-2A85B55AA0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E8FA8-0519-4A0E-AFA9-D6640C951AA5}" type="datetimeFigureOut">
              <a:rPr lang="id-ID"/>
              <a:pPr>
                <a:defRPr/>
              </a:pPr>
              <a:t>24/11/2017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403E6C4D-631C-4D28-ADB7-79830A1236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A66A517E-4A30-4E42-903E-CA0208D0A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28804D-2D19-4C5C-87B1-B5D23943C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AE1E36-AC08-4F34-904E-E48C72A5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9292BE-5D9E-475F-B50A-28BD3A4EEAB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488477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65CDD198-0B25-41FA-B2D0-3C5E3DC4F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7B0C0617-0CDE-4CDF-B7E6-D66094252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D6188EC5-0335-44F8-9D92-E8CE52BED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9E2D0-50D5-468B-8777-7CB366CC4323}" type="slidenum">
              <a:rPr lang="id-ID" altLang="id-ID" smtClean="0"/>
              <a:pPr>
                <a:spcBef>
                  <a:spcPct val="0"/>
                </a:spcBef>
              </a:pPr>
              <a:t>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48579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11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42292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68002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6703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17740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="" xmlns:a16="http://schemas.microsoft.com/office/drawing/2014/main" id="{AF18CBD2-AC85-45AF-BA8B-F2B24BC01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="" xmlns:a16="http://schemas.microsoft.com/office/drawing/2014/main" id="{265AE685-5B6A-4712-A04B-38B012AFB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3796" name="Slide Number Placeholder 3">
            <a:extLst>
              <a:ext uri="{FF2B5EF4-FFF2-40B4-BE49-F238E27FC236}">
                <a16:creationId xmlns="" xmlns:a16="http://schemas.microsoft.com/office/drawing/2014/main" id="{DFA0E70C-F2E5-4D4D-8A88-A98CDFFB1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A46E4-5D75-4B41-A916-CF3CF7AD4535}" type="slidenum">
              <a:rPr lang="id-ID" altLang="id-ID" smtClean="0"/>
              <a:pPr>
                <a:spcBef>
                  <a:spcPct val="0"/>
                </a:spcBef>
              </a:pPr>
              <a:t>15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172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194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194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1310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67035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7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6703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8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1021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9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6703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="" xmlns:a16="http://schemas.microsoft.com/office/drawing/2014/main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="" xmlns:a16="http://schemas.microsoft.com/office/drawing/2014/main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="" xmlns:a16="http://schemas.microsoft.com/office/drawing/2014/main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10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03647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664344-B90D-4026-87AA-70E7FDDF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0CB3-EB12-4BE1-995A-A40CD0FF7659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45726A-65B0-4118-9D00-F85C27AF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A285E-1F24-4B6C-ACD9-97EAFD44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DF93-58F7-4B7B-994B-CD51F8455C9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956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82C7B7-F257-419C-81D7-2DB0EC50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BDB2-A9C4-40D3-9537-F6B1E7A95D29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1051CE-06CD-4DAA-B8DE-49C39B56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4159B0-7A67-4F34-BBA1-7C60B3FC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60F8-34DC-4038-9222-08938910DE3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0931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993A76-F0F1-4C1D-817C-22495499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A873-DB6B-41A3-865C-160373DA62E9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AEA965-ACDB-438F-BE51-AED56B5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4ADD3-76FE-4FD7-8766-915620E4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88AD-1792-424C-BB7C-200AA43F99B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7949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A047EA-A5BB-4A88-8DA8-1C9E5621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0DDB-2A87-45B5-AE2D-1971A9F7A4D5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0FC639-7F25-498D-9A08-2C3A39BE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47AAC-0F25-436C-B48A-DC7B0F9F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17C1-9A27-4597-B347-649CED5FAC9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996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FA0F63-3928-4A16-9FB9-0E97F657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AA3B-0B12-41E7-A060-03E847D4B21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305F01-D8C4-4B98-A288-92605CE4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424FCD-6D67-4118-A18A-1ECF5A06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7A36-DEC5-4D91-AC69-C65236B848B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4675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1AA800C-A717-4513-BB2B-4261C84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2EB9-D27F-4876-8758-1D2184C70B4C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EE3D221-487D-4419-B5A3-B8680A50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FAE4060-88DF-4645-893E-6D068A43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8F2F-6B46-4B0A-B99D-5E7C18D06CE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8662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F1E4A35-ACBF-4151-9BB3-25EB569E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399C-9B4B-477C-AC2A-4F82CFB721C9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9F4CF5D-2701-4C71-982B-E23E5E88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80E7827-0DC2-4B4A-8441-199A383D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6432-B39E-402E-BC19-C46313C64C2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5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A97201C-25F7-4539-8376-967259F1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2F0E-B496-4E6B-A00B-804D50DC1F1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B9396760-105F-45FE-BDE0-BEFA96E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54A967A-79CA-403E-A186-68D30561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5C67-D096-46A8-BA7E-3B99F95AEFF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5385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753053D-7A83-4E38-936E-64C6E71C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7B38-927D-4D97-B2D0-D08D1653EC2A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4F3DBBB-C89C-43C3-B971-08FF9567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0D6C454-72A1-455C-A52C-31B12591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C6D6-E15B-474C-A87B-26DD35BFD66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858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A00C667-F391-44D0-8595-1B23AE1C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616A-9DB0-4874-89A5-F6C41A139CAB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45C6201-53C2-427F-960E-4DED14D0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74D3A6C-46E4-4B32-AA4A-88D8A58E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06F6-5CA1-4775-AC77-C213C1266A8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241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46B1E29-CCD0-4FEF-9D03-82A8188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3BF2-442D-4481-AF6A-E9CB0A7E140E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F31FE30-E6E6-4271-A626-0902CE17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2E1F08-9B77-42EC-A97A-73D4676A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D4C6-24D5-47B8-A106-0F2CB357A77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5451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F45C75F-29E6-4A08-988F-222873A20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D841992-2EEE-4524-B603-9D327B50C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867702-2E15-438F-8681-4B9684842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A602A-B74F-4011-816A-A3DE3A4B9045}" type="datetime1">
              <a:rPr lang="en-US"/>
              <a:pPr>
                <a:defRPr/>
              </a:pPr>
              <a:t>11/24/2017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C9D74B-5C4E-4D3B-99F7-83E0C3ABB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98C129-718D-486F-BEB1-90ABEE264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DF5F43-ED65-4444-B64C-5221C8804F9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>
            <a:extLst>
              <a:ext uri="{FF2B5EF4-FFF2-40B4-BE49-F238E27FC236}">
                <a16:creationId xmlns="" xmlns:a16="http://schemas.microsoft.com/office/drawing/2014/main" id="{1CC5AE85-5A8E-4E98-B971-DE62155D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="" xmlns:a16="http://schemas.microsoft.com/office/drawing/2014/main" id="{DA54B91A-B822-41C6-B00C-B95E4318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5240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DECISION TREE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9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NOVIANDI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MIK </a:t>
            </a: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| FAKULTAS ILMU-ILMU </a:t>
            </a: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KESEHATAN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7913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marL="742950" indent="-742950">
              <a:buFont typeface="Wingdings" pitchFamily="2" charset="2"/>
              <a:buChar char="ü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55638"/>
          </a:xfrm>
        </p:spPr>
        <p:txBody>
          <a:bodyPr/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56175"/>
              </p:ext>
            </p:extLst>
          </p:nvPr>
        </p:nvGraphicFramePr>
        <p:xfrm>
          <a:off x="152400" y="1447800"/>
          <a:ext cx="8699499" cy="4630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777"/>
                <a:gridCol w="1501723"/>
                <a:gridCol w="1128628"/>
                <a:gridCol w="1144976"/>
                <a:gridCol w="881941"/>
                <a:gridCol w="742687"/>
                <a:gridCol w="1036668"/>
                <a:gridCol w="1288099"/>
              </a:tblGrid>
              <a:tr h="536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NODE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ATRIBUT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JML KASUS (S)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YA (Si)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TIDAK (Si)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ENTROPY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GAIN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0,86312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OUTLOOK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0,25852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CLOUDY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RAINY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0,72193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SUNNY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0,97095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TEMPERATURE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0,18385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COOL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HOT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0,91830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HUMADITY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0,37051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0,98523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WINDY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0,00598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FALSE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0,81128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93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TRUE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0,91830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1082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84665"/>
            <a:ext cx="8229600" cy="686935"/>
          </a:xfrm>
        </p:spPr>
        <p:txBody>
          <a:bodyPr/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4088460" cy="2971799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HUMIDITY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0.37051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HUMIDITY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Humidity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atribut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HIGH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Normal.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Terlihat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atribut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mengklasifikasikan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Yes,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lanjut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4572000" y="2438400"/>
            <a:ext cx="3886200" cy="2895599"/>
            <a:chOff x="2143125" y="3571875"/>
            <a:chExt cx="3857625" cy="3000375"/>
          </a:xfrm>
        </p:grpSpPr>
        <p:sp>
          <p:nvSpPr>
            <p:cNvPr id="13" name="Oval 12"/>
            <p:cNvSpPr/>
            <p:nvPr/>
          </p:nvSpPr>
          <p:spPr>
            <a:xfrm>
              <a:off x="3500438" y="3571875"/>
              <a:ext cx="1214437" cy="121443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b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1. HUMIDITY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143125" y="5357812"/>
              <a:ext cx="1214438" cy="121443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b="1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1.1</a:t>
              </a:r>
            </a:p>
            <a:p>
              <a:pPr algn="ctr" eaLnBrk="1" hangingPunct="1">
                <a:defRPr/>
              </a:pPr>
              <a:r>
                <a:rPr lang="id-ID" sz="1200" b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?</a:t>
              </a:r>
              <a:endParaRPr lang="id-ID" sz="1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29188" y="5429250"/>
              <a:ext cx="1071562" cy="107156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600" dirty="0">
                  <a:solidFill>
                    <a:schemeClr val="tx1"/>
                  </a:solidFill>
                  <a:effectLst/>
                </a:rPr>
                <a:t>Yes</a:t>
              </a:r>
            </a:p>
          </p:txBody>
        </p:sp>
        <p:cxnSp>
          <p:nvCxnSpPr>
            <p:cNvPr id="16" name="Straight Arrow Connector 15"/>
            <p:cNvCxnSpPr>
              <a:stCxn id="13" idx="3"/>
              <a:endCxn id="14" idx="0"/>
            </p:cNvCxnSpPr>
            <p:nvPr/>
          </p:nvCxnSpPr>
          <p:spPr>
            <a:xfrm rot="5400000">
              <a:off x="2839244" y="4518818"/>
              <a:ext cx="749300" cy="9286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5"/>
              <a:endCxn id="15" idx="0"/>
            </p:cNvCxnSpPr>
            <p:nvPr/>
          </p:nvCxnSpPr>
          <p:spPr>
            <a:xfrm rot="16200000" flipH="1">
              <a:off x="4591050" y="4554537"/>
              <a:ext cx="820738" cy="9286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585847" y="4786313"/>
              <a:ext cx="4988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 dirty="0">
                  <a:effectLst/>
                  <a:latin typeface="Arial" panose="020B0604020202020204" pitchFamily="34" charset="0"/>
                </a:rPr>
                <a:t>High</a:t>
              </a:r>
            </a:p>
          </p:txBody>
        </p:sp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5090055" y="4857750"/>
              <a:ext cx="6783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>
                  <a:effectLst/>
                  <a:latin typeface="Arial" panose="020B0604020202020204" pitchFamily="34" charset="0"/>
                </a:rPr>
                <a:t>Normal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2606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7913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marL="742950" indent="-742950">
              <a:buFont typeface="Wingdings" pitchFamily="2" charset="2"/>
              <a:buChar char="ü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44685" y="868363"/>
            <a:ext cx="7268586" cy="593725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memudahkan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filter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HUMADITY=HIGH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table Node 1.1.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809115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0094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496300" cy="552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Entropi</a:t>
            </a: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Kembali</a:t>
            </a:r>
            <a:endParaRPr lang="id-ID" alt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3" y="2035025"/>
            <a:ext cx="8832245" cy="38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2451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7913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marL="742950" indent="-742950">
              <a:buFont typeface="Wingdings" pitchFamily="2" charset="2"/>
              <a:buChar char="ü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1.1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0970" y="1825739"/>
            <a:ext cx="3712829" cy="3352800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itchFamily="34" charset="0"/>
              </a:rPr>
              <a:t>Gain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table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sebelumnya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atribut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OUTLOOK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0.69951.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outlook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menempati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node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kedua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Atribut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CLOUDY= YES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SUNNY= NO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mengklasifikasikan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diperhitungkan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lanjut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atribut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Rainy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lanjut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343400" y="1600200"/>
            <a:ext cx="4364037" cy="4191000"/>
            <a:chOff x="3000375" y="2071688"/>
            <a:chExt cx="5786438" cy="4643437"/>
          </a:xfrm>
        </p:grpSpPr>
        <p:sp>
          <p:nvSpPr>
            <p:cNvPr id="8" name="Oval 7"/>
            <p:cNvSpPr/>
            <p:nvPr/>
          </p:nvSpPr>
          <p:spPr>
            <a:xfrm>
              <a:off x="6285992" y="2071688"/>
              <a:ext cx="1214214" cy="121426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itchFamily="34" charset="0"/>
                </a:rPr>
                <a:t>1. HUMIDITY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928639" y="3643847"/>
              <a:ext cx="1214214" cy="121244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1.1</a:t>
              </a:r>
            </a:p>
            <a:p>
              <a:pPr algn="ctr" eaLnBrk="1" hangingPunct="1">
                <a:defRPr/>
              </a:pPr>
              <a:r>
                <a:rPr lang="id-ID" sz="12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OUTLOOK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15738" y="3713234"/>
              <a:ext cx="1071075" cy="107366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11" name="Straight Arrow Connector 10"/>
            <p:cNvCxnSpPr>
              <a:stCxn id="8" idx="3"/>
              <a:endCxn id="9" idx="0"/>
            </p:cNvCxnSpPr>
            <p:nvPr/>
          </p:nvCxnSpPr>
          <p:spPr>
            <a:xfrm rot="5400000">
              <a:off x="5733032" y="2913197"/>
              <a:ext cx="535009" cy="9262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5"/>
              <a:endCxn id="10" idx="0"/>
            </p:cNvCxnSpPr>
            <p:nvPr/>
          </p:nvCxnSpPr>
          <p:spPr>
            <a:xfrm rot="16200000" flipH="1">
              <a:off x="7485932" y="2947068"/>
              <a:ext cx="604396" cy="9279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5550159" y="3071813"/>
              <a:ext cx="661450" cy="25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7720898" y="3143250"/>
              <a:ext cx="899504" cy="25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0375" y="5643281"/>
              <a:ext cx="1071075" cy="107184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44827" y="5643281"/>
              <a:ext cx="1071076" cy="107184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928639" y="5500856"/>
              <a:ext cx="1214214" cy="1214269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d-ID" sz="1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itchFamily="34" charset="0"/>
                </a:rPr>
                <a:t>1.1.2</a:t>
              </a:r>
            </a:p>
            <a:p>
              <a:pPr algn="ctr" eaLnBrk="1" hangingPunct="1">
                <a:defRPr/>
              </a:pPr>
              <a:r>
                <a:rPr lang="id-ID" sz="1200" b="1" dirty="0" smtClean="0"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?</a:t>
              </a:r>
              <a:endParaRPr lang="id-ID" sz="1200" b="1" dirty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9" idx="4"/>
              <a:endCxn id="15" idx="0"/>
            </p:cNvCxnSpPr>
            <p:nvPr/>
          </p:nvCxnSpPr>
          <p:spPr>
            <a:xfrm rot="5400000">
              <a:off x="4142745" y="4248634"/>
              <a:ext cx="786992" cy="20023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4"/>
              <a:endCxn id="17" idx="0"/>
            </p:cNvCxnSpPr>
            <p:nvPr/>
          </p:nvCxnSpPr>
          <p:spPr>
            <a:xfrm rot="5400000">
              <a:off x="5214285" y="5179576"/>
              <a:ext cx="644567" cy="16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4"/>
              <a:endCxn id="16" idx="0"/>
            </p:cNvCxnSpPr>
            <p:nvPr/>
          </p:nvCxnSpPr>
          <p:spPr>
            <a:xfrm rot="16200000" flipH="1">
              <a:off x="6214972" y="4178710"/>
              <a:ext cx="786992" cy="21421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4012110" y="4929188"/>
              <a:ext cx="876123" cy="25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Cloudy</a:t>
              </a:r>
            </a:p>
          </p:txBody>
        </p:sp>
        <p:sp>
          <p:nvSpPr>
            <p:cNvPr id="22" name="TextBox 35"/>
            <p:cNvSpPr txBox="1">
              <a:spLocks noChangeArrowheads="1"/>
            </p:cNvSpPr>
            <p:nvPr/>
          </p:nvSpPr>
          <p:spPr bwMode="auto">
            <a:xfrm>
              <a:off x="5575372" y="5143500"/>
              <a:ext cx="763473" cy="25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Rainy</a:t>
              </a:r>
            </a:p>
          </p:txBody>
        </p:sp>
        <p:sp>
          <p:nvSpPr>
            <p:cNvPr id="23" name="TextBox 36"/>
            <p:cNvSpPr txBox="1">
              <a:spLocks noChangeArrowheads="1"/>
            </p:cNvSpPr>
            <p:nvPr/>
          </p:nvSpPr>
          <p:spPr bwMode="auto">
            <a:xfrm>
              <a:off x="6722140" y="5000625"/>
              <a:ext cx="820861" cy="25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en-US" sz="120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Sunny</a:t>
              </a:r>
              <a:endParaRPr lang="id-ID" alt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6446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rsil\Desktop\Smartcreative2.jpg">
            <a:extLst>
              <a:ext uri="{FF2B5EF4-FFF2-40B4-BE49-F238E27FC236}">
                <a16:creationId xmlns="" xmlns:a16="http://schemas.microsoft.com/office/drawing/2014/main" id="{6322F214-D24C-4B62-B39A-154F668A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A63538-11F9-41F8-8855-6A1B563D0206}"/>
              </a:ext>
            </a:extLst>
          </p:cNvPr>
          <p:cNvSpPr txBox="1"/>
          <p:nvPr/>
        </p:nvSpPr>
        <p:spPr>
          <a:xfrm>
            <a:off x="533400" y="2362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cs typeface="Arial" panose="020B0604020202020204" pitchFamily="34" charset="0"/>
              </a:rPr>
              <a:t>TERIMA KASIH </a:t>
            </a:r>
            <a:r>
              <a:rPr lang="en-US" sz="6600" dirty="0"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id-ID" sz="6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62586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>
            <a:extLst>
              <a:ext uri="{FF2B5EF4-FFF2-40B4-BE49-F238E27FC236}">
                <a16:creationId xmlns="" xmlns:a16="http://schemas.microsoft.com/office/drawing/2014/main" id="{F10E8348-CBB0-4654-8339-A443A806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>
            <a:extLst>
              <a:ext uri="{FF2B5EF4-FFF2-40B4-BE49-F238E27FC236}">
                <a16:creationId xmlns="" xmlns:a16="http://schemas.microsoft.com/office/drawing/2014/main" id="{6A0AC7C9-C99C-48C9-B35A-6EF9396A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4100" name="Content Placeholder 5">
            <a:extLst>
              <a:ext uri="{FF2B5EF4-FFF2-40B4-BE49-F238E27FC236}">
                <a16:creationId xmlns="" xmlns:a16="http://schemas.microsoft.com/office/drawing/2014/main" id="{F6972F88-638D-473A-8000-4ED046E2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728615"/>
            <a:ext cx="8229600" cy="4068763"/>
          </a:xfrm>
        </p:spPr>
        <p:txBody>
          <a:bodyPr/>
          <a:lstStyle/>
          <a:p>
            <a:pPr marL="0" indent="0" algn="just">
              <a:buNone/>
            </a:pPr>
            <a:endParaRPr lang="id-ID" alt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7762A1-FCB7-4AF5-BD6B-E29CF379E013}"/>
              </a:ext>
            </a:extLst>
          </p:cNvPr>
          <p:cNvSpPr/>
          <p:nvPr/>
        </p:nvSpPr>
        <p:spPr>
          <a:xfrm>
            <a:off x="685800" y="1828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57200" algn="l"/>
              </a:tabLst>
            </a:pP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decision tree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smtClean="0"/>
              <a:t>data</a:t>
            </a:r>
            <a:endParaRPr lang="id-ID" sz="2400" i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Tree</a:t>
            </a:r>
            <a:endParaRPr lang="id-ID" altLang="id-ID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4E2867-C8E9-4B44-A000-4E1680E7BE80}"/>
              </a:ext>
            </a:extLst>
          </p:cNvPr>
          <p:cNvSpPr txBox="1"/>
          <p:nvPr/>
        </p:nvSpPr>
        <p:spPr>
          <a:xfrm>
            <a:off x="501162" y="2209800"/>
            <a:ext cx="529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id-ID" sz="2000" dirty="0"/>
              <a:t/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0EF31E-D271-4944-9C7D-6F300FEC4517}"/>
              </a:ext>
            </a:extLst>
          </p:cNvPr>
          <p:cNvSpPr txBox="1"/>
          <p:nvPr/>
        </p:nvSpPr>
        <p:spPr>
          <a:xfrm>
            <a:off x="495300" y="2169942"/>
            <a:ext cx="811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/>
              <a:t>Salah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powerful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yang lain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 smtClean="0"/>
              <a:t>Rule-rule yang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dimengerti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15805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Algoritma</a:t>
            </a:r>
            <a:r>
              <a:rPr lang="en-US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Tree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4E2867-C8E9-4B44-A000-4E1680E7BE80}"/>
              </a:ext>
            </a:extLst>
          </p:cNvPr>
          <p:cNvSpPr txBox="1"/>
          <p:nvPr/>
        </p:nvSpPr>
        <p:spPr>
          <a:xfrm>
            <a:off x="1045617" y="1816358"/>
            <a:ext cx="529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id-ID" sz="2000" dirty="0"/>
              <a:t/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0EF31E-D271-4944-9C7D-6F300FEC4517}"/>
              </a:ext>
            </a:extLst>
          </p:cNvPr>
          <p:cNvSpPr txBox="1"/>
          <p:nvPr/>
        </p:nvSpPr>
        <p:spPr>
          <a:xfrm>
            <a:off x="685800" y="1676400"/>
            <a:ext cx="80120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Siapkan</a:t>
            </a:r>
            <a:r>
              <a:rPr lang="en-US" sz="2800" dirty="0" smtClean="0"/>
              <a:t> data </a:t>
            </a:r>
            <a:r>
              <a:rPr lang="en-US" sz="2800" i="1" dirty="0" smtClean="0"/>
              <a:t>training </a:t>
            </a:r>
            <a:r>
              <a:rPr lang="en-US" sz="2800" dirty="0" smtClean="0"/>
              <a:t>(data </a:t>
            </a:r>
            <a:r>
              <a:rPr lang="en-US" sz="2800" dirty="0" err="1" smtClean="0"/>
              <a:t>latih</a:t>
            </a:r>
            <a:r>
              <a:rPr lang="en-US" sz="2800" dirty="0" smtClean="0"/>
              <a:t>)</a:t>
            </a:r>
            <a:endParaRPr lang="en-US" sz="2800" i="1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Pilih</a:t>
            </a:r>
            <a:r>
              <a:rPr lang="en-US" sz="2800" dirty="0" smtClean="0"/>
              <a:t> </a:t>
            </a:r>
            <a:r>
              <a:rPr lang="en-US" sz="2800" dirty="0" err="1" smtClean="0"/>
              <a:t>atribut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akar</a:t>
            </a:r>
            <a:endParaRPr lang="en-US" sz="2800" dirty="0" smtClean="0"/>
          </a:p>
          <a:p>
            <a:r>
              <a:rPr lang="en-US" sz="2800" dirty="0"/>
              <a:t>	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Buat</a:t>
            </a:r>
            <a:r>
              <a:rPr lang="en-US" sz="2800" dirty="0" smtClean="0"/>
              <a:t>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–</a:t>
            </a:r>
            <a:r>
              <a:rPr lang="en-US" sz="2800" dirty="0" err="1" smtClean="0"/>
              <a:t>tiap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4. </a:t>
            </a:r>
            <a:r>
              <a:rPr lang="id-ID" sz="2800" dirty="0">
                <a:solidFill>
                  <a:srgbClr val="C00000"/>
                </a:solidFill>
                <a:cs typeface="Times New Roman" pitchFamily="18" charset="0"/>
              </a:rPr>
              <a:t>Ulangi 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id-ID" sz="2800" dirty="0">
                <a:solidFill>
                  <a:srgbClr val="C00000"/>
                </a:solidFill>
                <a:cs typeface="Times New Roman" pitchFamily="18" charset="0"/>
              </a:rPr>
              <a:t>roses </a:t>
            </a:r>
            <a:r>
              <a:rPr lang="id-ID" sz="2800" dirty="0">
                <a:cs typeface="Times New Roman" pitchFamily="18" charset="0"/>
              </a:rPr>
              <a:t>untuk setiap cabang sampai </a:t>
            </a:r>
            <a:r>
              <a:rPr lang="id-ID" sz="2800" dirty="0">
                <a:solidFill>
                  <a:srgbClr val="C00000"/>
                </a:solidFill>
                <a:cs typeface="Times New Roman" pitchFamily="18" charset="0"/>
              </a:rPr>
              <a:t>semua kasus pada cabang memiliki kelas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yg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d-ID" sz="2800" dirty="0">
                <a:solidFill>
                  <a:srgbClr val="C00000"/>
                </a:solidFill>
                <a:cs typeface="Times New Roman" pitchFamily="18" charset="0"/>
              </a:rPr>
              <a:t>sama</a:t>
            </a:r>
          </a:p>
          <a:p>
            <a:endParaRPr lang="en-US" sz="2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60535"/>
              </p:ext>
            </p:extLst>
          </p:nvPr>
        </p:nvGraphicFramePr>
        <p:xfrm>
          <a:off x="1503749" y="2648429"/>
          <a:ext cx="3581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905000" imgH="431800" progId="Equation.3">
                  <p:embed/>
                </p:oleObj>
              </mc:Choice>
              <mc:Fallback>
                <p:oleObj name="Equation" r:id="rId5" imgW="1905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749" y="2648429"/>
                        <a:ext cx="35814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518746"/>
              </p:ext>
            </p:extLst>
          </p:nvPr>
        </p:nvGraphicFramePr>
        <p:xfrm>
          <a:off x="1535055" y="3495755"/>
          <a:ext cx="568483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3035300" imgH="431800" progId="Equation.3">
                  <p:embed/>
                </p:oleObj>
              </mc:Choice>
              <mc:Fallback>
                <p:oleObj name="Equation" r:id="rId7" imgW="30353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055" y="3495755"/>
                        <a:ext cx="5684837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878735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Data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D:\My Lightscreen\My Screenshots\screenshot.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49"/>
            <a:ext cx="9144000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08179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-73325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38200"/>
            <a:ext cx="8496300" cy="552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id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076409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43009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M</a:t>
            </a:r>
            <a:r>
              <a:rPr lang="id-ID" dirty="0" smtClean="0"/>
              <a:t>emilih </a:t>
            </a:r>
            <a:r>
              <a:rPr lang="id-ID" dirty="0"/>
              <a:t>atribut akar, didasarkan pada nilai </a:t>
            </a:r>
            <a:r>
              <a:rPr lang="en-US" dirty="0">
                <a:solidFill>
                  <a:srgbClr val="C00000"/>
                </a:solidFill>
              </a:rPr>
              <a:t>Gain </a:t>
            </a:r>
            <a:r>
              <a:rPr lang="id-ID" dirty="0">
                <a:solidFill>
                  <a:srgbClr val="C00000"/>
                </a:solidFill>
              </a:rPr>
              <a:t>tertinggi </a:t>
            </a:r>
            <a:r>
              <a:rPr lang="id-ID" dirty="0"/>
              <a:t>dari atribut-atribut yang ada. Untuk mendapatkan nilai </a:t>
            </a:r>
            <a:r>
              <a:rPr lang="en-US" dirty="0"/>
              <a:t>Gain</a:t>
            </a:r>
            <a:r>
              <a:rPr lang="id-ID" dirty="0"/>
              <a:t>, harus ditentukan terlebih dahulu nilai </a:t>
            </a:r>
            <a:r>
              <a:rPr lang="en-US" dirty="0" smtClean="0"/>
              <a:t>Entropy.</a:t>
            </a:r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err="1" smtClean="0"/>
              <a:t>Rumus</a:t>
            </a:r>
            <a:r>
              <a:rPr lang="en-US" dirty="0" smtClean="0"/>
              <a:t> Entropy:</a:t>
            </a:r>
          </a:p>
          <a:p>
            <a:pPr lvl="1"/>
            <a:r>
              <a:rPr lang="id-ID" sz="1600" i="1" dirty="0"/>
              <a:t>S</a:t>
            </a:r>
            <a:r>
              <a:rPr lang="id-ID" sz="1600" dirty="0"/>
              <a:t>	</a:t>
            </a:r>
            <a:r>
              <a:rPr lang="en-US" sz="1600" dirty="0"/>
              <a:t> </a:t>
            </a:r>
            <a:r>
              <a:rPr lang="id-ID" sz="1600" dirty="0"/>
              <a:t>=  Himpunan Kasus</a:t>
            </a:r>
          </a:p>
          <a:p>
            <a:pPr lvl="1"/>
            <a:r>
              <a:rPr lang="id-ID" sz="1600" i="1" dirty="0"/>
              <a:t>n</a:t>
            </a:r>
            <a:r>
              <a:rPr lang="id-ID" sz="1600" dirty="0"/>
              <a:t>	</a:t>
            </a:r>
            <a:r>
              <a:rPr lang="en-US" sz="1600" dirty="0"/>
              <a:t> </a:t>
            </a:r>
            <a:r>
              <a:rPr lang="id-ID" sz="1600" dirty="0"/>
              <a:t>=  Jumlah Partisi </a:t>
            </a:r>
            <a:r>
              <a:rPr lang="id-ID" sz="1600" i="1" dirty="0"/>
              <a:t>S</a:t>
            </a:r>
          </a:p>
          <a:p>
            <a:pPr lvl="1"/>
            <a:r>
              <a:rPr lang="id-ID" sz="1600" i="1" dirty="0"/>
              <a:t>pi</a:t>
            </a:r>
            <a:r>
              <a:rPr lang="id-ID" sz="1600" dirty="0"/>
              <a:t> </a:t>
            </a:r>
            <a:r>
              <a:rPr lang="en-US" sz="1600" dirty="0"/>
              <a:t> </a:t>
            </a:r>
            <a:r>
              <a:rPr lang="id-ID" sz="1600" dirty="0"/>
              <a:t>=  Proporsi dari </a:t>
            </a:r>
            <a:r>
              <a:rPr lang="id-ID" sz="1600" i="1" dirty="0"/>
              <a:t>Si</a:t>
            </a:r>
            <a:r>
              <a:rPr lang="id-ID" sz="1600" dirty="0"/>
              <a:t> terhadap </a:t>
            </a:r>
            <a:r>
              <a:rPr lang="id-ID" sz="1600" i="1" dirty="0"/>
              <a:t>S</a:t>
            </a:r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Rumus</a:t>
            </a:r>
            <a:r>
              <a:rPr lang="en-US" dirty="0" smtClean="0"/>
              <a:t> Gain:</a:t>
            </a:r>
          </a:p>
          <a:p>
            <a:endParaRPr lang="en-US" dirty="0"/>
          </a:p>
          <a:p>
            <a:endParaRPr lang="en-US" dirty="0" smtClean="0"/>
          </a:p>
          <a:p>
            <a:pPr lvl="1">
              <a:defRPr/>
            </a:pPr>
            <a:r>
              <a:rPr lang="id-ID" altLang="en-US" sz="1600" i="1" dirty="0">
                <a:cs typeface="Times New Roman" panose="02020603050405020304" pitchFamily="18" charset="0"/>
              </a:rPr>
              <a:t>S</a:t>
            </a:r>
            <a:r>
              <a:rPr lang="id-ID" altLang="en-US" sz="1600" dirty="0">
                <a:cs typeface="Times New Roman" panose="02020603050405020304" pitchFamily="18" charset="0"/>
              </a:rPr>
              <a:t>	=  Himpunan Kasus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id-ID" altLang="en-US" sz="1600" i="1" dirty="0">
                <a:cs typeface="Times New Roman" panose="02020603050405020304" pitchFamily="18" charset="0"/>
              </a:rPr>
              <a:t>A</a:t>
            </a:r>
            <a:r>
              <a:rPr lang="id-ID" altLang="en-US" sz="1600" dirty="0">
                <a:cs typeface="Times New Roman" panose="02020603050405020304" pitchFamily="18" charset="0"/>
              </a:rPr>
              <a:t>	=  Atribut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id-ID" altLang="en-US" sz="1600" i="1" dirty="0">
                <a:cs typeface="Times New Roman" panose="02020603050405020304" pitchFamily="18" charset="0"/>
              </a:rPr>
              <a:t>n</a:t>
            </a:r>
            <a:r>
              <a:rPr lang="id-ID" altLang="en-US" sz="1600" dirty="0">
                <a:cs typeface="Times New Roman" panose="02020603050405020304" pitchFamily="18" charset="0"/>
              </a:rPr>
              <a:t>	=  Jumlah Partisi Atribut </a:t>
            </a:r>
            <a:r>
              <a:rPr lang="id-ID" altLang="en-US" sz="1600" i="1" dirty="0">
                <a:cs typeface="Times New Roman" panose="02020603050405020304" pitchFamily="18" charset="0"/>
              </a:rPr>
              <a:t>A</a:t>
            </a:r>
            <a:endParaRPr lang="en-US" altLang="en-US" sz="1600" i="1" dirty="0"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id-ID" altLang="en-US" sz="1600" dirty="0">
                <a:cs typeface="Times New Roman" panose="02020603050405020304" pitchFamily="18" charset="0"/>
              </a:rPr>
              <a:t>| Si | =  Jumlah Kasus pada partisi ke-</a:t>
            </a:r>
            <a:r>
              <a:rPr lang="id-ID" altLang="en-US" sz="1600" i="1" dirty="0">
                <a:cs typeface="Times New Roman" panose="02020603050405020304" pitchFamily="18" charset="0"/>
              </a:rPr>
              <a:t>i</a:t>
            </a:r>
            <a:endParaRPr lang="en-US" altLang="en-US" sz="1600" i="1" dirty="0"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id-ID" altLang="en-US" sz="1600" dirty="0">
                <a:cs typeface="Times New Roman" panose="02020603050405020304" pitchFamily="18" charset="0"/>
              </a:rPr>
              <a:t>| S |</a:t>
            </a:r>
            <a:r>
              <a:rPr lang="en-US" altLang="en-US" sz="1600" dirty="0">
                <a:cs typeface="Times New Roman" panose="02020603050405020304" pitchFamily="18" charset="0"/>
              </a:rPr>
              <a:t>  </a:t>
            </a:r>
            <a:r>
              <a:rPr lang="id-ID" altLang="en-US" sz="1600" dirty="0">
                <a:cs typeface="Times New Roman" panose="02020603050405020304" pitchFamily="18" charset="0"/>
              </a:rPr>
              <a:t>=  Jumlah Kasus dalam </a:t>
            </a:r>
            <a:r>
              <a:rPr lang="id-ID" altLang="en-US" sz="1600" i="1" dirty="0">
                <a:cs typeface="Times New Roman" panose="02020603050405020304" pitchFamily="18" charset="0"/>
              </a:rPr>
              <a:t>S</a:t>
            </a:r>
          </a:p>
          <a:p>
            <a:endParaRPr lang="id-ID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1787"/>
              </p:ext>
            </p:extLst>
          </p:nvPr>
        </p:nvGraphicFramePr>
        <p:xfrm>
          <a:off x="3733800" y="2458997"/>
          <a:ext cx="36322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5" imgW="1905000" imgH="431800" progId="Equation.3">
                  <p:embed/>
                </p:oleObj>
              </mc:Choice>
              <mc:Fallback>
                <p:oleObj name="Equation" r:id="rId5" imgW="1905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58997"/>
                        <a:ext cx="36322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806251"/>
              </p:ext>
            </p:extLst>
          </p:nvPr>
        </p:nvGraphicFramePr>
        <p:xfrm>
          <a:off x="3200400" y="3792754"/>
          <a:ext cx="54022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7" imgW="3035300" imgH="431800" progId="Equation.3">
                  <p:embed/>
                </p:oleObj>
              </mc:Choice>
              <mc:Fallback>
                <p:oleObj name="Equation" r:id="rId7" imgW="30353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92754"/>
                        <a:ext cx="54022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08788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496300" cy="552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Entropy </a:t>
            </a: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Gain</a:t>
            </a:r>
            <a:endParaRPr lang="id-ID" alt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849"/>
            <a:ext cx="8501754" cy="457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0009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05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1838"/>
          </a:xfrm>
        </p:spPr>
        <p:txBody>
          <a:bodyPr/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Entropy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399"/>
            <a:ext cx="8077200" cy="533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46189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="" xmlns:a16="http://schemas.microsoft.com/office/drawing/2014/main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="" xmlns:a16="http://schemas.microsoft.com/office/drawing/2014/main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496300" cy="552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Gain </a:t>
            </a:r>
            <a:r>
              <a:rPr lang="en-US" altLang="id-ID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endParaRPr lang="id-ID" alt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57913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marL="742950" indent="-742950">
              <a:buFont typeface="Wingdings" pitchFamily="2" charset="2"/>
              <a:buChar char="ü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6400"/>
            <a:ext cx="7010400" cy="441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7598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332</Words>
  <Application>Microsoft Office PowerPoint</Application>
  <PresentationFormat>On-screen Show (4:3)</PresentationFormat>
  <Paragraphs>213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Office Theme</vt:lpstr>
      <vt:lpstr>Equation</vt:lpstr>
      <vt:lpstr>PowerPoint Presentation</vt:lpstr>
      <vt:lpstr>KEMAMPUAN AKHIR YANG DIHARAPKAN</vt:lpstr>
      <vt:lpstr>Decision Tree</vt:lpstr>
      <vt:lpstr>Algoritma Decision Tree</vt:lpstr>
      <vt:lpstr>1. Data training</vt:lpstr>
      <vt:lpstr>2. Pilih atribut sebagai akar</vt:lpstr>
      <vt:lpstr>Perhitungan Entropy dan Gain</vt:lpstr>
      <vt:lpstr>Tabel Entropy</vt:lpstr>
      <vt:lpstr>Perhitungan Gain Akar</vt:lpstr>
      <vt:lpstr>Tabel Gain Akar</vt:lpstr>
      <vt:lpstr>Menentukan Gain Tertinggi</vt:lpstr>
      <vt:lpstr>3. Pembuatan Cabang Untuk Tiap- tiap nilai</vt:lpstr>
      <vt:lpstr>Perhitungan Entropi dan Gain Kembali</vt:lpstr>
      <vt:lpstr>Pemilihan Node untuk 1.1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361</cp:revision>
  <dcterms:created xsi:type="dcterms:W3CDTF">2010-08-24T06:47:44Z</dcterms:created>
  <dcterms:modified xsi:type="dcterms:W3CDTF">2017-11-24T02:54:23Z</dcterms:modified>
</cp:coreProperties>
</file>