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6" r:id="rId2"/>
    <p:sldId id="335" r:id="rId3"/>
    <p:sldId id="365" r:id="rId4"/>
    <p:sldId id="366" r:id="rId5"/>
    <p:sldId id="375" r:id="rId6"/>
    <p:sldId id="376" r:id="rId7"/>
    <p:sldId id="377" r:id="rId8"/>
    <p:sldId id="379" r:id="rId9"/>
    <p:sldId id="378" r:id="rId10"/>
    <p:sldId id="380" r:id="rId11"/>
    <p:sldId id="381" r:id="rId12"/>
    <p:sldId id="382" r:id="rId13"/>
    <p:sldId id="383" r:id="rId14"/>
    <p:sldId id="38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536" y="1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9CC22891-9C72-244C-AE44-CD4DB28AB0B0}" type="datetimeFigureOut">
              <a:rPr lang="id-ID"/>
              <a:pPr>
                <a:defRPr/>
              </a:pPr>
              <a:t>1/1/18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CEC21EDB-5BC2-8A4B-B5C6-D906919879B8}" type="slidenum">
              <a:rPr lang="id-ID"/>
              <a:pPr>
                <a:defRPr/>
              </a:pPr>
              <a:t>‹#›</a:t>
            </a:fld>
            <a:endParaRPr lang="id-ID"/>
          </a:p>
        </p:txBody>
      </p:sp>
    </p:spTree>
    <p:extLst>
      <p:ext uri="{BB962C8B-B14F-4D97-AF65-F5344CB8AC3E}">
        <p14:creationId xmlns:p14="http://schemas.microsoft.com/office/powerpoint/2010/main" val="1128024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732A0D0-DDDB-D647-936E-11FDA481EB14}" type="slidenum">
              <a:rPr lang="id-ID" sz="1200">
                <a:latin typeface="Calibri" charset="0"/>
              </a:rPr>
              <a:pPr eaLnBrk="1" hangingPunct="1"/>
              <a:t>2</a:t>
            </a:fld>
            <a:endParaRPr lang="id-ID"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11</a:t>
            </a:fld>
            <a:endParaRPr lang="id-ID"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12</a:t>
            </a:fld>
            <a:endParaRPr lang="id-ID"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13</a:t>
            </a:fld>
            <a:endParaRPr lang="id-ID"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14</a:t>
            </a:fld>
            <a:endParaRPr lang="id-ID"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3</a:t>
            </a:fld>
            <a:endParaRPr lang="id-ID"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4</a:t>
            </a:fld>
            <a:endParaRPr lang="id-ID"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5</a:t>
            </a:fld>
            <a:endParaRPr lang="id-ID"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6</a:t>
            </a:fld>
            <a:endParaRPr lang="id-ID"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7</a:t>
            </a:fld>
            <a:endParaRPr lang="id-ID"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8</a:t>
            </a:fld>
            <a:endParaRPr lang="id-ID"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9</a:t>
            </a:fld>
            <a:endParaRPr lang="id-ID"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D09D1D-65C3-6B4D-B893-5BC744BDD190}" type="slidenum">
              <a:rPr lang="id-ID" sz="1200">
                <a:latin typeface="Calibri" charset="0"/>
              </a:rPr>
              <a:pPr eaLnBrk="1" hangingPunct="1"/>
              <a:t>10</a:t>
            </a:fld>
            <a:endParaRPr lang="id-ID"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DB62D6-50E6-1E4B-9EBB-CEAEF4749711}" type="datetime1">
              <a:rPr lang="en-US"/>
              <a:pPr>
                <a:defRPr/>
              </a:pPr>
              <a:t>1/1/18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7E8A2-0BE4-4040-88B7-D64609B6C68B}" type="slidenum">
              <a:rPr lang="en-US"/>
              <a:pPr>
                <a:defRPr/>
              </a:pPr>
              <a:t>‹#›</a:t>
            </a:fld>
            <a:endParaRPr lang="en-US"/>
          </a:p>
        </p:txBody>
      </p:sp>
    </p:spTree>
    <p:extLst>
      <p:ext uri="{BB962C8B-B14F-4D97-AF65-F5344CB8AC3E}">
        <p14:creationId xmlns:p14="http://schemas.microsoft.com/office/powerpoint/2010/main" val="103830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EA98DD-45A3-3149-848C-D4971A74CDAC}" type="datetime1">
              <a:rPr lang="en-US"/>
              <a:pPr>
                <a:defRPr/>
              </a:pPr>
              <a:t>1/1/18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53D656-A700-7C4D-BA7C-884FAFF6B9F1}" type="slidenum">
              <a:rPr lang="en-US"/>
              <a:pPr>
                <a:defRPr/>
              </a:pPr>
              <a:t>‹#›</a:t>
            </a:fld>
            <a:endParaRPr lang="en-US"/>
          </a:p>
        </p:txBody>
      </p:sp>
    </p:spTree>
    <p:extLst>
      <p:ext uri="{BB962C8B-B14F-4D97-AF65-F5344CB8AC3E}">
        <p14:creationId xmlns:p14="http://schemas.microsoft.com/office/powerpoint/2010/main" val="145078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1A6E13-DBE2-1A4F-ADA7-D8957296081B}" type="datetime1">
              <a:rPr lang="en-US"/>
              <a:pPr>
                <a:defRPr/>
              </a:pPr>
              <a:t>1/1/18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6D6C43-893C-1343-BAE4-2D60070B9D69}" type="slidenum">
              <a:rPr lang="en-US"/>
              <a:pPr>
                <a:defRPr/>
              </a:pPr>
              <a:t>‹#›</a:t>
            </a:fld>
            <a:endParaRPr lang="en-US"/>
          </a:p>
        </p:txBody>
      </p:sp>
    </p:spTree>
    <p:extLst>
      <p:ext uri="{BB962C8B-B14F-4D97-AF65-F5344CB8AC3E}">
        <p14:creationId xmlns:p14="http://schemas.microsoft.com/office/powerpoint/2010/main" val="59998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670532-0417-4C43-B8B7-F8344261CB11}" type="datetime1">
              <a:rPr lang="en-US"/>
              <a:pPr>
                <a:defRPr/>
              </a:pPr>
              <a:t>1/1/18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3FA79D-2400-144F-9343-C52CD18F183B}" type="slidenum">
              <a:rPr lang="en-US"/>
              <a:pPr>
                <a:defRPr/>
              </a:pPr>
              <a:t>‹#›</a:t>
            </a:fld>
            <a:endParaRPr lang="en-US"/>
          </a:p>
        </p:txBody>
      </p:sp>
    </p:spTree>
    <p:extLst>
      <p:ext uri="{BB962C8B-B14F-4D97-AF65-F5344CB8AC3E}">
        <p14:creationId xmlns:p14="http://schemas.microsoft.com/office/powerpoint/2010/main" val="15583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6EEFBB-43A9-F844-9540-5CEBEDC3DCA2}" type="datetime1">
              <a:rPr lang="en-US"/>
              <a:pPr>
                <a:defRPr/>
              </a:pPr>
              <a:t>1/1/18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7E520A-3E30-2941-A916-C5F5551E7497}" type="slidenum">
              <a:rPr lang="en-US"/>
              <a:pPr>
                <a:defRPr/>
              </a:pPr>
              <a:t>‹#›</a:t>
            </a:fld>
            <a:endParaRPr lang="en-US"/>
          </a:p>
        </p:txBody>
      </p:sp>
    </p:spTree>
    <p:extLst>
      <p:ext uri="{BB962C8B-B14F-4D97-AF65-F5344CB8AC3E}">
        <p14:creationId xmlns:p14="http://schemas.microsoft.com/office/powerpoint/2010/main" val="413443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1792089-D443-F241-ABD6-B4CD6EA8D932}" type="datetime1">
              <a:rPr lang="en-US"/>
              <a:pPr>
                <a:defRPr/>
              </a:pPr>
              <a:t>1/1/18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B2C0DB-3E78-5442-923B-515744E0F833}" type="slidenum">
              <a:rPr lang="en-US"/>
              <a:pPr>
                <a:defRPr/>
              </a:pPr>
              <a:t>‹#›</a:t>
            </a:fld>
            <a:endParaRPr lang="en-US"/>
          </a:p>
        </p:txBody>
      </p:sp>
    </p:spTree>
    <p:extLst>
      <p:ext uri="{BB962C8B-B14F-4D97-AF65-F5344CB8AC3E}">
        <p14:creationId xmlns:p14="http://schemas.microsoft.com/office/powerpoint/2010/main" val="415277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F7F6DF-2F9C-FC4A-A6EC-8D8B01A2A9B7}" type="datetime1">
              <a:rPr lang="en-US"/>
              <a:pPr>
                <a:defRPr/>
              </a:pPr>
              <a:t>1/1/18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2624BDD-80AC-4D40-B0FC-BB44EB0DBA8A}" type="slidenum">
              <a:rPr lang="en-US"/>
              <a:pPr>
                <a:defRPr/>
              </a:pPr>
              <a:t>‹#›</a:t>
            </a:fld>
            <a:endParaRPr lang="en-US"/>
          </a:p>
        </p:txBody>
      </p:sp>
    </p:spTree>
    <p:extLst>
      <p:ext uri="{BB962C8B-B14F-4D97-AF65-F5344CB8AC3E}">
        <p14:creationId xmlns:p14="http://schemas.microsoft.com/office/powerpoint/2010/main" val="254343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EEFEC96-6DE1-8945-9F21-64752946FDA6}" type="datetime1">
              <a:rPr lang="en-US"/>
              <a:pPr>
                <a:defRPr/>
              </a:pPr>
              <a:t>1/1/18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8C5870-002F-9F40-9543-67A16D32E596}" type="slidenum">
              <a:rPr lang="en-US"/>
              <a:pPr>
                <a:defRPr/>
              </a:pPr>
              <a:t>‹#›</a:t>
            </a:fld>
            <a:endParaRPr lang="en-US"/>
          </a:p>
        </p:txBody>
      </p:sp>
    </p:spTree>
    <p:extLst>
      <p:ext uri="{BB962C8B-B14F-4D97-AF65-F5344CB8AC3E}">
        <p14:creationId xmlns:p14="http://schemas.microsoft.com/office/powerpoint/2010/main" val="22758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7A1B74-E603-D649-9545-E90A031BA0FB}" type="datetime1">
              <a:rPr lang="en-US"/>
              <a:pPr>
                <a:defRPr/>
              </a:pPr>
              <a:t>1/1/18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CEE7460-1713-C64D-A88F-A024F3B1B02F}" type="slidenum">
              <a:rPr lang="en-US"/>
              <a:pPr>
                <a:defRPr/>
              </a:pPr>
              <a:t>‹#›</a:t>
            </a:fld>
            <a:endParaRPr lang="en-US"/>
          </a:p>
        </p:txBody>
      </p:sp>
    </p:spTree>
    <p:extLst>
      <p:ext uri="{BB962C8B-B14F-4D97-AF65-F5344CB8AC3E}">
        <p14:creationId xmlns:p14="http://schemas.microsoft.com/office/powerpoint/2010/main" val="33348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00BDA9-154A-AB40-B686-AB8651CA78D6}" type="datetime1">
              <a:rPr lang="en-US"/>
              <a:pPr>
                <a:defRPr/>
              </a:pPr>
              <a:t>1/1/18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036D08-2B8B-5F4E-809E-13C808CC1A61}" type="slidenum">
              <a:rPr lang="en-US"/>
              <a:pPr>
                <a:defRPr/>
              </a:pPr>
              <a:t>‹#›</a:t>
            </a:fld>
            <a:endParaRPr lang="en-US"/>
          </a:p>
        </p:txBody>
      </p:sp>
    </p:spTree>
    <p:extLst>
      <p:ext uri="{BB962C8B-B14F-4D97-AF65-F5344CB8AC3E}">
        <p14:creationId xmlns:p14="http://schemas.microsoft.com/office/powerpoint/2010/main" val="414069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D43A2C-8FFA-C449-AC60-C6281A4B7668}" type="datetime1">
              <a:rPr lang="en-US"/>
              <a:pPr>
                <a:defRPr/>
              </a:pPr>
              <a:t>1/1/18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B38F4F-BD56-AC46-B9D7-B4E93C43673C}" type="slidenum">
              <a:rPr lang="en-US"/>
              <a:pPr>
                <a:defRPr/>
              </a:pPr>
              <a:t>‹#›</a:t>
            </a:fld>
            <a:endParaRPr lang="en-US"/>
          </a:p>
        </p:txBody>
      </p:sp>
    </p:spTree>
    <p:extLst>
      <p:ext uri="{BB962C8B-B14F-4D97-AF65-F5344CB8AC3E}">
        <p14:creationId xmlns:p14="http://schemas.microsoft.com/office/powerpoint/2010/main" val="25446019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mn-cs"/>
              </a:defRPr>
            </a:lvl1pPr>
          </a:lstStyle>
          <a:p>
            <a:pPr>
              <a:defRPr/>
            </a:pPr>
            <a:fld id="{BAF64E9A-86E1-6C48-9D26-09F9E0B67EC3}" type="datetime1">
              <a:rPr lang="en-US"/>
              <a:pPr>
                <a:defRPr/>
              </a:pPr>
              <a:t>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charset="0"/>
                <a:cs typeface="+mn-cs"/>
              </a:defRPr>
            </a:lvl1pPr>
          </a:lstStyle>
          <a:p>
            <a:pPr>
              <a:defRPr/>
            </a:pPr>
            <a:fld id="{3AE063E7-2F46-5D4E-94C0-97AD44C0D2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s://github.com/rlowrance/re/blob/master/hsbdemo.csv"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s://github.com/rlowrance/re/blob/master/hsbdemo.csv"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p:cNvSpPr txBox="1">
            <a:spLocks noChangeArrowheads="1"/>
          </p:cNvSpPr>
          <p:nvPr/>
        </p:nvSpPr>
        <p:spPr bwMode="auto">
          <a:xfrm>
            <a:off x="3222625" y="3657600"/>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err="1" smtClean="0">
                <a:solidFill>
                  <a:schemeClr val="bg1"/>
                </a:solidFill>
              </a:rPr>
              <a:t>Regresi</a:t>
            </a:r>
            <a:r>
              <a:rPr lang="en-US" sz="2000" b="1" dirty="0" smtClean="0">
                <a:solidFill>
                  <a:schemeClr val="bg1"/>
                </a:solidFill>
              </a:rPr>
              <a:t> </a:t>
            </a:r>
            <a:r>
              <a:rPr lang="en-US" sz="2000" b="1" dirty="0" err="1" smtClean="0">
                <a:solidFill>
                  <a:schemeClr val="bg1"/>
                </a:solidFill>
              </a:rPr>
              <a:t>Logistik</a:t>
            </a:r>
            <a:r>
              <a:rPr lang="en-US" sz="2000" b="1" dirty="0" smtClean="0">
                <a:solidFill>
                  <a:schemeClr val="bg1"/>
                </a:solidFill>
              </a:rPr>
              <a:t> Multinomial</a:t>
            </a:r>
          </a:p>
          <a:p>
            <a:pPr algn="ctr" eaLnBrk="1" hangingPunct="1"/>
            <a:r>
              <a:rPr lang="en-US" sz="2000" b="1" dirty="0" smtClean="0">
                <a:solidFill>
                  <a:schemeClr val="bg1"/>
                </a:solidFill>
              </a:rPr>
              <a:t>PERTEMUAN 10 </a:t>
            </a:r>
            <a:endParaRPr lang="en-US" sz="2000" b="1" dirty="0">
              <a:solidFill>
                <a:schemeClr val="bg1"/>
              </a:solidFill>
            </a:endParaRPr>
          </a:p>
          <a:p>
            <a:pPr algn="ctr" eaLnBrk="1" hangingPunct="1"/>
            <a:r>
              <a:rPr lang="en-US" sz="2000" b="1" dirty="0" err="1">
                <a:solidFill>
                  <a:schemeClr val="bg1"/>
                </a:solidFill>
              </a:rPr>
              <a:t>Mieke</a:t>
            </a:r>
            <a:r>
              <a:rPr lang="en-US" sz="2000" b="1" dirty="0">
                <a:solidFill>
                  <a:schemeClr val="bg1"/>
                </a:solidFill>
              </a:rPr>
              <a:t> </a:t>
            </a:r>
            <a:r>
              <a:rPr lang="en-US" sz="2000" b="1" dirty="0" err="1">
                <a:solidFill>
                  <a:schemeClr val="bg1"/>
                </a:solidFill>
              </a:rPr>
              <a:t>Nurmalasari</a:t>
            </a:r>
            <a:endParaRPr lang="en-US" sz="2000" b="1" dirty="0">
              <a:solidFill>
                <a:schemeClr val="bg1"/>
              </a:solidFill>
            </a:endParaRPr>
          </a:p>
          <a:p>
            <a:pPr algn="ctr" eaLnBrk="1" hangingPunct="1"/>
            <a:r>
              <a:rPr lang="en-US" sz="2000" b="1" dirty="0" err="1">
                <a:solidFill>
                  <a:schemeClr val="bg1"/>
                </a:solidFill>
              </a:rPr>
              <a:t>Manajemen</a:t>
            </a:r>
            <a:r>
              <a:rPr lang="en-US" sz="2000" b="1" dirty="0">
                <a:solidFill>
                  <a:schemeClr val="bg1"/>
                </a:solidFill>
              </a:rPr>
              <a:t> </a:t>
            </a:r>
            <a:r>
              <a:rPr lang="en-US" sz="2000" b="1" dirty="0" err="1">
                <a:solidFill>
                  <a:schemeClr val="bg1"/>
                </a:solidFill>
              </a:rPr>
              <a:t>Informasi</a:t>
            </a:r>
            <a:r>
              <a:rPr lang="en-US" sz="2000" b="1" dirty="0">
                <a:solidFill>
                  <a:schemeClr val="bg1"/>
                </a:solidFill>
              </a:rPr>
              <a:t> </a:t>
            </a:r>
            <a:r>
              <a:rPr lang="en-US" sz="2000" b="1" dirty="0" err="1">
                <a:solidFill>
                  <a:schemeClr val="bg1"/>
                </a:solidFill>
              </a:rPr>
              <a:t>Kesehatan</a:t>
            </a:r>
            <a:endParaRPr lang="en-US" sz="2000" b="1" dirty="0">
              <a:solidFill>
                <a:schemeClr val="bg1"/>
              </a:solidFill>
            </a:endParaRPr>
          </a:p>
          <a:p>
            <a:pPr algn="ctr" eaLnBrk="1" hangingPunct="1"/>
            <a:endParaRPr lang="en-US" sz="2000" b="1" dirty="0">
              <a:solidFill>
                <a:schemeClr val="bg1"/>
              </a:solidFill>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Latihan</a:t>
            </a:r>
            <a:r>
              <a:rPr lang="en-US" sz="2400" dirty="0" smtClean="0">
                <a:latin typeface="Arial" charset="0"/>
                <a:cs typeface="Arial" charset="0"/>
              </a:rPr>
              <a:t> </a:t>
            </a:r>
            <a:r>
              <a:rPr lang="en-US" sz="2400" dirty="0" err="1" smtClean="0">
                <a:latin typeface="Arial" charset="0"/>
                <a:cs typeface="Arial" charset="0"/>
              </a:rPr>
              <a:t>Soal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marL="0" indent="0">
              <a:buNone/>
            </a:pPr>
            <a:r>
              <a:rPr lang="en-US" sz="1800" b="1" dirty="0" smtClean="0"/>
              <a:t>Data </a:t>
            </a:r>
            <a:r>
              <a:rPr lang="en-US" sz="1800" b="1" dirty="0" err="1" smtClean="0"/>
              <a:t>asli</a:t>
            </a:r>
            <a:r>
              <a:rPr lang="en-US" sz="1800" b="1" dirty="0" smtClean="0"/>
              <a:t> </a:t>
            </a:r>
            <a:r>
              <a:rPr lang="en-US" sz="1800" b="1" dirty="0" err="1" smtClean="0"/>
              <a:t>dapat</a:t>
            </a:r>
            <a:r>
              <a:rPr lang="en-US" sz="1800" b="1" dirty="0" smtClean="0"/>
              <a:t> </a:t>
            </a:r>
            <a:r>
              <a:rPr lang="en-US" sz="1800" b="1" dirty="0" err="1" smtClean="0"/>
              <a:t>diunduh</a:t>
            </a:r>
            <a:r>
              <a:rPr lang="en-US" sz="1800" b="1" dirty="0" smtClean="0"/>
              <a:t>/ download di </a:t>
            </a:r>
            <a:r>
              <a:rPr lang="en-US" sz="1800" b="1" dirty="0"/>
              <a:t>:</a:t>
            </a:r>
            <a:endParaRPr lang="x-none" sz="1800" b="1" dirty="0"/>
          </a:p>
          <a:p>
            <a:r>
              <a:rPr lang="en-US" sz="1800" u="sng" dirty="0">
                <a:hlinkClick r:id="rId4"/>
              </a:rPr>
              <a:t>https://github.com/rlowrance/re/blob/master/</a:t>
            </a:r>
            <a:r>
              <a:rPr lang="en-US" sz="1800" u="sng" dirty="0" smtClean="0">
                <a:hlinkClick r:id="rId4"/>
              </a:rPr>
              <a:t>hsbdemo.csv</a:t>
            </a:r>
            <a:endParaRPr lang="en-US" sz="1800" u="sng" dirty="0" smtClean="0"/>
          </a:p>
          <a:p>
            <a:pPr marL="0" indent="0">
              <a:buNone/>
            </a:pPr>
            <a:r>
              <a:rPr lang="en-US" sz="1800" b="1" dirty="0" err="1"/>
              <a:t>Keterangan</a:t>
            </a:r>
            <a:r>
              <a:rPr lang="en-US" sz="1800" b="1" dirty="0"/>
              <a:t> </a:t>
            </a:r>
            <a:r>
              <a:rPr lang="en-US" sz="1800" b="1" dirty="0" err="1"/>
              <a:t>setiap</a:t>
            </a:r>
            <a:r>
              <a:rPr lang="en-US" sz="1800" b="1" dirty="0"/>
              <a:t> </a:t>
            </a:r>
            <a:r>
              <a:rPr lang="en-US" sz="1800" b="1" dirty="0" err="1"/>
              <a:t>variabel</a:t>
            </a:r>
            <a:r>
              <a:rPr lang="en-US" sz="1800" b="1" dirty="0"/>
              <a:t>:</a:t>
            </a:r>
            <a:endParaRPr lang="x-none" sz="1800" dirty="0"/>
          </a:p>
          <a:p>
            <a:r>
              <a:rPr lang="en-US" sz="1800" dirty="0"/>
              <a:t>Id = id </a:t>
            </a:r>
            <a:r>
              <a:rPr lang="en-US" sz="1800" dirty="0" err="1"/>
              <a:t>peserta</a:t>
            </a:r>
            <a:endParaRPr lang="x-none" sz="1800" dirty="0"/>
          </a:p>
          <a:p>
            <a:r>
              <a:rPr lang="en-US" sz="1800" dirty="0"/>
              <a:t>Female (</a:t>
            </a:r>
            <a:r>
              <a:rPr lang="en-US" sz="1800" dirty="0" err="1"/>
              <a:t>jenis</a:t>
            </a:r>
            <a:r>
              <a:rPr lang="en-US" sz="1800" dirty="0"/>
              <a:t> </a:t>
            </a:r>
            <a:r>
              <a:rPr lang="en-US" sz="1800" dirty="0" err="1"/>
              <a:t>kelamin</a:t>
            </a:r>
            <a:r>
              <a:rPr lang="en-US" sz="1800" dirty="0"/>
              <a:t>),  </a:t>
            </a:r>
            <a:r>
              <a:rPr lang="en-US" sz="1800" dirty="0" err="1"/>
              <a:t>dimana</a:t>
            </a:r>
            <a:r>
              <a:rPr lang="en-US" sz="1800" dirty="0"/>
              <a:t>: 0 = Male </a:t>
            </a:r>
            <a:r>
              <a:rPr lang="en-US" sz="1800" dirty="0" err="1"/>
              <a:t>dan</a:t>
            </a:r>
            <a:r>
              <a:rPr lang="en-US" sz="1800" dirty="0"/>
              <a:t> 1= Female</a:t>
            </a:r>
            <a:endParaRPr lang="x-none" sz="1800" dirty="0"/>
          </a:p>
          <a:p>
            <a:r>
              <a:rPr lang="en-US" sz="1800" dirty="0" err="1"/>
              <a:t>Ses</a:t>
            </a:r>
            <a:r>
              <a:rPr lang="en-US" sz="1800" dirty="0"/>
              <a:t> (social economic status), </a:t>
            </a:r>
            <a:r>
              <a:rPr lang="en-US" sz="1800" dirty="0" err="1"/>
              <a:t>dimana</a:t>
            </a:r>
            <a:r>
              <a:rPr lang="en-US" sz="1800" dirty="0"/>
              <a:t>:  1 = low, 2= middle, 3 = high</a:t>
            </a:r>
            <a:endParaRPr lang="x-none" sz="1800" dirty="0"/>
          </a:p>
          <a:p>
            <a:r>
              <a:rPr lang="en-US" sz="1800" dirty="0" err="1"/>
              <a:t>Schtyp</a:t>
            </a:r>
            <a:r>
              <a:rPr lang="en-US" sz="1800" dirty="0"/>
              <a:t> (school type), </a:t>
            </a:r>
            <a:r>
              <a:rPr lang="en-US" sz="1800" dirty="0" err="1"/>
              <a:t>dimana</a:t>
            </a:r>
            <a:r>
              <a:rPr lang="en-US" sz="1800" dirty="0"/>
              <a:t>: 1 = public, 2 = private</a:t>
            </a:r>
            <a:endParaRPr lang="x-none" sz="1800" dirty="0"/>
          </a:p>
          <a:p>
            <a:r>
              <a:rPr lang="en-US" sz="1800" dirty="0" err="1"/>
              <a:t>Prog</a:t>
            </a:r>
            <a:r>
              <a:rPr lang="en-US" sz="1800" dirty="0"/>
              <a:t> (</a:t>
            </a:r>
            <a:r>
              <a:rPr lang="en-US" sz="1800" dirty="0" err="1"/>
              <a:t>pilihan</a:t>
            </a:r>
            <a:r>
              <a:rPr lang="en-US" sz="1800" dirty="0"/>
              <a:t> program), </a:t>
            </a:r>
            <a:r>
              <a:rPr lang="en-US" sz="1800" dirty="0" err="1"/>
              <a:t>dimana</a:t>
            </a:r>
            <a:r>
              <a:rPr lang="en-US" sz="1800" dirty="0"/>
              <a:t>: 1 = general, 2 = academic, 3 = vocation</a:t>
            </a:r>
            <a:endParaRPr lang="x-none" sz="1800" dirty="0"/>
          </a:p>
          <a:p>
            <a:r>
              <a:rPr lang="en-US" sz="1800" dirty="0"/>
              <a:t>Read (reading score)</a:t>
            </a:r>
            <a:endParaRPr lang="x-none" sz="1800" dirty="0"/>
          </a:p>
          <a:p>
            <a:r>
              <a:rPr lang="en-US" sz="1800" dirty="0"/>
              <a:t>Write (writing score)</a:t>
            </a:r>
            <a:endParaRPr lang="x-none" sz="1800" dirty="0"/>
          </a:p>
          <a:p>
            <a:r>
              <a:rPr lang="en-US" sz="1800" dirty="0"/>
              <a:t>Math (math score)</a:t>
            </a:r>
            <a:endParaRPr lang="x-none" sz="1800" dirty="0"/>
          </a:p>
          <a:p>
            <a:r>
              <a:rPr lang="en-US" sz="1800" dirty="0"/>
              <a:t>Science (science score)</a:t>
            </a:r>
            <a:endParaRPr lang="x-none" sz="1800" dirty="0"/>
          </a:p>
          <a:p>
            <a:r>
              <a:rPr lang="en-US" sz="1800" dirty="0" err="1"/>
              <a:t>Socst</a:t>
            </a:r>
            <a:r>
              <a:rPr lang="en-US" sz="1800" dirty="0"/>
              <a:t> (social studies sore)</a:t>
            </a:r>
            <a:endParaRPr lang="x-none" sz="1800" dirty="0"/>
          </a:p>
          <a:p>
            <a:r>
              <a:rPr lang="en-US" sz="1800" dirty="0"/>
              <a:t>Honors (honors English), </a:t>
            </a:r>
            <a:r>
              <a:rPr lang="en-US" sz="1800" dirty="0" err="1"/>
              <a:t>dimana</a:t>
            </a:r>
            <a:r>
              <a:rPr lang="en-US" sz="1800" dirty="0"/>
              <a:t> 0 = not enrolled </a:t>
            </a:r>
            <a:r>
              <a:rPr lang="en-US" sz="1800" dirty="0" err="1"/>
              <a:t>dan</a:t>
            </a:r>
            <a:r>
              <a:rPr lang="en-US" sz="1800" dirty="0"/>
              <a:t> 1 = enrolled</a:t>
            </a:r>
            <a:endParaRPr lang="x-none" sz="1800" dirty="0"/>
          </a:p>
          <a:p>
            <a:pPr marL="0" indent="0">
              <a:buNone/>
            </a:pPr>
            <a:endParaRPr lang="x-none" sz="1800" dirty="0"/>
          </a:p>
          <a:p>
            <a:pPr marL="0" indent="0" algn="just">
              <a:buNone/>
            </a:pPr>
            <a:endParaRPr lang="x-none" sz="1800" dirty="0"/>
          </a:p>
        </p:txBody>
      </p:sp>
    </p:spTree>
    <p:extLst>
      <p:ext uri="{BB962C8B-B14F-4D97-AF65-F5344CB8AC3E}">
        <p14:creationId xmlns:p14="http://schemas.microsoft.com/office/powerpoint/2010/main" val="34867273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Latihan</a:t>
            </a:r>
            <a:r>
              <a:rPr lang="en-US" sz="2400" dirty="0" smtClean="0">
                <a:latin typeface="Arial" charset="0"/>
                <a:cs typeface="Arial" charset="0"/>
              </a:rPr>
              <a:t> </a:t>
            </a:r>
            <a:r>
              <a:rPr lang="en-US" sz="2400" dirty="0" err="1" smtClean="0">
                <a:latin typeface="Arial" charset="0"/>
                <a:cs typeface="Arial" charset="0"/>
              </a:rPr>
              <a:t>Soal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r>
              <a:rPr lang="en-US" sz="2400" b="1" dirty="0" err="1"/>
              <a:t>Analisis</a:t>
            </a:r>
            <a:r>
              <a:rPr lang="en-US" sz="2400" b="1" dirty="0"/>
              <a:t> </a:t>
            </a:r>
            <a:r>
              <a:rPr lang="en-US" sz="2400" b="1" dirty="0" err="1"/>
              <a:t>Regresi</a:t>
            </a:r>
            <a:r>
              <a:rPr lang="en-US" sz="2400" b="1" dirty="0"/>
              <a:t> </a:t>
            </a:r>
            <a:r>
              <a:rPr lang="en-US" sz="2400" b="1" dirty="0" err="1"/>
              <a:t>Logistik</a:t>
            </a:r>
            <a:r>
              <a:rPr lang="en-US" sz="2400" b="1" dirty="0"/>
              <a:t> Multinomial </a:t>
            </a:r>
            <a:r>
              <a:rPr lang="en-US" sz="2400" b="1" dirty="0" err="1"/>
              <a:t>dengan</a:t>
            </a:r>
            <a:r>
              <a:rPr lang="en-US" sz="2400" b="1" dirty="0"/>
              <a:t> SPSS:</a:t>
            </a:r>
            <a:endParaRPr lang="x-none" sz="2400" dirty="0"/>
          </a:p>
          <a:p>
            <a:pPr marL="0" lvl="0" indent="0">
              <a:buNone/>
            </a:pPr>
            <a:r>
              <a:rPr lang="en-US" sz="2400" dirty="0" smtClean="0"/>
              <a:t>1. </a:t>
            </a:r>
            <a:r>
              <a:rPr lang="en-US" sz="2400" dirty="0" err="1" smtClean="0"/>
              <a:t>Langkah</a:t>
            </a:r>
            <a:r>
              <a:rPr lang="en-US" sz="2400" dirty="0" smtClean="0"/>
              <a:t> </a:t>
            </a:r>
            <a:r>
              <a:rPr lang="en-US" sz="2400" dirty="0" err="1"/>
              <a:t>pertama</a:t>
            </a:r>
            <a:r>
              <a:rPr lang="en-US" sz="2400" dirty="0"/>
              <a:t> yang </a:t>
            </a:r>
            <a:r>
              <a:rPr lang="en-US" sz="2400" dirty="0" err="1"/>
              <a:t>dilakukan</a:t>
            </a:r>
            <a:r>
              <a:rPr lang="en-US" sz="2400" dirty="0"/>
              <a:t> </a:t>
            </a:r>
            <a:r>
              <a:rPr lang="en-US" sz="2400" dirty="0" err="1"/>
              <a:t>adalah</a:t>
            </a:r>
            <a:r>
              <a:rPr lang="en-US" sz="2400" dirty="0"/>
              <a:t> </a:t>
            </a:r>
            <a:r>
              <a:rPr lang="en-US" sz="2400" dirty="0" err="1"/>
              <a:t>lakukan</a:t>
            </a:r>
            <a:r>
              <a:rPr lang="en-US" sz="2400" dirty="0"/>
              <a:t> </a:t>
            </a:r>
            <a:r>
              <a:rPr lang="en-US" sz="2400" dirty="0" err="1"/>
              <a:t>analisa</a:t>
            </a:r>
            <a:r>
              <a:rPr lang="en-US" sz="2400" dirty="0"/>
              <a:t> </a:t>
            </a:r>
            <a:r>
              <a:rPr lang="en-US" sz="2400" dirty="0" err="1"/>
              <a:t>deskriptif</a:t>
            </a:r>
            <a:r>
              <a:rPr lang="en-US" sz="2400" dirty="0"/>
              <a:t> statistic </a:t>
            </a:r>
            <a:r>
              <a:rPr lang="en-US" sz="2400" dirty="0" err="1"/>
              <a:t>dengan</a:t>
            </a:r>
            <a:r>
              <a:rPr lang="en-US" sz="2400" dirty="0"/>
              <a:t> </a:t>
            </a:r>
            <a:r>
              <a:rPr lang="en-US" sz="2400" dirty="0" err="1"/>
              <a:t>melihat</a:t>
            </a:r>
            <a:r>
              <a:rPr lang="en-US" sz="2400" dirty="0"/>
              <a:t> </a:t>
            </a:r>
            <a:r>
              <a:rPr lang="en-US" sz="2400" dirty="0" err="1"/>
              <a:t>tabel</a:t>
            </a:r>
            <a:r>
              <a:rPr lang="en-US" sz="2400" dirty="0"/>
              <a:t> </a:t>
            </a:r>
            <a:r>
              <a:rPr lang="en-US" sz="2400" dirty="0" err="1"/>
              <a:t>tabulasinya</a:t>
            </a:r>
            <a:r>
              <a:rPr lang="en-US" sz="2400" dirty="0"/>
              <a:t>, </a:t>
            </a:r>
            <a:r>
              <a:rPr lang="en-US" sz="2400" dirty="0" err="1"/>
              <a:t>hal</a:t>
            </a:r>
            <a:r>
              <a:rPr lang="en-US" sz="2400" dirty="0"/>
              <a:t> </a:t>
            </a:r>
            <a:r>
              <a:rPr lang="en-US" sz="2400" dirty="0" err="1"/>
              <a:t>ini</a:t>
            </a:r>
            <a:r>
              <a:rPr lang="en-US" sz="2400" dirty="0"/>
              <a:t> agar </a:t>
            </a:r>
            <a:r>
              <a:rPr lang="en-US" sz="2400" dirty="0" err="1"/>
              <a:t>mendapatkan</a:t>
            </a:r>
            <a:r>
              <a:rPr lang="en-US" sz="2400" dirty="0"/>
              <a:t> </a:t>
            </a:r>
            <a:r>
              <a:rPr lang="en-US" sz="2400" dirty="0" err="1"/>
              <a:t>gambaran</a:t>
            </a:r>
            <a:r>
              <a:rPr lang="en-US" sz="2400" dirty="0"/>
              <a:t> </a:t>
            </a:r>
            <a:r>
              <a:rPr lang="en-US" sz="2400" dirty="0" err="1"/>
              <a:t>awal</a:t>
            </a:r>
            <a:r>
              <a:rPr lang="en-US" sz="2400" dirty="0"/>
              <a:t> </a:t>
            </a:r>
            <a:r>
              <a:rPr lang="en-US" sz="2400" dirty="0" err="1"/>
              <a:t>bagaimana</a:t>
            </a:r>
            <a:r>
              <a:rPr lang="en-US" sz="2400" dirty="0"/>
              <a:t> </a:t>
            </a:r>
            <a:r>
              <a:rPr lang="en-US" sz="2400" dirty="0" err="1"/>
              <a:t>hubungan</a:t>
            </a:r>
            <a:r>
              <a:rPr lang="en-US" sz="2400" dirty="0"/>
              <a:t> </a:t>
            </a:r>
            <a:r>
              <a:rPr lang="en-US" sz="2400" dirty="0" err="1"/>
              <a:t>antar</a:t>
            </a:r>
            <a:r>
              <a:rPr lang="en-US" sz="2400" dirty="0"/>
              <a:t> </a:t>
            </a:r>
            <a:r>
              <a:rPr lang="en-US" sz="2400" dirty="0" err="1"/>
              <a:t>variabel</a:t>
            </a:r>
            <a:r>
              <a:rPr lang="en-US" sz="2400" dirty="0"/>
              <a:t> yang </a:t>
            </a:r>
            <a:r>
              <a:rPr lang="en-US" sz="2400" dirty="0" err="1"/>
              <a:t>akan</a:t>
            </a:r>
            <a:r>
              <a:rPr lang="en-US" sz="2400" dirty="0"/>
              <a:t> </a:t>
            </a:r>
            <a:r>
              <a:rPr lang="en-US" sz="2400" dirty="0" err="1"/>
              <a:t>diteliti</a:t>
            </a:r>
            <a:r>
              <a:rPr lang="en-US" sz="2400" dirty="0"/>
              <a:t>.</a:t>
            </a:r>
            <a:endParaRPr lang="x-none" sz="2400" dirty="0"/>
          </a:p>
          <a:p>
            <a:pPr marL="0" indent="0">
              <a:buNone/>
            </a:pPr>
            <a:r>
              <a:rPr lang="en-US" sz="2400" b="1" dirty="0" smtClean="0"/>
              <a:t>	Analyze </a:t>
            </a:r>
            <a:r>
              <a:rPr lang="en-US" sz="2400" b="1" dirty="0"/>
              <a:t>&gt; Descriptive Statistics &gt; </a:t>
            </a:r>
            <a:r>
              <a:rPr lang="en-US" sz="2400" b="1" dirty="0" smtClean="0"/>
              <a:t>Crosstabs</a:t>
            </a:r>
          </a:p>
          <a:p>
            <a:pPr marL="0" indent="0" algn="just">
              <a:buNone/>
            </a:pPr>
            <a:r>
              <a:rPr lang="en-US" sz="2400" dirty="0" err="1"/>
              <a:t>Kemudian</a:t>
            </a:r>
            <a:r>
              <a:rPr lang="en-US" sz="2400" dirty="0"/>
              <a:t> </a:t>
            </a:r>
            <a:r>
              <a:rPr lang="en-US" sz="2400" dirty="0" err="1"/>
              <a:t>pada</a:t>
            </a:r>
            <a:r>
              <a:rPr lang="en-US" sz="2400" dirty="0"/>
              <a:t> menu “Crosstabs” </a:t>
            </a:r>
            <a:r>
              <a:rPr lang="en-US" sz="2400" dirty="0" err="1"/>
              <a:t>isikan</a:t>
            </a:r>
            <a:r>
              <a:rPr lang="en-US" sz="2400" dirty="0"/>
              <a:t> </a:t>
            </a:r>
            <a:r>
              <a:rPr lang="en-US" sz="2400" dirty="0" err="1"/>
              <a:t>variabel</a:t>
            </a:r>
            <a:r>
              <a:rPr lang="en-US" sz="2400" dirty="0"/>
              <a:t> yang </a:t>
            </a:r>
            <a:r>
              <a:rPr lang="en-US" sz="2400" dirty="0" err="1"/>
              <a:t>ingin</a:t>
            </a:r>
            <a:r>
              <a:rPr lang="en-US" sz="2400" dirty="0"/>
              <a:t> </a:t>
            </a:r>
            <a:r>
              <a:rPr lang="en-US" sz="2400" dirty="0" err="1"/>
              <a:t>diteliti</a:t>
            </a:r>
            <a:r>
              <a:rPr lang="en-US" sz="2400" dirty="0"/>
              <a:t> Row: type of program </a:t>
            </a:r>
            <a:r>
              <a:rPr lang="en-US" sz="2400" dirty="0" err="1"/>
              <a:t>dan</a:t>
            </a:r>
            <a:r>
              <a:rPr lang="en-US" sz="2400" dirty="0"/>
              <a:t> Columns: </a:t>
            </a:r>
            <a:r>
              <a:rPr lang="en-US" sz="2400" dirty="0" err="1"/>
              <a:t>ses</a:t>
            </a:r>
            <a:r>
              <a:rPr lang="en-US" sz="2400" dirty="0"/>
              <a:t> , </a:t>
            </a:r>
            <a:r>
              <a:rPr lang="en-US" sz="2400" dirty="0" err="1"/>
              <a:t>kemudian</a:t>
            </a:r>
            <a:r>
              <a:rPr lang="en-US" sz="2400" dirty="0"/>
              <a:t> </a:t>
            </a:r>
            <a:r>
              <a:rPr lang="en-US" sz="2400" dirty="0" err="1"/>
              <a:t>Klik</a:t>
            </a:r>
            <a:r>
              <a:rPr lang="en-US" sz="2400" dirty="0"/>
              <a:t> “statistics” </a:t>
            </a:r>
            <a:r>
              <a:rPr lang="en-US" sz="2400" dirty="0" err="1"/>
              <a:t>dan</a:t>
            </a:r>
            <a:r>
              <a:rPr lang="en-US" sz="2400" dirty="0"/>
              <a:t> </a:t>
            </a:r>
            <a:r>
              <a:rPr lang="en-US" sz="2400" dirty="0" err="1"/>
              <a:t>centang</a:t>
            </a:r>
            <a:r>
              <a:rPr lang="en-US" sz="2400" dirty="0"/>
              <a:t> “Chi- Square”</a:t>
            </a:r>
            <a:endParaRPr lang="x-none" sz="2400" dirty="0"/>
          </a:p>
          <a:p>
            <a:pPr marL="0" indent="0">
              <a:buNone/>
            </a:pPr>
            <a:endParaRPr lang="x-none" sz="2400" dirty="0"/>
          </a:p>
          <a:p>
            <a:pPr marL="0" indent="0">
              <a:buNone/>
            </a:pPr>
            <a:endParaRPr lang="x-none" sz="2400" dirty="0"/>
          </a:p>
          <a:p>
            <a:pPr marL="0" indent="0" algn="just">
              <a:buNone/>
            </a:pPr>
            <a:endParaRPr lang="x-none" sz="1800" dirty="0"/>
          </a:p>
        </p:txBody>
      </p:sp>
    </p:spTree>
    <p:extLst>
      <p:ext uri="{BB962C8B-B14F-4D97-AF65-F5344CB8AC3E}">
        <p14:creationId xmlns:p14="http://schemas.microsoft.com/office/powerpoint/2010/main" val="9583988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marL="0" lvl="0" indent="0" algn="just">
              <a:buNone/>
            </a:pPr>
            <a:r>
              <a:rPr lang="en-US" sz="1800" dirty="0" smtClean="0"/>
              <a:t>2. </a:t>
            </a:r>
            <a:r>
              <a:rPr lang="en-US" sz="2000" dirty="0" err="1"/>
              <a:t>Gambar</a:t>
            </a:r>
            <a:r>
              <a:rPr lang="en-US" sz="2000" dirty="0"/>
              <a:t> </a:t>
            </a:r>
            <a:r>
              <a:rPr lang="en-US" sz="2000" dirty="0" smtClean="0"/>
              <a:t>boxplot:</a:t>
            </a:r>
          </a:p>
          <a:p>
            <a:pPr lvl="0"/>
            <a:r>
              <a:rPr lang="en-US" sz="2000" b="1" i="1" dirty="0" err="1"/>
              <a:t>Gambar</a:t>
            </a:r>
            <a:r>
              <a:rPr lang="en-US" sz="2000" b="1" i="1" dirty="0"/>
              <a:t> boxplot:</a:t>
            </a:r>
            <a:r>
              <a:rPr lang="en-US" sz="2000" i="1" dirty="0"/>
              <a:t> </a:t>
            </a:r>
            <a:r>
              <a:rPr lang="en-US" sz="2000" i="1" dirty="0" err="1"/>
              <a:t>ini</a:t>
            </a:r>
            <a:r>
              <a:rPr lang="en-US" sz="2000" i="1" dirty="0"/>
              <a:t> </a:t>
            </a:r>
            <a:r>
              <a:rPr lang="en-US" sz="2000" i="1" dirty="0" err="1"/>
              <a:t>dilakukan</a:t>
            </a:r>
            <a:r>
              <a:rPr lang="en-US" sz="2000" i="1" dirty="0"/>
              <a:t> </a:t>
            </a:r>
            <a:r>
              <a:rPr lang="en-US" sz="2000" i="1" dirty="0" err="1"/>
              <a:t>untuk</a:t>
            </a:r>
            <a:r>
              <a:rPr lang="en-US" sz="2000" i="1" dirty="0"/>
              <a:t> </a:t>
            </a:r>
            <a:r>
              <a:rPr lang="en-US" sz="2000" i="1" dirty="0" err="1"/>
              <a:t>melihat</a:t>
            </a:r>
            <a:r>
              <a:rPr lang="en-US" sz="2000" i="1" dirty="0"/>
              <a:t> </a:t>
            </a:r>
            <a:r>
              <a:rPr lang="en-US" sz="2000" i="1" dirty="0" err="1"/>
              <a:t>secara</a:t>
            </a:r>
            <a:r>
              <a:rPr lang="en-US" sz="2000" i="1" dirty="0"/>
              <a:t> visual </a:t>
            </a:r>
            <a:r>
              <a:rPr lang="en-US" sz="2000" i="1" dirty="0" err="1"/>
              <a:t>perbandingan</a:t>
            </a:r>
            <a:r>
              <a:rPr lang="en-US" sz="2000" i="1" dirty="0"/>
              <a:t> rata-rata </a:t>
            </a:r>
            <a:r>
              <a:rPr lang="en-US" sz="2000" i="1" dirty="0" err="1"/>
              <a:t>antar</a:t>
            </a:r>
            <a:r>
              <a:rPr lang="en-US" sz="2000" i="1" dirty="0"/>
              <a:t> </a:t>
            </a:r>
            <a:r>
              <a:rPr lang="en-US" sz="2000" i="1" dirty="0" err="1"/>
              <a:t>kelompok</a:t>
            </a:r>
            <a:r>
              <a:rPr lang="en-US" sz="2000" i="1" dirty="0"/>
              <a:t> </a:t>
            </a:r>
            <a:r>
              <a:rPr lang="en-US" sz="2000" i="1" dirty="0" err="1"/>
              <a:t>sosial</a:t>
            </a:r>
            <a:r>
              <a:rPr lang="en-US" sz="2000" i="1" dirty="0"/>
              <a:t> </a:t>
            </a:r>
            <a:r>
              <a:rPr lang="en-US" sz="2000" i="1" dirty="0" err="1"/>
              <a:t>ekonomi</a:t>
            </a:r>
            <a:r>
              <a:rPr lang="en-US" sz="2000" i="1" dirty="0"/>
              <a:t> </a:t>
            </a:r>
            <a:r>
              <a:rPr lang="en-US" sz="2000" i="1" dirty="0" err="1"/>
              <a:t>siswa</a:t>
            </a:r>
            <a:r>
              <a:rPr lang="en-US" sz="2000" i="1" dirty="0"/>
              <a:t> </a:t>
            </a:r>
            <a:r>
              <a:rPr lang="en-US" sz="2000" i="1" dirty="0" err="1"/>
              <a:t>dengan</a:t>
            </a:r>
            <a:r>
              <a:rPr lang="en-US" sz="2000" i="1" dirty="0"/>
              <a:t> </a:t>
            </a:r>
            <a:r>
              <a:rPr lang="en-US" sz="2000" i="1" dirty="0" err="1"/>
              <a:t>skor</a:t>
            </a:r>
            <a:r>
              <a:rPr lang="en-US" sz="2000" i="1" dirty="0"/>
              <a:t> </a:t>
            </a:r>
            <a:r>
              <a:rPr lang="en-US" sz="2000" i="1" dirty="0" err="1"/>
              <a:t>menulisnya</a:t>
            </a:r>
            <a:r>
              <a:rPr lang="en-US" sz="2000" i="1" dirty="0"/>
              <a:t>.</a:t>
            </a:r>
            <a:endParaRPr lang="x-none" sz="2000" dirty="0"/>
          </a:p>
          <a:p>
            <a:r>
              <a:rPr lang="en-US" sz="2000" b="1" i="1" dirty="0"/>
              <a:t>Graphs &gt; Chart Builder </a:t>
            </a:r>
            <a:endParaRPr lang="x-none" sz="2000" dirty="0"/>
          </a:p>
          <a:p>
            <a:r>
              <a:rPr lang="en-US" sz="2000" i="1" dirty="0" err="1"/>
              <a:t>Pilih</a:t>
            </a:r>
            <a:r>
              <a:rPr lang="en-US" sz="2000" i="1" dirty="0"/>
              <a:t> </a:t>
            </a:r>
            <a:r>
              <a:rPr lang="en-US" sz="2000" b="1" i="1" dirty="0"/>
              <a:t>“Boxplot”</a:t>
            </a:r>
            <a:r>
              <a:rPr lang="en-US" sz="2000" i="1" dirty="0"/>
              <a:t> </a:t>
            </a:r>
            <a:r>
              <a:rPr lang="en-US" sz="2000" i="1" dirty="0" err="1"/>
              <a:t>pada</a:t>
            </a:r>
            <a:r>
              <a:rPr lang="en-US" sz="2000" i="1" dirty="0"/>
              <a:t> </a:t>
            </a:r>
            <a:r>
              <a:rPr lang="en-US" sz="2000" b="1" i="1" dirty="0"/>
              <a:t>Gallery</a:t>
            </a:r>
            <a:r>
              <a:rPr lang="en-US" sz="2000" i="1" dirty="0"/>
              <a:t>, </a:t>
            </a:r>
            <a:r>
              <a:rPr lang="en-US" sz="2000" i="1" dirty="0" err="1"/>
              <a:t>kemudian</a:t>
            </a:r>
            <a:r>
              <a:rPr lang="en-US" sz="2000" i="1" dirty="0"/>
              <a:t> drag </a:t>
            </a:r>
            <a:r>
              <a:rPr lang="en-US" sz="2000" i="1" dirty="0" err="1"/>
              <a:t>atau</a:t>
            </a:r>
            <a:r>
              <a:rPr lang="en-US" sz="2000" i="1" dirty="0"/>
              <a:t> </a:t>
            </a:r>
            <a:r>
              <a:rPr lang="en-US" sz="2000" i="1" dirty="0" err="1"/>
              <a:t>geser</a:t>
            </a:r>
            <a:r>
              <a:rPr lang="en-US" sz="2000" i="1" dirty="0"/>
              <a:t> </a:t>
            </a:r>
            <a:r>
              <a:rPr lang="en-US" sz="2000" i="1" dirty="0" err="1"/>
              <a:t>ke</a:t>
            </a:r>
            <a:r>
              <a:rPr lang="en-US" sz="2000" i="1" dirty="0"/>
              <a:t> </a:t>
            </a:r>
            <a:r>
              <a:rPr lang="en-US" sz="2000" i="1" dirty="0" err="1"/>
              <a:t>atas</a:t>
            </a:r>
            <a:r>
              <a:rPr lang="en-US" sz="2000" i="1" dirty="0"/>
              <a:t> (</a:t>
            </a:r>
            <a:r>
              <a:rPr lang="en-US" sz="2000" b="1" i="1" dirty="0"/>
              <a:t>chart preview</a:t>
            </a:r>
            <a:r>
              <a:rPr lang="en-US" sz="2000" i="1" dirty="0"/>
              <a:t>)</a:t>
            </a:r>
            <a:endParaRPr lang="x-none" sz="2000" dirty="0"/>
          </a:p>
          <a:p>
            <a:r>
              <a:rPr lang="en-US" sz="2000" i="1" dirty="0" err="1"/>
              <a:t>Tempatkan</a:t>
            </a:r>
            <a:r>
              <a:rPr lang="en-US" sz="2000" i="1" dirty="0"/>
              <a:t> </a:t>
            </a:r>
            <a:r>
              <a:rPr lang="en-US" sz="2000" i="1" dirty="0" err="1"/>
              <a:t>variabel</a:t>
            </a:r>
            <a:r>
              <a:rPr lang="en-US" sz="2000" i="1" dirty="0"/>
              <a:t> </a:t>
            </a:r>
            <a:r>
              <a:rPr lang="en-US" sz="2000" b="1" i="1" dirty="0" err="1"/>
              <a:t>ses</a:t>
            </a:r>
            <a:r>
              <a:rPr lang="en-US" sz="2000" i="1" dirty="0"/>
              <a:t> </a:t>
            </a:r>
            <a:r>
              <a:rPr lang="en-US" sz="2000" i="1" dirty="0" err="1"/>
              <a:t>pada</a:t>
            </a:r>
            <a:r>
              <a:rPr lang="en-US" sz="2000" i="1" dirty="0"/>
              <a:t> </a:t>
            </a:r>
            <a:r>
              <a:rPr lang="en-US" sz="2000" i="1" dirty="0" err="1"/>
              <a:t>sumbu</a:t>
            </a:r>
            <a:r>
              <a:rPr lang="en-US" sz="2000" i="1" dirty="0"/>
              <a:t> </a:t>
            </a:r>
            <a:r>
              <a:rPr lang="en-US" sz="2000" i="1" dirty="0" err="1"/>
              <a:t>mendatar</a:t>
            </a:r>
            <a:r>
              <a:rPr lang="en-US" sz="2000" i="1" dirty="0"/>
              <a:t> (</a:t>
            </a:r>
            <a:r>
              <a:rPr lang="en-US" sz="2000" i="1" dirty="0" err="1"/>
              <a:t>horisontal</a:t>
            </a:r>
            <a:r>
              <a:rPr lang="en-US" sz="2000" i="1" dirty="0"/>
              <a:t>) </a:t>
            </a:r>
            <a:r>
              <a:rPr lang="en-US" sz="2000" i="1" dirty="0" err="1"/>
              <a:t>dan</a:t>
            </a:r>
            <a:r>
              <a:rPr lang="en-US" sz="2000" i="1" dirty="0"/>
              <a:t> </a:t>
            </a:r>
            <a:r>
              <a:rPr lang="en-US" sz="2000" b="1" i="1" dirty="0"/>
              <a:t>writing score</a:t>
            </a:r>
            <a:r>
              <a:rPr lang="en-US" sz="2000" i="1" dirty="0"/>
              <a:t> </a:t>
            </a:r>
            <a:r>
              <a:rPr lang="en-US" sz="2000" i="1" dirty="0" err="1"/>
              <a:t>pada</a:t>
            </a:r>
            <a:r>
              <a:rPr lang="en-US" sz="2000" i="1" dirty="0"/>
              <a:t> </a:t>
            </a:r>
            <a:r>
              <a:rPr lang="en-US" sz="2000" i="1" dirty="0" err="1"/>
              <a:t>sumbu</a:t>
            </a:r>
            <a:r>
              <a:rPr lang="en-US" sz="2000" i="1" dirty="0"/>
              <a:t> </a:t>
            </a:r>
            <a:r>
              <a:rPr lang="en-US" sz="2000" i="1" dirty="0" err="1"/>
              <a:t>tegak</a:t>
            </a:r>
            <a:r>
              <a:rPr lang="en-US" sz="2000" i="1" dirty="0"/>
              <a:t> (</a:t>
            </a:r>
            <a:r>
              <a:rPr lang="en-US" sz="2000" i="1" dirty="0" err="1"/>
              <a:t>vertikal</a:t>
            </a:r>
            <a:r>
              <a:rPr lang="en-US" sz="2000" i="1" dirty="0"/>
              <a:t>).</a:t>
            </a:r>
            <a:endParaRPr lang="x-none" sz="2000" dirty="0"/>
          </a:p>
          <a:p>
            <a:pPr marL="0" lvl="0" indent="0" algn="just">
              <a:buNone/>
            </a:pPr>
            <a:endParaRPr lang="en-US" sz="2000" dirty="0" smtClean="0"/>
          </a:p>
          <a:p>
            <a:pPr marL="0" lvl="0" indent="0" algn="just">
              <a:buNone/>
            </a:pPr>
            <a:endParaRPr lang="x-none" sz="1800" dirty="0"/>
          </a:p>
          <a:p>
            <a:pPr marL="0" indent="0" algn="just">
              <a:buNone/>
            </a:pPr>
            <a:endParaRPr lang="x-none" sz="1800" dirty="0"/>
          </a:p>
        </p:txBody>
      </p:sp>
    </p:spTree>
    <p:extLst>
      <p:ext uri="{BB962C8B-B14F-4D97-AF65-F5344CB8AC3E}">
        <p14:creationId xmlns:p14="http://schemas.microsoft.com/office/powerpoint/2010/main" val="7884274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marL="0" lvl="0" indent="0" algn="just">
              <a:buNone/>
            </a:pPr>
            <a:endParaRPr lang="en-US" sz="2000" dirty="0" smtClean="0"/>
          </a:p>
          <a:p>
            <a:pPr marL="0" lvl="0" indent="0" algn="just">
              <a:buNone/>
            </a:pPr>
            <a:endParaRPr lang="x-none" sz="1800" dirty="0"/>
          </a:p>
          <a:p>
            <a:pPr marL="0" indent="0" algn="just">
              <a:buNone/>
            </a:pPr>
            <a:endParaRPr lang="x-none" sz="1800" dirty="0"/>
          </a:p>
        </p:txBody>
      </p:sp>
      <p:sp>
        <p:nvSpPr>
          <p:cNvPr id="2" name="Rectangle 1"/>
          <p:cNvSpPr/>
          <p:nvPr/>
        </p:nvSpPr>
        <p:spPr>
          <a:xfrm>
            <a:off x="533400" y="1447800"/>
            <a:ext cx="7772400" cy="3416320"/>
          </a:xfrm>
          <a:prstGeom prst="rect">
            <a:avLst/>
          </a:prstGeom>
        </p:spPr>
        <p:txBody>
          <a:bodyPr wrap="square">
            <a:spAutoFit/>
          </a:bodyPr>
          <a:lstStyle/>
          <a:p>
            <a:pPr lvl="0"/>
            <a:r>
              <a:rPr lang="en-US" sz="2400" b="1" dirty="0" err="1"/>
              <a:t>Lakukan</a:t>
            </a:r>
            <a:r>
              <a:rPr lang="en-US" sz="2400" b="1" dirty="0"/>
              <a:t> </a:t>
            </a:r>
            <a:r>
              <a:rPr lang="en-US" sz="2400" b="1" dirty="0" err="1"/>
              <a:t>analisis</a:t>
            </a:r>
            <a:r>
              <a:rPr lang="en-US" sz="2400" b="1" dirty="0"/>
              <a:t> </a:t>
            </a:r>
            <a:r>
              <a:rPr lang="en-US" sz="2400" b="1" dirty="0" err="1"/>
              <a:t>regresi</a:t>
            </a:r>
            <a:r>
              <a:rPr lang="en-US" sz="2400" b="1" dirty="0"/>
              <a:t> logistic multinomial</a:t>
            </a:r>
            <a:endParaRPr lang="x-none" sz="2400" dirty="0"/>
          </a:p>
          <a:p>
            <a:r>
              <a:rPr lang="en-US" sz="2400" dirty="0"/>
              <a:t>Kita </a:t>
            </a:r>
            <a:r>
              <a:rPr lang="en-US" sz="2400" dirty="0" err="1"/>
              <a:t>akan</a:t>
            </a:r>
            <a:r>
              <a:rPr lang="en-US" sz="2400" dirty="0"/>
              <a:t> </a:t>
            </a:r>
            <a:r>
              <a:rPr lang="en-US" sz="2400" dirty="0" err="1"/>
              <a:t>melakukan</a:t>
            </a:r>
            <a:r>
              <a:rPr lang="en-US" sz="2400" dirty="0"/>
              <a:t> </a:t>
            </a:r>
            <a:r>
              <a:rPr lang="en-US" sz="2400" dirty="0" err="1"/>
              <a:t>analisis</a:t>
            </a:r>
            <a:r>
              <a:rPr lang="en-US" sz="2400" dirty="0"/>
              <a:t> </a:t>
            </a:r>
            <a:r>
              <a:rPr lang="en-US" sz="2400" dirty="0" err="1"/>
              <a:t>regresi</a:t>
            </a:r>
            <a:r>
              <a:rPr lang="en-US" sz="2400" dirty="0"/>
              <a:t> logistic multinomial, </a:t>
            </a:r>
            <a:r>
              <a:rPr lang="en-US" sz="2400" dirty="0" err="1"/>
              <a:t>karena</a:t>
            </a:r>
            <a:r>
              <a:rPr lang="en-US" sz="2400" dirty="0"/>
              <a:t> </a:t>
            </a:r>
            <a:r>
              <a:rPr lang="en-US" sz="2400" dirty="0" err="1"/>
              <a:t>kita</a:t>
            </a:r>
            <a:r>
              <a:rPr lang="en-US" sz="2400" dirty="0"/>
              <a:t> </a:t>
            </a:r>
            <a:r>
              <a:rPr lang="en-US" sz="2400" dirty="0" err="1"/>
              <a:t>ingin</a:t>
            </a:r>
            <a:r>
              <a:rPr lang="en-US" sz="2400" dirty="0"/>
              <a:t> </a:t>
            </a:r>
            <a:r>
              <a:rPr lang="en-US" sz="2400" dirty="0" err="1"/>
              <a:t>memodelkan</a:t>
            </a:r>
            <a:r>
              <a:rPr lang="en-US" sz="2400" dirty="0"/>
              <a:t> </a:t>
            </a:r>
            <a:r>
              <a:rPr lang="en-US" sz="2400" dirty="0" err="1"/>
              <a:t>bagaimana</a:t>
            </a:r>
            <a:r>
              <a:rPr lang="en-US" sz="2400" dirty="0"/>
              <a:t> </a:t>
            </a:r>
            <a:r>
              <a:rPr lang="en-US" sz="2400" dirty="0" err="1"/>
              <a:t>hubungan</a:t>
            </a:r>
            <a:r>
              <a:rPr lang="en-US" sz="2400" dirty="0"/>
              <a:t> </a:t>
            </a:r>
            <a:r>
              <a:rPr lang="en-US" sz="2400" dirty="0" err="1"/>
              <a:t>pemilihan</a:t>
            </a:r>
            <a:r>
              <a:rPr lang="en-US" sz="2400" dirty="0"/>
              <a:t> program </a:t>
            </a:r>
            <a:r>
              <a:rPr lang="en-US" sz="2400" dirty="0" err="1"/>
              <a:t>studi</a:t>
            </a:r>
            <a:r>
              <a:rPr lang="en-US" sz="2400" dirty="0"/>
              <a:t> </a:t>
            </a:r>
            <a:r>
              <a:rPr lang="en-US" sz="2400" dirty="0" err="1"/>
              <a:t>siswa</a:t>
            </a:r>
            <a:r>
              <a:rPr lang="en-US" sz="2400" dirty="0"/>
              <a:t> SMA </a:t>
            </a:r>
            <a:r>
              <a:rPr lang="en-US" sz="2400" dirty="0" err="1"/>
              <a:t>tersebut</a:t>
            </a:r>
            <a:r>
              <a:rPr lang="en-US" sz="2400" dirty="0"/>
              <a:t> </a:t>
            </a:r>
            <a:r>
              <a:rPr lang="en-US" sz="2400" dirty="0" err="1"/>
              <a:t>dilihat</a:t>
            </a:r>
            <a:r>
              <a:rPr lang="en-US" sz="2400" dirty="0"/>
              <a:t> </a:t>
            </a:r>
            <a:r>
              <a:rPr lang="en-US" sz="2400" dirty="0" err="1"/>
              <a:t>dari</a:t>
            </a:r>
            <a:r>
              <a:rPr lang="en-US" sz="2400" dirty="0"/>
              <a:t> status social </a:t>
            </a:r>
            <a:r>
              <a:rPr lang="en-US" sz="2400" dirty="0" err="1"/>
              <a:t>ekonomi</a:t>
            </a:r>
            <a:r>
              <a:rPr lang="en-US" sz="2400" dirty="0"/>
              <a:t> </a:t>
            </a:r>
            <a:r>
              <a:rPr lang="en-US" sz="2400" dirty="0" err="1"/>
              <a:t>mereka</a:t>
            </a:r>
            <a:r>
              <a:rPr lang="en-US" sz="2400" dirty="0"/>
              <a:t> </a:t>
            </a:r>
            <a:r>
              <a:rPr lang="en-US" sz="2400" dirty="0" err="1"/>
              <a:t>dan</a:t>
            </a:r>
            <a:r>
              <a:rPr lang="en-US" sz="2400" dirty="0"/>
              <a:t> </a:t>
            </a:r>
            <a:r>
              <a:rPr lang="en-US" sz="2400" dirty="0" err="1"/>
              <a:t>skor</a:t>
            </a:r>
            <a:r>
              <a:rPr lang="en-US" sz="2400" dirty="0"/>
              <a:t> </a:t>
            </a:r>
            <a:r>
              <a:rPr lang="en-US" sz="2400" dirty="0" err="1"/>
              <a:t>menulisnya</a:t>
            </a:r>
            <a:r>
              <a:rPr lang="en-US" sz="2400" dirty="0"/>
              <a:t>. </a:t>
            </a:r>
            <a:r>
              <a:rPr lang="en-US" sz="2400" dirty="0" err="1"/>
              <a:t>Memakai</a:t>
            </a:r>
            <a:r>
              <a:rPr lang="en-US" sz="2400" dirty="0"/>
              <a:t> </a:t>
            </a:r>
            <a:r>
              <a:rPr lang="en-US" sz="2400" dirty="0" err="1"/>
              <a:t>analisis</a:t>
            </a:r>
            <a:r>
              <a:rPr lang="en-US" sz="2400" dirty="0"/>
              <a:t>  multinomial </a:t>
            </a:r>
            <a:r>
              <a:rPr lang="en-US" sz="2400" dirty="0" err="1"/>
              <a:t>regresi</a:t>
            </a:r>
            <a:r>
              <a:rPr lang="en-US" sz="2400" dirty="0"/>
              <a:t> </a:t>
            </a:r>
            <a:r>
              <a:rPr lang="en-US" sz="2400" dirty="0" err="1"/>
              <a:t>karena</a:t>
            </a:r>
            <a:r>
              <a:rPr lang="en-US" sz="2400" dirty="0"/>
              <a:t> </a:t>
            </a:r>
            <a:r>
              <a:rPr lang="en-US" sz="2400" dirty="0" err="1"/>
              <a:t>variabel</a:t>
            </a:r>
            <a:r>
              <a:rPr lang="en-US" sz="2400" dirty="0"/>
              <a:t> </a:t>
            </a:r>
            <a:r>
              <a:rPr lang="en-US" sz="2400" dirty="0" err="1"/>
              <a:t>tidak</a:t>
            </a:r>
            <a:r>
              <a:rPr lang="en-US" sz="2400" dirty="0"/>
              <a:t> </a:t>
            </a:r>
            <a:r>
              <a:rPr lang="en-US" sz="2400" dirty="0" err="1"/>
              <a:t>bebas</a:t>
            </a:r>
            <a:r>
              <a:rPr lang="en-US" sz="2400" dirty="0"/>
              <a:t> (dependent variable) </a:t>
            </a:r>
            <a:r>
              <a:rPr lang="en-US" sz="2400" dirty="0" err="1"/>
              <a:t>terdiri</a:t>
            </a:r>
            <a:r>
              <a:rPr lang="en-US" sz="2400" dirty="0"/>
              <a:t> </a:t>
            </a:r>
            <a:r>
              <a:rPr lang="en-US" sz="2400" dirty="0" err="1"/>
              <a:t>dari</a:t>
            </a:r>
            <a:r>
              <a:rPr lang="en-US" sz="2400" dirty="0"/>
              <a:t> 3 </a:t>
            </a:r>
            <a:r>
              <a:rPr lang="en-US" sz="2400" dirty="0" err="1"/>
              <a:t>kategori</a:t>
            </a:r>
            <a:r>
              <a:rPr lang="en-US" sz="2400" dirty="0"/>
              <a:t>.</a:t>
            </a:r>
            <a:endParaRPr lang="x-none" sz="2400" dirty="0"/>
          </a:p>
          <a:p>
            <a:r>
              <a:rPr lang="en-US" sz="2400" b="1" dirty="0"/>
              <a:t>Analyze &gt; Regression &gt; </a:t>
            </a:r>
            <a:r>
              <a:rPr lang="en-US" sz="2400" b="1" dirty="0" err="1"/>
              <a:t>Mutinomial</a:t>
            </a:r>
            <a:r>
              <a:rPr lang="en-US" sz="2400" b="1" dirty="0"/>
              <a:t> Logistic</a:t>
            </a:r>
            <a:endParaRPr lang="x-none" sz="2400" dirty="0"/>
          </a:p>
        </p:txBody>
      </p:sp>
    </p:spTree>
    <p:extLst>
      <p:ext uri="{BB962C8B-B14F-4D97-AF65-F5344CB8AC3E}">
        <p14:creationId xmlns:p14="http://schemas.microsoft.com/office/powerpoint/2010/main" val="8647342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algn="just"/>
            <a:r>
              <a:rPr lang="x-none" sz="2400" dirty="0"/>
              <a:t>Kemudian masukkan variabel tidak bebas ke kotak </a:t>
            </a:r>
            <a:r>
              <a:rPr lang="x-none" sz="2400" b="1" dirty="0"/>
              <a:t>dependent</a:t>
            </a:r>
            <a:r>
              <a:rPr lang="x-none" sz="2400" dirty="0"/>
              <a:t> dan masukkan semua variabel </a:t>
            </a:r>
            <a:r>
              <a:rPr lang="x-none" sz="2400" i="1" dirty="0"/>
              <a:t>writing score</a:t>
            </a:r>
            <a:r>
              <a:rPr lang="x-none" sz="2400" dirty="0"/>
              <a:t> ke kotak </a:t>
            </a:r>
            <a:r>
              <a:rPr lang="x-none" sz="2400" b="1" dirty="0"/>
              <a:t>Covariates</a:t>
            </a:r>
            <a:r>
              <a:rPr lang="x-none" sz="2400" dirty="0"/>
              <a:t> untuk variabel bebas yang berskala kontinyu dan masukkan variabel </a:t>
            </a:r>
            <a:r>
              <a:rPr lang="x-none" sz="2400" i="1" dirty="0"/>
              <a:t>ses</a:t>
            </a:r>
            <a:r>
              <a:rPr lang="x-none" sz="2400" dirty="0"/>
              <a:t> ke kotak </a:t>
            </a:r>
            <a:r>
              <a:rPr lang="x-none" sz="2400" b="1" dirty="0"/>
              <a:t>factor </a:t>
            </a:r>
            <a:r>
              <a:rPr lang="x-none" sz="2400" dirty="0"/>
              <a:t>untuk variabel bebas yang berskala nominal. Lalu klik OK.</a:t>
            </a:r>
          </a:p>
          <a:p>
            <a:pPr algn="just"/>
            <a:r>
              <a:rPr lang="en-US" sz="2400" dirty="0" err="1"/>
              <a:t>Pada</a:t>
            </a:r>
            <a:r>
              <a:rPr lang="en-US" sz="2400" dirty="0"/>
              <a:t> </a:t>
            </a:r>
            <a:r>
              <a:rPr lang="en-US" sz="2400" dirty="0" err="1"/>
              <a:t>analisis</a:t>
            </a:r>
            <a:r>
              <a:rPr lang="en-US" sz="2400" dirty="0"/>
              <a:t> multinomial logistic </a:t>
            </a:r>
            <a:r>
              <a:rPr lang="en-US" sz="2400" dirty="0" err="1"/>
              <a:t>ini</a:t>
            </a:r>
            <a:r>
              <a:rPr lang="en-US" sz="2400" dirty="0"/>
              <a:t>, </a:t>
            </a:r>
            <a:r>
              <a:rPr lang="en-US" sz="2400" dirty="0" err="1"/>
              <a:t>kita</a:t>
            </a:r>
            <a:r>
              <a:rPr lang="en-US" sz="2400" dirty="0"/>
              <a:t> </a:t>
            </a:r>
            <a:r>
              <a:rPr lang="en-US" sz="2400" dirty="0" err="1"/>
              <a:t>menentukan</a:t>
            </a:r>
            <a:r>
              <a:rPr lang="en-US" sz="2400" dirty="0"/>
              <a:t> </a:t>
            </a:r>
            <a:r>
              <a:rPr lang="en-US" sz="2400" dirty="0" err="1"/>
              <a:t>baselinenya</a:t>
            </a:r>
            <a:r>
              <a:rPr lang="en-US" sz="2400" dirty="0"/>
              <a:t> </a:t>
            </a:r>
            <a:r>
              <a:rPr lang="en-US" sz="2400" dirty="0" err="1"/>
              <a:t>adalah</a:t>
            </a:r>
            <a:r>
              <a:rPr lang="en-US" sz="2400" dirty="0"/>
              <a:t> academic group (base=2) </a:t>
            </a:r>
            <a:r>
              <a:rPr lang="en-US" sz="2400" dirty="0" err="1"/>
              <a:t>untuk</a:t>
            </a:r>
            <a:r>
              <a:rPr lang="en-US" sz="2400" dirty="0"/>
              <a:t> </a:t>
            </a:r>
            <a:r>
              <a:rPr lang="en-US" sz="2400" dirty="0" err="1"/>
              <a:t>perbandingan</a:t>
            </a:r>
            <a:r>
              <a:rPr lang="en-US" sz="2400" dirty="0"/>
              <a:t> </a:t>
            </a:r>
            <a:r>
              <a:rPr lang="en-US" sz="2400" dirty="0" err="1"/>
              <a:t>grup</a:t>
            </a:r>
            <a:r>
              <a:rPr lang="en-US" sz="2400" dirty="0"/>
              <a:t>, </a:t>
            </a:r>
            <a:r>
              <a:rPr lang="en-US" sz="2400" dirty="0" err="1"/>
              <a:t>maka</a:t>
            </a:r>
            <a:r>
              <a:rPr lang="en-US" sz="2400" dirty="0"/>
              <a:t> </a:t>
            </a:r>
            <a:r>
              <a:rPr lang="en-US" sz="2400" dirty="0" err="1"/>
              <a:t>klik</a:t>
            </a:r>
            <a:r>
              <a:rPr lang="en-US" sz="2400" dirty="0"/>
              <a:t> </a:t>
            </a:r>
            <a:r>
              <a:rPr lang="en-US" sz="2400" b="1" dirty="0"/>
              <a:t>“reference category”, </a:t>
            </a:r>
            <a:r>
              <a:rPr lang="en-US" sz="2400" dirty="0" err="1"/>
              <a:t>isi</a:t>
            </a:r>
            <a:r>
              <a:rPr lang="en-US" sz="2400" dirty="0"/>
              <a:t> custom </a:t>
            </a:r>
            <a:r>
              <a:rPr lang="en-US" sz="2400" dirty="0" err="1"/>
              <a:t>dengan</a:t>
            </a:r>
            <a:r>
              <a:rPr lang="en-US" sz="2400" dirty="0"/>
              <a:t> </a:t>
            </a:r>
            <a:r>
              <a:rPr lang="en-US" sz="2400" dirty="0" err="1"/>
              <a:t>angka</a:t>
            </a:r>
            <a:r>
              <a:rPr lang="en-US" sz="2400" dirty="0"/>
              <a:t> 2.</a:t>
            </a:r>
            <a:endParaRPr lang="x-none" sz="2400" dirty="0"/>
          </a:p>
          <a:p>
            <a:pPr marL="0" lvl="0" indent="0" algn="just">
              <a:buNone/>
            </a:pPr>
            <a:endParaRPr lang="en-US" sz="2000" dirty="0" smtClean="0"/>
          </a:p>
          <a:p>
            <a:pPr marL="0" lvl="0" indent="0" algn="just">
              <a:buNone/>
            </a:pPr>
            <a:endParaRPr lang="x-none" sz="1800" dirty="0"/>
          </a:p>
          <a:p>
            <a:pPr marL="0" indent="0" algn="just">
              <a:buNone/>
            </a:pPr>
            <a:endParaRPr lang="x-none" sz="1800" dirty="0"/>
          </a:p>
        </p:txBody>
      </p:sp>
      <p:sp>
        <p:nvSpPr>
          <p:cNvPr id="2" name="Rectangle 1"/>
          <p:cNvSpPr/>
          <p:nvPr/>
        </p:nvSpPr>
        <p:spPr>
          <a:xfrm>
            <a:off x="533400" y="1447800"/>
            <a:ext cx="7772400" cy="461665"/>
          </a:xfrm>
          <a:prstGeom prst="rect">
            <a:avLst/>
          </a:prstGeom>
        </p:spPr>
        <p:txBody>
          <a:bodyPr wrap="square">
            <a:spAutoFit/>
          </a:bodyPr>
          <a:lstStyle/>
          <a:p>
            <a:pPr lvl="0"/>
            <a:endParaRPr lang="x-none" sz="2400" dirty="0"/>
          </a:p>
        </p:txBody>
      </p:sp>
    </p:spTree>
    <p:extLst>
      <p:ext uri="{BB962C8B-B14F-4D97-AF65-F5344CB8AC3E}">
        <p14:creationId xmlns:p14="http://schemas.microsoft.com/office/powerpoint/2010/main" val="18227950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p:cNvSpPr>
            <a:spLocks noGrp="1"/>
          </p:cNvSpPr>
          <p:nvPr>
            <p:ph type="title"/>
          </p:nvPr>
        </p:nvSpPr>
        <p:spPr>
          <a:xfrm>
            <a:off x="533400" y="685800"/>
            <a:ext cx="8229600" cy="685800"/>
          </a:xfrm>
        </p:spPr>
        <p:txBody>
          <a:bodyPr/>
          <a:lstStyle/>
          <a:p>
            <a:pPr>
              <a:spcBef>
                <a:spcPct val="50000"/>
              </a:spcBef>
            </a:pPr>
            <a:r>
              <a:rPr lang="en-US" sz="3200">
                <a:latin typeface="Arial" charset="0"/>
                <a:cs typeface="Arial" charset="0"/>
              </a:rPr>
              <a:t>KEMAMPUAN AKHIR YANG DIHARAPKAN</a:t>
            </a:r>
          </a:p>
        </p:txBody>
      </p:sp>
      <p:sp>
        <p:nvSpPr>
          <p:cNvPr id="15363" name="Content Placeholder 5"/>
          <p:cNvSpPr>
            <a:spLocks noGrp="1"/>
          </p:cNvSpPr>
          <p:nvPr>
            <p:ph idx="1"/>
          </p:nvPr>
        </p:nvSpPr>
        <p:spPr>
          <a:xfrm>
            <a:off x="457200" y="1524000"/>
            <a:ext cx="8229600" cy="4602163"/>
          </a:xfrm>
        </p:spPr>
        <p:txBody>
          <a:bodyPr/>
          <a:lstStyle/>
          <a:p>
            <a:pPr algn="just"/>
            <a:r>
              <a:rPr lang="en-US" sz="2800" dirty="0" err="1"/>
              <a:t>Mahasiswa</a:t>
            </a:r>
            <a:r>
              <a:rPr lang="en-US" sz="2800" dirty="0"/>
              <a:t> </a:t>
            </a:r>
            <a:r>
              <a:rPr lang="en-US" sz="2800" dirty="0" err="1"/>
              <a:t>mampu</a:t>
            </a:r>
            <a:r>
              <a:rPr lang="en-US" sz="2800" dirty="0"/>
              <a:t> </a:t>
            </a:r>
            <a:r>
              <a:rPr lang="en-US" sz="2800" dirty="0" err="1"/>
              <a:t>memahami</a:t>
            </a:r>
            <a:r>
              <a:rPr lang="en-US" sz="2800" dirty="0"/>
              <a:t> </a:t>
            </a:r>
            <a:r>
              <a:rPr lang="en-US" sz="2800" dirty="0" err="1"/>
              <a:t>analisis</a:t>
            </a:r>
            <a:r>
              <a:rPr lang="en-US" sz="2800" dirty="0"/>
              <a:t> </a:t>
            </a:r>
            <a:r>
              <a:rPr lang="en-US" sz="2800" dirty="0" err="1"/>
              <a:t>regresi</a:t>
            </a:r>
            <a:r>
              <a:rPr lang="en-US" sz="2800" dirty="0"/>
              <a:t> multinomial </a:t>
            </a:r>
            <a:r>
              <a:rPr lang="en-US" sz="2800" dirty="0" err="1"/>
              <a:t>logistik</a:t>
            </a:r>
            <a:r>
              <a:rPr lang="en-US" sz="2800" dirty="0"/>
              <a:t> </a:t>
            </a:r>
            <a:r>
              <a:rPr lang="en-US" sz="2800" dirty="0" err="1"/>
              <a:t>dan</a:t>
            </a:r>
            <a:r>
              <a:rPr lang="en-US" sz="2800" dirty="0"/>
              <a:t> </a:t>
            </a:r>
            <a:r>
              <a:rPr lang="en-US" sz="2800" dirty="0" err="1"/>
              <a:t>memilih</a:t>
            </a:r>
            <a:r>
              <a:rPr lang="en-US" sz="2800" dirty="0"/>
              <a:t> model </a:t>
            </a:r>
            <a:r>
              <a:rPr lang="en-US" sz="2800" dirty="0" err="1"/>
              <a:t>terbaiknya</a:t>
            </a:r>
            <a:r>
              <a:rPr lang="en-US" sz="2800" dirty="0"/>
              <a:t>.</a:t>
            </a:r>
            <a:r>
              <a:rPr lang="x-none" sz="2800" dirty="0"/>
              <a:t> </a:t>
            </a:r>
            <a:endParaRPr lang="x-none" sz="2800" dirty="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charset="0"/>
                <a:cs typeface="Arial" charset="0"/>
              </a:rPr>
              <a:t>Analisis</a:t>
            </a:r>
            <a:r>
              <a:rPr lang="en-US" sz="3200" dirty="0" smtClean="0">
                <a:latin typeface="Arial" charset="0"/>
                <a:cs typeface="Arial" charset="0"/>
              </a:rPr>
              <a:t> </a:t>
            </a:r>
            <a:r>
              <a:rPr lang="en-US" sz="3200" dirty="0" err="1" smtClean="0">
                <a:latin typeface="Arial" charset="0"/>
                <a:cs typeface="Arial" charset="0"/>
              </a:rPr>
              <a:t>Regresi</a:t>
            </a:r>
            <a:r>
              <a:rPr lang="en-US" sz="3200" dirty="0" smtClean="0">
                <a:latin typeface="Arial" charset="0"/>
                <a:cs typeface="Arial" charset="0"/>
              </a:rPr>
              <a:t> </a:t>
            </a:r>
            <a:r>
              <a:rPr lang="en-US" sz="3200" dirty="0" err="1" smtClean="0">
                <a:latin typeface="Arial" charset="0"/>
                <a:cs typeface="Arial" charset="0"/>
              </a:rPr>
              <a:t>Logistik</a:t>
            </a:r>
            <a:r>
              <a:rPr lang="en-US" sz="3200" dirty="0" smtClean="0">
                <a:latin typeface="Arial" charset="0"/>
                <a:cs typeface="Arial" charset="0"/>
              </a:rPr>
              <a:t> Multinomial</a:t>
            </a:r>
            <a:endParaRPr lang="en-US" sz="32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algn="just">
              <a:defRPr/>
            </a:pPr>
            <a:r>
              <a:rPr lang="id-ID" dirty="0"/>
              <a:t>Regresi Logistik Multinomial adalah analisis regresi linier yang dilakukan bila variabel dependen bersifat nominal dengan lebih dari dua tingkat. </a:t>
            </a:r>
            <a:endParaRPr lang="id-ID" dirty="0" smtClean="0"/>
          </a:p>
          <a:p>
            <a:pPr algn="just">
              <a:defRPr/>
            </a:pPr>
            <a:r>
              <a:rPr lang="en-US" dirty="0" err="1"/>
              <a:t>R</a:t>
            </a:r>
            <a:r>
              <a:rPr lang="en-US" dirty="0" err="1" smtClean="0"/>
              <a:t>egresi</a:t>
            </a:r>
            <a:r>
              <a:rPr lang="en-US" dirty="0" smtClean="0"/>
              <a:t> </a:t>
            </a:r>
            <a:r>
              <a:rPr lang="en-US" dirty="0"/>
              <a:t>multinomial </a:t>
            </a:r>
            <a:r>
              <a:rPr lang="en-US" dirty="0" err="1"/>
              <a:t>adalah</a:t>
            </a:r>
            <a:r>
              <a:rPr lang="en-US" dirty="0"/>
              <a:t> </a:t>
            </a:r>
            <a:r>
              <a:rPr lang="en-US" dirty="0" err="1"/>
              <a:t>merupakan</a:t>
            </a:r>
            <a:r>
              <a:rPr lang="en-US" dirty="0"/>
              <a:t> </a:t>
            </a:r>
            <a:r>
              <a:rPr lang="en-US" dirty="0" err="1"/>
              <a:t>teknik</a:t>
            </a:r>
            <a:r>
              <a:rPr lang="en-US" dirty="0"/>
              <a:t> </a:t>
            </a:r>
            <a:r>
              <a:rPr lang="en-US" dirty="0" err="1"/>
              <a:t>pemodelan</a:t>
            </a:r>
            <a:r>
              <a:rPr lang="en-US" dirty="0"/>
              <a:t> </a:t>
            </a:r>
            <a:r>
              <a:rPr lang="en-US" dirty="0" err="1"/>
              <a:t>dengan</a:t>
            </a:r>
            <a:r>
              <a:rPr lang="en-US" dirty="0"/>
              <a:t> </a:t>
            </a:r>
            <a:r>
              <a:rPr lang="en-US" dirty="0" err="1"/>
              <a:t>bentuk</a:t>
            </a:r>
            <a:r>
              <a:rPr lang="en-US" dirty="0"/>
              <a:t> model </a:t>
            </a:r>
            <a:r>
              <a:rPr lang="en-US" dirty="0" err="1"/>
              <a:t>persamaan</a:t>
            </a:r>
            <a:r>
              <a:rPr lang="en-US" dirty="0"/>
              <a:t> yang link function </a:t>
            </a:r>
            <a:r>
              <a:rPr lang="en-US" dirty="0" err="1"/>
              <a:t>berbentuk</a:t>
            </a:r>
            <a:r>
              <a:rPr lang="en-US" dirty="0"/>
              <a:t> </a:t>
            </a:r>
            <a:r>
              <a:rPr lang="en-US" dirty="0" err="1"/>
              <a:t>Logit</a:t>
            </a:r>
            <a:r>
              <a:rPr lang="en-US" dirty="0"/>
              <a:t> </a:t>
            </a:r>
            <a:r>
              <a:rPr lang="en-US" dirty="0" err="1"/>
              <a:t>dan</a:t>
            </a:r>
            <a:r>
              <a:rPr lang="en-US" dirty="0"/>
              <a:t> </a:t>
            </a:r>
            <a:r>
              <a:rPr lang="en-US" dirty="0" err="1"/>
              <a:t>responnya</a:t>
            </a:r>
            <a:r>
              <a:rPr lang="en-US" dirty="0"/>
              <a:t> </a:t>
            </a:r>
            <a:r>
              <a:rPr lang="en-US" dirty="0" err="1"/>
              <a:t>berupa</a:t>
            </a:r>
            <a:r>
              <a:rPr lang="en-US" dirty="0"/>
              <a:t> data </a:t>
            </a:r>
            <a:r>
              <a:rPr lang="en-US" dirty="0" err="1"/>
              <a:t>kualitatif</a:t>
            </a:r>
            <a:r>
              <a:rPr lang="en-US" dirty="0"/>
              <a:t> nominal </a:t>
            </a:r>
            <a:r>
              <a:rPr lang="en-US" dirty="0" err="1"/>
              <a:t>dengan</a:t>
            </a:r>
            <a:r>
              <a:rPr lang="en-US" dirty="0"/>
              <a:t> </a:t>
            </a:r>
            <a:r>
              <a:rPr lang="en-US" dirty="0" err="1"/>
              <a:t>jumlah</a:t>
            </a:r>
            <a:r>
              <a:rPr lang="en-US" dirty="0"/>
              <a:t> </a:t>
            </a:r>
            <a:r>
              <a:rPr lang="en-US" dirty="0" err="1"/>
              <a:t>kategorinya</a:t>
            </a:r>
            <a:r>
              <a:rPr lang="en-US" dirty="0"/>
              <a:t> </a:t>
            </a:r>
            <a:r>
              <a:rPr lang="en-US" dirty="0" err="1"/>
              <a:t>lebih</a:t>
            </a:r>
            <a:r>
              <a:rPr lang="en-US" dirty="0"/>
              <a:t> </a:t>
            </a:r>
            <a:r>
              <a:rPr lang="en-US" dirty="0" err="1"/>
              <a:t>dari</a:t>
            </a:r>
            <a:r>
              <a:rPr lang="en-US" dirty="0"/>
              <a:t> </a:t>
            </a:r>
            <a:r>
              <a:rPr lang="en-US" dirty="0" err="1"/>
              <a:t>dua</a:t>
            </a:r>
            <a:r>
              <a:rPr lang="en-US" dirty="0"/>
              <a:t>.</a:t>
            </a:r>
            <a:r>
              <a:rPr lang="x-none" dirty="0"/>
              <a:t> </a:t>
            </a:r>
            <a:endParaRPr lang="en-US" dirty="0" smtClean="0"/>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charset="0"/>
                <a:cs typeface="Arial" charset="0"/>
              </a:rPr>
              <a:t>Analisis</a:t>
            </a:r>
            <a:r>
              <a:rPr lang="en-US" sz="3200" dirty="0" smtClean="0">
                <a:latin typeface="Arial" charset="0"/>
                <a:cs typeface="Arial" charset="0"/>
              </a:rPr>
              <a:t> </a:t>
            </a:r>
            <a:r>
              <a:rPr lang="en-US" sz="3200" dirty="0" err="1" smtClean="0">
                <a:latin typeface="Arial" charset="0"/>
                <a:cs typeface="Arial" charset="0"/>
              </a:rPr>
              <a:t>Regresi</a:t>
            </a:r>
            <a:r>
              <a:rPr lang="en-US" sz="3200" dirty="0" smtClean="0">
                <a:latin typeface="Arial" charset="0"/>
                <a:cs typeface="Arial" charset="0"/>
              </a:rPr>
              <a:t> </a:t>
            </a:r>
            <a:r>
              <a:rPr lang="en-US" sz="3200" dirty="0" err="1" smtClean="0">
                <a:latin typeface="Arial" charset="0"/>
                <a:cs typeface="Arial" charset="0"/>
              </a:rPr>
              <a:t>Logistik</a:t>
            </a:r>
            <a:r>
              <a:rPr lang="en-US" sz="3200" dirty="0" smtClean="0">
                <a:latin typeface="Arial" charset="0"/>
                <a:cs typeface="Arial" charset="0"/>
              </a:rPr>
              <a:t> Multinomial</a:t>
            </a:r>
            <a:endParaRPr lang="en-US" sz="3200" dirty="0">
              <a:latin typeface="Arial" charset="0"/>
              <a:cs typeface="Arial" charset="0"/>
            </a:endParaRPr>
          </a:p>
        </p:txBody>
      </p:sp>
      <p:sp>
        <p:nvSpPr>
          <p:cNvPr id="2" name="Content Placeholder 1"/>
          <p:cNvSpPr>
            <a:spLocks noGrp="1"/>
          </p:cNvSpPr>
          <p:nvPr>
            <p:ph idx="1"/>
          </p:nvPr>
        </p:nvSpPr>
        <p:spPr/>
        <p:txBody>
          <a:bodyPr/>
          <a:lstStyle/>
          <a:p>
            <a:r>
              <a:rPr lang="en-US" dirty="0" err="1" smtClean="0"/>
              <a:t>Bentuk</a:t>
            </a:r>
            <a:r>
              <a:rPr lang="en-US" dirty="0" smtClean="0"/>
              <a:t> </a:t>
            </a:r>
            <a:r>
              <a:rPr lang="en-US" dirty="0" err="1" smtClean="0"/>
              <a:t>Umum</a:t>
            </a:r>
            <a:endParaRPr lang="en-US" dirty="0" smtClean="0"/>
          </a:p>
          <a:p>
            <a:pPr marL="0" indent="0">
              <a:buNone/>
            </a:pPr>
            <a:endParaRPr lang="en-US" dirty="0" smtClean="0"/>
          </a:p>
          <a:p>
            <a:endParaRPr lang="en-US" dirty="0"/>
          </a:p>
          <a:p>
            <a:endParaRPr lang="en-US" dirty="0" smtClean="0"/>
          </a:p>
          <a:p>
            <a:pPr marL="0" indent="0">
              <a:buNone/>
            </a:pPr>
            <a:endParaRPr lang="en-US" dirty="0" smtClean="0"/>
          </a:p>
          <a:p>
            <a:pPr marL="0" indent="0">
              <a:buNone/>
            </a:pPr>
            <a:endParaRPr lang="en-US" dirty="0"/>
          </a:p>
        </p:txBody>
      </p:sp>
      <p:pic>
        <p:nvPicPr>
          <p:cNvPr id="3" name="Picture 2" descr="persamaan regresi logistik multinomial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616" y="2209800"/>
            <a:ext cx="8291384" cy="838200"/>
          </a:xfrm>
          <a:prstGeom prst="rect">
            <a:avLst/>
          </a:prstGeom>
        </p:spPr>
      </p:pic>
      <p:pic>
        <p:nvPicPr>
          <p:cNvPr id="4" name="Picture 3" descr="Regresi logistik multinomial 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2617" y="3429000"/>
            <a:ext cx="8291383" cy="838200"/>
          </a:xfrm>
          <a:prstGeom prst="rect">
            <a:avLst/>
          </a:prstGeom>
        </p:spPr>
      </p:pic>
    </p:spTree>
    <p:extLst>
      <p:ext uri="{BB962C8B-B14F-4D97-AF65-F5344CB8AC3E}">
        <p14:creationId xmlns:p14="http://schemas.microsoft.com/office/powerpoint/2010/main" val="15905967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Contoh</a:t>
            </a:r>
            <a:r>
              <a:rPr lang="en-US" sz="2400" dirty="0" smtClean="0">
                <a:latin typeface="Arial" charset="0"/>
                <a:cs typeface="Arial" charset="0"/>
              </a:rPr>
              <a:t> </a:t>
            </a:r>
            <a:r>
              <a:rPr lang="en-US" sz="2400" dirty="0" err="1" smtClean="0">
                <a:latin typeface="Arial" charset="0"/>
                <a:cs typeface="Arial" charset="0"/>
              </a:rPr>
              <a:t>Analisis</a:t>
            </a:r>
            <a:r>
              <a:rPr lang="en-US" sz="2400" dirty="0" smtClean="0">
                <a:latin typeface="Arial" charset="0"/>
                <a:cs typeface="Arial" charset="0"/>
              </a:rPr>
              <a:t> </a:t>
            </a:r>
            <a:r>
              <a:rPr lang="en-US" sz="2400" dirty="0" err="1" smtClean="0">
                <a:latin typeface="Arial" charset="0"/>
                <a:cs typeface="Arial" charset="0"/>
              </a:rPr>
              <a:t>Regresi</a:t>
            </a:r>
            <a:r>
              <a:rPr lang="en-US" sz="2400" dirty="0" smtClean="0">
                <a:latin typeface="Arial" charset="0"/>
                <a:cs typeface="Arial" charset="0"/>
              </a:rPr>
              <a:t> </a:t>
            </a:r>
            <a:r>
              <a:rPr lang="en-US" sz="2400" dirty="0" err="1" smtClean="0">
                <a:latin typeface="Arial" charset="0"/>
                <a:cs typeface="Arial" charset="0"/>
              </a:rPr>
              <a:t>Logistik</a:t>
            </a:r>
            <a:r>
              <a:rPr lang="en-US" sz="2400" dirty="0" smtClean="0">
                <a:latin typeface="Arial" charset="0"/>
                <a:cs typeface="Arial" charset="0"/>
              </a:rPr>
              <a:t> Multinomial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algn="just"/>
            <a:r>
              <a:rPr lang="id-ID" sz="2800" b="1" dirty="0"/>
              <a:t>Contoh </a:t>
            </a:r>
            <a:r>
              <a:rPr lang="id-ID" sz="2800" b="1" dirty="0" smtClean="0"/>
              <a:t>1. </a:t>
            </a:r>
            <a:endParaRPr lang="en-US" sz="2800" dirty="0"/>
          </a:p>
          <a:p>
            <a:pPr marL="0" indent="0" algn="just">
              <a:buNone/>
            </a:pPr>
            <a:r>
              <a:rPr lang="id-ID" sz="2800" dirty="0" smtClean="0"/>
              <a:t>Pilihan </a:t>
            </a:r>
            <a:r>
              <a:rPr lang="id-ID" sz="2800" dirty="0"/>
              <a:t>pekerjaan </a:t>
            </a:r>
            <a:r>
              <a:rPr lang="en-US" sz="2800" dirty="0" err="1"/>
              <a:t>sese</a:t>
            </a:r>
            <a:r>
              <a:rPr lang="id-ID" sz="2800" dirty="0"/>
              <a:t>orang mungkin dipengaruhi oleh pekerjaan orang tua mereka dan tingkat pendidikan mereka sendiri. Kita bisa mempelajari hubungan pilihan pekerjaan seseorang dengan tingkat pendidikan dan pekerjaan ayah. Pilihan pekerjaan akan menjadi variabel tidak bebas (</a:t>
            </a:r>
            <a:r>
              <a:rPr lang="id-ID" sz="2800" i="1" dirty="0"/>
              <a:t>dependent variable</a:t>
            </a:r>
            <a:r>
              <a:rPr lang="id-ID" sz="2800" dirty="0"/>
              <a:t>) yang terdiri dari kategori pekerjaan.</a:t>
            </a:r>
            <a:endParaRPr lang="x-none" sz="2800" dirty="0"/>
          </a:p>
          <a:p>
            <a:pPr marL="0" lvl="0" indent="0" algn="just">
              <a:buNone/>
            </a:pPr>
            <a:endParaRPr lang="x-none" sz="2800" dirty="0"/>
          </a:p>
        </p:txBody>
      </p:sp>
    </p:spTree>
    <p:extLst>
      <p:ext uri="{BB962C8B-B14F-4D97-AF65-F5344CB8AC3E}">
        <p14:creationId xmlns:p14="http://schemas.microsoft.com/office/powerpoint/2010/main" val="19609106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Contoh</a:t>
            </a:r>
            <a:r>
              <a:rPr lang="en-US" sz="2400" dirty="0" smtClean="0">
                <a:latin typeface="Arial" charset="0"/>
                <a:cs typeface="Arial" charset="0"/>
              </a:rPr>
              <a:t> </a:t>
            </a:r>
            <a:r>
              <a:rPr lang="en-US" sz="2400" dirty="0" err="1" smtClean="0">
                <a:latin typeface="Arial" charset="0"/>
                <a:cs typeface="Arial" charset="0"/>
              </a:rPr>
              <a:t>Analisis</a:t>
            </a:r>
            <a:r>
              <a:rPr lang="en-US" sz="2400" dirty="0" smtClean="0">
                <a:latin typeface="Arial" charset="0"/>
                <a:cs typeface="Arial" charset="0"/>
              </a:rPr>
              <a:t> </a:t>
            </a:r>
            <a:r>
              <a:rPr lang="en-US" sz="2400" dirty="0" err="1" smtClean="0">
                <a:latin typeface="Arial" charset="0"/>
                <a:cs typeface="Arial" charset="0"/>
              </a:rPr>
              <a:t>Regresi</a:t>
            </a:r>
            <a:r>
              <a:rPr lang="en-US" sz="2400" dirty="0" smtClean="0">
                <a:latin typeface="Arial" charset="0"/>
                <a:cs typeface="Arial" charset="0"/>
              </a:rPr>
              <a:t> </a:t>
            </a:r>
            <a:r>
              <a:rPr lang="en-US" sz="2400" dirty="0" err="1" smtClean="0">
                <a:latin typeface="Arial" charset="0"/>
                <a:cs typeface="Arial" charset="0"/>
              </a:rPr>
              <a:t>Logistik</a:t>
            </a:r>
            <a:r>
              <a:rPr lang="en-US" sz="2400" dirty="0" smtClean="0">
                <a:latin typeface="Arial" charset="0"/>
                <a:cs typeface="Arial" charset="0"/>
              </a:rPr>
              <a:t> Multinomial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algn="just"/>
            <a:r>
              <a:rPr lang="id-ID" sz="2800" b="1" dirty="0"/>
              <a:t>Contoh </a:t>
            </a:r>
            <a:r>
              <a:rPr lang="id-ID" sz="2800" b="1" dirty="0"/>
              <a:t>2</a:t>
            </a:r>
            <a:r>
              <a:rPr lang="id-ID" sz="2800" b="1" dirty="0" smtClean="0"/>
              <a:t>. </a:t>
            </a:r>
            <a:endParaRPr lang="en-US" sz="2800" dirty="0"/>
          </a:p>
          <a:p>
            <a:pPr marL="0" indent="0" algn="just">
              <a:buNone/>
            </a:pPr>
            <a:r>
              <a:rPr lang="id-ID" sz="2800" dirty="0" smtClean="0"/>
              <a:t>Memasuki </a:t>
            </a:r>
            <a:r>
              <a:rPr lang="id-ID" sz="2800" dirty="0"/>
              <a:t>siswa SMA membuat pilihan program antara program umum, program kejuruan dan program akademik. Pilihan mereka mungkin dimodelkan dengan menggunakan nilai tulisan dan status sosial ekonomi mereka.</a:t>
            </a:r>
            <a:r>
              <a:rPr lang="x-none" sz="2800" dirty="0"/>
              <a:t> </a:t>
            </a:r>
            <a:endParaRPr lang="x-none" sz="2800" dirty="0"/>
          </a:p>
        </p:txBody>
      </p:sp>
    </p:spTree>
    <p:extLst>
      <p:ext uri="{BB962C8B-B14F-4D97-AF65-F5344CB8AC3E}">
        <p14:creationId xmlns:p14="http://schemas.microsoft.com/office/powerpoint/2010/main" val="9286005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Contoh</a:t>
            </a:r>
            <a:r>
              <a:rPr lang="en-US" sz="2400" dirty="0" smtClean="0">
                <a:latin typeface="Arial" charset="0"/>
                <a:cs typeface="Arial" charset="0"/>
              </a:rPr>
              <a:t> </a:t>
            </a:r>
            <a:r>
              <a:rPr lang="en-US" sz="2400" dirty="0" err="1" smtClean="0">
                <a:latin typeface="Arial" charset="0"/>
                <a:cs typeface="Arial" charset="0"/>
              </a:rPr>
              <a:t>Analisis</a:t>
            </a:r>
            <a:r>
              <a:rPr lang="en-US" sz="2400" dirty="0" smtClean="0">
                <a:latin typeface="Arial" charset="0"/>
                <a:cs typeface="Arial" charset="0"/>
              </a:rPr>
              <a:t> </a:t>
            </a:r>
            <a:r>
              <a:rPr lang="en-US" sz="2400" dirty="0" err="1" smtClean="0">
                <a:latin typeface="Arial" charset="0"/>
                <a:cs typeface="Arial" charset="0"/>
              </a:rPr>
              <a:t>Regresi</a:t>
            </a:r>
            <a:r>
              <a:rPr lang="en-US" sz="2400" dirty="0" smtClean="0">
                <a:latin typeface="Arial" charset="0"/>
                <a:cs typeface="Arial" charset="0"/>
              </a:rPr>
              <a:t> </a:t>
            </a:r>
            <a:r>
              <a:rPr lang="en-US" sz="2400" dirty="0" err="1" smtClean="0">
                <a:latin typeface="Arial" charset="0"/>
                <a:cs typeface="Arial" charset="0"/>
              </a:rPr>
              <a:t>Logistik</a:t>
            </a:r>
            <a:r>
              <a:rPr lang="en-US" sz="2400" dirty="0" smtClean="0">
                <a:latin typeface="Arial" charset="0"/>
                <a:cs typeface="Arial" charset="0"/>
              </a:rPr>
              <a:t> Multinomial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algn="just"/>
            <a:r>
              <a:rPr lang="id-ID" sz="2800" b="1" dirty="0"/>
              <a:t>Contoh </a:t>
            </a:r>
            <a:r>
              <a:rPr lang="id-ID" sz="2800" b="1" dirty="0"/>
              <a:t>2</a:t>
            </a:r>
            <a:r>
              <a:rPr lang="id-ID" sz="2800" b="1" dirty="0" smtClean="0"/>
              <a:t>. </a:t>
            </a:r>
            <a:endParaRPr lang="en-US" sz="2800" dirty="0"/>
          </a:p>
          <a:p>
            <a:pPr marL="0" indent="0" algn="just">
              <a:buNone/>
            </a:pPr>
            <a:r>
              <a:rPr lang="id-ID" sz="2800" dirty="0" smtClean="0"/>
              <a:t>Memasuki </a:t>
            </a:r>
            <a:r>
              <a:rPr lang="id-ID" sz="2800" dirty="0"/>
              <a:t>siswa SMA membuat pilihan program antara program umum, program kejuruan dan program akademik. Pilihan mereka mungkin dimodelkan dengan menggunakan nilai tulisan dan status sosial ekonomi mereka.</a:t>
            </a:r>
            <a:r>
              <a:rPr lang="x-none" sz="2800" dirty="0"/>
              <a:t> </a:t>
            </a:r>
            <a:endParaRPr lang="x-none" sz="2800" dirty="0"/>
          </a:p>
        </p:txBody>
      </p:sp>
    </p:spTree>
    <p:extLst>
      <p:ext uri="{BB962C8B-B14F-4D97-AF65-F5344CB8AC3E}">
        <p14:creationId xmlns:p14="http://schemas.microsoft.com/office/powerpoint/2010/main" val="29172635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Latihan</a:t>
            </a:r>
            <a:r>
              <a:rPr lang="en-US" sz="2400" dirty="0" smtClean="0">
                <a:latin typeface="Arial" charset="0"/>
                <a:cs typeface="Arial" charset="0"/>
              </a:rPr>
              <a:t> </a:t>
            </a:r>
            <a:r>
              <a:rPr lang="en-US" sz="2400" dirty="0" err="1" smtClean="0">
                <a:latin typeface="Arial" charset="0"/>
                <a:cs typeface="Arial" charset="0"/>
              </a:rPr>
              <a:t>Soal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marL="0" indent="0" algn="just">
              <a:buNone/>
            </a:pPr>
            <a:r>
              <a:rPr lang="en-US" sz="2800" b="1" dirty="0" err="1"/>
              <a:t>Deskripsi</a:t>
            </a:r>
            <a:r>
              <a:rPr lang="en-US" sz="2800" b="1" dirty="0"/>
              <a:t> data</a:t>
            </a:r>
            <a:r>
              <a:rPr lang="en-US" sz="2800" b="1" dirty="0" smtClean="0"/>
              <a:t>:</a:t>
            </a:r>
            <a:endParaRPr lang="x-none" sz="2800" b="1" dirty="0"/>
          </a:p>
          <a:p>
            <a:pPr algn="just"/>
            <a:r>
              <a:rPr lang="id-ID" sz="2800" dirty="0"/>
              <a:t>Kumpulan data berisi variabel pada 200 siswa. Variabel hasil adalah prog, tipe program. Variabel prediktor adalah status sosial ekonomi, ses, variabel kategoris tiga tingkat dan nilai penulisan, tulis, variabel kontinyu. Mari kita mulai dengan mendapatkan beberapa statistik deskriptif tentang variabel minat.</a:t>
            </a:r>
            <a:r>
              <a:rPr lang="x-none" sz="2800" dirty="0"/>
              <a:t> </a:t>
            </a:r>
            <a:endParaRPr lang="en-US" sz="2800" dirty="0" smtClean="0"/>
          </a:p>
          <a:p>
            <a:pPr algn="just"/>
            <a:endParaRPr lang="en-US" sz="2800" dirty="0"/>
          </a:p>
          <a:p>
            <a:pPr marL="0" indent="0" algn="just">
              <a:buNone/>
            </a:pPr>
            <a:endParaRPr lang="x-none" sz="2800" dirty="0"/>
          </a:p>
        </p:txBody>
      </p:sp>
    </p:spTree>
    <p:extLst>
      <p:ext uri="{BB962C8B-B14F-4D97-AF65-F5344CB8AC3E}">
        <p14:creationId xmlns:p14="http://schemas.microsoft.com/office/powerpoint/2010/main" val="4687343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685800"/>
          </a:xfrm>
        </p:spPr>
        <p:txBody>
          <a:bodyPr/>
          <a:lstStyle/>
          <a:p>
            <a:pPr>
              <a:spcBef>
                <a:spcPct val="50000"/>
              </a:spcBef>
            </a:pPr>
            <a:r>
              <a:rPr lang="en-US" sz="2400" dirty="0" err="1" smtClean="0">
                <a:latin typeface="Arial" charset="0"/>
                <a:cs typeface="Arial" charset="0"/>
              </a:rPr>
              <a:t>Latihan</a:t>
            </a:r>
            <a:r>
              <a:rPr lang="en-US" sz="2400" dirty="0" smtClean="0">
                <a:latin typeface="Arial" charset="0"/>
                <a:cs typeface="Arial" charset="0"/>
              </a:rPr>
              <a:t> </a:t>
            </a:r>
            <a:r>
              <a:rPr lang="en-US" sz="2400" dirty="0" err="1" smtClean="0">
                <a:latin typeface="Arial" charset="0"/>
                <a:cs typeface="Arial" charset="0"/>
              </a:rPr>
              <a:t>Soal</a:t>
            </a:r>
            <a:endParaRPr lang="en-US" sz="2400" dirty="0">
              <a:latin typeface="Arial" charset="0"/>
              <a:cs typeface="Arial" charset="0"/>
            </a:endParaRPr>
          </a:p>
        </p:txBody>
      </p:sp>
      <p:sp>
        <p:nvSpPr>
          <p:cNvPr id="17411" name="Content Placeholder 5"/>
          <p:cNvSpPr>
            <a:spLocks noGrp="1"/>
          </p:cNvSpPr>
          <p:nvPr>
            <p:ph idx="1"/>
          </p:nvPr>
        </p:nvSpPr>
        <p:spPr>
          <a:xfrm>
            <a:off x="457200" y="1524000"/>
            <a:ext cx="8229600" cy="4602163"/>
          </a:xfrm>
        </p:spPr>
        <p:txBody>
          <a:bodyPr/>
          <a:lstStyle/>
          <a:p>
            <a:pPr marL="0" indent="0">
              <a:buNone/>
            </a:pPr>
            <a:r>
              <a:rPr lang="en-US" sz="2800" dirty="0" smtClean="0"/>
              <a:t>Data </a:t>
            </a:r>
            <a:r>
              <a:rPr lang="en-US" sz="2800" dirty="0" err="1" smtClean="0"/>
              <a:t>asli</a:t>
            </a:r>
            <a:r>
              <a:rPr lang="en-US" sz="2800" dirty="0" smtClean="0"/>
              <a:t> </a:t>
            </a:r>
            <a:r>
              <a:rPr lang="en-US" sz="2800" dirty="0" err="1" smtClean="0"/>
              <a:t>dapat</a:t>
            </a:r>
            <a:r>
              <a:rPr lang="en-US" sz="2800" dirty="0" smtClean="0"/>
              <a:t> </a:t>
            </a:r>
            <a:r>
              <a:rPr lang="en-US" sz="2800" dirty="0" err="1" smtClean="0"/>
              <a:t>diunduh</a:t>
            </a:r>
            <a:r>
              <a:rPr lang="en-US" sz="2800" dirty="0" smtClean="0"/>
              <a:t>/ download di </a:t>
            </a:r>
            <a:r>
              <a:rPr lang="en-US" sz="2800" dirty="0"/>
              <a:t>:</a:t>
            </a:r>
            <a:endParaRPr lang="x-none" sz="2800" dirty="0"/>
          </a:p>
          <a:p>
            <a:r>
              <a:rPr lang="en-US" sz="2800" u="sng" dirty="0">
                <a:hlinkClick r:id="rId4"/>
              </a:rPr>
              <a:t>https://github.com/rlowrance/re/blob/master/hsbdemo.csv</a:t>
            </a:r>
            <a:endParaRPr lang="x-none" sz="2800" dirty="0"/>
          </a:p>
          <a:p>
            <a:pPr marL="0" indent="0" algn="just">
              <a:buNone/>
            </a:pPr>
            <a:endParaRPr lang="x-none" sz="2800" dirty="0"/>
          </a:p>
        </p:txBody>
      </p:sp>
    </p:spTree>
    <p:extLst>
      <p:ext uri="{BB962C8B-B14F-4D97-AF65-F5344CB8AC3E}">
        <p14:creationId xmlns:p14="http://schemas.microsoft.com/office/powerpoint/2010/main" val="12366309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8731</TotalTime>
  <Words>622</Words>
  <Application>Microsoft Macintosh PowerPoint</Application>
  <PresentationFormat>On-screen Show (4:3)</PresentationFormat>
  <Paragraphs>76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KEMAMPUAN AKHIR YANG DIHARAPKAN</vt:lpstr>
      <vt:lpstr>Analisis Regresi Logistik Multinomial</vt:lpstr>
      <vt:lpstr>Analisis Regresi Logistik Multinomial</vt:lpstr>
      <vt:lpstr>Contoh Analisis Regresi Logistik Multinomial</vt:lpstr>
      <vt:lpstr>Contoh Analisis Regresi Logistik Multinomial</vt:lpstr>
      <vt:lpstr>Contoh Analisis Regresi Logistik Multinomial</vt:lpstr>
      <vt:lpstr>Latihan Soal</vt:lpstr>
      <vt:lpstr>Latihan Soal</vt:lpstr>
      <vt:lpstr>Latihan Soal</vt:lpstr>
      <vt:lpstr>Latihan Soal</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Setia</cp:lastModifiedBy>
  <cp:revision>328</cp:revision>
  <dcterms:created xsi:type="dcterms:W3CDTF">2010-08-24T06:47:44Z</dcterms:created>
  <dcterms:modified xsi:type="dcterms:W3CDTF">2018-01-04T05:07:01Z</dcterms:modified>
</cp:coreProperties>
</file>