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35" r:id="rId3"/>
    <p:sldId id="365" r:id="rId4"/>
    <p:sldId id="366" r:id="rId5"/>
    <p:sldId id="375" r:id="rId6"/>
    <p:sldId id="379" r:id="rId7"/>
    <p:sldId id="377" r:id="rId8"/>
    <p:sldId id="37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576" y="1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9CC22891-9C72-244C-AE44-CD4DB28AB0B0}" type="datetimeFigureOut">
              <a:rPr lang="id-ID"/>
              <a:pPr>
                <a:defRPr/>
              </a:pPr>
              <a:t>1/1/18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EC21EDB-5BC2-8A4B-B5C6-D906919879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8024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32A0D0-DDDB-D647-936E-11FDA481EB14}" type="slidenum">
              <a:rPr lang="id-ID" sz="1200">
                <a:latin typeface="Calibri" charset="0"/>
              </a:rPr>
              <a:pPr eaLnBrk="1" hangingPunct="1"/>
              <a:t>2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3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4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5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6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7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8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62D6-50E6-1E4B-9EBB-CEAEF4749711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E8A2-0BE4-4040-88B7-D64609B6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A98DD-45A3-3149-848C-D4971A74CDAC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D656-A700-7C4D-BA7C-884FAFF6B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8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A6E13-DBE2-1A4F-ADA7-D8957296081B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D6C43-893C-1343-BAE4-2D60070B9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0532-0417-4C43-B8B7-F8344261CB11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A79D-2400-144F-9343-C52CD18F1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EFBB-43A9-F844-9540-5CEBEDC3DCA2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E520A-3E30-2941-A916-C5F5551E7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2089-D443-F241-ABD6-B4CD6EA8D932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C0DB-3E78-5442-923B-515744E0F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7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F6DF-2F9C-FC4A-A6EC-8D8B01A2A9B7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4BDD-80AC-4D40-B0FC-BB44EB0DB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3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EC96-6DE1-8945-9F21-64752946FDA6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5870-002F-9F40-9543-67A16D32E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1B74-E603-D649-9545-E90A031BA0FB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E7460-1713-C64D-A88F-A024F3B1B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BDA9-154A-AB40-B686-AB8651CA78D6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6D08-2B8B-5F4E-809E-13C808CC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9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3A2C-8FFA-C449-AC60-C6281A4B7668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8F4F-BD56-AC46-B9D7-B4E93C43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AF64E9A-86E1-6C48-9D26-09F9E0B67EC3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AE063E7-2F46-5D4E-94C0-97AD44C0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Regresi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Logistik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Biner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Berganda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>
                <a:solidFill>
                  <a:schemeClr val="bg1"/>
                </a:solidFill>
              </a:rPr>
              <a:t>9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Mieke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Nurmalasari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Manajemen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Informasi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/>
              <a:t> </a:t>
            </a:r>
            <a:r>
              <a:rPr lang="x-none" sz="2800" dirty="0" smtClean="0"/>
              <a:t>memaparkan </a:t>
            </a:r>
            <a:r>
              <a:rPr lang="x-none" sz="2800" dirty="0"/>
              <a:t>pembentukan model serta pendugaaanya.</a:t>
            </a:r>
            <a:r>
              <a:rPr lang="x-none" sz="2800" dirty="0"/>
              <a:t> </a:t>
            </a:r>
            <a:endParaRPr lang="x-none" sz="2800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/>
              <a:t>regresi</a:t>
            </a:r>
            <a:r>
              <a:rPr lang="en-US" sz="2800" dirty="0"/>
              <a:t> </a:t>
            </a:r>
            <a:r>
              <a:rPr lang="en-US" sz="2800" dirty="0" err="1"/>
              <a:t>logistik</a:t>
            </a:r>
            <a:r>
              <a:rPr lang="en-US" sz="2800" dirty="0"/>
              <a:t> </a:t>
            </a:r>
            <a:r>
              <a:rPr lang="en-US" sz="2800" dirty="0" err="1"/>
              <a:t>biner</a:t>
            </a:r>
            <a:r>
              <a:rPr lang="en-US" sz="2800" dirty="0"/>
              <a:t> </a:t>
            </a:r>
            <a:r>
              <a:rPr lang="en-US" sz="2800" dirty="0" err="1"/>
              <a:t>berganda</a:t>
            </a:r>
            <a:endParaRPr lang="x-none" sz="2800" dirty="0"/>
          </a:p>
          <a:p>
            <a:pPr lvl="0"/>
            <a:r>
              <a:rPr lang="en-US" sz="2800" dirty="0" err="1"/>
              <a:t>Pendugaan</a:t>
            </a:r>
            <a:r>
              <a:rPr lang="en-US" sz="2800" dirty="0"/>
              <a:t> </a:t>
            </a:r>
            <a:r>
              <a:rPr lang="en-US" sz="2800" dirty="0" err="1"/>
              <a:t>regresi</a:t>
            </a:r>
            <a:r>
              <a:rPr lang="en-US" sz="2800" dirty="0"/>
              <a:t> </a:t>
            </a:r>
            <a:r>
              <a:rPr lang="en-US" sz="2800" dirty="0" err="1"/>
              <a:t>logistik</a:t>
            </a:r>
            <a:r>
              <a:rPr lang="en-US" sz="2800" dirty="0"/>
              <a:t> </a:t>
            </a:r>
            <a:r>
              <a:rPr lang="en-US" sz="2800" dirty="0" err="1"/>
              <a:t>biner</a:t>
            </a:r>
            <a:r>
              <a:rPr lang="en-US" sz="2800" dirty="0"/>
              <a:t> </a:t>
            </a:r>
            <a:r>
              <a:rPr lang="en-US" sz="2800" dirty="0" err="1"/>
              <a:t>berganda</a:t>
            </a:r>
            <a:endParaRPr lang="x-none" sz="2800" dirty="0"/>
          </a:p>
          <a:p>
            <a:pPr marL="0" indent="0" algn="just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Analisis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Regresi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Logistik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Biner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Berganda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algn="just"/>
            <a:r>
              <a:rPr lang="en-US" sz="2800" dirty="0" err="1"/>
              <a:t>Regresi</a:t>
            </a:r>
            <a:r>
              <a:rPr lang="en-US" sz="2800" dirty="0"/>
              <a:t> </a:t>
            </a:r>
            <a:r>
              <a:rPr lang="en-US" sz="2800" dirty="0" err="1"/>
              <a:t>logistik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pemodelan</a:t>
            </a:r>
            <a:r>
              <a:rPr lang="en-US" sz="2800" dirty="0"/>
              <a:t> 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model </a:t>
            </a:r>
            <a:r>
              <a:rPr lang="en-US" sz="2800" dirty="0" err="1"/>
              <a:t>prediksi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halnya</a:t>
            </a:r>
            <a:r>
              <a:rPr lang="en-US" sz="2800" dirty="0"/>
              <a:t> </a:t>
            </a:r>
            <a:r>
              <a:rPr lang="en-US" sz="2800" dirty="0" err="1"/>
              <a:t>regresi</a:t>
            </a:r>
            <a:r>
              <a:rPr lang="en-US" sz="2800" dirty="0"/>
              <a:t> linear (</a:t>
            </a:r>
            <a:r>
              <a:rPr lang="en-US" sz="2800" i="1" dirty="0"/>
              <a:t>Ordinary Least Square</a:t>
            </a:r>
            <a:r>
              <a:rPr lang="en-US" sz="2800" dirty="0"/>
              <a:t>). </a:t>
            </a:r>
            <a:endParaRPr lang="en-US" sz="2800" dirty="0" smtClean="0"/>
          </a:p>
          <a:p>
            <a:pPr lvl="0" algn="just"/>
            <a:r>
              <a:rPr lang="en-US" sz="2800" dirty="0" err="1" smtClean="0"/>
              <a:t>Perbedaannya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regresi</a:t>
            </a:r>
            <a:r>
              <a:rPr lang="en-US" sz="2800" dirty="0"/>
              <a:t> </a:t>
            </a:r>
            <a:r>
              <a:rPr lang="en-US" sz="2800" dirty="0" err="1"/>
              <a:t>logistik</a:t>
            </a:r>
            <a:r>
              <a:rPr lang="en-US" sz="2800" dirty="0"/>
              <a:t>,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(</a:t>
            </a:r>
            <a:r>
              <a:rPr lang="en-US" sz="2800" i="1" dirty="0"/>
              <a:t>dependent variable</a:t>
            </a:r>
            <a:r>
              <a:rPr lang="en-US" sz="2800" dirty="0"/>
              <a:t>)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dikotomi</a:t>
            </a:r>
            <a:r>
              <a:rPr lang="en-US" sz="2800" dirty="0"/>
              <a:t>. </a:t>
            </a:r>
            <a:r>
              <a:rPr lang="en-US" sz="2800" dirty="0" err="1"/>
              <a:t>Skala</a:t>
            </a:r>
            <a:r>
              <a:rPr lang="en-US" sz="2800" dirty="0"/>
              <a:t> </a:t>
            </a:r>
            <a:r>
              <a:rPr lang="en-US" sz="2800" dirty="0" err="1"/>
              <a:t>dikotomi</a:t>
            </a:r>
            <a:r>
              <a:rPr lang="en-US" sz="2800" dirty="0"/>
              <a:t> yang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skala</a:t>
            </a:r>
            <a:r>
              <a:rPr lang="en-US" sz="2800" dirty="0"/>
              <a:t> data nominal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kategori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: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Buruk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.</a:t>
            </a:r>
            <a:r>
              <a:rPr lang="x-none" sz="2800" dirty="0"/>
              <a:t> 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159059677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Analisis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Regresi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Logistik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Biner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Berganda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regresi</a:t>
            </a:r>
            <a:r>
              <a:rPr lang="en-US" sz="2800" dirty="0"/>
              <a:t> </a:t>
            </a:r>
            <a:r>
              <a:rPr lang="en-US" sz="2800" dirty="0" err="1" smtClean="0"/>
              <a:t>logisti</a:t>
            </a:r>
            <a:endParaRPr lang="x-none" sz="2800" dirty="0"/>
          </a:p>
          <a:p>
            <a:pPr lvl="0" algn="just"/>
            <a:r>
              <a:rPr lang="en-US" sz="2800" i="1" dirty="0" smtClean="0"/>
              <a:t>Ln( p/1</a:t>
            </a:r>
            <a:r>
              <a:rPr lang="en-US" sz="2800" i="1" dirty="0"/>
              <a:t>-</a:t>
            </a:r>
            <a:r>
              <a:rPr lang="en-US" sz="2800" i="1" dirty="0" smtClean="0"/>
              <a:t>p)= β0</a:t>
            </a:r>
            <a:r>
              <a:rPr lang="en-US" sz="2800" i="1" dirty="0"/>
              <a:t>+ β1X</a:t>
            </a:r>
            <a:r>
              <a:rPr lang="x-none" sz="2800" i="1" dirty="0"/>
              <a:t> </a:t>
            </a:r>
            <a:endParaRPr lang="en-US" sz="2800" i="1" dirty="0" smtClean="0"/>
          </a:p>
          <a:p>
            <a:pPr marL="0" indent="0" algn="just">
              <a:buNone/>
            </a:pPr>
            <a:r>
              <a:rPr lang="en-US" sz="2800" dirty="0" err="1"/>
              <a:t>Dimana</a:t>
            </a:r>
            <a:r>
              <a:rPr lang="en-US" sz="2800" dirty="0"/>
              <a:t>: </a:t>
            </a:r>
            <a:endParaRPr lang="en-US" sz="2800" dirty="0" smtClean="0"/>
          </a:p>
          <a:p>
            <a:pPr algn="just"/>
            <a:r>
              <a:rPr lang="en-US" sz="2800" dirty="0" smtClean="0"/>
              <a:t>Ln</a:t>
            </a:r>
            <a:r>
              <a:rPr lang="en-US" sz="2800" dirty="0"/>
              <a:t>: </a:t>
            </a:r>
            <a:r>
              <a:rPr lang="en-US" sz="2800" dirty="0" err="1"/>
              <a:t>Logaritma</a:t>
            </a:r>
            <a:r>
              <a:rPr lang="en-US" sz="2800" dirty="0"/>
              <a:t> Natural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exp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exponent (</a:t>
            </a:r>
            <a:r>
              <a:rPr lang="en-US" sz="2800" dirty="0" err="1"/>
              <a:t>exponen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kebalikan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logaritma</a:t>
            </a:r>
            <a:r>
              <a:rPr lang="en-US" sz="2800" dirty="0"/>
              <a:t> natural.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/>
              <a:t>logaritma</a:t>
            </a:r>
            <a:r>
              <a:rPr lang="en-US" sz="2800" dirty="0"/>
              <a:t> natural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logaritma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konstanta</a:t>
            </a:r>
            <a:r>
              <a:rPr lang="en-US" sz="2800" dirty="0"/>
              <a:t>  </a:t>
            </a:r>
            <a:r>
              <a:rPr lang="x-none" sz="2800" dirty="0"/>
              <a:t> 2,71828182845904 dibulatkan menjadi </a:t>
            </a:r>
            <a:r>
              <a:rPr lang="en-US" sz="2800" dirty="0"/>
              <a:t>2,72)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endParaRPr lang="x-none" sz="2800" dirty="0"/>
          </a:p>
          <a:p>
            <a:pPr lvl="0" algn="just"/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196091067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Analisis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Regresi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Logistik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Biner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Berganda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regresi</a:t>
            </a:r>
            <a:r>
              <a:rPr lang="en-US" sz="2800" dirty="0"/>
              <a:t> </a:t>
            </a:r>
            <a:r>
              <a:rPr lang="en-US" sz="2800" dirty="0" err="1" smtClean="0"/>
              <a:t>logisti</a:t>
            </a:r>
            <a:endParaRPr lang="x-none" sz="2800" dirty="0"/>
          </a:p>
          <a:p>
            <a:pPr lvl="0" algn="just"/>
            <a:r>
              <a:rPr lang="en-US" sz="2800" i="1" dirty="0" smtClean="0"/>
              <a:t>Ln( p/1</a:t>
            </a:r>
            <a:r>
              <a:rPr lang="en-US" sz="2800" i="1" dirty="0"/>
              <a:t>-</a:t>
            </a:r>
            <a:r>
              <a:rPr lang="en-US" sz="2800" i="1" dirty="0" smtClean="0"/>
              <a:t>p)= β0</a:t>
            </a:r>
            <a:r>
              <a:rPr lang="en-US" sz="2800" i="1" dirty="0"/>
              <a:t>+ β1X</a:t>
            </a:r>
            <a:r>
              <a:rPr lang="x-none" sz="2800" i="1" dirty="0"/>
              <a:t> </a:t>
            </a:r>
            <a:endParaRPr lang="en-US" sz="2800" i="1" dirty="0" smtClean="0"/>
          </a:p>
          <a:p>
            <a:pPr marL="0" indent="0" algn="just">
              <a:buNone/>
            </a:pPr>
            <a:r>
              <a:rPr lang="en-US" sz="2800" dirty="0" err="1"/>
              <a:t>Dimana</a:t>
            </a:r>
            <a:r>
              <a:rPr lang="en-US" sz="2800" dirty="0"/>
              <a:t>: </a:t>
            </a:r>
            <a:endParaRPr lang="en-US" sz="2800" dirty="0" smtClean="0"/>
          </a:p>
          <a:p>
            <a:pPr algn="just"/>
            <a:r>
              <a:rPr lang="en-US" sz="2800" dirty="0" smtClean="0"/>
              <a:t>Ln</a:t>
            </a:r>
            <a:r>
              <a:rPr lang="en-US" sz="2800" dirty="0"/>
              <a:t>: </a:t>
            </a:r>
            <a:r>
              <a:rPr lang="en-US" sz="2800" dirty="0" err="1"/>
              <a:t>Logaritma</a:t>
            </a:r>
            <a:r>
              <a:rPr lang="en-US" sz="2800" dirty="0"/>
              <a:t> Natural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exp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exponent (</a:t>
            </a:r>
            <a:r>
              <a:rPr lang="en-US" sz="2800" dirty="0" err="1"/>
              <a:t>exponen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kebalikan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logaritma</a:t>
            </a:r>
            <a:r>
              <a:rPr lang="en-US" sz="2800" dirty="0"/>
              <a:t> natural.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/>
              <a:t>logaritma</a:t>
            </a:r>
            <a:r>
              <a:rPr lang="en-US" sz="2800" dirty="0"/>
              <a:t> natural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logaritma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konstanta</a:t>
            </a:r>
            <a:r>
              <a:rPr lang="en-US" sz="2800" dirty="0"/>
              <a:t>  </a:t>
            </a:r>
            <a:r>
              <a:rPr lang="x-none" sz="2800" dirty="0"/>
              <a:t> 2,71828182845904 dibulatkan menjadi </a:t>
            </a:r>
            <a:r>
              <a:rPr lang="en-US" sz="2800" dirty="0"/>
              <a:t>2,72)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endParaRPr lang="x-none" sz="2800" dirty="0"/>
          </a:p>
          <a:p>
            <a:pPr lvl="0" algn="just"/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392632077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/>
              <a:t>Nilai</a:t>
            </a:r>
            <a:r>
              <a:rPr lang="en-US" sz="3200" b="1" dirty="0"/>
              <a:t> Odds Ratio</a:t>
            </a:r>
            <a:r>
              <a:rPr lang="x-none" sz="3200" b="1" dirty="0"/>
              <a:t/>
            </a:r>
            <a:br>
              <a:rPr lang="x-none" sz="3200" b="1" dirty="0"/>
            </a:b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Exp</a:t>
            </a:r>
            <a:r>
              <a:rPr lang="en-US" sz="2400" dirty="0"/>
              <a:t>(</a:t>
            </a:r>
            <a:r>
              <a:rPr lang="en-US" sz="2400" dirty="0">
                <a:sym typeface="Symbol"/>
              </a:rPr>
              <a:t></a:t>
            </a:r>
            <a:r>
              <a:rPr lang="en-US" sz="2400" dirty="0"/>
              <a:t>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Exp</a:t>
            </a:r>
            <a:r>
              <a:rPr lang="en-US" sz="2400" dirty="0"/>
              <a:t> (</a:t>
            </a:r>
            <a:r>
              <a:rPr lang="en-US" sz="2400" dirty="0">
                <a:sym typeface="Symbol"/>
              </a:rPr>
              <a:t></a:t>
            </a:r>
            <a:r>
              <a:rPr lang="en-US" sz="2400" dirty="0"/>
              <a:t>)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rokok</a:t>
            </a:r>
            <a:r>
              <a:rPr lang="en-US" sz="2400" dirty="0"/>
              <a:t> </a:t>
            </a:r>
            <a:r>
              <a:rPr lang="en-US" sz="2400" dirty="0" err="1"/>
              <a:t>tterhadap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paru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2,23,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disimpulkan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orang yang </a:t>
            </a:r>
            <a:r>
              <a:rPr lang="en-US" sz="2400" dirty="0" err="1"/>
              <a:t>merokok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beresiko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paru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orang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merokok</a:t>
            </a:r>
            <a:r>
              <a:rPr lang="en-US" sz="2400" dirty="0"/>
              <a:t>. </a:t>
            </a:r>
            <a:r>
              <a:rPr lang="en-US" sz="2400" dirty="0" err="1"/>
              <a:t>Interprestasi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  <a:endParaRPr lang="x-none" sz="2400" dirty="0"/>
          </a:p>
          <a:p>
            <a:pPr lvl="0" algn="just"/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Rokok</a:t>
            </a:r>
            <a:r>
              <a:rPr lang="en-US" sz="2400" dirty="0"/>
              <a:t>: </a:t>
            </a:r>
            <a:r>
              <a:rPr lang="en-US" sz="2400" dirty="0" err="1"/>
              <a:t>Kode</a:t>
            </a:r>
            <a:r>
              <a:rPr lang="en-US" sz="2400" dirty="0"/>
              <a:t> 0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merokok</a:t>
            </a:r>
            <a:r>
              <a:rPr lang="en-US" sz="2400" dirty="0"/>
              <a:t>, </a:t>
            </a:r>
            <a:r>
              <a:rPr lang="en-US" sz="2400" dirty="0" err="1"/>
              <a:t>kode</a:t>
            </a:r>
            <a:r>
              <a:rPr lang="en-US" sz="2400" dirty="0"/>
              <a:t> 1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merokok</a:t>
            </a:r>
            <a:r>
              <a:rPr lang="en-US" sz="2400" dirty="0"/>
              <a:t>.</a:t>
            </a:r>
            <a:endParaRPr lang="x-none" sz="2400" dirty="0"/>
          </a:p>
          <a:p>
            <a:pPr lvl="0" algn="just"/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terikat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Paru</a:t>
            </a:r>
            <a:r>
              <a:rPr lang="en-US" sz="2400" dirty="0"/>
              <a:t>: </a:t>
            </a:r>
            <a:r>
              <a:rPr lang="en-US" sz="2400" dirty="0" err="1"/>
              <a:t>Kode</a:t>
            </a:r>
            <a:r>
              <a:rPr lang="en-US" sz="2400" dirty="0"/>
              <a:t> 0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paru</a:t>
            </a:r>
            <a:r>
              <a:rPr lang="en-US" sz="2400" dirty="0"/>
              <a:t>, </a:t>
            </a:r>
            <a:r>
              <a:rPr lang="en-US" sz="2400" dirty="0" err="1"/>
              <a:t>kode</a:t>
            </a:r>
            <a:r>
              <a:rPr lang="en-US" sz="2400" dirty="0"/>
              <a:t> 1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paru</a:t>
            </a:r>
            <a:r>
              <a:rPr lang="en-US" sz="2400" dirty="0"/>
              <a:t>.</a:t>
            </a:r>
            <a:endParaRPr lang="x-none" sz="2400" dirty="0"/>
          </a:p>
          <a:p>
            <a:pPr marL="0" indent="0" algn="just">
              <a:buNone/>
            </a:pP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380637157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/>
              <a:t>Pseudo R Square</a:t>
            </a:r>
            <a:endParaRPr lang="x-none" sz="3200" b="1" dirty="0"/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regresi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 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“R Square”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simultan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terikat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regresi</a:t>
            </a:r>
            <a:r>
              <a:rPr lang="en-US" sz="2400" dirty="0"/>
              <a:t> </a:t>
            </a:r>
            <a:r>
              <a:rPr lang="en-US" sz="2400" dirty="0" err="1"/>
              <a:t>logistik</a:t>
            </a:r>
            <a:r>
              <a:rPr lang="en-US" sz="2400" dirty="0"/>
              <a:t>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 </a:t>
            </a:r>
            <a:r>
              <a:rPr lang="en-US" sz="2400" i="1" dirty="0"/>
              <a:t>Pseudo R Square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 </a:t>
            </a:r>
            <a:r>
              <a:rPr lang="en-US" sz="2400" b="1" dirty="0"/>
              <a:t>R Square </a:t>
            </a:r>
            <a:r>
              <a:rPr lang="en-US" sz="2400" b="1" dirty="0" err="1"/>
              <a:t>Semu</a:t>
            </a:r>
            <a:r>
              <a:rPr lang="en-US" sz="2400" dirty="0"/>
              <a:t> yang </a:t>
            </a:r>
            <a:r>
              <a:rPr lang="en-US" sz="2400" dirty="0" err="1"/>
              <a:t>maksudnya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identik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 Square </a:t>
            </a:r>
            <a:r>
              <a:rPr lang="en-US" sz="2400" dirty="0" err="1"/>
              <a:t>pada</a:t>
            </a:r>
            <a:r>
              <a:rPr lang="en-US" sz="2400" dirty="0"/>
              <a:t> OLS.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OLS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F </a:t>
            </a:r>
            <a:r>
              <a:rPr lang="en-US" sz="2400" dirty="0" err="1"/>
              <a:t>Anova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signifikansi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model </a:t>
            </a:r>
            <a:r>
              <a:rPr lang="en-US" sz="2400" dirty="0" err="1"/>
              <a:t>persamaan</a:t>
            </a:r>
            <a:r>
              <a:rPr lang="en-US" sz="2400" dirty="0"/>
              <a:t> yang </a:t>
            </a:r>
            <a:r>
              <a:rPr lang="en-US" sz="2400" dirty="0" err="1"/>
              <a:t>terbentuk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regresi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 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Chi-Square.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Chi-Square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Maximum Likelihood.</a:t>
            </a:r>
            <a:endParaRPr lang="x-none" sz="2400" dirty="0"/>
          </a:p>
          <a:p>
            <a:pPr marL="0" indent="0" algn="just">
              <a:buNone/>
            </a:pP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332443083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6397</TotalTime>
  <Words>316</Words>
  <Application>Microsoft Macintosh PowerPoint</Application>
  <PresentationFormat>On-screen Show (4:3)</PresentationFormat>
  <Paragraphs>37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KEMAMPUAN AKHIR YANG DIHARAPKAN</vt:lpstr>
      <vt:lpstr>PowerPoint Presentation</vt:lpstr>
      <vt:lpstr>Analisis Regresi Logistik Biner Berganda</vt:lpstr>
      <vt:lpstr>Analisis Regresi Logistik Biner Berganda</vt:lpstr>
      <vt:lpstr>Analisis Regresi Logistik Biner Berganda</vt:lpstr>
      <vt:lpstr>Nilai Odds Ratio </vt:lpstr>
      <vt:lpstr>Pseudo R Square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Setia</cp:lastModifiedBy>
  <cp:revision>318</cp:revision>
  <dcterms:created xsi:type="dcterms:W3CDTF">2010-08-24T06:47:44Z</dcterms:created>
  <dcterms:modified xsi:type="dcterms:W3CDTF">2018-01-02T14:12:41Z</dcterms:modified>
</cp:coreProperties>
</file>