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947A4-C130-4AF0-B821-410D78FF2A6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47B3-908E-448C-99AE-43B17B8F1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8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5577" y="474243"/>
            <a:ext cx="831284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955" y="462343"/>
            <a:ext cx="732008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721" y="1214399"/>
            <a:ext cx="8074556" cy="441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5365"/>
            <a:ext cx="9144000" cy="6642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89" y="27711"/>
            <a:ext cx="9068255" cy="6778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89208" y="3532123"/>
            <a:ext cx="3564254" cy="1164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Best Practice IT Governance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solidFill>
                  <a:srgbClr val="FFFFFF"/>
                </a:solidFill>
                <a:latin typeface="Arial"/>
                <a:cs typeface="Arial"/>
              </a:rPr>
              <a:t>TATA KELOLA SIK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ts val="2390"/>
              </a:lnSpc>
            </a:pPr>
            <a:r>
              <a:rPr lang="en-US" sz="20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Syefira</a:t>
            </a:r>
            <a:r>
              <a:rPr lang="en-US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Salsabila</a:t>
            </a:r>
            <a:endParaRPr sz="20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Prodi RMIK &amp;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MIK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ISO/IEC 17799</a:t>
            </a:r>
          </a:p>
        </p:txBody>
      </p:sp>
      <p:pic>
        <p:nvPicPr>
          <p:cNvPr id="1028" name="Picture 4" descr="Gambar terka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18" y="2058219"/>
            <a:ext cx="6262963" cy="46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/>
              <a:t>2. ISO/IEC 17799 </a:t>
            </a:r>
          </a:p>
          <a:p>
            <a:pPr marL="58738" indent="0" algn="just">
              <a:buFont typeface="Arial" charset="0"/>
              <a:buNone/>
              <a:defRPr/>
            </a:pPr>
            <a:r>
              <a:rPr lang="en-US" dirty="0"/>
              <a:t>ISO/IEC 17799 dikembangkan oleh </a:t>
            </a:r>
            <a:r>
              <a:rPr lang="en-US" i="1" dirty="0"/>
              <a:t>The International Organization for Standardization (ISO) dan</a:t>
            </a:r>
          </a:p>
          <a:p>
            <a:pPr marL="58738" indent="0" algn="just">
              <a:buFont typeface="Arial" charset="0"/>
              <a:buNone/>
              <a:defRPr/>
            </a:pPr>
            <a:r>
              <a:rPr lang="en-US" b="1" i="1" dirty="0"/>
              <a:t>The International </a:t>
            </a:r>
            <a:r>
              <a:rPr lang="en-US" b="1" i="1" dirty="0" err="1"/>
              <a:t>Electrotechnical</a:t>
            </a:r>
            <a:r>
              <a:rPr lang="en-US" b="1" i="1" dirty="0"/>
              <a:t> Commission (IEC) </a:t>
            </a:r>
            <a:r>
              <a:rPr lang="en-US" b="1" dirty="0"/>
              <a:t>ISO/IEC 17799 bertujuan memperkuat 3 (tiga) element dasar  keamanan informasi, yaitu:</a:t>
            </a:r>
          </a:p>
          <a:p>
            <a:pPr marL="398463" indent="-339725" algn="just">
              <a:buFont typeface="Arial" charset="0"/>
              <a:buNone/>
              <a:defRPr/>
            </a:pPr>
            <a:r>
              <a:rPr lang="en-US" dirty="0"/>
              <a:t>1. </a:t>
            </a:r>
            <a:r>
              <a:rPr lang="en-US" b="1" i="1" dirty="0"/>
              <a:t>Confidentiality </a:t>
            </a:r>
            <a:r>
              <a:rPr lang="en-US" i="1" dirty="0"/>
              <a:t>– memastikan bahwa informasi </a:t>
            </a:r>
            <a:r>
              <a:rPr lang="en-US" dirty="0"/>
              <a:t>hanya dapat diakses oleh yang berhak.</a:t>
            </a:r>
          </a:p>
          <a:p>
            <a:pPr marL="398463" indent="-339725" algn="just">
              <a:buFont typeface="Arial" charset="0"/>
              <a:buNone/>
              <a:defRPr/>
            </a:pPr>
            <a:r>
              <a:rPr lang="en-US" dirty="0"/>
              <a:t>2. </a:t>
            </a:r>
            <a:r>
              <a:rPr lang="en-US" b="1" i="1" dirty="0"/>
              <a:t>Integrity </a:t>
            </a:r>
            <a:r>
              <a:rPr lang="en-US" i="1" dirty="0"/>
              <a:t>– menjaga akurasi dan selesainya </a:t>
            </a:r>
            <a:r>
              <a:rPr lang="en-US" dirty="0"/>
              <a:t>informasi dan metode pemrosesan.</a:t>
            </a:r>
          </a:p>
          <a:p>
            <a:pPr marL="398463" indent="-339725" algn="just">
              <a:buFont typeface="Arial" charset="0"/>
              <a:buNone/>
              <a:defRPr/>
            </a:pPr>
            <a:r>
              <a:rPr lang="en-US" dirty="0"/>
              <a:t>3.	</a:t>
            </a:r>
            <a:r>
              <a:rPr lang="en-US" b="1" i="1" dirty="0"/>
              <a:t>Availability</a:t>
            </a:r>
            <a:r>
              <a:rPr lang="en-US" i="1" dirty="0"/>
              <a:t> – memastikan bahwa user yang </a:t>
            </a:r>
            <a:r>
              <a:rPr lang="fi-FI" dirty="0"/>
              <a:t>terotorisasi mendapatkan akses kepada informasi </a:t>
            </a:r>
            <a:r>
              <a:rPr lang="en-US" dirty="0"/>
              <a:t>dan aset yang terhubung dengannya ketika memerlukannya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COSO (Committee of Sponsoring Organization of the </a:t>
            </a:r>
            <a:r>
              <a:rPr lang="en-US" dirty="0" err="1"/>
              <a:t>Treadway</a:t>
            </a:r>
            <a:r>
              <a:rPr lang="en-US" dirty="0"/>
              <a:t> Commission) </a:t>
            </a:r>
            <a:endParaRPr lang="id-ID" dirty="0"/>
          </a:p>
        </p:txBody>
      </p:sp>
      <p:pic>
        <p:nvPicPr>
          <p:cNvPr id="2050" name="Picture 2" descr="Hasil gambar untuk coso frame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17" y="2770652"/>
            <a:ext cx="5132639" cy="39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/>
              <a:t>3. COSO </a:t>
            </a:r>
          </a:p>
          <a:p>
            <a:pPr indent="-3175" algn="just">
              <a:buFont typeface="Arial" charset="0"/>
              <a:buNone/>
              <a:defRPr/>
            </a:pPr>
            <a:r>
              <a:rPr lang="en-US" dirty="0"/>
              <a:t>COSO merupakan kependekan </a:t>
            </a:r>
            <a:r>
              <a:rPr lang="en-US" i="1" dirty="0"/>
              <a:t>dari Committee of Sponsoring Organization of the </a:t>
            </a:r>
            <a:r>
              <a:rPr lang="en-US" i="1" dirty="0" err="1"/>
              <a:t>Treadway</a:t>
            </a:r>
            <a:r>
              <a:rPr lang="en-US" i="1" dirty="0"/>
              <a:t> </a:t>
            </a:r>
            <a:r>
              <a:rPr lang="it-IT" i="1" dirty="0"/>
              <a:t>Commission, sebuah organisasi di Amerika yang </a:t>
            </a:r>
            <a:r>
              <a:rPr lang="en-US" dirty="0"/>
              <a:t>berdedikasi dalam meningkatkan kualitas pelaporan finansial mencakup etika bisnis, kontrol internal dan </a:t>
            </a:r>
            <a:r>
              <a:rPr lang="en-US" i="1" dirty="0"/>
              <a:t>corporate governance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/>
              <a:t>COSO </a:t>
            </a:r>
            <a:r>
              <a:rPr lang="en-US" dirty="0"/>
              <a:t>framework terdiri dari 3 dimensi yaitu:</a:t>
            </a:r>
          </a:p>
          <a:p>
            <a:pPr>
              <a:buFont typeface="Arial" charset="0"/>
              <a:buNone/>
              <a:defRPr/>
            </a:pPr>
            <a:r>
              <a:rPr lang="en-US" b="1" dirty="0"/>
              <a:t>3. 1. Komponen kontrol COSO</a:t>
            </a:r>
          </a:p>
          <a:p>
            <a:pPr indent="-3175">
              <a:buFont typeface="Arial" charset="0"/>
              <a:buNone/>
              <a:defRPr/>
            </a:pPr>
            <a:r>
              <a:rPr lang="en-US" dirty="0"/>
              <a:t>COSO mengidentifikasi 5 komponen kontrol yang </a:t>
            </a:r>
            <a:r>
              <a:rPr lang="sv-SE" dirty="0"/>
              <a:t>diintegrasikan dan dijalankan dalam semua unit </a:t>
            </a:r>
            <a:r>
              <a:rPr lang="en-US" dirty="0"/>
              <a:t>bisnis, dan akan membantu mencapai sasaran kontrol internal:</a:t>
            </a:r>
          </a:p>
          <a:p>
            <a:pPr indent="-3175">
              <a:buFont typeface="Arial" charset="0"/>
              <a:buNone/>
              <a:defRPr/>
            </a:pPr>
            <a:r>
              <a:rPr lang="en-US" i="1" dirty="0"/>
              <a:t>a. Monitoring.</a:t>
            </a:r>
          </a:p>
          <a:p>
            <a:pPr indent="-3175">
              <a:buFont typeface="Arial" charset="0"/>
              <a:buNone/>
              <a:defRPr/>
            </a:pPr>
            <a:r>
              <a:rPr lang="en-US" i="1" dirty="0"/>
              <a:t>b. Information and communications.</a:t>
            </a:r>
          </a:p>
          <a:p>
            <a:pPr indent="-3175">
              <a:buFont typeface="Arial" charset="0"/>
              <a:buNone/>
              <a:defRPr/>
            </a:pPr>
            <a:r>
              <a:rPr lang="en-US" i="1" dirty="0"/>
              <a:t>c. Control activities.</a:t>
            </a:r>
          </a:p>
          <a:p>
            <a:pPr indent="-3175">
              <a:buFont typeface="Arial" charset="0"/>
              <a:buNone/>
              <a:defRPr/>
            </a:pPr>
            <a:r>
              <a:rPr lang="en-US" i="1" dirty="0"/>
              <a:t>d. Risk assessment.</a:t>
            </a:r>
          </a:p>
          <a:p>
            <a:pPr indent="-3175">
              <a:buFont typeface="Arial" charset="0"/>
              <a:buNone/>
              <a:defRPr/>
            </a:pPr>
            <a:r>
              <a:rPr lang="en-US" i="1" dirty="0"/>
              <a:t>e. Control environment.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4" y="37872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COBIT (Control Objectives for Information and Related Technology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3074" name="Picture 2" descr="Gambar terka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1496022"/>
            <a:ext cx="7364089" cy="53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b="1" i="1" dirty="0"/>
              <a:t>4. Control Objectives for Information and related</a:t>
            </a:r>
          </a:p>
          <a:p>
            <a:pPr marL="398463" indent="-398463">
              <a:buFont typeface="Arial" charset="0"/>
              <a:buNone/>
              <a:defRPr/>
            </a:pPr>
            <a:r>
              <a:rPr lang="en-US" b="1" i="1" dirty="0"/>
              <a:t>	Technology (COBIT)</a:t>
            </a:r>
          </a:p>
          <a:p>
            <a:pPr marL="398463" indent="-398463">
              <a:buFont typeface="Arial" charset="0"/>
              <a:buNone/>
              <a:defRPr/>
            </a:pPr>
            <a:r>
              <a:rPr lang="en-US" i="1" dirty="0"/>
              <a:t>	COBIT Framework dikembangkan oleh IT Governance Institute, sebuah organisasi yang melakukan </a:t>
            </a:r>
            <a:r>
              <a:rPr lang="en-US" dirty="0"/>
              <a:t>studi tentang model pengelolaan TI yang berbasis di Amerika Serikat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     </a:t>
            </a:r>
            <a:r>
              <a:rPr lang="en-US" b="1" dirty="0"/>
              <a:t>COBIT </a:t>
            </a:r>
            <a:r>
              <a:rPr lang="en-US" b="1" i="1" dirty="0"/>
              <a:t>Framework terdiri </a:t>
            </a:r>
            <a:r>
              <a:rPr lang="en-US" b="1" dirty="0"/>
              <a:t>atas 4 domain utama:</a:t>
            </a:r>
          </a:p>
          <a:p>
            <a:pPr indent="-3175">
              <a:buFont typeface="Arial" charset="0"/>
              <a:buNone/>
              <a:defRPr/>
            </a:pPr>
            <a:r>
              <a:rPr lang="en-US" dirty="0"/>
              <a:t>1. </a:t>
            </a:r>
            <a:r>
              <a:rPr lang="en-US" i="1" dirty="0"/>
              <a:t>Planning &amp; </a:t>
            </a:r>
            <a:r>
              <a:rPr lang="en-US" i="1" dirty="0" err="1"/>
              <a:t>Organisation</a:t>
            </a:r>
            <a:r>
              <a:rPr lang="en-US" i="1" dirty="0"/>
              <a:t>.</a:t>
            </a:r>
          </a:p>
          <a:p>
            <a:pPr indent="-3175">
              <a:buFont typeface="Arial" charset="0"/>
              <a:buNone/>
              <a:defRPr/>
            </a:pPr>
            <a:r>
              <a:rPr lang="en-US" dirty="0"/>
              <a:t>2. </a:t>
            </a:r>
            <a:r>
              <a:rPr lang="en-US" i="1" dirty="0"/>
              <a:t>Acquisition &amp; Implementation.</a:t>
            </a:r>
          </a:p>
          <a:p>
            <a:pPr indent="-3175">
              <a:buFont typeface="Arial" charset="0"/>
              <a:buNone/>
              <a:defRPr/>
            </a:pPr>
            <a:r>
              <a:rPr lang="en-US" dirty="0"/>
              <a:t>3. </a:t>
            </a:r>
            <a:r>
              <a:rPr lang="en-US" i="1" dirty="0"/>
              <a:t>Delivery &amp; Support.</a:t>
            </a:r>
          </a:p>
          <a:p>
            <a:pPr indent="-3175">
              <a:buFont typeface="Arial" charset="0"/>
              <a:buNone/>
              <a:defRPr/>
            </a:pPr>
            <a:r>
              <a:rPr lang="en-US" dirty="0"/>
              <a:t>4. </a:t>
            </a:r>
            <a:r>
              <a:rPr lang="en-US" i="1" dirty="0"/>
              <a:t>Monitoring.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0988" indent="-280988">
              <a:buFont typeface="Arial" panose="020B0604020202020204" pitchFamily="34" charset="0"/>
              <a:buNone/>
            </a:pPr>
            <a:r>
              <a:rPr lang="en-US" altLang="en-US" b="1" dirty="0"/>
              <a:t>1. </a:t>
            </a:r>
            <a:r>
              <a:rPr lang="en-US" altLang="en-US" b="1" i="1" dirty="0"/>
              <a:t>Planning &amp; </a:t>
            </a:r>
            <a:r>
              <a:rPr lang="en-US" altLang="en-US" b="1" i="1" dirty="0" err="1"/>
              <a:t>Organisation</a:t>
            </a:r>
            <a:r>
              <a:rPr lang="en-US" altLang="en-US" b="1" i="1" dirty="0"/>
              <a:t>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fi-FI" altLang="en-US" dirty="0"/>
              <a:t>  	Domain ini menitikberatkan pada proses perencanaan </a:t>
            </a:r>
            <a:r>
              <a:rPr lang="en-US" altLang="en-US" dirty="0"/>
              <a:t>dan penyelarasan strategi TI dengan strategi perusahaan.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en-US" altLang="en-US" b="1" dirty="0"/>
              <a:t>2. </a:t>
            </a:r>
            <a:r>
              <a:rPr lang="en-US" altLang="en-US" b="1" i="1" dirty="0"/>
              <a:t>Acquisition &amp; Implementation.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fi-FI" altLang="en-US" dirty="0"/>
              <a:t>	Domain ini menitikberatkan pada proses pemilihan, </a:t>
            </a:r>
            <a:r>
              <a:rPr lang="en-US" altLang="en-US" dirty="0" err="1"/>
              <a:t>pengadaaan</a:t>
            </a:r>
            <a:r>
              <a:rPr lang="en-US" altLang="en-US" dirty="0"/>
              <a:t> dan penerapan teknologi informasi yang digunakan.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en-US" altLang="en-US" b="1" dirty="0"/>
              <a:t>3. </a:t>
            </a:r>
            <a:r>
              <a:rPr lang="en-US" altLang="en-US" b="1" i="1" dirty="0"/>
              <a:t>Delivery &amp; Support.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fi-FI" altLang="en-US" dirty="0"/>
              <a:t>	Domain ini menitikberatkan pada proses pelayanan </a:t>
            </a:r>
            <a:r>
              <a:rPr lang="en-US" altLang="en-US" dirty="0"/>
              <a:t>TI dan dukungan teknisnya.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en-US" altLang="en-US" b="1" dirty="0"/>
              <a:t>4. </a:t>
            </a:r>
            <a:r>
              <a:rPr lang="en-US" altLang="en-US" b="1" i="1" dirty="0"/>
              <a:t>Monitoring.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fi-FI" altLang="en-US" dirty="0"/>
              <a:t>	Domain ini menitikberatkan pada proses pengawasan </a:t>
            </a:r>
            <a:r>
              <a:rPr lang="en-US" altLang="en-US" dirty="0"/>
              <a:t>pengelolaan TI pada organisasi.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COBIT </a:t>
            </a:r>
            <a:r>
              <a:rPr lang="en-US" altLang="en-US" dirty="0"/>
              <a:t>mempunyai model kematangan (</a:t>
            </a:r>
            <a:r>
              <a:rPr lang="en-US" altLang="en-US" i="1" dirty="0"/>
              <a:t>maturity </a:t>
            </a:r>
            <a:r>
              <a:rPr lang="nb-NO" altLang="en-US" i="1" dirty="0"/>
              <a:t>models), untuk mengontrol proses-proses TI </a:t>
            </a:r>
            <a:r>
              <a:rPr lang="en-US" altLang="en-US" dirty="0"/>
              <a:t>dengan menggunakan metode penilaian (</a:t>
            </a:r>
            <a:r>
              <a:rPr lang="en-US" altLang="en-US" i="1" dirty="0"/>
              <a:t>scoring) </a:t>
            </a:r>
            <a:r>
              <a:rPr lang="en-US" altLang="en-US" dirty="0"/>
              <a:t>sehingga suatu organisasi dapat menilai proses-proses </a:t>
            </a:r>
            <a:r>
              <a:rPr lang="sv-SE" altLang="en-US" dirty="0"/>
              <a:t>TI yang dimilikinya dari skala </a:t>
            </a:r>
            <a:r>
              <a:rPr lang="sv-SE" altLang="en-US" i="1" dirty="0"/>
              <a:t>non-existent sampai </a:t>
            </a:r>
            <a:r>
              <a:rPr lang="en-US" altLang="en-US" dirty="0"/>
              <a:t>dengan </a:t>
            </a:r>
            <a:r>
              <a:rPr lang="en-US" altLang="en-US" i="1" dirty="0" err="1"/>
              <a:t>optimised</a:t>
            </a:r>
            <a:r>
              <a:rPr lang="en-US" altLang="en-US" i="1" dirty="0"/>
              <a:t> (dari 0 sampai 5).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0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COBIT juga mempunyai ukuran-ukuran lainnya sebagai berikut:</a:t>
            </a:r>
          </a:p>
          <a:p>
            <a:pPr marL="398463" indent="-398463">
              <a:buFont typeface="Arial" charset="0"/>
              <a:buNone/>
              <a:defRPr/>
            </a:pPr>
            <a:r>
              <a:rPr lang="en-US" dirty="0"/>
              <a:t>1. </a:t>
            </a:r>
            <a:r>
              <a:rPr lang="en-US" i="1" dirty="0"/>
              <a:t>Critical Success Factors (</a:t>
            </a:r>
            <a:r>
              <a:rPr lang="en-US" b="1" i="1" dirty="0"/>
              <a:t>CSF) – </a:t>
            </a:r>
            <a:r>
              <a:rPr lang="en-US" b="1" i="1" dirty="0" err="1"/>
              <a:t>mendefinisian</a:t>
            </a:r>
            <a:endParaRPr lang="en-US" b="1" i="1" dirty="0"/>
          </a:p>
          <a:p>
            <a:pPr marL="398463" indent="-398463">
              <a:buFont typeface="Arial" charset="0"/>
              <a:buNone/>
              <a:defRPr/>
            </a:pPr>
            <a:r>
              <a:rPr lang="en-US" dirty="0"/>
              <a:t>2. </a:t>
            </a:r>
            <a:r>
              <a:rPr lang="en-US" i="1" dirty="0"/>
              <a:t>Key Goal Indicators (</a:t>
            </a:r>
            <a:r>
              <a:rPr lang="en-US" b="1" i="1" dirty="0"/>
              <a:t>KGI) – mendefinisikan</a:t>
            </a:r>
            <a:endParaRPr lang="en-US" dirty="0"/>
          </a:p>
          <a:p>
            <a:pPr marL="398463" indent="-398463">
              <a:buFont typeface="Arial" charset="0"/>
              <a:buNone/>
              <a:defRPr/>
            </a:pPr>
            <a:r>
              <a:rPr lang="en-US" i="1" dirty="0"/>
              <a:t>3. Key Performance Indicators (</a:t>
            </a:r>
            <a:r>
              <a:rPr lang="en-US" b="1" i="1" dirty="0"/>
              <a:t>KPI) – mendefinisikan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pc="-194" dirty="0">
                <a:solidFill>
                  <a:srgbClr val="1CACE3"/>
                </a:solidFill>
                <a:latin typeface="Corbel"/>
                <a:cs typeface="Corbel"/>
              </a:rPr>
              <a:t>P</a:t>
            </a:r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eng</a:t>
            </a:r>
            <a:r>
              <a:rPr lang="id-ID" spc="9" dirty="0">
                <a:solidFill>
                  <a:srgbClr val="1CACE3"/>
                </a:solidFill>
                <a:latin typeface="Corbel"/>
                <a:cs typeface="Corbel"/>
              </a:rPr>
              <a:t>a</a:t>
            </a:r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ntar</a:t>
            </a:r>
            <a:endParaRPr lang="id-ID" dirty="0"/>
          </a:p>
        </p:txBody>
      </p:sp>
      <p:sp>
        <p:nvSpPr>
          <p:cNvPr id="6" name="object 4"/>
          <p:cNvSpPr/>
          <p:nvPr/>
        </p:nvSpPr>
        <p:spPr>
          <a:xfrm>
            <a:off x="914400" y="2466878"/>
            <a:ext cx="6168787" cy="280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013045" y="5443228"/>
            <a:ext cx="408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/>
              <a:t>Struktur, proses dan mekanisme relasional tata kelola TI di Perusahaan</a:t>
            </a:r>
          </a:p>
        </p:txBody>
      </p:sp>
    </p:spTree>
    <p:extLst>
      <p:ext uri="{BB962C8B-B14F-4D97-AF65-F5344CB8AC3E}">
        <p14:creationId xmlns:p14="http://schemas.microsoft.com/office/powerpoint/2010/main" val="4393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i="1" dirty="0"/>
              <a:t>Critical Success Factors (</a:t>
            </a:r>
            <a:r>
              <a:rPr lang="en-US" altLang="en-US" b="1" i="1" dirty="0"/>
              <a:t>CSF) –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b="1" i="1" dirty="0"/>
              <a:t> 	</a:t>
            </a:r>
            <a:r>
              <a:rPr lang="en-US" altLang="en-US" b="1" i="1" dirty="0" err="1"/>
              <a:t>mendefinisian</a:t>
            </a:r>
            <a:r>
              <a:rPr lang="en-US" altLang="en-US" b="1" i="1" dirty="0"/>
              <a:t> </a:t>
            </a:r>
            <a:r>
              <a:rPr lang="en-US" altLang="en-US" dirty="0"/>
              <a:t>hal-hal atau kegiatan penting yang dapat digunakan manajemen untuk dapat mengontrol proses-proses TI di organisasinya.</a:t>
            </a:r>
          </a:p>
          <a:p>
            <a:pPr marL="514350" indent="-514350"/>
            <a:endParaRPr lang="en-US" alt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i="1" dirty="0"/>
              <a:t>3. Key Performance Indicators (</a:t>
            </a:r>
            <a:r>
              <a:rPr lang="en-US" altLang="en-US" b="1" i="1" dirty="0"/>
              <a:t>KPI) –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i="1" dirty="0"/>
              <a:t>   	mendefinisikan </a:t>
            </a:r>
            <a:r>
              <a:rPr lang="en-US" altLang="en-US" dirty="0"/>
              <a:t>ukuran-ukuran untuk menentukan kinerja proses-proses TI dilakukan untuk mewujudkan </a:t>
            </a:r>
            <a:r>
              <a:rPr lang="sv-SE" altLang="en-US" dirty="0"/>
              <a:t>tujuan yang telah ditentukan. KPI biasanya berupa </a:t>
            </a:r>
            <a:r>
              <a:rPr lang="fi-FI" altLang="en-US" dirty="0"/>
              <a:t>indikator kapabilitas, pelaksanaan, dan kemampuan </a:t>
            </a:r>
            <a:r>
              <a:rPr lang="en-US" altLang="en-US" dirty="0"/>
              <a:t>sumber daya TI.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337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/>
              <a:t>2. </a:t>
            </a:r>
            <a:r>
              <a:rPr lang="en-US" i="1" dirty="0"/>
              <a:t>Key Goal Indicators (</a:t>
            </a:r>
            <a:r>
              <a:rPr lang="en-US" b="1" i="1" dirty="0"/>
              <a:t>KGI) – </a:t>
            </a:r>
          </a:p>
          <a:p>
            <a:pPr>
              <a:buFont typeface="Arial" charset="0"/>
              <a:buNone/>
              <a:defRPr/>
            </a:pPr>
            <a:r>
              <a:rPr lang="en-US" b="1" i="1" dirty="0"/>
              <a:t>	Mendefinisikan </a:t>
            </a:r>
            <a:r>
              <a:rPr lang="sv-SE" dirty="0"/>
              <a:t>ukuran-ukuran yang akan memberikan gambaran </a:t>
            </a:r>
            <a:r>
              <a:rPr lang="nb-NO" dirty="0"/>
              <a:t>kepada manajemen apakah proses-proses TI yang </a:t>
            </a:r>
            <a:r>
              <a:rPr lang="en-US" dirty="0"/>
              <a:t>ada telah memenuhi kebutuhan proses bisnis yang ada. KGI biasanya berbentuk kriteria informasi:</a:t>
            </a:r>
          </a:p>
          <a:p>
            <a:pPr indent="-61913">
              <a:buFont typeface="Arial" charset="0"/>
              <a:buNone/>
              <a:tabLst>
                <a:tab pos="574675" algn="l"/>
              </a:tabLst>
              <a:defRPr/>
            </a:pPr>
            <a:r>
              <a:rPr lang="en-US" dirty="0"/>
              <a:t>a. Ketersediaan informasi yang diperlukan dalam mendukung   	kebutuhan bisnis.</a:t>
            </a:r>
          </a:p>
          <a:p>
            <a:pPr indent="-61913">
              <a:buFont typeface="Arial" charset="0"/>
              <a:buNone/>
              <a:defRPr/>
            </a:pPr>
            <a:r>
              <a:rPr lang="en-US" dirty="0"/>
              <a:t>b. Tidak adanya </a:t>
            </a:r>
            <a:r>
              <a:rPr lang="en-US" dirty="0" err="1"/>
              <a:t>resiko</a:t>
            </a:r>
            <a:r>
              <a:rPr lang="en-US" dirty="0"/>
              <a:t> integritas dan </a:t>
            </a:r>
            <a:r>
              <a:rPr lang="en-US" dirty="0" err="1"/>
              <a:t>kerahasiaandata</a:t>
            </a:r>
            <a:r>
              <a:rPr lang="en-US" dirty="0"/>
              <a:t>.</a:t>
            </a:r>
          </a:p>
          <a:p>
            <a:pPr indent="-61913">
              <a:buFont typeface="Arial" charset="0"/>
              <a:buNone/>
              <a:defRPr/>
            </a:pPr>
            <a:r>
              <a:rPr lang="es-ES" dirty="0"/>
              <a:t>c. Efisiensi biaya dari proses dan operasi yang</a:t>
            </a:r>
            <a:r>
              <a:rPr lang="en-US" dirty="0"/>
              <a:t>dilakukan.</a:t>
            </a:r>
          </a:p>
          <a:p>
            <a:pPr indent="-61913">
              <a:buFont typeface="Arial" charset="0"/>
              <a:buNone/>
              <a:defRPr/>
            </a:pPr>
            <a:r>
              <a:rPr lang="en-US" dirty="0"/>
              <a:t>d. Konfirmasi reliabilitas, efektifitas, dan compliance.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70" y="511745"/>
            <a:ext cx="8229600" cy="1066800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Val </a:t>
            </a:r>
            <a:r>
              <a:rPr lang="id-ID" dirty="0" smtClean="0">
                <a:solidFill>
                  <a:srgbClr val="1CACE3"/>
                </a:solidFill>
                <a:latin typeface="Corbel"/>
                <a:cs typeface="Corbel"/>
              </a:rPr>
              <a:t>IT</a:t>
            </a:r>
            <a:endParaRPr lang="id-ID" dirty="0"/>
          </a:p>
        </p:txBody>
      </p:sp>
      <p:pic>
        <p:nvPicPr>
          <p:cNvPr id="4098" name="Picture 2" descr="Hasil gambar untuk VAL 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1992"/>
            <a:ext cx="8309070" cy="52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Val IT terhitung merupakan </a:t>
            </a:r>
            <a:r>
              <a:rPr lang="en-US" i="1" dirty="0" err="1"/>
              <a:t>framework</a:t>
            </a:r>
            <a:r>
              <a:rPr lang="en-US" dirty="0" err="1"/>
              <a:t>baru</a:t>
            </a:r>
            <a:r>
              <a:rPr lang="en-US" dirty="0"/>
              <a:t> yang dikembangkan oleh ITGI. </a:t>
            </a:r>
          </a:p>
          <a:p>
            <a:r>
              <a:rPr lang="en-US" dirty="0"/>
              <a:t>•Fokus utamanya adalah letak tanggungjawab bisnis dalam menciptakan nilai dari TI. </a:t>
            </a:r>
          </a:p>
          <a:p>
            <a:r>
              <a:rPr lang="en-US" dirty="0"/>
              <a:t>•Val IT merupakan pendukung COBIT, sehingga memiliki struktur dan </a:t>
            </a:r>
            <a:r>
              <a:rPr lang="en-US" i="1" dirty="0" err="1"/>
              <a:t>template</a:t>
            </a:r>
            <a:r>
              <a:rPr lang="en-US" dirty="0" err="1"/>
              <a:t>yang</a:t>
            </a:r>
            <a:r>
              <a:rPr lang="en-US" dirty="0"/>
              <a:t> sama dengan yang ada pada COBIT.</a:t>
            </a:r>
          </a:p>
          <a:p>
            <a:r>
              <a:rPr lang="en-US" dirty="0"/>
              <a:t>•Val IT tidak membicarakan mengenai </a:t>
            </a:r>
            <a:r>
              <a:rPr lang="en-US" i="1" dirty="0"/>
              <a:t>IT projects</a:t>
            </a:r>
            <a:r>
              <a:rPr lang="en-US" dirty="0"/>
              <a:t>, tetapi proyek bisnis yang memanfaatkan TI secara besar.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•Prinsip Val IT</a:t>
            </a:r>
          </a:p>
          <a:p>
            <a:r>
              <a:rPr lang="en-US" i="1" dirty="0"/>
              <a:t>1.IT-enabled Investment</a:t>
            </a:r>
            <a:endParaRPr lang="en-US" dirty="0"/>
          </a:p>
          <a:p>
            <a:r>
              <a:rPr lang="en-US" dirty="0"/>
              <a:t>•Dikelola sebagai </a:t>
            </a:r>
            <a:r>
              <a:rPr lang="en-US" dirty="0" err="1"/>
              <a:t>portofolio</a:t>
            </a:r>
            <a:r>
              <a:rPr lang="en-US" dirty="0"/>
              <a:t> investasi</a:t>
            </a:r>
          </a:p>
          <a:p>
            <a:r>
              <a:rPr lang="nb-NO" dirty="0"/>
              <a:t>•Terdiri dari ruang lingkup dari aktivitas yang diperlukan untuk mencapai </a:t>
            </a:r>
            <a:r>
              <a:rPr lang="nb-NO" i="1" dirty="0"/>
              <a:t>business value</a:t>
            </a:r>
            <a:endParaRPr lang="nb-NO" dirty="0"/>
          </a:p>
          <a:p>
            <a:r>
              <a:rPr lang="en-US" dirty="0"/>
              <a:t>•Dikelola melalui siklus ekonomi</a:t>
            </a:r>
          </a:p>
          <a:p>
            <a:r>
              <a:rPr lang="en-US" i="1" dirty="0"/>
              <a:t>2.Value-delivery practices</a:t>
            </a:r>
            <a:endParaRPr lang="en-US" dirty="0"/>
          </a:p>
          <a:p>
            <a:r>
              <a:rPr lang="en-US" dirty="0"/>
              <a:t>•Mengenali bahwa ada perbedaan kategori dari investasi yang akan dievaluasi dan di kelola secara berbeda</a:t>
            </a:r>
          </a:p>
          <a:p>
            <a:r>
              <a:rPr lang="en-US" dirty="0"/>
              <a:t>•Melibatkan seluruh stakeholder dan memberikan akuntabilitas yang layak untuk pengantaran kemampuan dan mengetahui keuntungan bisnis</a:t>
            </a:r>
          </a:p>
          <a:p>
            <a:r>
              <a:rPr lang="en-US" dirty="0"/>
              <a:t>•Selalu dipantau, dievaluasi dan ditingkatkan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Hal</a:t>
            </a:r>
            <a:r>
              <a:rPr lang="id-ID" spc="-14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yang perlu</a:t>
            </a:r>
            <a:r>
              <a:rPr lang="id-ID" spc="-14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diperhatikan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721" y="1214399"/>
            <a:ext cx="8074556" cy="7325082"/>
          </a:xfrm>
        </p:spPr>
        <p:txBody>
          <a:bodyPr/>
          <a:lstStyle/>
          <a:p>
            <a:pPr marL="624078" indent="-514350">
              <a:buAutoNum type="alphaLcPeriod"/>
            </a:pPr>
            <a:r>
              <a:rPr lang="id-ID" sz="2800" dirty="0" smtClean="0"/>
              <a:t>Mengadopsi </a:t>
            </a:r>
            <a:r>
              <a:rPr lang="id-ID" sz="2800" dirty="0"/>
              <a:t>pendekatan enterprise yang lebih </a:t>
            </a:r>
            <a:r>
              <a:rPr lang="id-ID" sz="2800" dirty="0" smtClean="0"/>
              <a:t>luas</a:t>
            </a:r>
          </a:p>
          <a:p>
            <a:pPr marL="624078" indent="-514350">
              <a:buFont typeface="Georgia"/>
              <a:buAutoNum type="alphaLcPeriod"/>
            </a:pPr>
            <a:r>
              <a:rPr lang="id-ID" sz="2800" dirty="0" smtClean="0"/>
              <a:t>Komitmen </a:t>
            </a:r>
            <a:r>
              <a:rPr lang="id-ID" sz="2800" dirty="0"/>
              <a:t>TOP Level </a:t>
            </a:r>
            <a:r>
              <a:rPr lang="id-ID" sz="2800" dirty="0" smtClean="0"/>
              <a:t>Management</a:t>
            </a:r>
          </a:p>
          <a:p>
            <a:pPr marL="624078" indent="-514350">
              <a:buFont typeface="Georgia"/>
              <a:buAutoNum type="alphaLcPeriod"/>
            </a:pPr>
            <a:r>
              <a:rPr lang="id-ID" sz="2800" dirty="0" smtClean="0"/>
              <a:t>Model </a:t>
            </a:r>
            <a:r>
              <a:rPr lang="id-ID" sz="2800" dirty="0"/>
              <a:t>Tata Kelola dan Pengendalian yang disepakati </a:t>
            </a:r>
            <a:r>
              <a:rPr lang="id-ID" sz="2800" dirty="0" smtClean="0"/>
              <a:t>bersama</a:t>
            </a:r>
          </a:p>
          <a:p>
            <a:pPr marL="624078" indent="-514350">
              <a:buFont typeface="Georgia"/>
              <a:buAutoNum type="alphaLcPeriod"/>
            </a:pPr>
            <a:r>
              <a:rPr lang="id-ID" sz="2800" dirty="0" smtClean="0"/>
              <a:t>Rasa </a:t>
            </a:r>
            <a:r>
              <a:rPr lang="id-ID" sz="2800" dirty="0"/>
              <a:t>percaya dibutuhkan untuk mendapatkan fungsi TI sepenuhnya (internal/external</a:t>
            </a:r>
            <a:r>
              <a:rPr lang="id-ID" sz="2800" dirty="0" smtClean="0"/>
              <a:t>)</a:t>
            </a:r>
          </a:p>
          <a:p>
            <a:pPr marL="624078" indent="-514350">
              <a:buFont typeface="Georgia"/>
              <a:buAutoNum type="alphaLcPeriod"/>
            </a:pPr>
            <a:r>
              <a:rPr lang="fi-FI" sz="2800" dirty="0" smtClean="0"/>
              <a:t>Sistem </a:t>
            </a:r>
            <a:r>
              <a:rPr lang="fi-FI" sz="2800" dirty="0"/>
              <a:t>pengukuran yang akan menjamin tujuan selalu </a:t>
            </a:r>
            <a:r>
              <a:rPr lang="fi-FI" sz="2800" dirty="0" smtClean="0"/>
              <a:t>dipantau</a:t>
            </a:r>
            <a:endParaRPr lang="id-ID" sz="2800" dirty="0" smtClean="0"/>
          </a:p>
          <a:p>
            <a:pPr marL="624078" indent="-514350">
              <a:buFont typeface="Georgia"/>
              <a:buAutoNum type="alphaLcPeriod"/>
            </a:pPr>
            <a:r>
              <a:rPr lang="fi-FI" sz="2800" dirty="0">
                <a:latin typeface="Corbel"/>
                <a:cs typeface="Corbel"/>
              </a:rPr>
              <a:t>Fokus pada </a:t>
            </a:r>
            <a:r>
              <a:rPr lang="fi-FI" sz="2800" dirty="0" smtClean="0">
                <a:latin typeface="Corbel"/>
                <a:cs typeface="Corbel"/>
              </a:rPr>
              <a:t>biaya</a:t>
            </a:r>
            <a:endParaRPr lang="id-ID" sz="2800" dirty="0" smtClean="0"/>
          </a:p>
          <a:p>
            <a:pPr marL="624078" indent="-514350">
              <a:buFont typeface="Georgia"/>
              <a:buAutoNum type="alphaLcPeriod"/>
            </a:pPr>
            <a:endParaRPr lang="fi-FI" sz="2800" dirty="0"/>
          </a:p>
          <a:p>
            <a:pPr marL="624078" indent="-514350">
              <a:buFont typeface="Georgia"/>
              <a:buAutoNum type="alphaLcPeriod"/>
            </a:pPr>
            <a:endParaRPr lang="id-ID" sz="2800" dirty="0" smtClean="0"/>
          </a:p>
          <a:p>
            <a:pPr marL="624078" indent="-514350">
              <a:buFont typeface="Georgia"/>
              <a:buAutoNum type="alphaLcPeriod"/>
            </a:pPr>
            <a:endParaRPr lang="id-ID" sz="2800" dirty="0" smtClean="0"/>
          </a:p>
          <a:p>
            <a:pPr marL="624078" indent="-514350">
              <a:buFont typeface="Georgia"/>
              <a:buAutoNum type="alphaLcPeriod"/>
            </a:pPr>
            <a:endParaRPr lang="id-ID" sz="2800" dirty="0"/>
          </a:p>
          <a:p>
            <a:pPr marL="624078" indent="-514350">
              <a:buFont typeface="Georgia"/>
              <a:buAutoNum type="alphaLcPeriod"/>
            </a:pPr>
            <a:endParaRPr lang="id-ID" sz="2800" dirty="0"/>
          </a:p>
          <a:p>
            <a:pPr marL="624078" indent="-514350">
              <a:buAutoNum type="alphaLcPeriod"/>
            </a:pPr>
            <a:endParaRPr lang="id-ID" sz="2800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2617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742950"/>
            <a:ext cx="8229600" cy="1066800"/>
          </a:xfrm>
        </p:spPr>
        <p:txBody>
          <a:bodyPr>
            <a:noAutofit/>
          </a:bodyPr>
          <a:lstStyle/>
          <a:p>
            <a:pPr>
              <a:lnSpc>
                <a:spcPct val="101725"/>
              </a:lnSpc>
              <a:spcBef>
                <a:spcPts val="2000"/>
              </a:spcBef>
            </a:pPr>
            <a:r>
              <a:rPr lang="it-IT" sz="3200" dirty="0">
                <a:solidFill>
                  <a:srgbClr val="1CACE3"/>
                </a:solidFill>
                <a:latin typeface="Corbel"/>
                <a:cs typeface="Corbel"/>
              </a:rPr>
              <a:t>Bagaima</a:t>
            </a:r>
            <a:r>
              <a:rPr lang="it-IT" sz="3200" spc="14" dirty="0">
                <a:solidFill>
                  <a:srgbClr val="1CACE3"/>
                </a:solidFill>
                <a:latin typeface="Corbel"/>
                <a:cs typeface="Corbel"/>
              </a:rPr>
              <a:t>n</a:t>
            </a:r>
            <a:r>
              <a:rPr lang="it-IT" sz="3200" dirty="0">
                <a:solidFill>
                  <a:srgbClr val="1CACE3"/>
                </a:solidFill>
                <a:latin typeface="Corbel"/>
                <a:cs typeface="Corbel"/>
              </a:rPr>
              <a:t>a</a:t>
            </a:r>
            <a:r>
              <a:rPr lang="it-IT" sz="3200" spc="-219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t-IT" sz="3200" dirty="0">
                <a:solidFill>
                  <a:srgbClr val="1CACE3"/>
                </a:solidFill>
                <a:latin typeface="Corbel"/>
                <a:cs typeface="Corbel"/>
              </a:rPr>
              <a:t>Cara</a:t>
            </a:r>
            <a:r>
              <a:rPr lang="it-IT" sz="3200" spc="-24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t-IT" sz="3200" dirty="0">
                <a:solidFill>
                  <a:srgbClr val="1CACE3"/>
                </a:solidFill>
                <a:latin typeface="Corbel"/>
                <a:cs typeface="Corbel"/>
              </a:rPr>
              <a:t>Implementasi</a:t>
            </a:r>
            <a:r>
              <a:rPr lang="it-IT" sz="3200" spc="-325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t-IT" sz="3200" spc="-319" dirty="0" smtClean="0">
                <a:solidFill>
                  <a:srgbClr val="1CACE3"/>
                </a:solidFill>
                <a:latin typeface="Corbel"/>
                <a:cs typeface="Corbel"/>
              </a:rPr>
              <a:t>T</a:t>
            </a:r>
            <a:r>
              <a:rPr lang="it-IT" sz="3200" dirty="0" smtClean="0">
                <a:solidFill>
                  <a:srgbClr val="1CACE3"/>
                </a:solidFill>
                <a:latin typeface="Corbel"/>
                <a:cs typeface="Corbel"/>
              </a:rPr>
              <a:t>ata</a:t>
            </a:r>
            <a:r>
              <a:rPr lang="id-ID" sz="3200" spc="-34" dirty="0" smtClean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t-IT" sz="3200" spc="-79" dirty="0" smtClean="0">
                <a:solidFill>
                  <a:srgbClr val="1CACE3"/>
                </a:solidFill>
                <a:latin typeface="Corbel"/>
                <a:cs typeface="Corbel"/>
              </a:rPr>
              <a:t>k</a:t>
            </a:r>
            <a:r>
              <a:rPr lang="it-IT" sz="3200" dirty="0" smtClean="0">
                <a:solidFill>
                  <a:srgbClr val="1CACE3"/>
                </a:solidFill>
                <a:latin typeface="Corbel"/>
                <a:cs typeface="Corbel"/>
              </a:rPr>
              <a:t>elola</a:t>
            </a:r>
            <a:r>
              <a:rPr lang="id-ID" sz="3200" dirty="0" smtClean="0">
                <a:latin typeface="Corbel"/>
                <a:cs typeface="Corbel"/>
              </a:rPr>
              <a:t> </a:t>
            </a:r>
            <a:r>
              <a:rPr lang="it-IT" sz="4800" baseline="3103" dirty="0" smtClean="0">
                <a:solidFill>
                  <a:srgbClr val="1CACE3"/>
                </a:solidFill>
                <a:latin typeface="Corbel"/>
                <a:cs typeface="Corbel"/>
              </a:rPr>
              <a:t>TI</a:t>
            </a:r>
            <a:r>
              <a:rPr lang="it-IT" sz="3200" dirty="0">
                <a:latin typeface="Corbel"/>
                <a:cs typeface="Corbel"/>
              </a:rPr>
              <a:t/>
            </a:r>
            <a:br>
              <a:rPr lang="it-IT" sz="3200" dirty="0">
                <a:latin typeface="Corbel"/>
                <a:cs typeface="Corbel"/>
              </a:rPr>
            </a:br>
            <a:endParaRPr lang="id-ID" sz="3200" dirty="0"/>
          </a:p>
        </p:txBody>
      </p:sp>
      <p:sp>
        <p:nvSpPr>
          <p:cNvPr id="5" name="object 4"/>
          <p:cNvSpPr/>
          <p:nvPr/>
        </p:nvSpPr>
        <p:spPr>
          <a:xfrm>
            <a:off x="1795580" y="1527684"/>
            <a:ext cx="5643372" cy="4625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0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i="1" dirty="0">
                <a:solidFill>
                  <a:srgbClr val="1CACE3"/>
                </a:solidFill>
                <a:latin typeface="Corbel"/>
                <a:cs typeface="Corbel"/>
              </a:rPr>
              <a:t>Critical</a:t>
            </a:r>
            <a:r>
              <a:rPr lang="id-ID" i="1" spc="-29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i="1" dirty="0">
                <a:solidFill>
                  <a:srgbClr val="1CACE3"/>
                </a:solidFill>
                <a:latin typeface="Corbel"/>
                <a:cs typeface="Corbel"/>
              </a:rPr>
              <a:t>Factor</a:t>
            </a:r>
            <a:r>
              <a:rPr lang="id-ID" i="1" spc="-19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dirty="0" smtClean="0">
                <a:solidFill>
                  <a:srgbClr val="1CACE3"/>
                </a:solidFill>
                <a:latin typeface="Corbel"/>
                <a:cs typeface="Corbel"/>
              </a:rPr>
              <a:t>I</a:t>
            </a:r>
            <a:r>
              <a:rPr lang="id-ID" spc="-104" dirty="0" smtClean="0">
                <a:solidFill>
                  <a:srgbClr val="1CACE3"/>
                </a:solidFill>
                <a:latin typeface="Corbel"/>
                <a:cs typeface="Corbel"/>
              </a:rPr>
              <a:t>T</a:t>
            </a:r>
            <a:r>
              <a:rPr lang="id-ID" dirty="0" smtClean="0">
                <a:solidFill>
                  <a:srgbClr val="1CACE3"/>
                </a:solidFill>
                <a:latin typeface="Corbel"/>
                <a:cs typeface="Corbel"/>
              </a:rPr>
              <a:t>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Penetapan </a:t>
            </a:r>
            <a:r>
              <a:rPr lang="id-ID" dirty="0"/>
              <a:t>tujuan yang jelas</a:t>
            </a:r>
          </a:p>
          <a:p>
            <a:r>
              <a:rPr lang="id-ID" dirty="0" smtClean="0"/>
              <a:t>Komitmen </a:t>
            </a:r>
            <a:r>
              <a:rPr lang="id-ID" dirty="0"/>
              <a:t>dari senior management</a:t>
            </a:r>
          </a:p>
          <a:p>
            <a:r>
              <a:rPr lang="id-ID" dirty="0" smtClean="0"/>
              <a:t>Perubahan </a:t>
            </a:r>
            <a:r>
              <a:rPr lang="id-ID" dirty="0"/>
              <a:t>manajemen bisnis</a:t>
            </a:r>
          </a:p>
          <a:p>
            <a:r>
              <a:rPr lang="id-ID" dirty="0" smtClean="0"/>
              <a:t>Fokus</a:t>
            </a:r>
            <a:r>
              <a:rPr lang="id-ID" dirty="0"/>
              <a:t>, jalankan dan perkuat</a:t>
            </a:r>
          </a:p>
          <a:p>
            <a:r>
              <a:rPr lang="id-ID" dirty="0" smtClean="0"/>
              <a:t>Target </a:t>
            </a:r>
            <a:r>
              <a:rPr lang="id-ID" dirty="0"/>
              <a:t>dan harapan yang terukur</a:t>
            </a:r>
          </a:p>
          <a:p>
            <a:r>
              <a:rPr lang="id-ID" dirty="0" smtClean="0"/>
              <a:t>Jangan </a:t>
            </a:r>
            <a:r>
              <a:rPr lang="id-ID" dirty="0"/>
              <a:t>berlebihan dalam memanfaatkan IT Engineer</a:t>
            </a:r>
          </a:p>
          <a:p>
            <a:r>
              <a:rPr lang="id-ID" dirty="0" smtClean="0"/>
              <a:t>Evolusi </a:t>
            </a:r>
            <a:r>
              <a:rPr lang="id-ID" dirty="0"/>
              <a:t>bukan revolusi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1725"/>
              </a:lnSpc>
              <a:spcBef>
                <a:spcPts val="2000"/>
              </a:spcBef>
            </a:pPr>
            <a:r>
              <a:rPr lang="id-ID" sz="2800" dirty="0">
                <a:solidFill>
                  <a:srgbClr val="1CACE3"/>
                </a:solidFill>
                <a:latin typeface="Corbel"/>
                <a:cs typeface="Corbel"/>
              </a:rPr>
              <a:t>Beb</a:t>
            </a:r>
            <a:r>
              <a:rPr lang="id-ID" sz="2800" spc="14" dirty="0">
                <a:solidFill>
                  <a:srgbClr val="1CACE3"/>
                </a:solidFill>
                <a:latin typeface="Corbel"/>
                <a:cs typeface="Corbel"/>
              </a:rPr>
              <a:t>e</a:t>
            </a:r>
            <a:r>
              <a:rPr lang="id-ID" sz="2800" dirty="0">
                <a:solidFill>
                  <a:srgbClr val="1CACE3"/>
                </a:solidFill>
                <a:latin typeface="Corbel"/>
                <a:cs typeface="Corbel"/>
              </a:rPr>
              <a:t>rapa</a:t>
            </a:r>
            <a:r>
              <a:rPr lang="id-ID" sz="2800" spc="-39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sz="2800" i="1" dirty="0">
                <a:solidFill>
                  <a:srgbClr val="1CACE3"/>
                </a:solidFill>
                <a:latin typeface="Corbel"/>
                <a:cs typeface="Corbel"/>
              </a:rPr>
              <a:t>Best Practices</a:t>
            </a:r>
            <a:r>
              <a:rPr lang="id-ID" sz="2800" i="1" spc="-204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sz="2800" i="1" dirty="0">
                <a:solidFill>
                  <a:srgbClr val="1CACE3"/>
                </a:solidFill>
                <a:latin typeface="Corbel"/>
                <a:cs typeface="Corbel"/>
              </a:rPr>
              <a:t>Guideline</a:t>
            </a:r>
            <a:r>
              <a:rPr lang="id-ID" sz="2800" i="1" spc="-29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sz="2800" dirty="0" smtClean="0">
                <a:solidFill>
                  <a:srgbClr val="1CACE3"/>
                </a:solidFill>
                <a:latin typeface="Corbel"/>
                <a:cs typeface="Corbel"/>
              </a:rPr>
              <a:t>untuk</a:t>
            </a:r>
            <a:r>
              <a:rPr lang="id-ID" sz="2800" dirty="0" smtClean="0">
                <a:latin typeface="Corbel"/>
                <a:cs typeface="Corbel"/>
              </a:rPr>
              <a:t> </a:t>
            </a:r>
            <a:r>
              <a:rPr lang="id-ID" sz="4400" spc="-319" baseline="3103" dirty="0" smtClean="0">
                <a:solidFill>
                  <a:srgbClr val="1CACE3"/>
                </a:solidFill>
                <a:latin typeface="Corbel"/>
                <a:cs typeface="Corbel"/>
              </a:rPr>
              <a:t>T</a:t>
            </a:r>
            <a:r>
              <a:rPr lang="id-ID" sz="4400" baseline="3103" dirty="0" smtClean="0">
                <a:solidFill>
                  <a:srgbClr val="1CACE3"/>
                </a:solidFill>
                <a:latin typeface="Corbel"/>
                <a:cs typeface="Corbel"/>
              </a:rPr>
              <a:t>ata</a:t>
            </a:r>
            <a:r>
              <a:rPr lang="id-ID" sz="4400" spc="-29" baseline="3103" dirty="0" smtClean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sz="4400" spc="-84" baseline="3103" dirty="0">
                <a:solidFill>
                  <a:srgbClr val="1CACE3"/>
                </a:solidFill>
                <a:latin typeface="Corbel"/>
                <a:cs typeface="Corbel"/>
              </a:rPr>
              <a:t>K</a:t>
            </a:r>
            <a:r>
              <a:rPr lang="id-ID" sz="4400" baseline="3103" dirty="0">
                <a:solidFill>
                  <a:srgbClr val="1CACE3"/>
                </a:solidFill>
                <a:latin typeface="Corbel"/>
                <a:cs typeface="Corbel"/>
              </a:rPr>
              <a:t>elola</a:t>
            </a:r>
            <a:r>
              <a:rPr lang="id-ID" sz="4400" spc="-319" baseline="3103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sz="4400" baseline="3103" dirty="0">
                <a:solidFill>
                  <a:srgbClr val="1CACE3"/>
                </a:solidFill>
                <a:latin typeface="Corbel"/>
                <a:cs typeface="Corbel"/>
              </a:rPr>
              <a:t>TI</a:t>
            </a:r>
            <a:r>
              <a:rPr lang="id-ID" sz="2800" dirty="0">
                <a:latin typeface="Corbel"/>
                <a:cs typeface="Corbel"/>
              </a:rPr>
              <a:t/>
            </a:r>
            <a:br>
              <a:rPr lang="id-ID" sz="2800" dirty="0">
                <a:latin typeface="Corbel"/>
                <a:cs typeface="Corbel"/>
              </a:rPr>
            </a:b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ACE3"/>
                </a:solidFill>
                <a:latin typeface="Corbel"/>
                <a:cs typeface="Corbel"/>
              </a:rPr>
              <a:t>ITIL</a:t>
            </a:r>
            <a:r>
              <a:rPr lang="en-US" spc="-34" dirty="0" smtClean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spc="4" dirty="0">
                <a:solidFill>
                  <a:srgbClr val="1CACE3"/>
                </a:solidFill>
                <a:latin typeface="Corbel"/>
                <a:cs typeface="Corbel"/>
              </a:rPr>
              <a:t>(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T</a:t>
            </a:r>
            <a:r>
              <a:rPr lang="en-US" i="1" spc="9" dirty="0">
                <a:solidFill>
                  <a:srgbClr val="1CACE3"/>
                </a:solidFill>
                <a:latin typeface="Corbel"/>
                <a:cs typeface="Corbel"/>
              </a:rPr>
              <a:t>h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e</a:t>
            </a:r>
            <a:r>
              <a:rPr lang="en-US" i="1" spc="-32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In</a:t>
            </a:r>
            <a:r>
              <a:rPr lang="en-US" i="1" spc="9" dirty="0">
                <a:solidFill>
                  <a:srgbClr val="1CACE3"/>
                </a:solidFill>
                <a:latin typeface="Corbel"/>
                <a:cs typeface="Corbel"/>
              </a:rPr>
              <a:t>f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rastruc</a:t>
            </a:r>
            <a:r>
              <a:rPr lang="en-US" i="1" spc="-9" dirty="0">
                <a:solidFill>
                  <a:srgbClr val="1CACE3"/>
                </a:solidFill>
                <a:latin typeface="Corbel"/>
                <a:cs typeface="Corbel"/>
              </a:rPr>
              <a:t>t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ure</a:t>
            </a:r>
            <a:r>
              <a:rPr lang="en-US" i="1" spc="-115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Librar</a:t>
            </a:r>
            <a:r>
              <a:rPr lang="en-US" i="1" spc="4" dirty="0">
                <a:solidFill>
                  <a:srgbClr val="1CACE3"/>
                </a:solidFill>
                <a:latin typeface="Corbel"/>
                <a:cs typeface="Corbel"/>
              </a:rPr>
              <a:t>y</a:t>
            </a:r>
            <a:r>
              <a:rPr lang="en-US" dirty="0" smtClean="0">
                <a:solidFill>
                  <a:srgbClr val="1CACE3"/>
                </a:solidFill>
                <a:latin typeface="Corbel"/>
                <a:cs typeface="Corbel"/>
              </a:rPr>
              <a:t>)</a:t>
            </a:r>
            <a:endParaRPr lang="id-ID" dirty="0" smtClean="0">
              <a:solidFill>
                <a:srgbClr val="1CACE3"/>
              </a:solidFill>
              <a:latin typeface="Corbel"/>
              <a:cs typeface="Corbel"/>
            </a:endParaRPr>
          </a:p>
          <a:p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IS</a:t>
            </a:r>
            <a:r>
              <a:rPr lang="id-ID" spc="4" dirty="0">
                <a:solidFill>
                  <a:srgbClr val="1CACE3"/>
                </a:solidFill>
                <a:latin typeface="Corbel"/>
                <a:cs typeface="Corbel"/>
              </a:rPr>
              <a:t>O</a:t>
            </a:r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/IEC</a:t>
            </a:r>
            <a:r>
              <a:rPr lang="id-ID" spc="-7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id-ID" spc="-39" dirty="0">
                <a:solidFill>
                  <a:srgbClr val="1CACE3"/>
                </a:solidFill>
                <a:latin typeface="Corbel"/>
                <a:cs typeface="Corbel"/>
              </a:rPr>
              <a:t>1</a:t>
            </a:r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7</a:t>
            </a:r>
            <a:r>
              <a:rPr lang="id-ID" spc="-9" dirty="0">
                <a:solidFill>
                  <a:srgbClr val="1CACE3"/>
                </a:solidFill>
                <a:latin typeface="Corbel"/>
                <a:cs typeface="Corbel"/>
              </a:rPr>
              <a:t>7</a:t>
            </a:r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99</a:t>
            </a:r>
            <a:endParaRPr lang="id-ID" dirty="0">
              <a:latin typeface="Corbel"/>
              <a:cs typeface="Corbel"/>
            </a:endParaRPr>
          </a:p>
          <a:p>
            <a:r>
              <a:rPr lang="en-US" dirty="0">
                <a:solidFill>
                  <a:srgbClr val="1CACE3"/>
                </a:solidFill>
                <a:latin typeface="Corbel"/>
                <a:cs typeface="Corbel"/>
              </a:rPr>
              <a:t>C</a:t>
            </a:r>
            <a:r>
              <a:rPr lang="en-US" spc="4" dirty="0">
                <a:solidFill>
                  <a:srgbClr val="1CACE3"/>
                </a:solidFill>
                <a:latin typeface="Corbel"/>
                <a:cs typeface="Corbel"/>
              </a:rPr>
              <a:t>O</a:t>
            </a:r>
            <a:r>
              <a:rPr lang="en-US" dirty="0">
                <a:solidFill>
                  <a:srgbClr val="1CACE3"/>
                </a:solidFill>
                <a:latin typeface="Corbel"/>
                <a:cs typeface="Corbel"/>
              </a:rPr>
              <a:t>SO</a:t>
            </a:r>
            <a:r>
              <a:rPr lang="en-US" spc="-32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dirty="0">
                <a:solidFill>
                  <a:srgbClr val="1CACE3"/>
                </a:solidFill>
                <a:latin typeface="Corbel"/>
                <a:cs typeface="Corbel"/>
              </a:rPr>
              <a:t>(</a:t>
            </a:r>
            <a:r>
              <a:rPr lang="en-US" i="1" spc="-39" dirty="0">
                <a:solidFill>
                  <a:srgbClr val="1CACE3"/>
                </a:solidFill>
                <a:latin typeface="Corbel"/>
                <a:cs typeface="Corbel"/>
              </a:rPr>
              <a:t>C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ommit</a:t>
            </a:r>
            <a:r>
              <a:rPr lang="en-US" i="1" spc="-14" dirty="0">
                <a:solidFill>
                  <a:srgbClr val="1CACE3"/>
                </a:solidFill>
                <a:latin typeface="Corbel"/>
                <a:cs typeface="Corbel"/>
              </a:rPr>
              <a:t>t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ee</a:t>
            </a:r>
            <a:r>
              <a:rPr lang="en-US" i="1" spc="-67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of</a:t>
            </a:r>
            <a:r>
              <a:rPr lang="en-US" i="1" spc="-117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S</a:t>
            </a:r>
            <a:r>
              <a:rPr lang="en-US" i="1" spc="-4" dirty="0">
                <a:solidFill>
                  <a:srgbClr val="1CACE3"/>
                </a:solidFill>
                <a:latin typeface="Corbel"/>
                <a:cs typeface="Corbel"/>
              </a:rPr>
              <a:t>p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ons</a:t>
            </a:r>
            <a:r>
              <a:rPr lang="en-US" i="1" spc="4" dirty="0">
                <a:solidFill>
                  <a:srgbClr val="1CACE3"/>
                </a:solidFill>
                <a:latin typeface="Corbel"/>
                <a:cs typeface="Corbel"/>
              </a:rPr>
              <a:t>o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ring</a:t>
            </a:r>
            <a:r>
              <a:rPr lang="en-US" i="1" spc="-8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Organ</a:t>
            </a:r>
            <a:r>
              <a:rPr lang="en-US" i="1" spc="4" dirty="0">
                <a:solidFill>
                  <a:srgbClr val="1CACE3"/>
                </a:solidFill>
                <a:latin typeface="Corbel"/>
                <a:cs typeface="Corbel"/>
              </a:rPr>
              <a:t>i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zation</a:t>
            </a:r>
            <a:r>
              <a:rPr lang="en-US" i="1" spc="-10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of</a:t>
            </a:r>
            <a:r>
              <a:rPr lang="en-US" i="1" spc="-32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the</a:t>
            </a:r>
            <a:r>
              <a:rPr lang="en-US" i="1" spc="-229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spc="-69" dirty="0" err="1">
                <a:solidFill>
                  <a:srgbClr val="1CACE3"/>
                </a:solidFill>
                <a:latin typeface="Corbel"/>
                <a:cs typeface="Corbel"/>
              </a:rPr>
              <a:t>T</a:t>
            </a:r>
            <a:r>
              <a:rPr lang="en-US" i="1" dirty="0" err="1">
                <a:solidFill>
                  <a:srgbClr val="1CACE3"/>
                </a:solidFill>
                <a:latin typeface="Corbel"/>
                <a:cs typeface="Corbel"/>
              </a:rPr>
              <a:t>r</a:t>
            </a:r>
            <a:r>
              <a:rPr lang="en-US" i="1" spc="-9" dirty="0" err="1">
                <a:solidFill>
                  <a:srgbClr val="1CACE3"/>
                </a:solidFill>
                <a:latin typeface="Corbel"/>
                <a:cs typeface="Corbel"/>
              </a:rPr>
              <a:t>e</a:t>
            </a:r>
            <a:r>
              <a:rPr lang="en-US" i="1" dirty="0" err="1">
                <a:solidFill>
                  <a:srgbClr val="1CACE3"/>
                </a:solidFill>
                <a:latin typeface="Corbel"/>
                <a:cs typeface="Corbel"/>
              </a:rPr>
              <a:t>adw</a:t>
            </a:r>
            <a:r>
              <a:rPr lang="en-US" i="1" spc="4" dirty="0" err="1">
                <a:solidFill>
                  <a:srgbClr val="1CACE3"/>
                </a:solidFill>
                <a:latin typeface="Corbel"/>
                <a:cs typeface="Corbel"/>
              </a:rPr>
              <a:t>a</a:t>
            </a:r>
            <a:r>
              <a:rPr lang="en-US" i="1" dirty="0" err="1">
                <a:solidFill>
                  <a:srgbClr val="1CACE3"/>
                </a:solidFill>
                <a:latin typeface="Corbel"/>
                <a:cs typeface="Corbel"/>
              </a:rPr>
              <a:t>y</a:t>
            </a:r>
            <a:r>
              <a:rPr lang="en-US" i="1" spc="-86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spc="-39" dirty="0">
                <a:solidFill>
                  <a:srgbClr val="1CACE3"/>
                </a:solidFill>
                <a:latin typeface="Corbel"/>
                <a:cs typeface="Corbel"/>
              </a:rPr>
              <a:t>C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ommissio</a:t>
            </a:r>
            <a:r>
              <a:rPr lang="en-US" i="1" spc="29" dirty="0">
                <a:solidFill>
                  <a:srgbClr val="1CACE3"/>
                </a:solidFill>
                <a:latin typeface="Corbel"/>
                <a:cs typeface="Corbel"/>
              </a:rPr>
              <a:t>n</a:t>
            </a:r>
            <a:r>
              <a:rPr lang="en-US" dirty="0" smtClean="0">
                <a:solidFill>
                  <a:srgbClr val="1CACE3"/>
                </a:solidFill>
                <a:latin typeface="Corbel"/>
                <a:cs typeface="Corbel"/>
              </a:rPr>
              <a:t>)</a:t>
            </a:r>
            <a:endParaRPr lang="id-ID" dirty="0" smtClean="0">
              <a:solidFill>
                <a:srgbClr val="1CACE3"/>
              </a:solidFill>
              <a:latin typeface="Corbel"/>
              <a:cs typeface="Corbel"/>
            </a:endParaRPr>
          </a:p>
          <a:p>
            <a:r>
              <a:rPr lang="en-US" dirty="0">
                <a:solidFill>
                  <a:srgbClr val="1CACE3"/>
                </a:solidFill>
                <a:latin typeface="Corbel"/>
                <a:cs typeface="Corbel"/>
              </a:rPr>
              <a:t>C</a:t>
            </a:r>
            <a:r>
              <a:rPr lang="en-US" spc="4" dirty="0">
                <a:solidFill>
                  <a:srgbClr val="1CACE3"/>
                </a:solidFill>
                <a:latin typeface="Corbel"/>
                <a:cs typeface="Corbel"/>
              </a:rPr>
              <a:t>O</a:t>
            </a:r>
            <a:r>
              <a:rPr lang="en-US" dirty="0">
                <a:solidFill>
                  <a:srgbClr val="1CACE3"/>
                </a:solidFill>
                <a:latin typeface="Corbel"/>
                <a:cs typeface="Corbel"/>
              </a:rPr>
              <a:t>BIT</a:t>
            </a:r>
            <a:r>
              <a:rPr lang="en-US" spc="-59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spc="4" dirty="0">
                <a:solidFill>
                  <a:srgbClr val="1CACE3"/>
                </a:solidFill>
                <a:latin typeface="Corbel"/>
                <a:cs typeface="Corbel"/>
              </a:rPr>
              <a:t>(</a:t>
            </a:r>
            <a:r>
              <a:rPr lang="en-US" i="1" spc="-39" dirty="0">
                <a:solidFill>
                  <a:srgbClr val="1CACE3"/>
                </a:solidFill>
                <a:latin typeface="Corbel"/>
                <a:cs typeface="Corbel"/>
              </a:rPr>
              <a:t>C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ontrol</a:t>
            </a:r>
            <a:r>
              <a:rPr lang="en-US" i="1" spc="-159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Objec</a:t>
            </a:r>
            <a:r>
              <a:rPr lang="en-US" i="1" spc="-9" dirty="0">
                <a:solidFill>
                  <a:srgbClr val="1CACE3"/>
                </a:solidFill>
                <a:latin typeface="Corbel"/>
                <a:cs typeface="Corbel"/>
              </a:rPr>
              <a:t>t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i</a:t>
            </a:r>
            <a:r>
              <a:rPr lang="en-US" i="1" spc="4" dirty="0">
                <a:solidFill>
                  <a:srgbClr val="1CACE3"/>
                </a:solidFill>
                <a:latin typeface="Corbel"/>
                <a:cs typeface="Corbel"/>
              </a:rPr>
              <a:t>v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es</a:t>
            </a:r>
            <a:r>
              <a:rPr lang="en-US" i="1" spc="-71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f</a:t>
            </a:r>
            <a:r>
              <a:rPr lang="en-US" i="1" spc="4" dirty="0">
                <a:solidFill>
                  <a:srgbClr val="1CACE3"/>
                </a:solidFill>
                <a:latin typeface="Corbel"/>
                <a:cs typeface="Corbel"/>
              </a:rPr>
              <a:t>o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r</a:t>
            </a:r>
            <a:r>
              <a:rPr lang="en-US" i="1" spc="-27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In</a:t>
            </a:r>
            <a:r>
              <a:rPr lang="en-US" i="1" spc="9" dirty="0">
                <a:solidFill>
                  <a:srgbClr val="1CACE3"/>
                </a:solidFill>
                <a:latin typeface="Corbel"/>
                <a:cs typeface="Corbel"/>
              </a:rPr>
              <a:t>f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ormation</a:t>
            </a:r>
            <a:r>
              <a:rPr lang="en-US" i="1" spc="-104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and</a:t>
            </a:r>
            <a:r>
              <a:rPr lang="en-US" i="1" spc="-33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spc="-4" dirty="0">
                <a:solidFill>
                  <a:srgbClr val="1CACE3"/>
                </a:solidFill>
                <a:latin typeface="Corbel"/>
                <a:cs typeface="Corbel"/>
              </a:rPr>
              <a:t>R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elat</a:t>
            </a:r>
            <a:r>
              <a:rPr lang="en-US" i="1" spc="-9" dirty="0">
                <a:solidFill>
                  <a:srgbClr val="1CACE3"/>
                </a:solidFill>
                <a:latin typeface="Corbel"/>
                <a:cs typeface="Corbel"/>
              </a:rPr>
              <a:t>e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d</a:t>
            </a:r>
            <a:r>
              <a:rPr lang="en-US" i="1" spc="-234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lang="en-US" i="1" spc="-79" dirty="0">
                <a:solidFill>
                  <a:srgbClr val="1CACE3"/>
                </a:solidFill>
                <a:latin typeface="Corbel"/>
                <a:cs typeface="Corbel"/>
              </a:rPr>
              <a:t>T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echnol</a:t>
            </a:r>
            <a:r>
              <a:rPr lang="en-US" i="1" spc="4" dirty="0">
                <a:solidFill>
                  <a:srgbClr val="1CACE3"/>
                </a:solidFill>
                <a:latin typeface="Corbel"/>
                <a:cs typeface="Corbel"/>
              </a:rPr>
              <a:t>o</a:t>
            </a:r>
            <a:r>
              <a:rPr lang="en-US" i="1" dirty="0">
                <a:solidFill>
                  <a:srgbClr val="1CACE3"/>
                </a:solidFill>
                <a:latin typeface="Corbel"/>
                <a:cs typeface="Corbel"/>
              </a:rPr>
              <a:t>g</a:t>
            </a:r>
            <a:r>
              <a:rPr lang="en-US" i="1" spc="9" dirty="0">
                <a:solidFill>
                  <a:srgbClr val="1CACE3"/>
                </a:solidFill>
                <a:latin typeface="Corbel"/>
                <a:cs typeface="Corbel"/>
              </a:rPr>
              <a:t>y</a:t>
            </a:r>
            <a:r>
              <a:rPr lang="en-US" dirty="0">
                <a:solidFill>
                  <a:srgbClr val="1CACE3"/>
                </a:solidFill>
                <a:latin typeface="Corbel"/>
                <a:cs typeface="Corbel"/>
              </a:rPr>
              <a:t>)</a:t>
            </a:r>
            <a:endParaRPr lang="en-US" dirty="0">
              <a:latin typeface="Corbel"/>
              <a:cs typeface="Corbel"/>
            </a:endParaRPr>
          </a:p>
          <a:p>
            <a:r>
              <a:rPr lang="id-ID" dirty="0">
                <a:solidFill>
                  <a:srgbClr val="1CACE3"/>
                </a:solidFill>
                <a:latin typeface="Corbel"/>
                <a:cs typeface="Corbel"/>
              </a:rPr>
              <a:t>Val IT</a:t>
            </a:r>
            <a:endParaRPr lang="id-ID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12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5548" r="5970" b="3457"/>
          <a:stretch/>
        </p:blipFill>
        <p:spPr bwMode="auto">
          <a:xfrm>
            <a:off x="641444" y="1207826"/>
            <a:ext cx="7861111" cy="55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392373"/>
            <a:ext cx="8229600" cy="1066800"/>
          </a:xfrm>
        </p:spPr>
        <p:txBody>
          <a:bodyPr>
            <a:normAutofit/>
          </a:bodyPr>
          <a:lstStyle/>
          <a:p>
            <a:r>
              <a:rPr lang="id-ID" dirty="0"/>
              <a:t>ITIL </a:t>
            </a:r>
            <a:r>
              <a:rPr lang="id-ID" dirty="0" smtClean="0"/>
              <a:t>Framework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48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n-US" b="1" dirty="0"/>
              <a:t>ITIL dikembangkan oleh The Office of Government Commerce (OGC) suatu badan dibawah pemerintah Inggris, dengan bekerja sama dengan The IT Service Management Forum (</a:t>
            </a:r>
            <a:r>
              <a:rPr lang="en-US" b="1" dirty="0" err="1"/>
              <a:t>itSMF</a:t>
            </a:r>
            <a:r>
              <a:rPr lang="en-US" b="1" dirty="0"/>
              <a:t>) dan British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b="1" dirty="0"/>
              <a:t>Standard Institute (BSI)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ITIL merupakan suatu framework pengelolaan layanan TI (IT Service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Management – ITSM) yang sudah diadopsi sebagai standar industri pengembangan industri perangkat lunak di dunia.</a:t>
            </a:r>
          </a:p>
          <a:p>
            <a:pPr marL="0" indent="0">
              <a:buFont typeface="Arial" charset="0"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/>
              <a:t>ITSM memfokuskan diri pada 3 (tiga) tujuan utama, yaitu:</a:t>
            </a:r>
          </a:p>
          <a:p>
            <a:pPr>
              <a:buFont typeface="Arial" charset="0"/>
              <a:buNone/>
              <a:defRPr/>
            </a:pPr>
            <a:r>
              <a:rPr lang="en-US" b="1" dirty="0"/>
              <a:t>1. Menyelaraskan layanan TI dengan kebutuhan </a:t>
            </a:r>
            <a:r>
              <a:rPr lang="nl-NL" b="1" dirty="0"/>
              <a:t>sekarang dan akan datang dari bisnis dan </a:t>
            </a:r>
            <a:r>
              <a:rPr lang="en-US" b="1" dirty="0"/>
              <a:t>pelanggannya.</a:t>
            </a:r>
          </a:p>
          <a:p>
            <a:pPr>
              <a:buFont typeface="Arial" charset="0"/>
              <a:buNone/>
              <a:defRPr/>
            </a:pPr>
            <a:r>
              <a:rPr lang="fi-FI" b="1" dirty="0"/>
              <a:t>2. Memperbaiki kualitas layanan-layanan TI.</a:t>
            </a:r>
          </a:p>
          <a:p>
            <a:pPr>
              <a:buFont typeface="Arial" charset="0"/>
              <a:buNone/>
              <a:defRPr/>
            </a:pPr>
            <a:r>
              <a:rPr lang="en-US" b="1" dirty="0"/>
              <a:t>3. Mengurangi biaya jangka panjang dari pengelolaan layanan-layanan tersebut</a:t>
            </a:r>
          </a:p>
          <a:p>
            <a:pPr>
              <a:buFont typeface="Arial" charset="0"/>
              <a:buNone/>
              <a:defRPr/>
            </a:pPr>
            <a:endParaRPr lang="en-US" b="1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Standar ITIL berfokus kepada pelayanan </a:t>
            </a:r>
            <a:r>
              <a:rPr lang="fi-FI" i="1" dirty="0"/>
              <a:t>customer, dan sama sekali tidak menyertakan proses </a:t>
            </a:r>
            <a:r>
              <a:rPr lang="en-US" dirty="0"/>
              <a:t>penyelarasan strategi perusahaan terhadap strategi TI yang dikembangkan.</a:t>
            </a:r>
            <a:endParaRPr lang="en-US" b="1" dirty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721</Words>
  <Application>Microsoft Office PowerPoint</Application>
  <PresentationFormat>On-screen Show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Pengantar</vt:lpstr>
      <vt:lpstr>Hal yang perlu diperhatikan</vt:lpstr>
      <vt:lpstr>Bagaimana Cara Implementasi Tata kelola TI </vt:lpstr>
      <vt:lpstr>Critical Factor ITG</vt:lpstr>
      <vt:lpstr>Beberapa Best Practices Guideline untuk Tata Kelola TI </vt:lpstr>
      <vt:lpstr>ITIL Framework</vt:lpstr>
      <vt:lpstr>PowerPoint Presentation</vt:lpstr>
      <vt:lpstr>PowerPoint Presentation</vt:lpstr>
      <vt:lpstr>ISO/IEC 17799</vt:lpstr>
      <vt:lpstr>PowerPoint Presentation</vt:lpstr>
      <vt:lpstr>COSO (Committee of Sponsoring Organization of the Treadway Commission) </vt:lpstr>
      <vt:lpstr>PowerPoint Presentation</vt:lpstr>
      <vt:lpstr>PowerPoint Presentation</vt:lpstr>
      <vt:lpstr>COBIT (Control Objectives for Information and Related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 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MUKRI, Haditya</dc:creator>
  <cp:lastModifiedBy>Staff</cp:lastModifiedBy>
  <cp:revision>6</cp:revision>
  <dcterms:created xsi:type="dcterms:W3CDTF">2018-04-02T02:56:21Z</dcterms:created>
  <dcterms:modified xsi:type="dcterms:W3CDTF">2018-04-21T05:44:48Z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2018-02-04T00:00:00Z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2018-04-02T00:00:00Z</vt:filetime>
  </property>
</Properties>
</file>