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0" y="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947A4-C130-4AF0-B821-410D78FF2A6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047B3-908E-448C-99AE-43B17B8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8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047B3-908E-448C-99AE-43B17B8F10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6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5577" y="474243"/>
            <a:ext cx="8312845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1955" y="462343"/>
            <a:ext cx="732008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721" y="1214399"/>
            <a:ext cx="8074556" cy="4415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1455" y="68580"/>
            <a:ext cx="9068255" cy="67787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00400" y="3532123"/>
            <a:ext cx="5772150" cy="1441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id-ID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Dampak Tatakelola Teknologi Informasi Terhadap </a:t>
            </a:r>
            <a:br>
              <a:rPr lang="id-ID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id-ID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Keselarasan </a:t>
            </a:r>
            <a:r>
              <a:rPr lang="id-ID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TI/Bisnis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id-ID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en-US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TATA KELOLA SIK</a:t>
            </a:r>
            <a:endParaRPr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635" algn="ctr">
              <a:lnSpc>
                <a:spcPts val="2390"/>
              </a:lnSpc>
            </a:pPr>
            <a:r>
              <a:rPr lang="en-US" sz="2000" b="1" spc="-5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Syefira</a:t>
            </a:r>
            <a:r>
              <a:rPr lang="en-US" sz="20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spc="-5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Salsabila</a:t>
            </a:r>
            <a:endParaRPr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Prodi RMIK &amp;</a:t>
            </a:r>
            <a:r>
              <a:rPr sz="1800" b="1" spc="-6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800" b="1" spc="-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MIK</a:t>
            </a:r>
            <a:endParaRPr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257" y="801806"/>
            <a:ext cx="8229600" cy="1066800"/>
          </a:xfrm>
        </p:spPr>
        <p:txBody>
          <a:bodyPr/>
          <a:lstStyle/>
          <a:p>
            <a:r>
              <a:rPr lang="id-ID" dirty="0" smtClean="0"/>
              <a:t>Pentingnya Tatakelola Teknologi Informasai</a:t>
            </a:r>
            <a:endParaRPr lang="id-ID" dirty="0"/>
          </a:p>
        </p:txBody>
      </p:sp>
      <p:grpSp>
        <p:nvGrpSpPr>
          <p:cNvPr id="5" name="Group 4"/>
          <p:cNvGrpSpPr/>
          <p:nvPr/>
        </p:nvGrpSpPr>
        <p:grpSpPr>
          <a:xfrm>
            <a:off x="417221" y="2546214"/>
            <a:ext cx="8227671" cy="1772394"/>
            <a:chOff x="458164" y="3037534"/>
            <a:chExt cx="8227671" cy="1772394"/>
          </a:xfrm>
        </p:grpSpPr>
        <p:sp>
          <p:nvSpPr>
            <p:cNvPr id="6" name="Chevron 5"/>
            <p:cNvSpPr/>
            <p:nvPr/>
          </p:nvSpPr>
          <p:spPr>
            <a:xfrm>
              <a:off x="458164" y="3222253"/>
              <a:ext cx="2423070" cy="935305"/>
            </a:xfrm>
            <a:prstGeom prst="chevron">
              <a:avLst>
                <a:gd name="adj" fmla="val 4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1104316" y="3037534"/>
              <a:ext cx="2046148" cy="1772394"/>
            </a:xfrm>
            <a:custGeom>
              <a:avLst/>
              <a:gdLst>
                <a:gd name="connsiteX0" fmla="*/ 0 w 2046148"/>
                <a:gd name="connsiteY0" fmla="*/ 177239 h 1772394"/>
                <a:gd name="connsiteX1" fmla="*/ 177239 w 2046148"/>
                <a:gd name="connsiteY1" fmla="*/ 0 h 1772394"/>
                <a:gd name="connsiteX2" fmla="*/ 1868909 w 2046148"/>
                <a:gd name="connsiteY2" fmla="*/ 0 h 1772394"/>
                <a:gd name="connsiteX3" fmla="*/ 2046148 w 2046148"/>
                <a:gd name="connsiteY3" fmla="*/ 177239 h 1772394"/>
                <a:gd name="connsiteX4" fmla="*/ 2046148 w 2046148"/>
                <a:gd name="connsiteY4" fmla="*/ 1595155 h 1772394"/>
                <a:gd name="connsiteX5" fmla="*/ 1868909 w 2046148"/>
                <a:gd name="connsiteY5" fmla="*/ 1772394 h 1772394"/>
                <a:gd name="connsiteX6" fmla="*/ 177239 w 2046148"/>
                <a:gd name="connsiteY6" fmla="*/ 1772394 h 1772394"/>
                <a:gd name="connsiteX7" fmla="*/ 0 w 2046148"/>
                <a:gd name="connsiteY7" fmla="*/ 1595155 h 1772394"/>
                <a:gd name="connsiteX8" fmla="*/ 0 w 2046148"/>
                <a:gd name="connsiteY8" fmla="*/ 177239 h 177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6148" h="1772394">
                  <a:moveTo>
                    <a:pt x="0" y="177239"/>
                  </a:moveTo>
                  <a:cubicBezTo>
                    <a:pt x="0" y="79353"/>
                    <a:pt x="79353" y="0"/>
                    <a:pt x="177239" y="0"/>
                  </a:cubicBezTo>
                  <a:lnTo>
                    <a:pt x="1868909" y="0"/>
                  </a:lnTo>
                  <a:cubicBezTo>
                    <a:pt x="1966795" y="0"/>
                    <a:pt x="2046148" y="79353"/>
                    <a:pt x="2046148" y="177239"/>
                  </a:cubicBezTo>
                  <a:lnTo>
                    <a:pt x="2046148" y="1595155"/>
                  </a:lnTo>
                  <a:cubicBezTo>
                    <a:pt x="2046148" y="1693041"/>
                    <a:pt x="1966795" y="1772394"/>
                    <a:pt x="1868909" y="1772394"/>
                  </a:cubicBezTo>
                  <a:lnTo>
                    <a:pt x="177239" y="1772394"/>
                  </a:lnTo>
                  <a:cubicBezTo>
                    <a:pt x="79353" y="1772394"/>
                    <a:pt x="0" y="1693041"/>
                    <a:pt x="0" y="1595155"/>
                  </a:cubicBezTo>
                  <a:lnTo>
                    <a:pt x="0" y="17723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2600" tIns="222600" rIns="222600" bIns="22260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400" kern="1200" dirty="0" smtClean="0"/>
                <a:t>Teknologi Informasi</a:t>
              </a:r>
              <a:endParaRPr lang="en-US" sz="24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1800" kern="1200" dirty="0" smtClean="0"/>
                <a:t>Tanggung Jawab PDE</a:t>
              </a:r>
              <a:endParaRPr lang="en-US" sz="1800" kern="1200" dirty="0"/>
            </a:p>
          </p:txBody>
        </p:sp>
        <p:sp>
          <p:nvSpPr>
            <p:cNvPr id="8" name="Chevron 7"/>
            <p:cNvSpPr/>
            <p:nvPr/>
          </p:nvSpPr>
          <p:spPr>
            <a:xfrm>
              <a:off x="3225849" y="3222253"/>
              <a:ext cx="2423070" cy="935305"/>
            </a:xfrm>
            <a:prstGeom prst="chevron">
              <a:avLst>
                <a:gd name="adj" fmla="val 4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3872001" y="3037534"/>
              <a:ext cx="2046148" cy="1772394"/>
            </a:xfrm>
            <a:custGeom>
              <a:avLst/>
              <a:gdLst>
                <a:gd name="connsiteX0" fmla="*/ 0 w 2046148"/>
                <a:gd name="connsiteY0" fmla="*/ 177239 h 1772394"/>
                <a:gd name="connsiteX1" fmla="*/ 177239 w 2046148"/>
                <a:gd name="connsiteY1" fmla="*/ 0 h 1772394"/>
                <a:gd name="connsiteX2" fmla="*/ 1868909 w 2046148"/>
                <a:gd name="connsiteY2" fmla="*/ 0 h 1772394"/>
                <a:gd name="connsiteX3" fmla="*/ 2046148 w 2046148"/>
                <a:gd name="connsiteY3" fmla="*/ 177239 h 1772394"/>
                <a:gd name="connsiteX4" fmla="*/ 2046148 w 2046148"/>
                <a:gd name="connsiteY4" fmla="*/ 1595155 h 1772394"/>
                <a:gd name="connsiteX5" fmla="*/ 1868909 w 2046148"/>
                <a:gd name="connsiteY5" fmla="*/ 1772394 h 1772394"/>
                <a:gd name="connsiteX6" fmla="*/ 177239 w 2046148"/>
                <a:gd name="connsiteY6" fmla="*/ 1772394 h 1772394"/>
                <a:gd name="connsiteX7" fmla="*/ 0 w 2046148"/>
                <a:gd name="connsiteY7" fmla="*/ 1595155 h 1772394"/>
                <a:gd name="connsiteX8" fmla="*/ 0 w 2046148"/>
                <a:gd name="connsiteY8" fmla="*/ 177239 h 177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6148" h="1772394">
                  <a:moveTo>
                    <a:pt x="0" y="177239"/>
                  </a:moveTo>
                  <a:cubicBezTo>
                    <a:pt x="0" y="79353"/>
                    <a:pt x="79353" y="0"/>
                    <a:pt x="177239" y="0"/>
                  </a:cubicBezTo>
                  <a:lnTo>
                    <a:pt x="1868909" y="0"/>
                  </a:lnTo>
                  <a:cubicBezTo>
                    <a:pt x="1966795" y="0"/>
                    <a:pt x="2046148" y="79353"/>
                    <a:pt x="2046148" y="177239"/>
                  </a:cubicBezTo>
                  <a:lnTo>
                    <a:pt x="2046148" y="1595155"/>
                  </a:lnTo>
                  <a:cubicBezTo>
                    <a:pt x="2046148" y="1693041"/>
                    <a:pt x="1966795" y="1772394"/>
                    <a:pt x="1868909" y="1772394"/>
                  </a:cubicBezTo>
                  <a:lnTo>
                    <a:pt x="177239" y="1772394"/>
                  </a:lnTo>
                  <a:cubicBezTo>
                    <a:pt x="79353" y="1772394"/>
                    <a:pt x="0" y="1693041"/>
                    <a:pt x="0" y="1595155"/>
                  </a:cubicBezTo>
                  <a:lnTo>
                    <a:pt x="0" y="17723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2600" tIns="222600" rIns="222600" bIns="22260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400" kern="1200" dirty="0" smtClean="0"/>
                <a:t>PDE diubah</a:t>
              </a:r>
              <a:endParaRPr lang="en-US" sz="24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1800" kern="1200" dirty="0" smtClean="0"/>
                <a:t>Departemen Sistem Informasi</a:t>
              </a:r>
              <a:endParaRPr lang="en-US" sz="1800" kern="1200" dirty="0"/>
            </a:p>
          </p:txBody>
        </p:sp>
        <p:sp>
          <p:nvSpPr>
            <p:cNvPr id="10" name="Chevron 9"/>
            <p:cNvSpPr/>
            <p:nvPr/>
          </p:nvSpPr>
          <p:spPr>
            <a:xfrm>
              <a:off x="5993534" y="3222253"/>
              <a:ext cx="2423070" cy="935305"/>
            </a:xfrm>
            <a:prstGeom prst="chevron">
              <a:avLst>
                <a:gd name="adj" fmla="val 4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9687" y="3037534"/>
              <a:ext cx="2046148" cy="1772394"/>
            </a:xfrm>
            <a:custGeom>
              <a:avLst/>
              <a:gdLst>
                <a:gd name="connsiteX0" fmla="*/ 0 w 2046148"/>
                <a:gd name="connsiteY0" fmla="*/ 177239 h 1772394"/>
                <a:gd name="connsiteX1" fmla="*/ 177239 w 2046148"/>
                <a:gd name="connsiteY1" fmla="*/ 0 h 1772394"/>
                <a:gd name="connsiteX2" fmla="*/ 1868909 w 2046148"/>
                <a:gd name="connsiteY2" fmla="*/ 0 h 1772394"/>
                <a:gd name="connsiteX3" fmla="*/ 2046148 w 2046148"/>
                <a:gd name="connsiteY3" fmla="*/ 177239 h 1772394"/>
                <a:gd name="connsiteX4" fmla="*/ 2046148 w 2046148"/>
                <a:gd name="connsiteY4" fmla="*/ 1595155 h 1772394"/>
                <a:gd name="connsiteX5" fmla="*/ 1868909 w 2046148"/>
                <a:gd name="connsiteY5" fmla="*/ 1772394 h 1772394"/>
                <a:gd name="connsiteX6" fmla="*/ 177239 w 2046148"/>
                <a:gd name="connsiteY6" fmla="*/ 1772394 h 1772394"/>
                <a:gd name="connsiteX7" fmla="*/ 0 w 2046148"/>
                <a:gd name="connsiteY7" fmla="*/ 1595155 h 1772394"/>
                <a:gd name="connsiteX8" fmla="*/ 0 w 2046148"/>
                <a:gd name="connsiteY8" fmla="*/ 177239 h 177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6148" h="1772394">
                  <a:moveTo>
                    <a:pt x="0" y="177239"/>
                  </a:moveTo>
                  <a:cubicBezTo>
                    <a:pt x="0" y="79353"/>
                    <a:pt x="79353" y="0"/>
                    <a:pt x="177239" y="0"/>
                  </a:cubicBezTo>
                  <a:lnTo>
                    <a:pt x="1868909" y="0"/>
                  </a:lnTo>
                  <a:cubicBezTo>
                    <a:pt x="1966795" y="0"/>
                    <a:pt x="2046148" y="79353"/>
                    <a:pt x="2046148" y="177239"/>
                  </a:cubicBezTo>
                  <a:lnTo>
                    <a:pt x="2046148" y="1595155"/>
                  </a:lnTo>
                  <a:cubicBezTo>
                    <a:pt x="2046148" y="1693041"/>
                    <a:pt x="1966795" y="1772394"/>
                    <a:pt x="1868909" y="1772394"/>
                  </a:cubicBezTo>
                  <a:lnTo>
                    <a:pt x="177239" y="1772394"/>
                  </a:lnTo>
                  <a:cubicBezTo>
                    <a:pt x="79353" y="1772394"/>
                    <a:pt x="0" y="1693041"/>
                    <a:pt x="0" y="1595155"/>
                  </a:cubicBezTo>
                  <a:lnTo>
                    <a:pt x="0" y="17723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2600" tIns="222600" rIns="222600" bIns="22260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400" kern="1200" dirty="0" smtClean="0"/>
                <a:t>Peranan TI</a:t>
              </a:r>
              <a:endParaRPr lang="en-US" sz="24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1800" kern="1200" dirty="0" smtClean="0"/>
                <a:t>Efiseiensi</a:t>
              </a:r>
              <a:endParaRPr lang="en-US" sz="18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1800" kern="1200" dirty="0" smtClean="0"/>
                <a:t>Teknis</a:t>
              </a:r>
              <a:endParaRPr lang="en-US" sz="18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1800" kern="1200" dirty="0" smtClean="0"/>
                <a:t>Operasional</a:t>
              </a:r>
              <a:endParaRPr lang="en-US" sz="18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d-ID" sz="1800" kern="1200" dirty="0" smtClean="0"/>
                <a:t>Strategic</a:t>
              </a:r>
              <a:endParaRPr lang="en-US" sz="1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9464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Pentingnya Tata Kelola TI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721" y="1214399"/>
            <a:ext cx="8074556" cy="4401205"/>
          </a:xfrm>
        </p:spPr>
        <p:txBody>
          <a:bodyPr/>
          <a:lstStyle/>
          <a:p>
            <a:r>
              <a:rPr lang="id-ID" sz="2200" dirty="0" smtClean="0">
                <a:latin typeface="Arial" pitchFamily="34" charset="0"/>
                <a:cs typeface="Arial" pitchFamily="34" charset="0"/>
              </a:rPr>
              <a:t>Perubahan Peranan TI</a:t>
            </a:r>
          </a:p>
          <a:p>
            <a:pPr lvl="1"/>
            <a:r>
              <a:rPr lang="id-ID" sz="2200" dirty="0" smtClean="0">
                <a:latin typeface="Arial" pitchFamily="34" charset="0"/>
                <a:cs typeface="Arial" pitchFamily="34" charset="0"/>
              </a:rPr>
              <a:t>Peran Efisiensi ke Peran Strategik yang harus ditangani di level Korporat</a:t>
            </a:r>
          </a:p>
          <a:p>
            <a:r>
              <a:rPr lang="id-ID" sz="2200" dirty="0" smtClean="0">
                <a:latin typeface="Arial" pitchFamily="34" charset="0"/>
                <a:cs typeface="Arial" pitchFamily="34" charset="0"/>
              </a:rPr>
              <a:t>Banyaknya Proyek TI Strategik yang penting</a:t>
            </a:r>
          </a:p>
          <a:p>
            <a:pPr lvl="1"/>
            <a:r>
              <a:rPr lang="id-ID" sz="2200" dirty="0" smtClean="0">
                <a:latin typeface="Arial" pitchFamily="34" charset="0"/>
                <a:cs typeface="Arial" pitchFamily="34" charset="0"/>
              </a:rPr>
              <a:t>Kegagalan Implementasi karena hanya ditangani oleh teknisi IT</a:t>
            </a:r>
          </a:p>
          <a:p>
            <a:r>
              <a:rPr lang="id-ID" sz="2200" dirty="0" smtClean="0">
                <a:latin typeface="Arial" pitchFamily="34" charset="0"/>
                <a:cs typeface="Arial" pitchFamily="34" charset="0"/>
              </a:rPr>
              <a:t>Keputusan TI</a:t>
            </a:r>
          </a:p>
          <a:p>
            <a:pPr lvl="1"/>
            <a:r>
              <a:rPr lang="id-ID" sz="2200" dirty="0" smtClean="0">
                <a:latin typeface="Arial" pitchFamily="34" charset="0"/>
                <a:cs typeface="Arial" pitchFamily="34" charset="0"/>
              </a:rPr>
              <a:t>Bersifat ad hoc atau tidak terencana dengan baik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improvisasi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200" dirty="0" smtClean="0">
                <a:latin typeface="Arial" pitchFamily="34" charset="0"/>
                <a:cs typeface="Arial" pitchFamily="34" charset="0"/>
              </a:rPr>
              <a:t>TI </a:t>
            </a:r>
            <a:r>
              <a:rPr lang="id-ID" sz="2200" dirty="0">
                <a:latin typeface="Arial" pitchFamily="34" charset="0"/>
                <a:cs typeface="Arial" pitchFamily="34" charset="0"/>
              </a:rPr>
              <a:t>p</a:t>
            </a:r>
            <a:r>
              <a:rPr lang="id-ID" sz="2200" dirty="0" smtClean="0">
                <a:latin typeface="Arial" pitchFamily="34" charset="0"/>
                <a:cs typeface="Arial" pitchFamily="34" charset="0"/>
              </a:rPr>
              <a:t>endorong utama proses transformasi bisnis yang memberi imbas penting bagi organisasi dalam pencapaian misi, visi, dan tujuan strategic.</a:t>
            </a:r>
          </a:p>
          <a:p>
            <a:r>
              <a:rPr lang="id-ID" sz="2200" dirty="0" smtClean="0">
                <a:latin typeface="Arial" pitchFamily="34" charset="0"/>
                <a:cs typeface="Arial" pitchFamily="34" charset="0"/>
              </a:rPr>
              <a:t>Kesuksesan pelaksanaan TI harus dapat terukur melalui metrik tata kelola TI.</a:t>
            </a:r>
          </a:p>
        </p:txBody>
      </p:sp>
    </p:spTree>
    <p:extLst>
      <p:ext uri="{BB962C8B-B14F-4D97-AF65-F5344CB8AC3E}">
        <p14:creationId xmlns:p14="http://schemas.microsoft.com/office/powerpoint/2010/main" val="237119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62342"/>
            <a:ext cx="7851045" cy="1231106"/>
          </a:xfrm>
        </p:spPr>
        <p:txBody>
          <a:bodyPr/>
          <a:lstStyle/>
          <a:p>
            <a:pPr algn="ctr"/>
            <a:r>
              <a:rPr lang="id-ID" sz="4000" dirty="0" smtClean="0"/>
              <a:t>Penyebab Keputusan TI bersifat  ad hoc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074556" cy="3323987"/>
          </a:xfrm>
        </p:spPr>
        <p:txBody>
          <a:bodyPr/>
          <a:lstStyle/>
          <a:p>
            <a:r>
              <a:rPr lang="id-ID" sz="2400" dirty="0" smtClean="0"/>
              <a:t>Keputusan dibuat dalam posisi perdebatan informal</a:t>
            </a:r>
          </a:p>
          <a:p>
            <a:r>
              <a:rPr lang="id-ID" sz="2400" dirty="0" smtClean="0"/>
              <a:t>Proyek dsetujui tanpa konteks strategik</a:t>
            </a:r>
          </a:p>
          <a:p>
            <a:r>
              <a:rPr lang="id-ID" sz="2400" dirty="0" smtClean="0"/>
              <a:t>Fokus lebih pada kapasitas CIO dibandingkan tatakelolaTI berada pada jalurnya</a:t>
            </a:r>
          </a:p>
          <a:p>
            <a:r>
              <a:rPr lang="id-ID" sz="2400" dirty="0" smtClean="0"/>
              <a:t>Komunikasi dan presentasi dilakukan dengan bahasa yang terlalu technology minded</a:t>
            </a:r>
          </a:p>
          <a:p>
            <a:r>
              <a:rPr lang="id-ID" sz="2400" dirty="0" smtClean="0"/>
              <a:t>CIO memiliki akuntabilitas du kendalinya</a:t>
            </a:r>
          </a:p>
          <a:p>
            <a:r>
              <a:rPr lang="id-ID" sz="2400" dirty="0" smtClean="0"/>
              <a:t>Dewan direksi terlalu fokus pada hal-hal kecil dibandingkan pada masalah yang lebih besar dari TI.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89819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43582" y="2857500"/>
            <a:ext cx="8229600" cy="3447098"/>
          </a:xfrm>
        </p:spPr>
        <p:txBody>
          <a:bodyPr/>
          <a:lstStyle/>
          <a:p>
            <a:r>
              <a:rPr lang="id-ID" sz="2800" dirty="0" smtClean="0"/>
              <a:t>Mengatur TI hanya merujuk pada serangkaian mekanisme di departemen TI untuk menghasilkan keputusan spesifik TI.</a:t>
            </a:r>
          </a:p>
          <a:p>
            <a:r>
              <a:rPr lang="id-ID" sz="2800" dirty="0" smtClean="0"/>
              <a:t>Mengelola merupakan serangkaian sistem dan mekanisme yang menentukan pihak-pihak, baik di departemen TI maupun diluar departemen TI yang membuat dan berkonstribus dalam pembuatan keputusan.</a:t>
            </a:r>
            <a:endParaRPr lang="id-ID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206422" y="758949"/>
            <a:ext cx="8226833" cy="1834381"/>
            <a:chOff x="458583" y="3494472"/>
            <a:chExt cx="8226833" cy="1834381"/>
          </a:xfrm>
        </p:grpSpPr>
        <p:sp>
          <p:nvSpPr>
            <p:cNvPr id="6" name="Freeform 5"/>
            <p:cNvSpPr/>
            <p:nvPr/>
          </p:nvSpPr>
          <p:spPr>
            <a:xfrm>
              <a:off x="458583" y="3494472"/>
              <a:ext cx="1834381" cy="1834381"/>
            </a:xfrm>
            <a:custGeom>
              <a:avLst/>
              <a:gdLst>
                <a:gd name="connsiteX0" fmla="*/ 0 w 1834381"/>
                <a:gd name="connsiteY0" fmla="*/ 917191 h 1834381"/>
                <a:gd name="connsiteX1" fmla="*/ 917191 w 1834381"/>
                <a:gd name="connsiteY1" fmla="*/ 0 h 1834381"/>
                <a:gd name="connsiteX2" fmla="*/ 1834382 w 1834381"/>
                <a:gd name="connsiteY2" fmla="*/ 917191 h 1834381"/>
                <a:gd name="connsiteX3" fmla="*/ 917191 w 1834381"/>
                <a:gd name="connsiteY3" fmla="*/ 1834382 h 1834381"/>
                <a:gd name="connsiteX4" fmla="*/ 0 w 1834381"/>
                <a:gd name="connsiteY4" fmla="*/ 917191 h 1834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4381" h="1834381">
                  <a:moveTo>
                    <a:pt x="0" y="917191"/>
                  </a:moveTo>
                  <a:cubicBezTo>
                    <a:pt x="0" y="410640"/>
                    <a:pt x="410640" y="0"/>
                    <a:pt x="917191" y="0"/>
                  </a:cubicBezTo>
                  <a:cubicBezTo>
                    <a:pt x="1423742" y="0"/>
                    <a:pt x="1834382" y="410640"/>
                    <a:pt x="1834382" y="917191"/>
                  </a:cubicBezTo>
                  <a:cubicBezTo>
                    <a:pt x="1834382" y="1423742"/>
                    <a:pt x="1423742" y="1834382"/>
                    <a:pt x="917191" y="1834382"/>
                  </a:cubicBezTo>
                  <a:cubicBezTo>
                    <a:pt x="410640" y="1834382"/>
                    <a:pt x="0" y="1423742"/>
                    <a:pt x="0" y="91719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4039" tIns="294039" rIns="294039" bIns="29403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 smtClean="0"/>
                <a:t>Manage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dirty="0" smtClean="0"/>
                <a:t>Mengatur</a:t>
              </a:r>
              <a:endParaRPr lang="en-US" sz="20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2441916" y="3879692"/>
              <a:ext cx="1063941" cy="1063941"/>
            </a:xfrm>
            <a:custGeom>
              <a:avLst/>
              <a:gdLst>
                <a:gd name="connsiteX0" fmla="*/ 141025 w 1063941"/>
                <a:gd name="connsiteY0" fmla="*/ 406851 h 1063941"/>
                <a:gd name="connsiteX1" fmla="*/ 406851 w 1063941"/>
                <a:gd name="connsiteY1" fmla="*/ 406851 h 1063941"/>
                <a:gd name="connsiteX2" fmla="*/ 406851 w 1063941"/>
                <a:gd name="connsiteY2" fmla="*/ 141025 h 1063941"/>
                <a:gd name="connsiteX3" fmla="*/ 657090 w 1063941"/>
                <a:gd name="connsiteY3" fmla="*/ 141025 h 1063941"/>
                <a:gd name="connsiteX4" fmla="*/ 657090 w 1063941"/>
                <a:gd name="connsiteY4" fmla="*/ 406851 h 1063941"/>
                <a:gd name="connsiteX5" fmla="*/ 922916 w 1063941"/>
                <a:gd name="connsiteY5" fmla="*/ 406851 h 1063941"/>
                <a:gd name="connsiteX6" fmla="*/ 922916 w 1063941"/>
                <a:gd name="connsiteY6" fmla="*/ 657090 h 1063941"/>
                <a:gd name="connsiteX7" fmla="*/ 657090 w 1063941"/>
                <a:gd name="connsiteY7" fmla="*/ 657090 h 1063941"/>
                <a:gd name="connsiteX8" fmla="*/ 657090 w 1063941"/>
                <a:gd name="connsiteY8" fmla="*/ 922916 h 1063941"/>
                <a:gd name="connsiteX9" fmla="*/ 406851 w 1063941"/>
                <a:gd name="connsiteY9" fmla="*/ 922916 h 1063941"/>
                <a:gd name="connsiteX10" fmla="*/ 406851 w 1063941"/>
                <a:gd name="connsiteY10" fmla="*/ 657090 h 1063941"/>
                <a:gd name="connsiteX11" fmla="*/ 141025 w 1063941"/>
                <a:gd name="connsiteY11" fmla="*/ 657090 h 1063941"/>
                <a:gd name="connsiteX12" fmla="*/ 141025 w 1063941"/>
                <a:gd name="connsiteY12" fmla="*/ 406851 h 1063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63941" h="1063941">
                  <a:moveTo>
                    <a:pt x="141025" y="406851"/>
                  </a:moveTo>
                  <a:lnTo>
                    <a:pt x="406851" y="406851"/>
                  </a:lnTo>
                  <a:lnTo>
                    <a:pt x="406851" y="141025"/>
                  </a:lnTo>
                  <a:lnTo>
                    <a:pt x="657090" y="141025"/>
                  </a:lnTo>
                  <a:lnTo>
                    <a:pt x="657090" y="406851"/>
                  </a:lnTo>
                  <a:lnTo>
                    <a:pt x="922916" y="406851"/>
                  </a:lnTo>
                  <a:lnTo>
                    <a:pt x="922916" y="657090"/>
                  </a:lnTo>
                  <a:lnTo>
                    <a:pt x="657090" y="657090"/>
                  </a:lnTo>
                  <a:lnTo>
                    <a:pt x="657090" y="922916"/>
                  </a:lnTo>
                  <a:lnTo>
                    <a:pt x="406851" y="922916"/>
                  </a:lnTo>
                  <a:lnTo>
                    <a:pt x="406851" y="657090"/>
                  </a:lnTo>
                  <a:lnTo>
                    <a:pt x="141025" y="657090"/>
                  </a:lnTo>
                  <a:lnTo>
                    <a:pt x="141025" y="40685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1025" tIns="406851" rIns="141025" bIns="406851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3654809" y="3494472"/>
              <a:ext cx="1834381" cy="1834381"/>
            </a:xfrm>
            <a:custGeom>
              <a:avLst/>
              <a:gdLst>
                <a:gd name="connsiteX0" fmla="*/ 0 w 1834381"/>
                <a:gd name="connsiteY0" fmla="*/ 917191 h 1834381"/>
                <a:gd name="connsiteX1" fmla="*/ 917191 w 1834381"/>
                <a:gd name="connsiteY1" fmla="*/ 0 h 1834381"/>
                <a:gd name="connsiteX2" fmla="*/ 1834382 w 1834381"/>
                <a:gd name="connsiteY2" fmla="*/ 917191 h 1834381"/>
                <a:gd name="connsiteX3" fmla="*/ 917191 w 1834381"/>
                <a:gd name="connsiteY3" fmla="*/ 1834382 h 1834381"/>
                <a:gd name="connsiteX4" fmla="*/ 0 w 1834381"/>
                <a:gd name="connsiteY4" fmla="*/ 917191 h 1834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4381" h="1834381">
                  <a:moveTo>
                    <a:pt x="0" y="917191"/>
                  </a:moveTo>
                  <a:cubicBezTo>
                    <a:pt x="0" y="410640"/>
                    <a:pt x="410640" y="0"/>
                    <a:pt x="917191" y="0"/>
                  </a:cubicBezTo>
                  <a:cubicBezTo>
                    <a:pt x="1423742" y="0"/>
                    <a:pt x="1834382" y="410640"/>
                    <a:pt x="1834382" y="917191"/>
                  </a:cubicBezTo>
                  <a:cubicBezTo>
                    <a:pt x="1834382" y="1423742"/>
                    <a:pt x="1423742" y="1834382"/>
                    <a:pt x="917191" y="1834382"/>
                  </a:cubicBezTo>
                  <a:cubicBezTo>
                    <a:pt x="410640" y="1834382"/>
                    <a:pt x="0" y="1423742"/>
                    <a:pt x="0" y="91719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187884"/>
                <a:satOff val="18001"/>
                <a:lumOff val="4411"/>
                <a:alphaOff val="0"/>
              </a:schemeClr>
            </a:fillRef>
            <a:effectRef idx="0">
              <a:schemeClr val="accent5">
                <a:hueOff val="187884"/>
                <a:satOff val="18001"/>
                <a:lumOff val="441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4039" tIns="294039" rIns="294039" bIns="29403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 smtClean="0"/>
                <a:t>Govern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 smtClean="0"/>
                <a:t>Mengelola</a:t>
              </a:r>
              <a:endParaRPr lang="en-US" sz="20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5638142" y="3879692"/>
              <a:ext cx="1063941" cy="1063941"/>
            </a:xfrm>
            <a:custGeom>
              <a:avLst/>
              <a:gdLst>
                <a:gd name="connsiteX0" fmla="*/ 141025 w 1063941"/>
                <a:gd name="connsiteY0" fmla="*/ 219172 h 1063941"/>
                <a:gd name="connsiteX1" fmla="*/ 922916 w 1063941"/>
                <a:gd name="connsiteY1" fmla="*/ 219172 h 1063941"/>
                <a:gd name="connsiteX2" fmla="*/ 922916 w 1063941"/>
                <a:gd name="connsiteY2" fmla="*/ 469411 h 1063941"/>
                <a:gd name="connsiteX3" fmla="*/ 141025 w 1063941"/>
                <a:gd name="connsiteY3" fmla="*/ 469411 h 1063941"/>
                <a:gd name="connsiteX4" fmla="*/ 141025 w 1063941"/>
                <a:gd name="connsiteY4" fmla="*/ 219172 h 1063941"/>
                <a:gd name="connsiteX5" fmla="*/ 141025 w 1063941"/>
                <a:gd name="connsiteY5" fmla="*/ 594530 h 1063941"/>
                <a:gd name="connsiteX6" fmla="*/ 922916 w 1063941"/>
                <a:gd name="connsiteY6" fmla="*/ 594530 h 1063941"/>
                <a:gd name="connsiteX7" fmla="*/ 922916 w 1063941"/>
                <a:gd name="connsiteY7" fmla="*/ 844769 h 1063941"/>
                <a:gd name="connsiteX8" fmla="*/ 141025 w 1063941"/>
                <a:gd name="connsiteY8" fmla="*/ 844769 h 1063941"/>
                <a:gd name="connsiteX9" fmla="*/ 141025 w 1063941"/>
                <a:gd name="connsiteY9" fmla="*/ 594530 h 1063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63941" h="1063941">
                  <a:moveTo>
                    <a:pt x="141025" y="219172"/>
                  </a:moveTo>
                  <a:lnTo>
                    <a:pt x="922916" y="219172"/>
                  </a:lnTo>
                  <a:lnTo>
                    <a:pt x="922916" y="469411"/>
                  </a:lnTo>
                  <a:lnTo>
                    <a:pt x="141025" y="469411"/>
                  </a:lnTo>
                  <a:lnTo>
                    <a:pt x="141025" y="219172"/>
                  </a:lnTo>
                  <a:close/>
                  <a:moveTo>
                    <a:pt x="141025" y="594530"/>
                  </a:moveTo>
                  <a:lnTo>
                    <a:pt x="922916" y="594530"/>
                  </a:lnTo>
                  <a:lnTo>
                    <a:pt x="922916" y="844769"/>
                  </a:lnTo>
                  <a:lnTo>
                    <a:pt x="141025" y="844769"/>
                  </a:lnTo>
                  <a:lnTo>
                    <a:pt x="141025" y="59453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375767"/>
                <a:satOff val="36001"/>
                <a:lumOff val="8823"/>
                <a:alphaOff val="0"/>
              </a:schemeClr>
            </a:fillRef>
            <a:effectRef idx="0">
              <a:schemeClr val="accent5">
                <a:hueOff val="375767"/>
                <a:satOff val="36001"/>
                <a:lumOff val="882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1025" tIns="219172" rIns="141025" bIns="219172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851035" y="3494472"/>
              <a:ext cx="1834381" cy="1834381"/>
            </a:xfrm>
            <a:custGeom>
              <a:avLst/>
              <a:gdLst>
                <a:gd name="connsiteX0" fmla="*/ 0 w 1834381"/>
                <a:gd name="connsiteY0" fmla="*/ 917191 h 1834381"/>
                <a:gd name="connsiteX1" fmla="*/ 917191 w 1834381"/>
                <a:gd name="connsiteY1" fmla="*/ 0 h 1834381"/>
                <a:gd name="connsiteX2" fmla="*/ 1834382 w 1834381"/>
                <a:gd name="connsiteY2" fmla="*/ 917191 h 1834381"/>
                <a:gd name="connsiteX3" fmla="*/ 917191 w 1834381"/>
                <a:gd name="connsiteY3" fmla="*/ 1834382 h 1834381"/>
                <a:gd name="connsiteX4" fmla="*/ 0 w 1834381"/>
                <a:gd name="connsiteY4" fmla="*/ 917191 h 1834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4381" h="1834381">
                  <a:moveTo>
                    <a:pt x="0" y="917191"/>
                  </a:moveTo>
                  <a:cubicBezTo>
                    <a:pt x="0" y="410640"/>
                    <a:pt x="410640" y="0"/>
                    <a:pt x="917191" y="0"/>
                  </a:cubicBezTo>
                  <a:cubicBezTo>
                    <a:pt x="1423742" y="0"/>
                    <a:pt x="1834382" y="410640"/>
                    <a:pt x="1834382" y="917191"/>
                  </a:cubicBezTo>
                  <a:cubicBezTo>
                    <a:pt x="1834382" y="1423742"/>
                    <a:pt x="1423742" y="1834382"/>
                    <a:pt x="917191" y="1834382"/>
                  </a:cubicBezTo>
                  <a:cubicBezTo>
                    <a:pt x="410640" y="1834382"/>
                    <a:pt x="0" y="1423742"/>
                    <a:pt x="0" y="917191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375767"/>
                <a:satOff val="36001"/>
                <a:lumOff val="8823"/>
                <a:alphaOff val="0"/>
              </a:schemeClr>
            </a:fillRef>
            <a:effectRef idx="0">
              <a:schemeClr val="accent5">
                <a:hueOff val="375767"/>
                <a:satOff val="36001"/>
                <a:lumOff val="882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4039" tIns="294039" rIns="294039" bIns="29403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000" kern="1200" dirty="0" smtClean="0"/>
                <a:t>IT Governance</a:t>
              </a:r>
              <a:endParaRPr lang="en-US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2353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3442"/>
            <a:ext cx="8229600" cy="1066800"/>
          </a:xfrm>
        </p:spPr>
        <p:txBody>
          <a:bodyPr/>
          <a:lstStyle/>
          <a:p>
            <a:r>
              <a:rPr lang="id-ID" dirty="0" smtClean="0"/>
              <a:t>Perbedaan Mengatur dan mengelola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095413"/>
              </p:ext>
            </p:extLst>
          </p:nvPr>
        </p:nvGraphicFramePr>
        <p:xfrm>
          <a:off x="607325" y="1990181"/>
          <a:ext cx="8229600" cy="468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5182">
                  <a:extLst>
                    <a:ext uri="{9D8B030D-6E8A-4147-A177-3AD203B41FA5}">
                      <a16:colId xmlns="" xmlns:a16="http://schemas.microsoft.com/office/drawing/2014/main" val="165083125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3646918823"/>
                    </a:ext>
                  </a:extLst>
                </a:gridCol>
                <a:gridCol w="3091218">
                  <a:extLst>
                    <a:ext uri="{9D8B030D-6E8A-4147-A177-3AD203B41FA5}">
                      <a16:colId xmlns="" xmlns:a16="http://schemas.microsoft.com/office/drawing/2014/main" val="395166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Kriteria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Manage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Govern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49610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</a:t>
                      </a:r>
                      <a:r>
                        <a:rPr lang="en-US" dirty="0" smtClean="0"/>
                        <a:t>cope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Lebih Sempit karena bagian dari govern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Lebih Luas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1292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Mekanisme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Departemen IT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Korporasi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51885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Keputusan TI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Keputusan TI Spesifik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Keputusan TI Korporat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3020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Fokus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Proses Internal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Internal dan Eksternal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5846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Horison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Sekarang dan Jangka</a:t>
                      </a:r>
                      <a:r>
                        <a:rPr lang="id-ID" baseline="0" dirty="0" smtClean="0"/>
                        <a:t> Pendek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Jangka</a:t>
                      </a:r>
                      <a:r>
                        <a:rPr lang="id-ID" baseline="0" dirty="0" smtClean="0"/>
                        <a:t> Panjang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71678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Objek Keputusan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Keputusan</a:t>
                      </a:r>
                      <a:r>
                        <a:rPr lang="id-ID" baseline="0" dirty="0" smtClean="0"/>
                        <a:t> yang dibuat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Siapa dan bagaimana membuat keputusan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7214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Proses Implementasi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Dapat dialihkan (Outsourcing)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dapat dialihkan (Insourcing)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4744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Personil Bertanggung Jawab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Manajer TI (CIO)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Dewan direksi</a:t>
                      </a:r>
                      <a:r>
                        <a:rPr lang="id-ID" baseline="0" dirty="0" smtClean="0"/>
                        <a:t> termasuk CIO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65001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82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Kerangka Pendefinisian Tatakelola TI</a:t>
            </a:r>
            <a:endParaRPr lang="id-ID" dirty="0"/>
          </a:p>
        </p:txBody>
      </p:sp>
      <p:pic>
        <p:nvPicPr>
          <p:cNvPr id="1026" name="Picture 2" descr="Hasil gambar untuk ASSESSMENT OF IT GOVERNANCE A PRIORITIZATION OF COBI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5600565" cy="452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03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7215"/>
            <a:ext cx="8229600" cy="1066800"/>
          </a:xfrm>
        </p:spPr>
        <p:txBody>
          <a:bodyPr/>
          <a:lstStyle/>
          <a:p>
            <a:r>
              <a:rPr lang="id-ID" dirty="0" smtClean="0"/>
              <a:t>Arsitektur Teori Tatakelola TI</a:t>
            </a:r>
            <a:endParaRPr lang="id-ID" dirty="0"/>
          </a:p>
        </p:txBody>
      </p:sp>
      <p:pic>
        <p:nvPicPr>
          <p:cNvPr id="2050" name="Picture 2" descr="Hasil gambar untuk ASSESSMENT OF IT GOVERNANCE A PRIORITIZATION OF COBI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3" y="2549098"/>
            <a:ext cx="9001013" cy="243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294</Words>
  <Application>Microsoft Office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Pentingnya Tatakelola Teknologi Informasai</vt:lpstr>
      <vt:lpstr>Pentingnya Tata Kelola TI</vt:lpstr>
      <vt:lpstr>Penyebab Keputusan TI bersifat  ad hoc</vt:lpstr>
      <vt:lpstr>PowerPoint Presentation</vt:lpstr>
      <vt:lpstr>Perbedaan Mengatur dan mengelola</vt:lpstr>
      <vt:lpstr>Kerangka Pendefinisian Tatakelola TI</vt:lpstr>
      <vt:lpstr>Arsitektur Teori Tatakelola 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MUKRI, Haditya</dc:creator>
  <cp:lastModifiedBy>ASUS</cp:lastModifiedBy>
  <cp:revision>9</cp:revision>
  <dcterms:created xsi:type="dcterms:W3CDTF">2018-04-02T02:56:21Z</dcterms:created>
  <dcterms:modified xsi:type="dcterms:W3CDTF">2018-04-23T11:14:13Z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2018-02-04T00:00:00Z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2018-04-02T00:00:00Z</vt:filetime>
  </property>
</Properties>
</file>