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7" r:id="rId2"/>
    <p:sldId id="258" r:id="rId3"/>
    <p:sldId id="281" r:id="rId4"/>
    <p:sldId id="259" r:id="rId5"/>
    <p:sldId id="260" r:id="rId6"/>
    <p:sldId id="261" r:id="rId7"/>
    <p:sldId id="262" r:id="rId8"/>
    <p:sldId id="263" r:id="rId9"/>
    <p:sldId id="292" r:id="rId10"/>
    <p:sldId id="265" r:id="rId11"/>
    <p:sldId id="266" r:id="rId12"/>
    <p:sldId id="267" r:id="rId13"/>
    <p:sldId id="280" r:id="rId14"/>
    <p:sldId id="268" r:id="rId15"/>
    <p:sldId id="269" r:id="rId16"/>
    <p:sldId id="285" r:id="rId17"/>
    <p:sldId id="286" r:id="rId18"/>
    <p:sldId id="271" r:id="rId19"/>
    <p:sldId id="272" r:id="rId20"/>
    <p:sldId id="287" r:id="rId21"/>
    <p:sldId id="274" r:id="rId22"/>
    <p:sldId id="275" r:id="rId23"/>
    <p:sldId id="276" r:id="rId24"/>
    <p:sldId id="288" r:id="rId25"/>
    <p:sldId id="289" r:id="rId26"/>
    <p:sldId id="290" r:id="rId27"/>
    <p:sldId id="29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1D9E9-E1A9-45F5-904D-E8FBC8CCB52D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BD4F7-5284-4670-BEFC-E1D4A2C6D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D631DE-CA21-44D3-8D7E-5FB8526AB90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F47097-B172-475A-87F7-31758914EC0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6C4A-0633-4429-9A23-7A98064826E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D4F7-5284-4670-BEFC-E1D4A2C6D9B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2AC2-71F1-4DEA-AD6A-BD969A39E62E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4472B-1BE5-4EAD-B801-79BFB7171721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E435-B2A0-43BB-AA2F-0584EC9752B5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1D2E-9A10-4199-A466-FE5DE34E9DE6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A241-0F52-4920-86AD-5E0C22958293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2FC5-973D-4913-9664-2364087F3A1E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DEE1-9116-42CE-83E3-F228F150EA4D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632-A428-4BAA-B872-6B8B6FFAF660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D10B-B6DB-4A34-BEA9-719961FEC4A9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42CA-C7DE-469D-AB5A-9FAED42BEECF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9939-0016-46F3-ACCD-E753969710BA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F60ADB-1461-46D8-89C2-DD1BFBD07D5A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109C29-6F50-4CB8-B875-1CFBCA2890E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703513"/>
            <a:ext cx="7315200" cy="2706687"/>
          </a:xfrm>
          <a:solidFill>
            <a:schemeClr val="bg1"/>
          </a:solidFill>
          <a:ln cap="rnd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	</a:t>
            </a: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ROOT CAUSE ANALYSIS  </a:t>
            </a:r>
          </a:p>
          <a:p>
            <a:pPr algn="ctr">
              <a:buNone/>
            </a:pP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	DI UNIT RMIK</a:t>
            </a:r>
            <a:endParaRPr lang="en-US" sz="3200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09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CBD073A-9B8A-4E11-8D44-A0C83659543D}" type="datetime1">
              <a:rPr lang="en-US" smtClean="0"/>
              <a:pPr/>
              <a:t>6/7/2017</a:t>
            </a:fld>
            <a:endParaRPr lang="en-US" smtClean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C35E63-39AD-4B5B-BA41-308FF80CCF8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09600" y="1143000"/>
            <a:ext cx="8077200" cy="12192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PERTEMUAN KE 13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0"/>
            <a:ext cx="6031992" cy="655638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1. IDENTIFIKASI INSIDEN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Alasan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diinvestigasi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None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detil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ClrTx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serius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membahayakan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/RS</a:t>
            </a:r>
          </a:p>
          <a:p>
            <a:pPr>
              <a:buClrTx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potensial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pembelajaran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unit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organisasi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luas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EAB7-DA91-49B1-9E68-26E84759736F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4648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RCA WAJIB DILAKUKAN PADA:</a:t>
            </a:r>
            <a:endParaRPr lang="fi-FI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i-FI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fi-FI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• Semua kematian yg tidak diharapkan</a:t>
            </a:r>
          </a:p>
          <a:p>
            <a:pPr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•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Semua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mengakibatkan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cedera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permanen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kehilangan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fungsi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kehilangan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tubuh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F944-ECF9-4178-A009-D28CE91DDDFE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03238"/>
            <a:ext cx="4953000" cy="563562"/>
          </a:xfrm>
        </p:spPr>
        <p:txBody>
          <a:bodyPr>
            <a:noAutofit/>
          </a:bodyPr>
          <a:lstStyle/>
          <a:p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2. PILIH INVESTIGATOR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196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Orang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expert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investigasi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serius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terlatih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RCA)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deal 3-4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orang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Identifikasi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anggota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keterampilan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berbeda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&amp;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komitmen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waktu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investigasi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>
              <a:buClrTx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investigasi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dibebastugaskan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pekerjaan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rutin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fokus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investigasi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analisis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67DE-1E2C-4439-9746-52A6572F06A1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579438"/>
            <a:ext cx="5562600" cy="563562"/>
          </a:xfrm>
        </p:spPr>
        <p:txBody>
          <a:bodyPr>
            <a:normAutofit fontScale="90000"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2. PILIH INVESTIGA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TOR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 ideal </a:t>
            </a:r>
            <a:r>
              <a:rPr lang="en-US" sz="33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investigasi</a:t>
            </a:r>
            <a:r>
              <a:rPr lang="en-US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3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sentinel: 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expert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investigasi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analisis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sv-S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External expert (seorang non medis)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Senior management expert (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Direktur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Direktur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Keperawatan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pt-B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Senior Clinical expertise (contoh: Direktur Medis atau Konsultan senior)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Seseorang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mengetahui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unit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departeman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walau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langsung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terlibat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D482-1D48-4210-AFA8-01B4B2594AE8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50838"/>
            <a:ext cx="4953000" cy="715962"/>
          </a:xfrm>
        </p:spPr>
        <p:txBody>
          <a:bodyPr>
            <a:norm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3. KUMPULKAN DATA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OBSERVASI LANGSUNG</a:t>
            </a:r>
            <a:endParaRPr lang="en-US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Kunjungan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langsung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mengetahui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keadaan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posisi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hal2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berhubungan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DOKUMENTASI</a:t>
            </a:r>
            <a:endParaRPr lang="en-US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Mengetahui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terjadi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observasi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inspeksi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INTERVIEW</a:t>
            </a:r>
            <a:endParaRPr lang="en-US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Mengetahui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kejadian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langsung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utk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pengecekan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hasil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observasi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dokumentasi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3F7A-121F-4F47-A1F8-973DD773EE67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91600" cy="487362"/>
          </a:xfrm>
        </p:spPr>
        <p:txBody>
          <a:bodyPr>
            <a:noAutofit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4. PETAKAN INFORMASI KRONOLOGI INSIDE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N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INSIDEN DIPETAKAN :</a:t>
            </a:r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Kronologi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narasi</a:t>
            </a:r>
            <a:endParaRPr lang="sv-SE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Timeline,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metode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menelusuri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rantai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kronologis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Investigator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menemukan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Tabular Timeline,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timeline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tetapi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detail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menginformasikan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good practice, CMP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 Person Grids,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memungkinkan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melacak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gerak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kehadiran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orang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sebelum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sesudah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1D3FD-37E6-4C0E-B77C-880E3A449F09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1D2E-9A10-4199-A466-FE5DE34E9DE6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093715"/>
          <a:ext cx="8458200" cy="5218063"/>
        </p:xfrm>
        <a:graphic>
          <a:graphicData uri="http://schemas.openxmlformats.org/drawingml/2006/table">
            <a:tbl>
              <a:tblPr/>
              <a:tblGrid>
                <a:gridCol w="1331383"/>
                <a:gridCol w="1801284"/>
                <a:gridCol w="2192867"/>
                <a:gridCol w="3132666"/>
              </a:tblGrid>
              <a:tr h="1610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Calibri"/>
                          <a:ea typeface="Calibri"/>
                          <a:cs typeface="Calibri"/>
                        </a:rPr>
                        <a:t>TGL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Calibri"/>
                        </a:rPr>
                        <a:t>5-1-2015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Calibri"/>
                        </a:rPr>
                        <a:t>5-1-2015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Calibri"/>
                        </a:rPr>
                        <a:t>5-1-2015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610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Calibri"/>
                        </a:rPr>
                        <a:t>WAKTU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Calibri"/>
                        </a:rPr>
                        <a:t>07.45 WIB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Calibri"/>
                        </a:rPr>
                        <a:t>08.00 WIB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Calibri"/>
                          <a:ea typeface="Calibri"/>
                          <a:cs typeface="Calibri"/>
                        </a:rPr>
                        <a:t>08.10 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Calibri"/>
                        </a:rPr>
                        <a:t>WIB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6807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Kejadian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datang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ke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pendaftaran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 IGD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untuk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berobat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dengan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keluhan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sakit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perut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hebat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Petugas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pendaftaran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melakukan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wawancara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untuk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mendapat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data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identitas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. 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sudah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tidur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di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ruang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periksa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Petugas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mencetak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lembar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identitas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dan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memasukkan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dalam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rekam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medis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. 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Saat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itu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, 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ada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3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dan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petugas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hanya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1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orang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3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Calibri"/>
                        </a:rPr>
                        <a:t>Informasi tambahan 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Keluarga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yang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mengantar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2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orang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Ada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3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yang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harus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diwawancara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pada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saat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yang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bersamaan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Petugas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menyerahkan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ekam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medis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ke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perawat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IGD.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06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Calibri"/>
                          <a:ea typeface="Times New Roman"/>
                          <a:cs typeface="Calibri"/>
                        </a:rPr>
                        <a:t>Good </a:t>
                      </a:r>
                      <a:r>
                        <a:rPr lang="en-US" sz="1800" i="1" dirty="0" smtClean="0">
                          <a:latin typeface="Calibri"/>
                          <a:ea typeface="Times New Roman"/>
                          <a:cs typeface="Calibri"/>
                        </a:rPr>
                        <a:t>Practice 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seharusnya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24000" y="130314"/>
            <a:ext cx="762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LANGKAH  4 KRONOLOGIS KEJADIAN (TABULAR TIMELINE)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20013572">
            <a:off x="60476" y="217501"/>
            <a:ext cx="1463805" cy="6155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D10B-B6DB-4A34-BEA9-719961FEC4A9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1" y="685800"/>
          <a:ext cx="8382000" cy="4906518"/>
        </p:xfrm>
        <a:graphic>
          <a:graphicData uri="http://schemas.openxmlformats.org/drawingml/2006/table">
            <a:tbl>
              <a:tblPr/>
              <a:tblGrid>
                <a:gridCol w="1981199"/>
                <a:gridCol w="1828800"/>
                <a:gridCol w="1828800"/>
                <a:gridCol w="2743201"/>
              </a:tblGrid>
              <a:tr h="3860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STAFF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Calibri"/>
                        </a:rPr>
                        <a:t>YG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TERLIBAT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07.45 WIB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08.00 WIB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Calibri"/>
                        </a:rPr>
                        <a:t>08.10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WIB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617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/>
                          <a:ea typeface="Calibri"/>
                          <a:cs typeface="Calibri"/>
                        </a:rPr>
                        <a:t>Dokter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Calibri"/>
                        </a:rPr>
                        <a:t>jaga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IGD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Tidak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ada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keterangan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Tidak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ada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keterangan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Memeriksa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pasien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dan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memberikan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tindakan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medis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injeksi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foto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pelvis.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Perawat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kepala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IGD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Berada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di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kantor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perawat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Calibri"/>
                        </a:rPr>
                        <a:t>Berada di kantor perawat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Berada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di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kantor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perawat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Perawat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jaga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Calibri"/>
                        </a:rPr>
                        <a:t>kamar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IGD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Sedang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periksa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pasien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/>
                          <a:ea typeface="Calibri"/>
                          <a:cs typeface="Calibri"/>
                        </a:rPr>
                        <a:t>Memeriksa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Calibri"/>
                        </a:rPr>
                        <a:t>pasien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 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Calibri"/>
                        </a:rPr>
                        <a:t>Petugas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Calibri"/>
                        </a:rPr>
                        <a:t>pengantar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Calibri"/>
                        </a:rPr>
                        <a:t>pasien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Keluarga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pasien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Tidak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ada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keterangan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Tidak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ada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keterangan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Tidak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ada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Calibri"/>
                        </a:rPr>
                        <a:t>keterangan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95" marR="4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3241251" y="194102"/>
            <a:ext cx="26614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TIME PERSON GRID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20013572">
            <a:off x="-15724" y="217501"/>
            <a:ext cx="1463805" cy="6155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6324600" cy="1036638"/>
          </a:xfrm>
        </p:spPr>
        <p:txBody>
          <a:bodyPr>
            <a:noAutofit/>
          </a:bodyPr>
          <a:lstStyle/>
          <a:p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5. IDENTIFIKASI MASALAH/CARE MANAGEMENT PROBLEM (CMP)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28888" cy="43434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terjadi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tindakan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2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commision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tindakan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seharusnya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2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ommission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ClrTx/>
            </a:pPr>
            <a:r>
              <a:rPr lang="it-IT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Suatu insiden bisa terdiri dari beberapa CMP</a:t>
            </a:r>
          </a:p>
          <a:p>
            <a:pPr>
              <a:buClrTx/>
            </a:pPr>
            <a:r>
              <a:rPr lang="nn-NO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Identifikasi CMP untuk mengetahui serangkaian kejadian yang mengakibatkan insiden.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7068-AED0-4AFD-A812-A087B009363D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PRINSIP DASAR </a:t>
            </a:r>
            <a:b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CARE MANAGEMENT PROBLEM (CMP) </a:t>
            </a:r>
            <a:endParaRPr lang="en-US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5181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menyimpang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>
              <a:buNone/>
            </a:pP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Penyimpangan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dampak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>
              <a:buNone/>
            </a:pP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langsung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tdk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adverse event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Adverse event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berdampak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pd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langsung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tdk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    - 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Kegagalan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observasi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tindakan</a:t>
            </a:r>
            <a:endParaRPr lang="en-US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Penanganan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tepat</a:t>
            </a:r>
            <a:endParaRPr lang="en-US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mencari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bantuan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saat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dibutuhkan</a:t>
            </a:r>
            <a:endParaRPr lang="en-US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Kesalahan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menggunakan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peralatan</a:t>
            </a:r>
            <a:endParaRPr lang="en-US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mengikuti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SPO</a:t>
            </a:r>
          </a:p>
          <a:p>
            <a:pPr lvl="2">
              <a:buClrTx/>
              <a:buFontTx/>
              <a:buChar char="-"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Kesalahan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pengobatan</a:t>
            </a:r>
            <a:endParaRPr lang="en-US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None/>
            </a:pP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4787-F946-4E2A-BE94-F47C17D86568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467600" cy="1066799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 INSTRUKSIONAL</a:t>
            </a:r>
            <a:endParaRPr lang="en-US" sz="4400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219200"/>
            <a:ext cx="7239000" cy="5334000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  <a:endParaRPr lang="en-US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chemeClr val="tx2"/>
              </a:buClr>
              <a:buNone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mengerti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memahami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metode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buClr>
                <a:schemeClr val="tx2"/>
              </a:buClr>
              <a:buNone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analisa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akar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masalah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(RCA)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unit RMIK</a:t>
            </a:r>
          </a:p>
          <a:p>
            <a:pPr>
              <a:buClr>
                <a:schemeClr val="tx2"/>
              </a:buCl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MAHASISWA MAMPU:</a:t>
            </a:r>
            <a:endParaRPr lang="en-US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Mengidentifikasi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insiden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Memilih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investigator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Mengumpulkan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data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Memetakan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informasi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Mengidentifikasi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masalah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Menganalisa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informasi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en-US" b="1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chemeClr val="tx2"/>
              </a:buClr>
              <a:buNone/>
            </a:pPr>
            <a:endParaRPr lang="en-US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chemeClr val="tx2"/>
              </a:buClr>
              <a:buNone/>
            </a:pPr>
            <a:endParaRPr lang="en-US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4F37DDF-E5BD-4FC5-A819-62A49D255CDC}" type="datetime1">
              <a:rPr lang="en-US" smtClean="0"/>
              <a:pPr/>
              <a:t>6/7/2017</a:t>
            </a:fld>
            <a:endParaRPr lang="en-US" smtClean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4B5FBE-FD61-4FCE-B7D4-217F082D19C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D10B-B6DB-4A34-BEA9-719961FEC4A9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71600"/>
          <a:ext cx="8153399" cy="3461658"/>
        </p:xfrm>
        <a:graphic>
          <a:graphicData uri="http://schemas.openxmlformats.org/drawingml/2006/table">
            <a:tbl>
              <a:tblPr/>
              <a:tblGrid>
                <a:gridCol w="512372"/>
                <a:gridCol w="5402183"/>
                <a:gridCol w="2238844"/>
              </a:tblGrid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Calibri"/>
                        </a:rPr>
                        <a:t>NO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Calibri"/>
                        </a:rPr>
                        <a:t>CMP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Calibri"/>
                        </a:rPr>
                        <a:t>TOOLS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Petugas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salah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memasukkan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lembar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identitas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pasien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5 why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Jumlah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tenaga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pendaftaran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kurang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5 why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Pengawasan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kurang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5 why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Potensial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terjadi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kesalahan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rekam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medis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5 why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Petugas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laboratorium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mengambil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darah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tanpa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identitas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5 why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1905000" y="93031"/>
            <a:ext cx="63246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LANGKAH 5 IDENTIFIKASI MASALAH CMP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		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20013572">
            <a:off x="136676" y="399813"/>
            <a:ext cx="1463805" cy="6155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6858000" cy="762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6. ANALISIS INFORMASI</a:t>
            </a:r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248400" cy="36576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 Why</a:t>
            </a:r>
          </a:p>
          <a:p>
            <a:pPr>
              <a:buClrTx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Change Analysis</a:t>
            </a:r>
          </a:p>
          <a:p>
            <a:pPr>
              <a:buClrTx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Barrier Analysis</a:t>
            </a:r>
          </a:p>
          <a:p>
            <a:pPr>
              <a:buClrTx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Fish bone</a:t>
            </a:r>
          </a:p>
          <a:p>
            <a:pPr>
              <a:buClrTx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Flow chart</a:t>
            </a:r>
          </a:p>
          <a:p>
            <a:pPr>
              <a:buClrTx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Cause and Effect analysis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1FEF-4A66-4EB6-99CE-DE491553963E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427038"/>
            <a:ext cx="3124200" cy="715962"/>
          </a:xfrm>
        </p:spPr>
        <p:txBody>
          <a:bodyPr>
            <a:normAutofit fontScale="90000"/>
          </a:bodyPr>
          <a:lstStyle/>
          <a:p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5 WHY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800600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Why-why chart (Ammerman,1998)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fokus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pendalaman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RCA,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sehingga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investigator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mencari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penyebab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KP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mendalam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Tujuan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ClrTx/>
              <a:buNone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konstan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bertanya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mengapa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?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Melalui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lapisan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penyebab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sehingga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mengarah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akar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permasalahan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problem yang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teridentifikasi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4148-A793-45A4-9100-5D0540C91162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6553200" cy="715962"/>
          </a:xfrm>
        </p:spPr>
        <p:txBody>
          <a:bodyPr>
            <a:noAutofit/>
          </a:bodyPr>
          <a:lstStyle/>
          <a:p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KAPAN MENGGUNAKAN ?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1.Untuk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menanyakan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setiap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penyebab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teridentifikasi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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Gejala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(symptom)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 Proximate cause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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Faktor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berpengaruh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 influencing factor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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Akar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root cause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2.Untuk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melanjutkan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pencarian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akar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sebenarnya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fi-FI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meskipun telah diketahui kemungkinan penyebab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DC88-B420-4139-8EFD-D3E42E524DA6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D10B-B6DB-4A34-BEA9-719961FEC4A9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71599"/>
          <a:ext cx="8229600" cy="3340240"/>
        </p:xfrm>
        <a:graphic>
          <a:graphicData uri="http://schemas.openxmlformats.org/drawingml/2006/table">
            <a:tbl>
              <a:tblPr/>
              <a:tblGrid>
                <a:gridCol w="3581400"/>
                <a:gridCol w="4648200"/>
              </a:tblGrid>
              <a:tr h="2733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3252470" algn="l"/>
                        </a:tabLs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</a:rPr>
                        <a:t>MASALAH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</a:rPr>
                        <a:t>PASIEN POTENSIAL TERJADI CIDERA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56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Mengapa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potensial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terjadi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kesalahan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rekam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Times New Roman"/>
                          <a:cs typeface="Calibri"/>
                        </a:rPr>
                        <a:t>medis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Karena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……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Mengapa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……..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Mengapa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……..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0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Mengapa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……..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0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latin typeface="Calibri"/>
                          <a:ea typeface="Times New Roman"/>
                          <a:cs typeface="Calibri"/>
                        </a:rPr>
                        <a:t>Mengapa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……..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2888218" y="528936"/>
            <a:ext cx="3454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52788" algn="l"/>
              </a:tabLst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TEHNIK (5) MENGAPA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20013572">
            <a:off x="136676" y="399813"/>
            <a:ext cx="1463805" cy="6155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D10B-B6DB-4A34-BEA9-719961FEC4A9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188720"/>
          <a:ext cx="8305800" cy="4338866"/>
        </p:xfrm>
        <a:graphic>
          <a:graphicData uri="http://schemas.openxmlformats.org/drawingml/2006/table">
            <a:tbl>
              <a:tblPr/>
              <a:tblGrid>
                <a:gridCol w="3012888"/>
                <a:gridCol w="2473512"/>
                <a:gridCol w="1190812"/>
                <a:gridCol w="1628588"/>
              </a:tblGrid>
              <a:tr h="50978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/>
                          <a:ea typeface="Times New Roman"/>
                          <a:cs typeface="Calibri"/>
                        </a:rPr>
                        <a:t>PROSEDUR YANG NORMAL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/>
                          <a:ea typeface="Times New Roman"/>
                          <a:cs typeface="Calibri"/>
                        </a:rPr>
                        <a:t>PROSEDUR YANG DILAKUKAN SAAT INSIDEN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/>
                          <a:ea typeface="Times New Roman"/>
                          <a:cs typeface="Calibri"/>
                        </a:rPr>
                        <a:t>APAKAH TERDAPAT BUKTI PERUBAHAN DALAM PROSES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/>
                          <a:ea typeface="Times New Roman"/>
                          <a:cs typeface="Calibri"/>
                        </a:rPr>
                        <a:t>APAKAH PERUBAHAN MENYEBABKAN MASALAH ATAU SEBAGAI AKIBAT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4964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en-US" sz="1400" dirty="0">
                          <a:latin typeface="Calibri"/>
                          <a:ea typeface="Times New Roman"/>
                          <a:cs typeface="Calibri"/>
                        </a:rPr>
                        <a:t> 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alibri"/>
                          <a:ea typeface="Times New Roman"/>
                          <a:cs typeface="Calibri"/>
                        </a:rPr>
                        <a:t>ya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alibri"/>
                          <a:ea typeface="Times New Roman"/>
                          <a:cs typeface="Calibri"/>
                        </a:rPr>
                        <a:t>Masalah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64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/>
                          <a:ea typeface="Times New Roman"/>
                          <a:cs typeface="Calibri"/>
                        </a:rPr>
                        <a:t>ya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alibri"/>
                          <a:ea typeface="Times New Roman"/>
                          <a:cs typeface="Calibri"/>
                        </a:rPr>
                        <a:t>Masalah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5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/>
                          <a:ea typeface="Times New Roman"/>
                          <a:cs typeface="Calibri"/>
                        </a:rPr>
                        <a:t>ya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alibri"/>
                          <a:ea typeface="Times New Roman"/>
                          <a:cs typeface="Calibri"/>
                        </a:rPr>
                        <a:t>Masalah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84">
                <a:tc>
                  <a:txBody>
                    <a:bodyPr/>
                    <a:lstStyle/>
                    <a:p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/>
                          <a:ea typeface="Times New Roman"/>
                          <a:cs typeface="Calibri"/>
                        </a:rPr>
                        <a:t>ya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alibri"/>
                          <a:ea typeface="Times New Roman"/>
                          <a:cs typeface="Calibri"/>
                        </a:rPr>
                        <a:t>Masalah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8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/>
                          <a:ea typeface="Times New Roman"/>
                          <a:cs typeface="Calibri"/>
                        </a:rPr>
                        <a:t>ya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alibri"/>
                          <a:ea typeface="Times New Roman"/>
                          <a:cs typeface="Calibri"/>
                        </a:rPr>
                        <a:t>Masalah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967" marR="499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1676400" y="328136"/>
            <a:ext cx="57795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LANGKAH 6 ANALISIS PERUBAHAN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20013572">
            <a:off x="136676" y="399813"/>
            <a:ext cx="1463805" cy="6155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D10B-B6DB-4A34-BEA9-719961FEC4A9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799" y="1709506"/>
          <a:ext cx="8610601" cy="4410668"/>
        </p:xfrm>
        <a:graphic>
          <a:graphicData uri="http://schemas.openxmlformats.org/drawingml/2006/table">
            <a:tbl>
              <a:tblPr/>
              <a:tblGrid>
                <a:gridCol w="1447801"/>
                <a:gridCol w="1371600"/>
                <a:gridCol w="1295400"/>
                <a:gridCol w="744647"/>
                <a:gridCol w="736835"/>
                <a:gridCol w="1394502"/>
                <a:gridCol w="852535"/>
                <a:gridCol w="767281"/>
              </a:tblGrid>
              <a:tr h="450894">
                <a:tc>
                  <a:txBody>
                    <a:bodyPr/>
                    <a:lstStyle/>
                    <a:p>
                      <a:pPr algn="ctr"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Calibri"/>
                        </a:rPr>
                        <a:t>AKAR MASALAH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Calibri"/>
                        </a:rPr>
                        <a:t>TINDAKAN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Calibri"/>
                        </a:rPr>
                        <a:t>TKT REKOMENDASI (INDIVIDU, TIM, DIREKTORAT, RS)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Calibri"/>
                        </a:rPr>
                        <a:t>PENANGGUNG JAWAB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Calibri"/>
                        </a:rPr>
                        <a:t>WAKTU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Calibri"/>
                        </a:rPr>
                        <a:t>SUMBER DAYA YANG DIBUTUHKAN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Calibri"/>
                        </a:rPr>
                        <a:t>BUKTI PENYELESAIAN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Calibri"/>
                        </a:rPr>
                        <a:t>TANDA TANGAN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52086"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490">
                <a:tc>
                  <a:txBody>
                    <a:bodyPr/>
                    <a:lstStyle/>
                    <a:p>
                      <a:pPr algn="l"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490"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788"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894"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03885" algn="l"/>
                          <a:tab pos="4114800" algn="ctr"/>
                          <a:tab pos="5977890" algn="l"/>
                        </a:tabLst>
                      </a:pPr>
                      <a:endParaRPr lang="en-US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600200" y="739914"/>
            <a:ext cx="7239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0" algn="l"/>
                <a:tab pos="4114800" algn="ctr"/>
                <a:tab pos="5978525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LANGKAH 7 REKOMENDASI DAN RENCANA TINDAKAN IMPROVEMENT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20013572">
            <a:off x="136676" y="399813"/>
            <a:ext cx="1463805" cy="6155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8001000" cy="5410200"/>
          </a:xfrm>
        </p:spPr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Saudara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ketahui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RCA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mengapa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RCA ?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Sebutkan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7(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tujuh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)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langkah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RCA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berapa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metode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mengumpulkan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analisis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RCA ?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Jelaskan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singkat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perbedaan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input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hasil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keluaran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(output) RCA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FMEA ?. 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RCA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diterapkan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unit RMIK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upaya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perbaikan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?.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Bagimana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menurut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Saudara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?.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96646" indent="-514350">
              <a:buClrTx/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514350" indent="-514350">
              <a:buClrTx/>
              <a:buNone/>
            </a:pP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ClrTx/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>
              <a:buClrTx/>
            </a:pP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>
              <a:buClrTx/>
            </a:pP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A485-F4B4-4B4B-80CF-EAEE6F6F0CB7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282DEF8-5B07-4E86-AD4B-683AC62DC78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152400"/>
            <a:ext cx="7467600" cy="10668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KUIS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8486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ROOT CAUSE:</a:t>
            </a:r>
            <a:endParaRPr lang="en-US" sz="4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underlying source of an error, </a:t>
            </a:r>
          </a:p>
          <a:p>
            <a:pPr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failure, or accident</a:t>
            </a:r>
          </a:p>
          <a:p>
            <a:pPr>
              <a:buNone/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ROOT CAUSE ANALYSIS:</a:t>
            </a:r>
            <a:endParaRPr lang="en-US" sz="4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root cause analysis seeks to </a:t>
            </a:r>
          </a:p>
          <a:p>
            <a:pPr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determine the root cause of an </a:t>
            </a:r>
          </a:p>
          <a:p>
            <a:pPr>
              <a:buNone/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error, failure, or accident.</a:t>
            </a:r>
          </a:p>
          <a:p>
            <a:pPr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5435-8A97-4F29-A1CF-56504DEE0CAC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1"/>
            <a:ext cx="8458200" cy="5333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ROOT CAUSE ANALYSIS:</a:t>
            </a:r>
            <a:endParaRPr lang="en-US" sz="3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nn-NO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Metode </a:t>
            </a:r>
            <a:r>
              <a:rPr lang="nn-NO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evaluasi terstruktur </a:t>
            </a:r>
            <a:r>
              <a:rPr lang="nn-NO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untuk identifikasi akar </a:t>
            </a:r>
            <a:r>
              <a:rPr lang="nn-NO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nn-NO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dari KTD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tindakan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adekuat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mencegah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kejadian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berulang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kembali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ClrTx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Metode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analisis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retrospektif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mengidentifikasi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faktor-faktor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menyebabkan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KTD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5435-8A97-4F29-A1CF-56504DEE0CAC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096000"/>
          </a:xfrm>
        </p:spPr>
        <p:txBody>
          <a:bodyPr>
            <a:normAutofit lnSpcReduction="10000"/>
          </a:bodyPr>
          <a:lstStyle/>
          <a:p>
            <a:pPr marL="514350" indent="-514350" algn="ctr">
              <a:buNone/>
            </a:pP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PROSES RCA</a:t>
            </a:r>
          </a:p>
          <a:p>
            <a:pPr marL="514350" indent="-51435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marL="514350" indent="-51435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kritis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manajemen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keselamatan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kualitas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menjawab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hal-hal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berisiko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tinggi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514350" indent="-51435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•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terjadi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aktual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514350" indent="-51435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•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harusnya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terjadi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kebijakan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514350" indent="-514350">
              <a:buNone/>
            </a:pPr>
            <a:r>
              <a:rPr lang="sv-SE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• Mengapa terjadi dan apa yang dapat   </a:t>
            </a:r>
          </a:p>
          <a:p>
            <a:pPr marL="514350" indent="-514350">
              <a:buNone/>
            </a:pPr>
            <a:r>
              <a:rPr lang="sv-SE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   dilakukan</a:t>
            </a:r>
            <a:r>
              <a:rPr lang="sv-SE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sv-SE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mencegahnya (tindakan/outcome)</a:t>
            </a:r>
          </a:p>
          <a:p>
            <a:pPr marL="514350" indent="-51435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•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Bagaimana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mengetahui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tindakan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 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meningkatkan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keselamatan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?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6498-E424-44F6-B153-2EA8825EAE4C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1066800"/>
          </a:xfrm>
        </p:spPr>
        <p:txBody>
          <a:bodyPr>
            <a:noAutofit/>
          </a:bodyPr>
          <a:lstStyle/>
          <a:p>
            <a:pPr algn="ctr"/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INVESTIGASI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3352800"/>
          </a:xfrm>
        </p:spPr>
        <p:txBody>
          <a:bodyPr>
            <a:noAutofit/>
          </a:bodyPr>
          <a:lstStyle/>
          <a:p>
            <a:pPr>
              <a:buClrTx/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Mengkaji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ulang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laporan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kasus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ClrTx/>
            </a:pP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Mencatat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ringkasan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kejadian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kronologis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&amp;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identifikasi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/CMP</a:t>
            </a:r>
          </a:p>
          <a:p>
            <a:pPr lvl="1">
              <a:buClrTx/>
            </a:pP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Catat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staf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terlibat</a:t>
            </a:r>
            <a:endParaRPr lang="en-US" sz="3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ClrTx/>
            </a:pPr>
            <a:r>
              <a:rPr lang="nn-NO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Tentukan siapa yg akan diinterview</a:t>
            </a:r>
            <a:endParaRPr lang="en-US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304A-923F-4C1A-970E-36CBA8BD9C24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00400" y="350838"/>
            <a:ext cx="2895600" cy="639762"/>
          </a:xfrm>
        </p:spPr>
        <p:txBody>
          <a:bodyPr>
            <a:normAutofit fontScale="90000"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INVESTIGASI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686800" cy="4952999"/>
          </a:xfrm>
        </p:spPr>
        <p:txBody>
          <a:bodyPr>
            <a:noAutofit/>
          </a:bodyPr>
          <a:lstStyle/>
          <a:p>
            <a:pPr>
              <a:buClrTx/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Batasi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ClrTx/>
            </a:pPr>
            <a:r>
              <a:rPr lang="sv-S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Bagian mana dalam proses pelayanan yang akan diteliti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tergantung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kondisi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kapan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dimana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terjadi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1">
              <a:buClrTx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Misalnya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insiden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salah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penulisan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identitas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salah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pengambilan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darah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Investigasi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difokuskan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lvl="2">
              <a:buClrTx/>
              <a:buNone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Identifikasi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awal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ClrTx/>
              <a:buNone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Identifikasi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pengambilan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darah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3AA8-827C-473E-8AB4-1B8A1A2E2E88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Autofit/>
          </a:bodyPr>
          <a:lstStyle/>
          <a:p>
            <a:pPr algn="ctr"/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IDENTIFY ROOT CAUSES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720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Mengumpulkan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penyebab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langsung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Mengapa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terjadi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penyebab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langsung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? </a:t>
            </a:r>
          </a:p>
          <a:p>
            <a:pPr>
              <a:buClrTx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melatarbelakangi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penyebab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langsung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?</a:t>
            </a:r>
          </a:p>
          <a:p>
            <a:pPr>
              <a:buClrTx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G</a:t>
            </a:r>
            <a:r>
              <a:rPr lang="pt-B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ali data lebih kepada sistem daripada fokus human error</a:t>
            </a:r>
            <a:r>
              <a:rPr lang="pt-BR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gali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sv-SE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Penggalian harus diteruskan sampai tidak dapat lagi diidentifikasi</a:t>
            </a:r>
            <a:r>
              <a:rPr lang="sv-SE" sz="3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akar</a:t>
            </a:r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574F9-62B8-49FC-BC9B-9BCB76D6F3A1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1D2E-9A10-4199-A466-FE5DE34E9DE6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9C29-6F50-4CB8-B875-1CFBCA2890E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76400" y="76200"/>
            <a:ext cx="556260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LANGKAH ROOT CAUSE ANALYSIS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438400" y="914400"/>
            <a:ext cx="3581400" cy="381000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1. IDENTIFIKASI INSIDEN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81200" y="1676400"/>
            <a:ext cx="4495800" cy="381000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2. TENTUKAN TIM INVESTIGATOR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2362200"/>
            <a:ext cx="6934200" cy="381000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3. KUMPULKAN DATA (OBS, DOKUMEN, WWCARA)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04800" y="3048000"/>
            <a:ext cx="8458200" cy="609600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4. PETAKAN KRONOLOGII KEJADIAN (NARRATIF CHRONOLOGY, TIMELINE, TABULAR TIMELINE, TIME PERSON GRID)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38200" y="4038600"/>
            <a:ext cx="7315200" cy="609600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5. IDENTIFIKASI MASALAH/CMP (BRAINSTORMING, BRAINWRITING, NOMINAL GROUP TECHNIQUE)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90600" y="5029200"/>
            <a:ext cx="7086600" cy="609600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6. ANALISIS INFORMASI (5 WHY’S, ANALISIS PERUBAHAN, ANALISIS PENGHALANG, FISHBONE)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600200" y="5943600"/>
            <a:ext cx="6172200" cy="609600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7. REKOMENDASI DAN RENCANA KERJA UTK PENINGKATAN PERBAIKAN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3352800" y="12954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114800" y="37338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3886200" y="27432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3657600" y="20574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4343400" y="47244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648200" y="56388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893</TotalTime>
  <Words>1177</Words>
  <Application>Microsoft Office PowerPoint</Application>
  <PresentationFormat>On-screen Show (4:3)</PresentationFormat>
  <Paragraphs>358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Slide 1</vt:lpstr>
      <vt:lpstr>TUJUAN INSTRUKSIONAL</vt:lpstr>
      <vt:lpstr>Slide 3</vt:lpstr>
      <vt:lpstr>Slide 4</vt:lpstr>
      <vt:lpstr>Slide 5</vt:lpstr>
      <vt:lpstr>INVESTIGASI</vt:lpstr>
      <vt:lpstr>INVESTIGASI</vt:lpstr>
      <vt:lpstr>IDENTIFY ROOT CAUSES</vt:lpstr>
      <vt:lpstr>Slide 9</vt:lpstr>
      <vt:lpstr>1. IDENTIFIKASI INSIDEN</vt:lpstr>
      <vt:lpstr>Slide 11</vt:lpstr>
      <vt:lpstr>2. PILIH INVESTIGATOR</vt:lpstr>
      <vt:lpstr>2. PILIH INVESTIGATOR</vt:lpstr>
      <vt:lpstr>3. KUMPULKAN DATA</vt:lpstr>
      <vt:lpstr>4. PETAKAN INFORMASI KRONOLOGI INSIDEN</vt:lpstr>
      <vt:lpstr>Slide 16</vt:lpstr>
      <vt:lpstr>Slide 17</vt:lpstr>
      <vt:lpstr>5. IDENTIFIKASI MASALAH/CARE MANAGEMENT PROBLEM (CMP)</vt:lpstr>
      <vt:lpstr>PRINSIP DASAR  CARE MANAGEMENT PROBLEM (CMP) </vt:lpstr>
      <vt:lpstr>Slide 20</vt:lpstr>
      <vt:lpstr> 6. ANALISIS INFORMASI </vt:lpstr>
      <vt:lpstr> 5 WHY</vt:lpstr>
      <vt:lpstr> KAPAN MENGGUNAKAN ?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RCA</dc:title>
  <dc:creator>Akreditasi</dc:creator>
  <cp:lastModifiedBy>Siswati</cp:lastModifiedBy>
  <cp:revision>126</cp:revision>
  <dcterms:created xsi:type="dcterms:W3CDTF">2015-06-10T02:44:04Z</dcterms:created>
  <dcterms:modified xsi:type="dcterms:W3CDTF">2017-06-06T23:33:05Z</dcterms:modified>
</cp:coreProperties>
</file>