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316" r:id="rId2"/>
    <p:sldId id="335" r:id="rId3"/>
    <p:sldId id="530" r:id="rId4"/>
    <p:sldId id="539" r:id="rId5"/>
    <p:sldId id="540" r:id="rId6"/>
    <p:sldId id="515" r:id="rId7"/>
    <p:sldId id="516" r:id="rId8"/>
    <p:sldId id="541" r:id="rId9"/>
    <p:sldId id="518" r:id="rId10"/>
    <p:sldId id="552" r:id="rId11"/>
    <p:sldId id="553" r:id="rId12"/>
    <p:sldId id="554" r:id="rId13"/>
    <p:sldId id="555" r:id="rId14"/>
    <p:sldId id="556" r:id="rId15"/>
    <p:sldId id="557" r:id="rId16"/>
    <p:sldId id="558" r:id="rId17"/>
    <p:sldId id="559" r:id="rId18"/>
    <p:sldId id="560" r:id="rId19"/>
    <p:sldId id="551" r:id="rId20"/>
    <p:sldId id="543" r:id="rId21"/>
    <p:sldId id="542" r:id="rId22"/>
    <p:sldId id="521" r:id="rId23"/>
    <p:sldId id="544" r:id="rId24"/>
    <p:sldId id="545" r:id="rId25"/>
    <p:sldId id="524" r:id="rId26"/>
    <p:sldId id="546" r:id="rId27"/>
    <p:sldId id="547" r:id="rId28"/>
    <p:sldId id="548" r:id="rId29"/>
    <p:sldId id="549" r:id="rId30"/>
    <p:sldId id="561" r:id="rId31"/>
    <p:sldId id="550" r:id="rId32"/>
    <p:sldId id="562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900" y="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36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1BF2FCB-7984-4742-9161-16EB520D9C8E}" type="datetimeFigureOut">
              <a:rPr lang="id-ID"/>
              <a:pPr>
                <a:defRPr/>
              </a:pPr>
              <a:t>06/11/2017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E52FE0F-1F01-44C9-8FB3-0A1339DA1E3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20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21</a:t>
            </a:fld>
            <a:endParaRPr lang="id-ID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DB6C1-A28F-4CC5-9056-D2913FC36037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23</a:t>
            </a:fld>
            <a:endParaRPr lang="id-ID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24</a:t>
            </a:fld>
            <a:endParaRPr lang="id-ID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DB6C1-A28F-4CC5-9056-D2913FC36037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26</a:t>
            </a:fld>
            <a:endParaRPr lang="id-ID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27</a:t>
            </a:fld>
            <a:endParaRPr lang="id-ID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28</a:t>
            </a:fld>
            <a:endParaRPr lang="id-ID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29</a:t>
            </a:fld>
            <a:endParaRPr lang="id-ID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30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31</a:t>
            </a:fld>
            <a:endParaRPr lang="id-ID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32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42C5F4-67D8-4840-B9A8-568D8B11FDE5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42C5F4-67D8-4840-B9A8-568D8B11FDE5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1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ＭＳ Ｐゴシック" charset="-128"/>
            </a:endParaRPr>
          </a:p>
        </p:txBody>
      </p:sp>
      <p:sp>
        <p:nvSpPr>
          <p:cNvPr id="181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82A86BB-B77A-495E-9C05-580D695BFE5C}" type="slidenum">
              <a:rPr lang="id-ID"/>
              <a:pPr/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7DC4B-43A1-4FBA-8E20-FDCC74FBF8B8}" type="datetime1">
              <a:rPr lang="en-US" smtClean="0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3E6DC-1CF7-470F-AD44-9264A2367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5EF44-66FB-4154-8917-7E38A56EE460}" type="datetime1">
              <a:rPr lang="en-US" smtClean="0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C4AFC-14DB-4D5A-BB80-DA52215672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2718F-B2D7-4517-B606-87587882B37B}" type="datetime1">
              <a:rPr lang="en-US" smtClean="0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8A47E-14EE-43BC-993A-51ECD9BADE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8C989-CD37-4D41-8166-F27888C7BB4D}" type="datetime1">
              <a:rPr lang="en-US" smtClean="0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E91DE-6D91-417E-AAD5-296FB2409A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345AC-E7F5-4404-9F84-279BA5ED98DE}" type="datetime1">
              <a:rPr lang="en-US" smtClean="0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AB5F3-6F9C-4098-AA7E-0B80DF4740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B82A3-012E-419B-BEE9-03A898EE93E3}" type="datetime1">
              <a:rPr lang="en-US" smtClean="0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5C2A9-E9B2-44C2-94BD-EA7D4EC64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8BB99-1715-4356-BB4A-4E1F484C14EE}" type="datetime1">
              <a:rPr lang="en-US" smtClean="0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A98D3-ED51-4028-8686-319EDCBB03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2DF82-AE14-4167-A185-4D011C56F6EA}" type="datetime1">
              <a:rPr lang="en-US" smtClean="0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A8131-D08D-451B-8F06-0ED616C77E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97839-F180-4368-A76B-C2CD19474F57}" type="datetime1">
              <a:rPr lang="en-US" smtClean="0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CD2AA-1009-441A-B610-0CDFEECD49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7C9DB-C528-4FD4-9E07-8DC3A7E91326}" type="datetime1">
              <a:rPr lang="en-US" smtClean="0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F32BE-D371-42F7-8213-808C50F804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67913-5490-461B-967D-F90AAB16F50D}" type="datetime1">
              <a:rPr lang="en-US" smtClean="0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82249-EF8D-4EA8-AFD0-A922111E56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E05CA5F-8D9C-4EFF-8A89-D4EB83883EAF}" type="datetime1">
              <a:rPr lang="en-US" smtClean="0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DAAE9F20-E7A8-494A-97C1-27A46E940B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 cstate="print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935849"/>
            <a:ext cx="5638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SISWATI</a:t>
            </a:r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PROGRAM STUDI  S1 MANAJEMEN INFORMASI KESEHATAN FAKULTAS ILMU-ILMU KESEHATAN 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UNIVERSITAS  ESA  UNGGUL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24200" y="1524000"/>
            <a:ext cx="5791200" cy="2133600"/>
          </a:xfrm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PERTEMUAN 2</a:t>
            </a:r>
            <a:endParaRPr lang="en-US" sz="5100" b="1" dirty="0" smtClean="0">
              <a:solidFill>
                <a:schemeClr val="bg1"/>
              </a:solidFill>
            </a:endParaRPr>
          </a:p>
          <a:p>
            <a:pPr marL="514350" indent="-514350" algn="l" eaLnBrk="1" hangingPunct="1">
              <a:buClrTx/>
              <a:buFont typeface="+mj-lt"/>
              <a:buAutoNum type="arabicPeriod"/>
            </a:pPr>
            <a:r>
              <a:rPr lang="en-US" sz="28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Asuhan</a:t>
            </a:r>
            <a:r>
              <a:rPr lang="en-US" sz="2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berpusat</a:t>
            </a:r>
            <a:r>
              <a:rPr lang="en-US" sz="2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pada</a:t>
            </a:r>
            <a:r>
              <a:rPr lang="en-US" sz="2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pasien</a:t>
            </a:r>
            <a:endParaRPr lang="en-US" sz="28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514350" indent="-514350" algn="l" eaLnBrk="1" hangingPunct="1">
              <a:buClrTx/>
              <a:buFont typeface="+mj-lt"/>
              <a:buAutoNum type="arabicPeriod"/>
            </a:pPr>
            <a:r>
              <a:rPr lang="en-US" sz="28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Metodologi</a:t>
            </a:r>
            <a:r>
              <a:rPr lang="en-US" sz="2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survei</a:t>
            </a:r>
            <a:endParaRPr lang="en-US" sz="28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514350" indent="-514350" algn="l" eaLnBrk="1" hangingPunct="1">
              <a:buClrTx/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SNARS </a:t>
            </a:r>
            <a:r>
              <a:rPr lang="en-US" sz="28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Edisi</a:t>
            </a:r>
            <a:r>
              <a:rPr lang="en-US" sz="2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1</a:t>
            </a:r>
            <a:endParaRPr lang="en-US" sz="36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E252E-AF45-4AEC-B615-DBFD8748CE48}" type="datetime1">
              <a:rPr lang="en-US" smtClean="0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F3E6DC-1CF7-470F-AD44-9264A23674B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3124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STANDAR NASIONAL AKREDITASI RUMAH SAKIT EDISI 1 </a:t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(SNARS) EDISI 1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6A871C-BFD3-4637-AEB8-E2850C306892}" type="datetime1">
              <a:rPr lang="en-US" smtClean="0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7620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SNARS EDISI 1</a:t>
            </a: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200" y="2054184"/>
            <a:ext cx="8229600" cy="397031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SNARS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Edisi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1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review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standar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akreditasi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 2012. </a:t>
            </a:r>
          </a:p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Kalimat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SNARS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edisi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1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lebih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singkat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jelas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Standar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akreditasi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versi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2012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berlaku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sampai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31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Desember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2017.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Penetapan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SNARS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edisi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1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efektif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 1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Januari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2018  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Bagi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telah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terakreditasi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menurut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standar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versi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2012,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akreditasi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ulang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dilaksanakan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tahun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2018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akan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menggunakan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SNARS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edisi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1.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0F4995-4206-4BE6-8FF6-FFB217D9F115}" type="datetime1">
              <a:rPr lang="en-US" smtClean="0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7620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PERUBAHAN NAMA BAB</a:t>
            </a: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1988820"/>
          <a:ext cx="8458200" cy="3629933"/>
        </p:xfrm>
        <a:graphic>
          <a:graphicData uri="http://schemas.openxmlformats.org/drawingml/2006/table">
            <a:tbl>
              <a:tblPr/>
              <a:tblGrid>
                <a:gridCol w="533400"/>
                <a:gridCol w="3770870"/>
                <a:gridCol w="4153930"/>
              </a:tblGrid>
              <a:tr h="3290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B0F0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NO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B0F0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LAMA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B0F0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BARU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026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Akses</a:t>
                      </a: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Pelayanan</a:t>
                      </a: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Kontinuitas</a:t>
                      </a: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</a:t>
                      </a:r>
                      <a:r>
                        <a:rPr lang="en-US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APK)</a:t>
                      </a:r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Akses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Rumah</a:t>
                      </a: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Sakit</a:t>
                      </a: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Kontinuitas</a:t>
                      </a: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Pelayanan</a:t>
                      </a: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(ARK)</a:t>
                      </a:r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9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en-US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Pelayanan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(PP)</a:t>
                      </a:r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Pelayanan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Asuhan</a:t>
                      </a: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(PAP)</a:t>
                      </a:r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026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en-US" sz="24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Manajemen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Penggunaan</a:t>
                      </a: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Obat</a:t>
                      </a: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(MPO)</a:t>
                      </a:r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Pelayanan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Kefarmasian</a:t>
                      </a: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Penggunaan</a:t>
                      </a: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Obat</a:t>
                      </a: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(PKPO)</a:t>
                      </a:r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6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en-US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Pendidikan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Keluarga</a:t>
                      </a: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(PPK) </a:t>
                      </a:r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Manajemen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Komunikasi</a:t>
                      </a: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Edukasi</a:t>
                      </a: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(MKE)</a:t>
                      </a:r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026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endParaRPr lang="en-US" sz="24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Tata </a:t>
                      </a:r>
                      <a:r>
                        <a:rPr lang="en-US" sz="1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Kelola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1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Kepemimpinan</a:t>
                      </a: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Pengarahan</a:t>
                      </a: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(TKP)</a:t>
                      </a:r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Tata </a:t>
                      </a:r>
                      <a:r>
                        <a:rPr lang="en-US" sz="1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Kelola</a:t>
                      </a: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Rumah</a:t>
                      </a: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Sakit</a:t>
                      </a: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(TKRS)</a:t>
                      </a:r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5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  <a:endParaRPr lang="en-US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Kualifikasi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Pendidikan</a:t>
                      </a: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Staf</a:t>
                      </a: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(KPS)</a:t>
                      </a:r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Kompetensi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Kewenangan</a:t>
                      </a: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Staf</a:t>
                      </a: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(KKS)</a:t>
                      </a:r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</a:t>
                      </a:r>
                      <a:endParaRPr lang="en-US" sz="24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Manajemen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Komunikasi</a:t>
                      </a: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(MKI)</a:t>
                      </a:r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Manajemen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(MIRM)</a:t>
                      </a:r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6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</a:t>
                      </a:r>
                      <a:endParaRPr lang="en-US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Sasaran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Millennium Development Goals </a:t>
                      </a:r>
                      <a:r>
                        <a:rPr lang="en-US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(SMDGs)</a:t>
                      </a:r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Program </a:t>
                      </a:r>
                      <a:r>
                        <a:rPr lang="en-US" sz="1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Nasional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2917FA-7055-438D-A95B-C90D04A7282F}" type="datetime1">
              <a:rPr lang="en-US" smtClean="0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7620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PENAMBAHAN STANDAR</a:t>
            </a: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200" y="1879092"/>
          <a:ext cx="8305801" cy="4521708"/>
        </p:xfrm>
        <a:graphic>
          <a:graphicData uri="http://schemas.openxmlformats.org/drawingml/2006/table">
            <a:tbl>
              <a:tblPr/>
              <a:tblGrid>
                <a:gridCol w="570006"/>
                <a:gridCol w="2605742"/>
                <a:gridCol w="5130053"/>
              </a:tblGrid>
              <a:tr h="3810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B0F0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NO</a:t>
                      </a:r>
                      <a:endParaRPr lang="en-US" sz="32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B0F0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STANDAR</a:t>
                      </a:r>
                      <a:endParaRPr lang="en-US" sz="32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B0F0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RINCIAN</a:t>
                      </a:r>
                      <a:endParaRPr lang="en-US" sz="32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9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Pengendalian</a:t>
                      </a:r>
                      <a:r>
                        <a:rPr lang="en-US" sz="18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Resistensi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Anti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Mikroba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(PRA)</a:t>
                      </a:r>
                      <a:endParaRPr lang="en-US" sz="2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Merupakan upaya pengendalian resistensi antimikroba secara terpadu dan paripurna di fasyankes</a:t>
                      </a:r>
                      <a:endParaRPr lang="en-US" sz="24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47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en-US" sz="24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Integrasi</a:t>
                      </a:r>
                      <a:r>
                        <a:rPr lang="en-US" sz="18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Pendidikan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Kesehatan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Dalam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Pelayanan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Rumah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Sakit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(IPKP)</a:t>
                      </a:r>
                      <a:endParaRPr lang="en-US" sz="2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Hanya</a:t>
                      </a:r>
                      <a:r>
                        <a:rPr lang="en-US" sz="18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diberlakukan</a:t>
                      </a:r>
                      <a:r>
                        <a:rPr lang="en-US" sz="18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</a:t>
                      </a:r>
                      <a:r>
                        <a:rPr lang="en-US" sz="18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RS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menyelenggarakan</a:t>
                      </a:r>
                      <a:r>
                        <a:rPr lang="en-US" sz="18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proses</a:t>
                      </a:r>
                      <a:r>
                        <a:rPr lang="en-US" sz="18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pendidikan</a:t>
                      </a:r>
                      <a:r>
                        <a:rPr lang="en-US" sz="18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tenaga</a:t>
                      </a:r>
                      <a:r>
                        <a:rPr lang="en-US" sz="18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kesehatan</a:t>
                      </a:r>
                      <a:r>
                        <a:rPr lang="en-US" sz="18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sesuai</a:t>
                      </a:r>
                      <a:r>
                        <a:rPr lang="en-US" sz="18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peraturan</a:t>
                      </a:r>
                      <a:r>
                        <a:rPr lang="en-US" sz="18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perundang-undangan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Mencakup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pendidikn</a:t>
                      </a:r>
                      <a:r>
                        <a:rPr lang="en-US" sz="18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r>
                        <a:rPr lang="en-US" sz="18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18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staf</a:t>
                      </a:r>
                      <a:r>
                        <a:rPr lang="en-US" sz="18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klinis</a:t>
                      </a:r>
                      <a:r>
                        <a:rPr lang="en-US" sz="18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lainnya</a:t>
                      </a:r>
                      <a:r>
                        <a:rPr lang="en-US" sz="18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dengan</a:t>
                      </a:r>
                      <a:r>
                        <a:rPr lang="en-US" sz="18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u="sng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memperhatikan</a:t>
                      </a:r>
                      <a:r>
                        <a:rPr lang="en-US" sz="1800" u="sng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u="sng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mutu</a:t>
                      </a:r>
                      <a:r>
                        <a:rPr lang="en-US" sz="1800" u="sng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u="sng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pelayanan</a:t>
                      </a:r>
                      <a:r>
                        <a:rPr lang="en-US" sz="1800" u="sng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u="sng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1800" u="sng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u="sng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KPRS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 </a:t>
                      </a:r>
                      <a:endParaRPr lang="en-US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RS </a:t>
                      </a:r>
                      <a:r>
                        <a:rPr lang="en-US" sz="18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wajib</a:t>
                      </a:r>
                      <a:r>
                        <a:rPr lang="en-US" sz="18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mempunyai</a:t>
                      </a:r>
                      <a:r>
                        <a:rPr lang="en-US" sz="18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u="sng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sistem</a:t>
                      </a:r>
                      <a:r>
                        <a:rPr lang="en-US" sz="1800" u="sng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u="sng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pengawasan</a:t>
                      </a:r>
                      <a:r>
                        <a:rPr lang="en-US" sz="1800" u="sng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u="sng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mutu</a:t>
                      </a:r>
                      <a:r>
                        <a:rPr lang="en-US" sz="1800" u="sng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u="sng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pelayanan</a:t>
                      </a:r>
                      <a:r>
                        <a:rPr lang="en-US" sz="1800" u="sng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u="sng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1800" u="sng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u="sng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KP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terhadap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aktivitas</a:t>
                      </a:r>
                      <a:r>
                        <a:rPr lang="en-US" sz="18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pendidikan</a:t>
                      </a:r>
                      <a:r>
                        <a:rPr lang="en-US" sz="18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yang </a:t>
                      </a:r>
                      <a:r>
                        <a:rPr lang="en-US" sz="18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dilaksanakan</a:t>
                      </a:r>
                      <a:r>
                        <a:rPr lang="en-US" sz="18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</a:t>
                      </a:r>
                      <a:r>
                        <a:rPr lang="en-US" sz="18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rumah</a:t>
                      </a:r>
                      <a:r>
                        <a:rPr lang="en-US" sz="18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sakit</a:t>
                      </a:r>
                      <a:r>
                        <a:rPr lang="en-US" sz="18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 </a:t>
                      </a:r>
                      <a:endParaRPr lang="en-US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9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en-US" sz="24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Penyelenggaraan</a:t>
                      </a:r>
                      <a:r>
                        <a:rPr lang="en-US" sz="18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</a:t>
                      </a:r>
                      <a:r>
                        <a:rPr lang="en-US" sz="18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pelayanan</a:t>
                      </a:r>
                      <a:r>
                        <a:rPr lang="en-US" sz="18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b="1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geriatri</a:t>
                      </a:r>
                      <a:endParaRPr lang="en-US" sz="2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RS </a:t>
                      </a:r>
                      <a:r>
                        <a:rPr lang="en-US" sz="18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perlu</a:t>
                      </a:r>
                      <a:r>
                        <a:rPr lang="en-US" sz="18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menyelenggarakan</a:t>
                      </a:r>
                      <a:r>
                        <a:rPr lang="en-US" sz="18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pelayanan</a:t>
                      </a:r>
                      <a:r>
                        <a:rPr lang="en-US" sz="18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geriatri</a:t>
                      </a:r>
                      <a:r>
                        <a:rPr lang="en-US" sz="18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sesuai</a:t>
                      </a:r>
                      <a:r>
                        <a:rPr lang="en-US" sz="18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dengan</a:t>
                      </a:r>
                      <a:r>
                        <a:rPr lang="en-US" sz="18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tingkat</a:t>
                      </a:r>
                      <a:r>
                        <a:rPr lang="en-US" sz="18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jenis</a:t>
                      </a:r>
                      <a:r>
                        <a:rPr lang="en-US" sz="18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pelayanan</a:t>
                      </a:r>
                      <a:r>
                        <a:rPr lang="en-US" sz="18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geriatri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</a:t>
                      </a:r>
                      <a:endParaRPr lang="en-US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B6F6AF-48FB-42A8-BDB8-261BB4F3A1AD}" type="datetime1">
              <a:rPr lang="en-US" smtClean="0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096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PEMBAGIAN KELOMPOK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0999" y="1828800"/>
          <a:ext cx="8382001" cy="3701862"/>
        </p:xfrm>
        <a:graphic>
          <a:graphicData uri="http://schemas.openxmlformats.org/drawingml/2006/table">
            <a:tbl>
              <a:tblPr/>
              <a:tblGrid>
                <a:gridCol w="2209801"/>
                <a:gridCol w="685800"/>
                <a:gridCol w="5486400"/>
              </a:tblGrid>
              <a:tr h="2069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B0F0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KELOMPOK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B0F0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NO</a:t>
                      </a:r>
                      <a:r>
                        <a:rPr lang="en-US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B0F0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NAMA BAB SNARS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900">
                <a:tc rowSpan="6"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romanUcPeriod"/>
                      </a:pPr>
                      <a:endParaRPr lang="en-US" sz="18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romanUcPeriod"/>
                      </a:pPr>
                      <a:endParaRPr lang="en-US" sz="18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romanUcPeriod"/>
                      </a:pPr>
                      <a:r>
                        <a:rPr lang="en-US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SASARAN </a:t>
                      </a:r>
                      <a:r>
                        <a:rPr lang="en-US" sz="18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KESELAMATAN PASIEN</a:t>
                      </a:r>
                      <a:endParaRPr lang="en-US" sz="2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Mengidentifikasi</a:t>
                      </a: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dengan</a:t>
                      </a: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benar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Meningkatkan</a:t>
                      </a: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komunikasi</a:t>
                      </a: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efektif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06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Meningkatkan</a:t>
                      </a: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keamanan</a:t>
                      </a: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obat-obatan</a:t>
                      </a: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yang </a:t>
                      </a:r>
                      <a:r>
                        <a:rPr lang="en-US" sz="20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harus</a:t>
                      </a: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diwaspadai</a:t>
                      </a: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</a:t>
                      </a:r>
                      <a:r>
                        <a:rPr lang="en-US" sz="2000" i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high alert medications</a:t>
                      </a: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06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en-US" sz="28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Memastikan</a:t>
                      </a: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lokasi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pembedahan</a:t>
                      </a: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yang </a:t>
                      </a:r>
                      <a:r>
                        <a:rPr lang="en-US" sz="20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benar</a:t>
                      </a: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prosedur</a:t>
                      </a: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benar</a:t>
                      </a: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pembedahan</a:t>
                      </a: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pada</a:t>
                      </a: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yang </a:t>
                      </a:r>
                      <a:r>
                        <a:rPr lang="en-US" sz="20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benar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7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Mengurangi</a:t>
                      </a: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risiko</a:t>
                      </a: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infeksi</a:t>
                      </a: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terkait</a:t>
                      </a: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yankes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7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  <a:endParaRPr lang="en-US" sz="28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Mengurangi</a:t>
                      </a: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risiko</a:t>
                      </a: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cedera</a:t>
                      </a: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akibat</a:t>
                      </a: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terjatuh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AD9EFF-54D8-4DCC-8FE3-F0CC64EB1F16}" type="datetime1">
              <a:rPr lang="en-US" smtClean="0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6096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PEMBAGIAN KELOMPOK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0998" y="1676400"/>
          <a:ext cx="8458202" cy="3351342"/>
        </p:xfrm>
        <a:graphic>
          <a:graphicData uri="http://schemas.openxmlformats.org/drawingml/2006/table">
            <a:tbl>
              <a:tblPr/>
              <a:tblGrid>
                <a:gridCol w="2017553"/>
                <a:gridCol w="620786"/>
                <a:gridCol w="5819863"/>
              </a:tblGrid>
              <a:tr h="2069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B0F0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KELOMPOK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B0F0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NO</a:t>
                      </a:r>
                      <a:r>
                        <a:rPr lang="en-US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B0F0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NAMA BAB SNARS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799">
                <a:tc rowSpan="7"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18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18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II. STANDAR </a:t>
                      </a:r>
                      <a:r>
                        <a:rPr lang="en-US" sz="18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PELAYANAN BERFOKUS PADA PASIEN</a:t>
                      </a:r>
                      <a:endParaRPr lang="en-US" sz="2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28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Akses</a:t>
                      </a: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</a:t>
                      </a: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RS </a:t>
                      </a:r>
                      <a:r>
                        <a:rPr lang="en-US" sz="20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kontinuitas</a:t>
                      </a: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pelayanan</a:t>
                      </a: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(APK)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en-US" sz="28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Hak</a:t>
                      </a: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keluarga</a:t>
                      </a: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(HPK)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en-US" sz="28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Asesmen</a:t>
                      </a: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(AP)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Pelayanan</a:t>
                      </a: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asuhan</a:t>
                      </a: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(PAP)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endParaRPr lang="en-US" sz="28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Pelayanan</a:t>
                      </a: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anestesi</a:t>
                      </a: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bedah</a:t>
                      </a: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(PAB)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7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  <a:endParaRPr lang="en-US" sz="28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Pelayanan</a:t>
                      </a: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kefarmasian</a:t>
                      </a: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&amp; </a:t>
                      </a:r>
                      <a:r>
                        <a:rPr lang="en-US" sz="20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penggunaan</a:t>
                      </a: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obat</a:t>
                      </a: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(PKPO)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7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</a:t>
                      </a:r>
                      <a:endParaRPr lang="en-US" sz="28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Manajemen</a:t>
                      </a: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komunikasi</a:t>
                      </a: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edukasi</a:t>
                      </a: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(MKE)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244CAA-86D0-4AC8-B66F-A8CFEE1AF434}" type="datetime1">
              <a:rPr lang="en-US" smtClean="0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86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6096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PEMBAGIAN KELOMPOK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0998" y="1676400"/>
          <a:ext cx="8382002" cy="420624"/>
        </p:xfrm>
        <a:graphic>
          <a:graphicData uri="http://schemas.openxmlformats.org/drawingml/2006/table">
            <a:tbl>
              <a:tblPr/>
              <a:tblGrid>
                <a:gridCol w="1999377"/>
                <a:gridCol w="615193"/>
                <a:gridCol w="5767432"/>
              </a:tblGrid>
              <a:tr h="2069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B0F0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KELOMPOK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B0F0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NO</a:t>
                      </a:r>
                      <a:r>
                        <a:rPr lang="en-US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B0F0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NAMA BAB SNARS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1000" y="2133600"/>
          <a:ext cx="8382002" cy="2453640"/>
        </p:xfrm>
        <a:graphic>
          <a:graphicData uri="http://schemas.openxmlformats.org/drawingml/2006/table">
            <a:tbl>
              <a:tblPr/>
              <a:tblGrid>
                <a:gridCol w="2000866"/>
                <a:gridCol w="589935"/>
                <a:gridCol w="5791201"/>
              </a:tblGrid>
              <a:tr h="613541">
                <a:tc rowSpan="6"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18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III </a:t>
                      </a:r>
                      <a:r>
                        <a:rPr lang="en-US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 </a:t>
                      </a:r>
                      <a:r>
                        <a:rPr lang="en-US" sz="18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MANAJEMEN RUMAH SAKIT</a:t>
                      </a:r>
                      <a:endParaRPr lang="en-US" sz="2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Peningkatan</a:t>
                      </a: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mutu</a:t>
                      </a: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keselamatan</a:t>
                      </a: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(PMKP)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4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en-US" sz="28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Pencegahan</a:t>
                      </a: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pengendalian</a:t>
                      </a: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infeksi</a:t>
                      </a: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(PPI)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4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en-US" sz="28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Tata </a:t>
                      </a:r>
                      <a:r>
                        <a:rPr lang="en-US" sz="20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kelola</a:t>
                      </a: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rumah</a:t>
                      </a: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sakit</a:t>
                      </a: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(TKRS)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4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en-US" sz="28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Manajemen</a:t>
                      </a: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fasilitas</a:t>
                      </a: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keselamatan</a:t>
                      </a: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(MFK)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4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Kompetensi</a:t>
                      </a: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kewenangan</a:t>
                      </a: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staf</a:t>
                      </a: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(KKS)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4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Manajemen</a:t>
                      </a: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(MIRM)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CA4A5B-FE06-4809-925D-1E7E7CB1AC34}" type="datetime1">
              <a:rPr lang="en-US" smtClean="0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6096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PEMBAGIAN KELOMPOK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0998" y="1676400"/>
          <a:ext cx="8382002" cy="420624"/>
        </p:xfrm>
        <a:graphic>
          <a:graphicData uri="http://schemas.openxmlformats.org/drawingml/2006/table">
            <a:tbl>
              <a:tblPr/>
              <a:tblGrid>
                <a:gridCol w="1999377"/>
                <a:gridCol w="615193"/>
                <a:gridCol w="5767432"/>
              </a:tblGrid>
              <a:tr h="2069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B0F0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KELOMPOK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B0F0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NO</a:t>
                      </a:r>
                      <a:r>
                        <a:rPr lang="en-US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B0F0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NAMA BAB SNARS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81000" y="2133600"/>
          <a:ext cx="8382002" cy="2425965"/>
        </p:xfrm>
        <a:graphic>
          <a:graphicData uri="http://schemas.openxmlformats.org/drawingml/2006/table">
            <a:tbl>
              <a:tblPr/>
              <a:tblGrid>
                <a:gridCol w="2000866"/>
                <a:gridCol w="589935"/>
                <a:gridCol w="5791201"/>
              </a:tblGrid>
              <a:tr h="290409">
                <a:tc rowSpan="5"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IV </a:t>
                      </a:r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PROGRAM </a:t>
                      </a:r>
                      <a:r>
                        <a:rPr lang="en-US" sz="20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NASIONAL</a:t>
                      </a:r>
                      <a:endParaRPr lang="en-US" sz="2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28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Menurunkan</a:t>
                      </a: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angka</a:t>
                      </a: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kematian</a:t>
                      </a: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ibu</a:t>
                      </a: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bayi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4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en-US" sz="28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Menurunkan</a:t>
                      </a: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angka</a:t>
                      </a: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kesakitan</a:t>
                      </a: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HIV/AIDS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4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en-US" sz="28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Menurunkan</a:t>
                      </a: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angka</a:t>
                      </a: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kesakitan</a:t>
                      </a: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TB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4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en-US" sz="28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Pengendalian</a:t>
                      </a: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resistensi</a:t>
                      </a: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antimikroba</a:t>
                      </a: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(PPRA)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4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endParaRPr lang="en-US" sz="28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Pelayanan</a:t>
                      </a:r>
                      <a:r>
                        <a:rPr lang="en-US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geriatri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365">
                <a:tc gridSpan="3"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V </a:t>
                      </a:r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INTEGRASI </a:t>
                      </a:r>
                      <a:r>
                        <a:rPr lang="en-US" sz="20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PENDIDIKAN KESEHATAN DALAM PELAYANAN DI </a:t>
                      </a:r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RS</a:t>
                      </a:r>
                      <a:endParaRPr lang="en-US" sz="2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A374EB-2D9E-4A1F-A79B-93A710D77630}" type="datetime1">
              <a:rPr lang="en-US" smtClean="0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457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PEMBAGIAN SURVEIOR</a:t>
            </a:r>
            <a:endParaRPr lang="en-US" sz="32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1000" y="1600201"/>
          <a:ext cx="8458199" cy="4793675"/>
        </p:xfrm>
        <a:graphic>
          <a:graphicData uri="http://schemas.openxmlformats.org/drawingml/2006/table">
            <a:tbl>
              <a:tblPr/>
              <a:tblGrid>
                <a:gridCol w="2743200"/>
                <a:gridCol w="3038287"/>
                <a:gridCol w="2676712"/>
              </a:tblGrid>
              <a:tr h="2911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B0F0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MANAJEMEN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B0F0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MEDIS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B0F0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PERAWAT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52843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Pelayanan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kefarmasian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penggunaan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obat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(PKPO)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Akses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rumah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sakit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kontinuitas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pelayanan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(APK)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Hak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keluarga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(HPK)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843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   </a:t>
                      </a:r>
                      <a:r>
                        <a:rPr lang="en-US" sz="1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Peningkatan</a:t>
                      </a: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mutu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keselamatan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(PMKP)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   </a:t>
                      </a:r>
                      <a:r>
                        <a:rPr lang="en-US" sz="1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Asesmen</a:t>
                      </a: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(AP)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   </a:t>
                      </a:r>
                      <a:r>
                        <a:rPr lang="en-US" sz="1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Manajemen</a:t>
                      </a: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komunikasi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edukasi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(MKE)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403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3.   Tata </a:t>
                      </a: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kelola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rumah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sakit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(TKRS)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3.   </a:t>
                      </a:r>
                      <a:r>
                        <a:rPr lang="en-US" sz="1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Pelayanan</a:t>
                      </a: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asuhan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(PAP)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3.   </a:t>
                      </a:r>
                      <a:r>
                        <a:rPr lang="en-US" sz="1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Pencegahan</a:t>
                      </a: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pengendalian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infeksi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(PPI)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843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4.   </a:t>
                      </a:r>
                      <a:r>
                        <a:rPr lang="en-US" sz="1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Manajemen</a:t>
                      </a: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fasilitas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keselamatan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(MFK)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4.    </a:t>
                      </a:r>
                      <a:r>
                        <a:rPr lang="en-US" sz="1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Pelayanan</a:t>
                      </a: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anestesi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bedah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(PAB)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4.   </a:t>
                      </a:r>
                      <a:r>
                        <a:rPr lang="en-US" sz="1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Sasaran</a:t>
                      </a: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keselamatan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8459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5.   </a:t>
                      </a:r>
                      <a:r>
                        <a:rPr lang="en-US" sz="1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Kompetensi</a:t>
                      </a: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kewenangan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staf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(KKS)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5.    </a:t>
                      </a:r>
                      <a:r>
                        <a:rPr lang="en-US" sz="1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Menurunkan</a:t>
                      </a: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angka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kematian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ibu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bayi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217170" marR="0" lv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</a:t>
                      </a:r>
                      <a:r>
                        <a:rPr lang="en-US" sz="1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Menurunkan</a:t>
                      </a: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angka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kesakitan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</a:t>
                      </a:r>
                    </a:p>
                    <a:p>
                      <a:pPr marL="217170" marR="0" lv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</a:t>
                      </a: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HIV/AIDS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217170" marR="0" lv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</a:t>
                      </a:r>
                      <a:r>
                        <a:rPr lang="en-US" sz="1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Menurunkan</a:t>
                      </a: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angka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TB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217170" marR="0" lv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</a:t>
                      </a:r>
                      <a:r>
                        <a:rPr lang="en-US" sz="1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Pengendalian</a:t>
                      </a: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resistensi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lang="en-US" sz="14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217170" marR="0" lv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</a:t>
                      </a:r>
                      <a:r>
                        <a:rPr lang="en-US" sz="1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antimikroba</a:t>
                      </a: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(PPRA)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217170" marR="0" lv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</a:t>
                      </a:r>
                      <a:r>
                        <a:rPr lang="en-US" sz="1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Pelayanan</a:t>
                      </a: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geriatri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5.   </a:t>
                      </a:r>
                      <a:r>
                        <a:rPr lang="en-US" sz="1400" b="1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Manajemen</a:t>
                      </a:r>
                      <a:r>
                        <a:rPr lang="en-US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r>
                        <a:rPr lang="en-US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(MIRM)</a:t>
                      </a:r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3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  <a:r>
                        <a:rPr lang="en-US" sz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</a:t>
                      </a: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</a:t>
                      </a:r>
                      <a:r>
                        <a:rPr lang="en-US" sz="1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Integrasi</a:t>
                      </a: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pendidikan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kesehatan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dalam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pelayanan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RS 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(IPKP)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82663A-D234-4FF0-9D00-C2B7A160A184}" type="datetime1">
              <a:rPr lang="en-US" smtClean="0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6096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SNARS EDISI 1 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C007C5-63D1-4DAD-8261-6A45F3F5588A}" type="datetime1">
              <a:rPr lang="en-US" smtClean="0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457200" y="1524000"/>
          <a:ext cx="8305800" cy="4328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7391400"/>
              </a:tblGrid>
              <a:tr h="535691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Setiap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elemen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penilaian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dilengkapi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dengan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 :</a:t>
                      </a:r>
                      <a:endParaRPr lang="id-ID" sz="2400" b="1" baseline="0" dirty="0">
                        <a:solidFill>
                          <a:schemeClr val="tx1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27" marR="91427" marT="45706" marB="4570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d-ID" sz="2800" b="1" baseline="0" dirty="0">
                        <a:solidFill>
                          <a:schemeClr val="tx1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27" marR="91427" marT="45706" marB="45706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835909"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</a:t>
                      </a:r>
                      <a:endParaRPr lang="id-ID" sz="2400" b="1" baseline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27" marR="91427" marT="45706" marB="4570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Regulasi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: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dokumen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pengaturan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yang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disusun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oleh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RS yang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berupa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kebijakan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SPO,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pedoman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panduan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peraturan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Direktur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RS,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keputusan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Direktur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RS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atau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program</a:t>
                      </a:r>
                      <a:endParaRPr lang="id-ID" sz="1600" b="0" baseline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27" marR="91427" marT="45706" marB="4570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</a:t>
                      </a:r>
                      <a:endParaRPr lang="id-ID" sz="2400" b="1" baseline="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27" marR="91427" marT="45706" marB="4570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Dokumen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: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bukti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proses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kegiatan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atau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pelayanan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dapat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berbentuk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laporan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atau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notulen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rapat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atau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hasil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audit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atau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ijasah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bukti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dokumen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pelaksanaan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kegiatan</a:t>
                      </a:r>
                      <a:endParaRPr lang="id-ID" sz="1600" b="0" baseline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27" marR="91427" marT="45706" marB="4570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O</a:t>
                      </a:r>
                      <a:endParaRPr lang="id-ID" sz="2400" b="1" baseline="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27" marR="91427" marT="45706" marB="4570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Observasi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: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bukti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kegiatan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didapatkan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berdasarkan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hasil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penglihatan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observasi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yang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dilakukan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oleh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surveior</a:t>
                      </a:r>
                      <a:endParaRPr lang="id-ID" sz="1600" b="0" baseline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27" marR="91427" marT="45706" marB="4570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</a:t>
                      </a:r>
                      <a:endParaRPr lang="id-ID" sz="2400" b="1" baseline="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27" marR="91427" marT="45706" marB="4570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Simulasi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: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peragaan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kegiatan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dilakukan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oleh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staf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RS yang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diminta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oleh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surveior</a:t>
                      </a:r>
                      <a:endParaRPr lang="id-ID" sz="1600" b="0" baseline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27" marR="91427" marT="45706" marB="4570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4807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</a:t>
                      </a:r>
                      <a:endParaRPr lang="id-ID" sz="2400" b="1" baseline="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27" marR="91427" marT="45706" marB="4570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Wawancara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: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kegiatan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tanya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jawab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dilakukan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oleh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surveior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ditujukan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kepada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pemilik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representasi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pemilik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direktur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RS,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pimpinan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RS,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profesional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pemberi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asuhan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staf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klinis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staf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non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klinis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keluarga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tenaga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kontrak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dll</a:t>
                      </a:r>
                      <a:endParaRPr lang="id-ID" sz="1600" b="0" baseline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27" marR="91427" marT="45706" marB="4570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1066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KEMAMPUAN YANG DIHARAPKAN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609600" y="1874837"/>
            <a:ext cx="8534400" cy="4297363"/>
          </a:xfrm>
        </p:spPr>
        <p:txBody>
          <a:bodyPr/>
          <a:lstStyle/>
          <a:p>
            <a:pPr eaLnBrk="1" hangingPunct="1">
              <a:buClrTx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UMUM: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Mahasiswa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mampu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memahami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adanya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pergeseran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paradigma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akreditasi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asuhan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berpusat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pada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pasien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KHUSUS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MEMAHAMI: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914400" lvl="1" indent="-514350" eaLnBrk="1" hangingPunct="1">
              <a:buFont typeface="+mj-lt"/>
              <a:buAutoNum type="arabicPeriod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Asuhan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berpusat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pada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pasien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914400" lvl="1" indent="-514350" eaLnBrk="1" hangingPunct="1">
              <a:buFont typeface="+mj-lt"/>
              <a:buAutoNum type="arabicPeriod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Metodologi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survei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914400" lvl="1" indent="-514350" eaLnBrk="1" hangingPunct="1">
              <a:buFont typeface="+mj-lt"/>
              <a:buAutoNum type="arabicPeriod"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SNARS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Edisi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1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eaLnBrk="1" hangingPunct="1">
              <a:buClrTx/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13716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METODOLOGI TELUSUR (</a:t>
            </a:r>
            <a:r>
              <a:rPr lang="en-US" sz="2800" b="1" i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TRACER METODOLOGY)</a:t>
            </a:r>
            <a:endParaRPr lang="en-US" b="1" i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828800" y="2209800"/>
            <a:ext cx="5867400" cy="2667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Telusur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pasien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Telusur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sistem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Telusur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program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spesifik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Telusur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lingkungan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13716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METODOLOGI TELUSUR (</a:t>
            </a:r>
            <a:r>
              <a:rPr lang="en-US" sz="2800" b="1" i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TRACER METODOLOGY)</a:t>
            </a:r>
            <a:endParaRPr lang="en-US" b="1" i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533400" y="2286000"/>
            <a:ext cx="8001000" cy="2667000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buClrTx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Mengikuti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pengalaman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pasien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memperoleh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pelayanan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rumah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sakit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melakukan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evaluasi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dari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komponen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sistem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pelayanan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74EA-513E-462B-8393-77EF87491FC4}" type="datetime1">
              <a:rPr lang="en-US" smtClean="0"/>
              <a:pPr/>
              <a:t>11/6/2017</a:t>
            </a:fld>
            <a:endParaRPr lang="en-US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04B80-141C-4301-99BF-EC7DEF46A5AA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2050473" y="2153760"/>
            <a:ext cx="4916825" cy="3231912"/>
          </a:xfrm>
          <a:custGeom>
            <a:avLst/>
            <a:gdLst>
              <a:gd name="connsiteX0" fmla="*/ 3948545 w 4916825"/>
              <a:gd name="connsiteY0" fmla="*/ 2972422 h 3231912"/>
              <a:gd name="connsiteX1" fmla="*/ 4100945 w 4916825"/>
              <a:gd name="connsiteY1" fmla="*/ 2778458 h 3231912"/>
              <a:gd name="connsiteX2" fmla="*/ 4170218 w 4916825"/>
              <a:gd name="connsiteY2" fmla="*/ 2736895 h 3231912"/>
              <a:gd name="connsiteX3" fmla="*/ 4336472 w 4916825"/>
              <a:gd name="connsiteY3" fmla="*/ 2626058 h 3231912"/>
              <a:gd name="connsiteX4" fmla="*/ 4419600 w 4916825"/>
              <a:gd name="connsiteY4" fmla="*/ 2584495 h 3231912"/>
              <a:gd name="connsiteX5" fmla="*/ 4488872 w 4916825"/>
              <a:gd name="connsiteY5" fmla="*/ 2542931 h 3231912"/>
              <a:gd name="connsiteX6" fmla="*/ 4516582 w 4916825"/>
              <a:gd name="connsiteY6" fmla="*/ 2515222 h 3231912"/>
              <a:gd name="connsiteX7" fmla="*/ 4572000 w 4916825"/>
              <a:gd name="connsiteY7" fmla="*/ 2473658 h 3231912"/>
              <a:gd name="connsiteX8" fmla="*/ 4682836 w 4916825"/>
              <a:gd name="connsiteY8" fmla="*/ 2404385 h 3231912"/>
              <a:gd name="connsiteX9" fmla="*/ 4849091 w 4916825"/>
              <a:gd name="connsiteY9" fmla="*/ 2224276 h 3231912"/>
              <a:gd name="connsiteX10" fmla="*/ 4862945 w 4916825"/>
              <a:gd name="connsiteY10" fmla="*/ 1753222 h 3231912"/>
              <a:gd name="connsiteX11" fmla="*/ 4849091 w 4916825"/>
              <a:gd name="connsiteY11" fmla="*/ 1545404 h 3231912"/>
              <a:gd name="connsiteX12" fmla="*/ 4807527 w 4916825"/>
              <a:gd name="connsiteY12" fmla="*/ 1462276 h 3231912"/>
              <a:gd name="connsiteX13" fmla="*/ 4752109 w 4916825"/>
              <a:gd name="connsiteY13" fmla="*/ 1379149 h 3231912"/>
              <a:gd name="connsiteX14" fmla="*/ 4724400 w 4916825"/>
              <a:gd name="connsiteY14" fmla="*/ 1337585 h 3231912"/>
              <a:gd name="connsiteX15" fmla="*/ 4641272 w 4916825"/>
              <a:gd name="connsiteY15" fmla="*/ 1254458 h 3231912"/>
              <a:gd name="connsiteX16" fmla="*/ 4599709 w 4916825"/>
              <a:gd name="connsiteY16" fmla="*/ 1212895 h 3231912"/>
              <a:gd name="connsiteX17" fmla="*/ 4530436 w 4916825"/>
              <a:gd name="connsiteY17" fmla="*/ 1143622 h 3231912"/>
              <a:gd name="connsiteX18" fmla="*/ 4461163 w 4916825"/>
              <a:gd name="connsiteY18" fmla="*/ 1074349 h 3231912"/>
              <a:gd name="connsiteX19" fmla="*/ 4433454 w 4916825"/>
              <a:gd name="connsiteY19" fmla="*/ 1032785 h 3231912"/>
              <a:gd name="connsiteX20" fmla="*/ 4350327 w 4916825"/>
              <a:gd name="connsiteY20" fmla="*/ 963513 h 3231912"/>
              <a:gd name="connsiteX21" fmla="*/ 4294909 w 4916825"/>
              <a:gd name="connsiteY21" fmla="*/ 880385 h 3231912"/>
              <a:gd name="connsiteX22" fmla="*/ 4211782 w 4916825"/>
              <a:gd name="connsiteY22" fmla="*/ 811113 h 3231912"/>
              <a:gd name="connsiteX23" fmla="*/ 4142509 w 4916825"/>
              <a:gd name="connsiteY23" fmla="*/ 755695 h 3231912"/>
              <a:gd name="connsiteX24" fmla="*/ 3962400 w 4916825"/>
              <a:gd name="connsiteY24" fmla="*/ 769549 h 3231912"/>
              <a:gd name="connsiteX25" fmla="*/ 3768436 w 4916825"/>
              <a:gd name="connsiteY25" fmla="*/ 755695 h 3231912"/>
              <a:gd name="connsiteX26" fmla="*/ 3726872 w 4916825"/>
              <a:gd name="connsiteY26" fmla="*/ 741840 h 3231912"/>
              <a:gd name="connsiteX27" fmla="*/ 3532909 w 4916825"/>
              <a:gd name="connsiteY27" fmla="*/ 727985 h 3231912"/>
              <a:gd name="connsiteX28" fmla="*/ 3422072 w 4916825"/>
              <a:gd name="connsiteY28" fmla="*/ 700276 h 3231912"/>
              <a:gd name="connsiteX29" fmla="*/ 3394363 w 4916825"/>
              <a:gd name="connsiteY29" fmla="*/ 658713 h 3231912"/>
              <a:gd name="connsiteX30" fmla="*/ 3269672 w 4916825"/>
              <a:gd name="connsiteY30" fmla="*/ 520167 h 3231912"/>
              <a:gd name="connsiteX31" fmla="*/ 3283527 w 4916825"/>
              <a:gd name="connsiteY31" fmla="*/ 353913 h 3231912"/>
              <a:gd name="connsiteX32" fmla="*/ 3283527 w 4916825"/>
              <a:gd name="connsiteY32" fmla="*/ 243076 h 3231912"/>
              <a:gd name="connsiteX33" fmla="*/ 3186545 w 4916825"/>
              <a:gd name="connsiteY33" fmla="*/ 146095 h 3231912"/>
              <a:gd name="connsiteX34" fmla="*/ 3089563 w 4916825"/>
              <a:gd name="connsiteY34" fmla="*/ 104531 h 3231912"/>
              <a:gd name="connsiteX35" fmla="*/ 3006436 w 4916825"/>
              <a:gd name="connsiteY35" fmla="*/ 76822 h 3231912"/>
              <a:gd name="connsiteX36" fmla="*/ 2895600 w 4916825"/>
              <a:gd name="connsiteY36" fmla="*/ 35258 h 3231912"/>
              <a:gd name="connsiteX37" fmla="*/ 2770909 w 4916825"/>
              <a:gd name="connsiteY37" fmla="*/ 21404 h 3231912"/>
              <a:gd name="connsiteX38" fmla="*/ 2590800 w 4916825"/>
              <a:gd name="connsiteY38" fmla="*/ 76822 h 3231912"/>
              <a:gd name="connsiteX39" fmla="*/ 2507672 w 4916825"/>
              <a:gd name="connsiteY39" fmla="*/ 132240 h 3231912"/>
              <a:gd name="connsiteX40" fmla="*/ 2244436 w 4916825"/>
              <a:gd name="connsiteY40" fmla="*/ 118385 h 3231912"/>
              <a:gd name="connsiteX41" fmla="*/ 1911927 w 4916825"/>
              <a:gd name="connsiteY41" fmla="*/ 104531 h 3231912"/>
              <a:gd name="connsiteX42" fmla="*/ 1856509 w 4916825"/>
              <a:gd name="connsiteY42" fmla="*/ 76822 h 3231912"/>
              <a:gd name="connsiteX43" fmla="*/ 1801091 w 4916825"/>
              <a:gd name="connsiteY43" fmla="*/ 62967 h 3231912"/>
              <a:gd name="connsiteX44" fmla="*/ 1704109 w 4916825"/>
              <a:gd name="connsiteY44" fmla="*/ 76822 h 3231912"/>
              <a:gd name="connsiteX45" fmla="*/ 1662545 w 4916825"/>
              <a:gd name="connsiteY45" fmla="*/ 132240 h 3231912"/>
              <a:gd name="connsiteX46" fmla="*/ 1620982 w 4916825"/>
              <a:gd name="connsiteY46" fmla="*/ 159949 h 3231912"/>
              <a:gd name="connsiteX47" fmla="*/ 1593272 w 4916825"/>
              <a:gd name="connsiteY47" fmla="*/ 187658 h 3231912"/>
              <a:gd name="connsiteX48" fmla="*/ 1454727 w 4916825"/>
              <a:gd name="connsiteY48" fmla="*/ 159949 h 3231912"/>
              <a:gd name="connsiteX49" fmla="*/ 1399309 w 4916825"/>
              <a:gd name="connsiteY49" fmla="*/ 132240 h 3231912"/>
              <a:gd name="connsiteX50" fmla="*/ 1357745 w 4916825"/>
              <a:gd name="connsiteY50" fmla="*/ 118385 h 3231912"/>
              <a:gd name="connsiteX51" fmla="*/ 1260763 w 4916825"/>
              <a:gd name="connsiteY51" fmla="*/ 132240 h 3231912"/>
              <a:gd name="connsiteX52" fmla="*/ 1219200 w 4916825"/>
              <a:gd name="connsiteY52" fmla="*/ 159949 h 3231912"/>
              <a:gd name="connsiteX53" fmla="*/ 983672 w 4916825"/>
              <a:gd name="connsiteY53" fmla="*/ 146095 h 3231912"/>
              <a:gd name="connsiteX54" fmla="*/ 955963 w 4916825"/>
              <a:gd name="connsiteY54" fmla="*/ 118385 h 3231912"/>
              <a:gd name="connsiteX55" fmla="*/ 803563 w 4916825"/>
              <a:gd name="connsiteY55" fmla="*/ 118385 h 3231912"/>
              <a:gd name="connsiteX56" fmla="*/ 734291 w 4916825"/>
              <a:gd name="connsiteY56" fmla="*/ 132240 h 3231912"/>
              <a:gd name="connsiteX57" fmla="*/ 665018 w 4916825"/>
              <a:gd name="connsiteY57" fmla="*/ 187658 h 3231912"/>
              <a:gd name="connsiteX58" fmla="*/ 623454 w 4916825"/>
              <a:gd name="connsiteY58" fmla="*/ 201513 h 3231912"/>
              <a:gd name="connsiteX59" fmla="*/ 581891 w 4916825"/>
              <a:gd name="connsiteY59" fmla="*/ 243076 h 3231912"/>
              <a:gd name="connsiteX60" fmla="*/ 512618 w 4916825"/>
              <a:gd name="connsiteY60" fmla="*/ 284640 h 3231912"/>
              <a:gd name="connsiteX61" fmla="*/ 429491 w 4916825"/>
              <a:gd name="connsiteY61" fmla="*/ 367767 h 3231912"/>
              <a:gd name="connsiteX62" fmla="*/ 304800 w 4916825"/>
              <a:gd name="connsiteY62" fmla="*/ 464749 h 3231912"/>
              <a:gd name="connsiteX63" fmla="*/ 249382 w 4916825"/>
              <a:gd name="connsiteY63" fmla="*/ 547876 h 3231912"/>
              <a:gd name="connsiteX64" fmla="*/ 180109 w 4916825"/>
              <a:gd name="connsiteY64" fmla="*/ 644858 h 3231912"/>
              <a:gd name="connsiteX65" fmla="*/ 124691 w 4916825"/>
              <a:gd name="connsiteY65" fmla="*/ 727985 h 3231912"/>
              <a:gd name="connsiteX66" fmla="*/ 27709 w 4916825"/>
              <a:gd name="connsiteY66" fmla="*/ 838822 h 3231912"/>
              <a:gd name="connsiteX67" fmla="*/ 0 w 4916825"/>
              <a:gd name="connsiteY67" fmla="*/ 894240 h 3231912"/>
              <a:gd name="connsiteX68" fmla="*/ 27709 w 4916825"/>
              <a:gd name="connsiteY68" fmla="*/ 991222 h 3231912"/>
              <a:gd name="connsiteX69" fmla="*/ 110836 w 4916825"/>
              <a:gd name="connsiteY69" fmla="*/ 1088204 h 3231912"/>
              <a:gd name="connsiteX70" fmla="*/ 221672 w 4916825"/>
              <a:gd name="connsiteY70" fmla="*/ 1143622 h 3231912"/>
              <a:gd name="connsiteX71" fmla="*/ 263236 w 4916825"/>
              <a:gd name="connsiteY71" fmla="*/ 1171331 h 3231912"/>
              <a:gd name="connsiteX72" fmla="*/ 318654 w 4916825"/>
              <a:gd name="connsiteY72" fmla="*/ 1199040 h 3231912"/>
              <a:gd name="connsiteX73" fmla="*/ 360218 w 4916825"/>
              <a:gd name="connsiteY73" fmla="*/ 1226749 h 3231912"/>
              <a:gd name="connsiteX74" fmla="*/ 415636 w 4916825"/>
              <a:gd name="connsiteY74" fmla="*/ 1254458 h 3231912"/>
              <a:gd name="connsiteX75" fmla="*/ 457200 w 4916825"/>
              <a:gd name="connsiteY75" fmla="*/ 1282167 h 3231912"/>
              <a:gd name="connsiteX76" fmla="*/ 498763 w 4916825"/>
              <a:gd name="connsiteY76" fmla="*/ 1296022 h 3231912"/>
              <a:gd name="connsiteX77" fmla="*/ 554182 w 4916825"/>
              <a:gd name="connsiteY77" fmla="*/ 1337585 h 3231912"/>
              <a:gd name="connsiteX78" fmla="*/ 595745 w 4916825"/>
              <a:gd name="connsiteY78" fmla="*/ 1351440 h 3231912"/>
              <a:gd name="connsiteX79" fmla="*/ 692727 w 4916825"/>
              <a:gd name="connsiteY79" fmla="*/ 1420713 h 3231912"/>
              <a:gd name="connsiteX80" fmla="*/ 748145 w 4916825"/>
              <a:gd name="connsiteY80" fmla="*/ 1434567 h 3231912"/>
              <a:gd name="connsiteX81" fmla="*/ 886691 w 4916825"/>
              <a:gd name="connsiteY81" fmla="*/ 1531549 h 3231912"/>
              <a:gd name="connsiteX82" fmla="*/ 928254 w 4916825"/>
              <a:gd name="connsiteY82" fmla="*/ 1545404 h 3231912"/>
              <a:gd name="connsiteX83" fmla="*/ 983672 w 4916825"/>
              <a:gd name="connsiteY83" fmla="*/ 1586967 h 3231912"/>
              <a:gd name="connsiteX84" fmla="*/ 1066800 w 4916825"/>
              <a:gd name="connsiteY84" fmla="*/ 1670095 h 3231912"/>
              <a:gd name="connsiteX85" fmla="*/ 1052945 w 4916825"/>
              <a:gd name="connsiteY85" fmla="*/ 1767076 h 3231912"/>
              <a:gd name="connsiteX86" fmla="*/ 1011382 w 4916825"/>
              <a:gd name="connsiteY86" fmla="*/ 1808640 h 3231912"/>
              <a:gd name="connsiteX87" fmla="*/ 969818 w 4916825"/>
              <a:gd name="connsiteY87" fmla="*/ 1864058 h 3231912"/>
              <a:gd name="connsiteX88" fmla="*/ 928254 w 4916825"/>
              <a:gd name="connsiteY88" fmla="*/ 1877913 h 3231912"/>
              <a:gd name="connsiteX89" fmla="*/ 831272 w 4916825"/>
              <a:gd name="connsiteY89" fmla="*/ 1919476 h 3231912"/>
              <a:gd name="connsiteX90" fmla="*/ 692727 w 4916825"/>
              <a:gd name="connsiteY90" fmla="*/ 1947185 h 3231912"/>
              <a:gd name="connsiteX91" fmla="*/ 484909 w 4916825"/>
              <a:gd name="connsiteY91" fmla="*/ 2002604 h 3231912"/>
              <a:gd name="connsiteX92" fmla="*/ 443345 w 4916825"/>
              <a:gd name="connsiteY92" fmla="*/ 2030313 h 3231912"/>
              <a:gd name="connsiteX93" fmla="*/ 332509 w 4916825"/>
              <a:gd name="connsiteY93" fmla="*/ 2071876 h 3231912"/>
              <a:gd name="connsiteX94" fmla="*/ 221672 w 4916825"/>
              <a:gd name="connsiteY94" fmla="*/ 2196567 h 3231912"/>
              <a:gd name="connsiteX95" fmla="*/ 193963 w 4916825"/>
              <a:gd name="connsiteY95" fmla="*/ 2251985 h 3231912"/>
              <a:gd name="connsiteX96" fmla="*/ 180109 w 4916825"/>
              <a:gd name="connsiteY96" fmla="*/ 2293549 h 3231912"/>
              <a:gd name="connsiteX97" fmla="*/ 180109 w 4916825"/>
              <a:gd name="connsiteY97" fmla="*/ 2626058 h 3231912"/>
              <a:gd name="connsiteX98" fmla="*/ 221672 w 4916825"/>
              <a:gd name="connsiteY98" fmla="*/ 2681476 h 3231912"/>
              <a:gd name="connsiteX99" fmla="*/ 249382 w 4916825"/>
              <a:gd name="connsiteY99" fmla="*/ 2736895 h 3231912"/>
              <a:gd name="connsiteX100" fmla="*/ 360218 w 4916825"/>
              <a:gd name="connsiteY100" fmla="*/ 2917004 h 3231912"/>
              <a:gd name="connsiteX101" fmla="*/ 401782 w 4916825"/>
              <a:gd name="connsiteY101" fmla="*/ 2986276 h 3231912"/>
              <a:gd name="connsiteX102" fmla="*/ 498763 w 4916825"/>
              <a:gd name="connsiteY102" fmla="*/ 3083258 h 3231912"/>
              <a:gd name="connsiteX103" fmla="*/ 609600 w 4916825"/>
              <a:gd name="connsiteY103" fmla="*/ 3180240 h 3231912"/>
              <a:gd name="connsiteX104" fmla="*/ 706582 w 4916825"/>
              <a:gd name="connsiteY104" fmla="*/ 3207949 h 3231912"/>
              <a:gd name="connsiteX105" fmla="*/ 914400 w 4916825"/>
              <a:gd name="connsiteY105" fmla="*/ 3194095 h 3231912"/>
              <a:gd name="connsiteX106" fmla="*/ 983672 w 4916825"/>
              <a:gd name="connsiteY106" fmla="*/ 3180240 h 3231912"/>
              <a:gd name="connsiteX107" fmla="*/ 1302327 w 4916825"/>
              <a:gd name="connsiteY107" fmla="*/ 3194095 h 3231912"/>
              <a:gd name="connsiteX108" fmla="*/ 1911927 w 4916825"/>
              <a:gd name="connsiteY108" fmla="*/ 3194095 h 3231912"/>
              <a:gd name="connsiteX109" fmla="*/ 2008909 w 4916825"/>
              <a:gd name="connsiteY109" fmla="*/ 3166385 h 3231912"/>
              <a:gd name="connsiteX110" fmla="*/ 2064327 w 4916825"/>
              <a:gd name="connsiteY110" fmla="*/ 3152531 h 3231912"/>
              <a:gd name="connsiteX111" fmla="*/ 2216727 w 4916825"/>
              <a:gd name="connsiteY111" fmla="*/ 3069404 h 3231912"/>
              <a:gd name="connsiteX112" fmla="*/ 2258291 w 4916825"/>
              <a:gd name="connsiteY112" fmla="*/ 3027840 h 3231912"/>
              <a:gd name="connsiteX113" fmla="*/ 2286000 w 4916825"/>
              <a:gd name="connsiteY113" fmla="*/ 2986276 h 3231912"/>
              <a:gd name="connsiteX114" fmla="*/ 2341418 w 4916825"/>
              <a:gd name="connsiteY114" fmla="*/ 2958567 h 3231912"/>
              <a:gd name="connsiteX115" fmla="*/ 2507672 w 4916825"/>
              <a:gd name="connsiteY115" fmla="*/ 2917004 h 3231912"/>
              <a:gd name="connsiteX116" fmla="*/ 2590800 w 4916825"/>
              <a:gd name="connsiteY116" fmla="*/ 2889295 h 3231912"/>
              <a:gd name="connsiteX117" fmla="*/ 2632363 w 4916825"/>
              <a:gd name="connsiteY117" fmla="*/ 2875440 h 3231912"/>
              <a:gd name="connsiteX118" fmla="*/ 2937163 w 4916825"/>
              <a:gd name="connsiteY118" fmla="*/ 2889295 h 3231912"/>
              <a:gd name="connsiteX119" fmla="*/ 2978727 w 4916825"/>
              <a:gd name="connsiteY119" fmla="*/ 2903149 h 3231912"/>
              <a:gd name="connsiteX120" fmla="*/ 3117272 w 4916825"/>
              <a:gd name="connsiteY120" fmla="*/ 2917004 h 3231912"/>
              <a:gd name="connsiteX121" fmla="*/ 3241963 w 4916825"/>
              <a:gd name="connsiteY121" fmla="*/ 2958567 h 3231912"/>
              <a:gd name="connsiteX122" fmla="*/ 3283527 w 4916825"/>
              <a:gd name="connsiteY122" fmla="*/ 2972422 h 3231912"/>
              <a:gd name="connsiteX123" fmla="*/ 3325091 w 4916825"/>
              <a:gd name="connsiteY123" fmla="*/ 2986276 h 3231912"/>
              <a:gd name="connsiteX124" fmla="*/ 3366654 w 4916825"/>
              <a:gd name="connsiteY124" fmla="*/ 3013985 h 3231912"/>
              <a:gd name="connsiteX125" fmla="*/ 3394363 w 4916825"/>
              <a:gd name="connsiteY125" fmla="*/ 3152531 h 3231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</a:cxnLst>
            <a:rect l="l" t="t" r="r" b="b"/>
            <a:pathLst>
              <a:path w="4916825" h="3231912">
                <a:moveTo>
                  <a:pt x="3948545" y="2972422"/>
                </a:moveTo>
                <a:cubicBezTo>
                  <a:pt x="3999345" y="2907767"/>
                  <a:pt x="4044591" y="2838334"/>
                  <a:pt x="4100945" y="2778458"/>
                </a:cubicBezTo>
                <a:cubicBezTo>
                  <a:pt x="4119401" y="2758849"/>
                  <a:pt x="4148078" y="2752223"/>
                  <a:pt x="4170218" y="2736895"/>
                </a:cubicBezTo>
                <a:cubicBezTo>
                  <a:pt x="4486162" y="2518164"/>
                  <a:pt x="4155410" y="2729521"/>
                  <a:pt x="4336472" y="2626058"/>
                </a:cubicBezTo>
                <a:cubicBezTo>
                  <a:pt x="4411671" y="2583087"/>
                  <a:pt x="4343397" y="2609895"/>
                  <a:pt x="4419600" y="2584495"/>
                </a:cubicBezTo>
                <a:cubicBezTo>
                  <a:pt x="4489805" y="2514288"/>
                  <a:pt x="4398952" y="2596882"/>
                  <a:pt x="4488872" y="2542931"/>
                </a:cubicBezTo>
                <a:cubicBezTo>
                  <a:pt x="4500073" y="2536211"/>
                  <a:pt x="4506547" y="2523584"/>
                  <a:pt x="4516582" y="2515222"/>
                </a:cubicBezTo>
                <a:cubicBezTo>
                  <a:pt x="4534321" y="2500440"/>
                  <a:pt x="4552787" y="2486467"/>
                  <a:pt x="4572000" y="2473658"/>
                </a:cubicBezTo>
                <a:cubicBezTo>
                  <a:pt x="4575981" y="2471004"/>
                  <a:pt x="4668069" y="2417675"/>
                  <a:pt x="4682836" y="2404385"/>
                </a:cubicBezTo>
                <a:cubicBezTo>
                  <a:pt x="4764498" y="2330889"/>
                  <a:pt x="4782760" y="2303874"/>
                  <a:pt x="4849091" y="2224276"/>
                </a:cubicBezTo>
                <a:cubicBezTo>
                  <a:pt x="4916825" y="2021074"/>
                  <a:pt x="4881794" y="2158483"/>
                  <a:pt x="4862945" y="1753222"/>
                </a:cubicBezTo>
                <a:cubicBezTo>
                  <a:pt x="4859719" y="1683871"/>
                  <a:pt x="4856758" y="1614406"/>
                  <a:pt x="4849091" y="1545404"/>
                </a:cubicBezTo>
                <a:cubicBezTo>
                  <a:pt x="4844116" y="1500633"/>
                  <a:pt x="4827208" y="1501637"/>
                  <a:pt x="4807527" y="1462276"/>
                </a:cubicBezTo>
                <a:cubicBezTo>
                  <a:pt x="4752744" y="1352711"/>
                  <a:pt x="4850596" y="1497336"/>
                  <a:pt x="4752109" y="1379149"/>
                </a:cubicBezTo>
                <a:cubicBezTo>
                  <a:pt x="4741449" y="1366357"/>
                  <a:pt x="4735462" y="1350030"/>
                  <a:pt x="4724400" y="1337585"/>
                </a:cubicBezTo>
                <a:cubicBezTo>
                  <a:pt x="4698366" y="1308297"/>
                  <a:pt x="4668981" y="1282167"/>
                  <a:pt x="4641272" y="1254458"/>
                </a:cubicBezTo>
                <a:cubicBezTo>
                  <a:pt x="4627418" y="1240604"/>
                  <a:pt x="4610577" y="1229197"/>
                  <a:pt x="4599709" y="1212895"/>
                </a:cubicBezTo>
                <a:cubicBezTo>
                  <a:pt x="4562764" y="1157476"/>
                  <a:pt x="4585855" y="1180567"/>
                  <a:pt x="4530436" y="1143622"/>
                </a:cubicBezTo>
                <a:cubicBezTo>
                  <a:pt x="4456545" y="1032785"/>
                  <a:pt x="4553527" y="1166713"/>
                  <a:pt x="4461163" y="1074349"/>
                </a:cubicBezTo>
                <a:cubicBezTo>
                  <a:pt x="4449389" y="1062575"/>
                  <a:pt x="4445228" y="1044559"/>
                  <a:pt x="4433454" y="1032785"/>
                </a:cubicBezTo>
                <a:cubicBezTo>
                  <a:pt x="4353408" y="952738"/>
                  <a:pt x="4429765" y="1065647"/>
                  <a:pt x="4350327" y="963513"/>
                </a:cubicBezTo>
                <a:cubicBezTo>
                  <a:pt x="4329881" y="937226"/>
                  <a:pt x="4318458" y="903933"/>
                  <a:pt x="4294909" y="880385"/>
                </a:cubicBezTo>
                <a:cubicBezTo>
                  <a:pt x="4196178" y="781656"/>
                  <a:pt x="4308224" y="888266"/>
                  <a:pt x="4211782" y="811113"/>
                </a:cubicBezTo>
                <a:cubicBezTo>
                  <a:pt x="4113074" y="732147"/>
                  <a:pt x="4270434" y="840979"/>
                  <a:pt x="4142509" y="755695"/>
                </a:cubicBezTo>
                <a:cubicBezTo>
                  <a:pt x="4082473" y="760313"/>
                  <a:pt x="4022614" y="769549"/>
                  <a:pt x="3962400" y="769549"/>
                </a:cubicBezTo>
                <a:cubicBezTo>
                  <a:pt x="3897581" y="769549"/>
                  <a:pt x="3832811" y="763269"/>
                  <a:pt x="3768436" y="755695"/>
                </a:cubicBezTo>
                <a:cubicBezTo>
                  <a:pt x="3753932" y="753989"/>
                  <a:pt x="3741376" y="743546"/>
                  <a:pt x="3726872" y="741840"/>
                </a:cubicBezTo>
                <a:cubicBezTo>
                  <a:pt x="3662497" y="734266"/>
                  <a:pt x="3597563" y="732603"/>
                  <a:pt x="3532909" y="727985"/>
                </a:cubicBezTo>
                <a:cubicBezTo>
                  <a:pt x="3529456" y="727294"/>
                  <a:pt x="3436275" y="711638"/>
                  <a:pt x="3422072" y="700276"/>
                </a:cubicBezTo>
                <a:cubicBezTo>
                  <a:pt x="3409070" y="689874"/>
                  <a:pt x="3405425" y="671158"/>
                  <a:pt x="3394363" y="658713"/>
                </a:cubicBezTo>
                <a:cubicBezTo>
                  <a:pt x="3235233" y="479691"/>
                  <a:pt x="3369912" y="653819"/>
                  <a:pt x="3269672" y="520167"/>
                </a:cubicBezTo>
                <a:cubicBezTo>
                  <a:pt x="3274290" y="464749"/>
                  <a:pt x="3276177" y="409035"/>
                  <a:pt x="3283527" y="353913"/>
                </a:cubicBezTo>
                <a:cubicBezTo>
                  <a:pt x="3290146" y="304274"/>
                  <a:pt x="3323922" y="303668"/>
                  <a:pt x="3283527" y="243076"/>
                </a:cubicBezTo>
                <a:cubicBezTo>
                  <a:pt x="3258167" y="205037"/>
                  <a:pt x="3229916" y="160553"/>
                  <a:pt x="3186545" y="146095"/>
                </a:cubicBezTo>
                <a:cubicBezTo>
                  <a:pt x="3052739" y="101491"/>
                  <a:pt x="3260789" y="173021"/>
                  <a:pt x="3089563" y="104531"/>
                </a:cubicBezTo>
                <a:cubicBezTo>
                  <a:pt x="3062444" y="93684"/>
                  <a:pt x="3033555" y="87669"/>
                  <a:pt x="3006436" y="76822"/>
                </a:cubicBezTo>
                <a:cubicBezTo>
                  <a:pt x="3002869" y="75395"/>
                  <a:pt x="2914211" y="38360"/>
                  <a:pt x="2895600" y="35258"/>
                </a:cubicBezTo>
                <a:cubicBezTo>
                  <a:pt x="2854350" y="28383"/>
                  <a:pt x="2812473" y="26022"/>
                  <a:pt x="2770909" y="21404"/>
                </a:cubicBezTo>
                <a:cubicBezTo>
                  <a:pt x="2555093" y="42985"/>
                  <a:pt x="2689571" y="0"/>
                  <a:pt x="2590800" y="76822"/>
                </a:cubicBezTo>
                <a:cubicBezTo>
                  <a:pt x="2564513" y="97268"/>
                  <a:pt x="2507672" y="132240"/>
                  <a:pt x="2507672" y="132240"/>
                </a:cubicBezTo>
                <a:lnTo>
                  <a:pt x="2244436" y="118385"/>
                </a:lnTo>
                <a:cubicBezTo>
                  <a:pt x="2133623" y="113231"/>
                  <a:pt x="2022228" y="116349"/>
                  <a:pt x="1911927" y="104531"/>
                </a:cubicBezTo>
                <a:cubicBezTo>
                  <a:pt x="1891391" y="102331"/>
                  <a:pt x="1875847" y="84074"/>
                  <a:pt x="1856509" y="76822"/>
                </a:cubicBezTo>
                <a:cubicBezTo>
                  <a:pt x="1838680" y="70136"/>
                  <a:pt x="1819564" y="67585"/>
                  <a:pt x="1801091" y="62967"/>
                </a:cubicBezTo>
                <a:cubicBezTo>
                  <a:pt x="1768764" y="67585"/>
                  <a:pt x="1733317" y="62218"/>
                  <a:pt x="1704109" y="76822"/>
                </a:cubicBezTo>
                <a:cubicBezTo>
                  <a:pt x="1683456" y="87149"/>
                  <a:pt x="1678873" y="115912"/>
                  <a:pt x="1662545" y="132240"/>
                </a:cubicBezTo>
                <a:cubicBezTo>
                  <a:pt x="1650771" y="144014"/>
                  <a:pt x="1633984" y="149547"/>
                  <a:pt x="1620982" y="159949"/>
                </a:cubicBezTo>
                <a:cubicBezTo>
                  <a:pt x="1610782" y="168109"/>
                  <a:pt x="1602509" y="178422"/>
                  <a:pt x="1593272" y="187658"/>
                </a:cubicBezTo>
                <a:cubicBezTo>
                  <a:pt x="1564534" y="182868"/>
                  <a:pt x="1487799" y="172351"/>
                  <a:pt x="1454727" y="159949"/>
                </a:cubicBezTo>
                <a:cubicBezTo>
                  <a:pt x="1435389" y="152697"/>
                  <a:pt x="1418292" y="140376"/>
                  <a:pt x="1399309" y="132240"/>
                </a:cubicBezTo>
                <a:cubicBezTo>
                  <a:pt x="1385886" y="126487"/>
                  <a:pt x="1371600" y="123003"/>
                  <a:pt x="1357745" y="118385"/>
                </a:cubicBezTo>
                <a:cubicBezTo>
                  <a:pt x="1325418" y="123003"/>
                  <a:pt x="1292041" y="122856"/>
                  <a:pt x="1260763" y="132240"/>
                </a:cubicBezTo>
                <a:cubicBezTo>
                  <a:pt x="1244814" y="137025"/>
                  <a:pt x="1235830" y="159117"/>
                  <a:pt x="1219200" y="159949"/>
                </a:cubicBezTo>
                <a:lnTo>
                  <a:pt x="983672" y="146095"/>
                </a:lnTo>
                <a:cubicBezTo>
                  <a:pt x="974436" y="136858"/>
                  <a:pt x="967164" y="125106"/>
                  <a:pt x="955963" y="118385"/>
                </a:cubicBezTo>
                <a:cubicBezTo>
                  <a:pt x="908158" y="89701"/>
                  <a:pt x="854748" y="110510"/>
                  <a:pt x="803563" y="118385"/>
                </a:cubicBezTo>
                <a:cubicBezTo>
                  <a:pt x="780289" y="121966"/>
                  <a:pt x="757382" y="127622"/>
                  <a:pt x="734291" y="132240"/>
                </a:cubicBezTo>
                <a:cubicBezTo>
                  <a:pt x="711200" y="150713"/>
                  <a:pt x="690094" y="171986"/>
                  <a:pt x="665018" y="187658"/>
                </a:cubicBezTo>
                <a:cubicBezTo>
                  <a:pt x="652634" y="195398"/>
                  <a:pt x="635605" y="193412"/>
                  <a:pt x="623454" y="201513"/>
                </a:cubicBezTo>
                <a:cubicBezTo>
                  <a:pt x="607152" y="212381"/>
                  <a:pt x="597565" y="231320"/>
                  <a:pt x="581891" y="243076"/>
                </a:cubicBezTo>
                <a:cubicBezTo>
                  <a:pt x="560348" y="259233"/>
                  <a:pt x="533460" y="267588"/>
                  <a:pt x="512618" y="284640"/>
                </a:cubicBezTo>
                <a:cubicBezTo>
                  <a:pt x="482289" y="309454"/>
                  <a:pt x="462096" y="346030"/>
                  <a:pt x="429491" y="367767"/>
                </a:cubicBezTo>
                <a:cubicBezTo>
                  <a:pt x="385164" y="397318"/>
                  <a:pt x="341694" y="424166"/>
                  <a:pt x="304800" y="464749"/>
                </a:cubicBezTo>
                <a:cubicBezTo>
                  <a:pt x="282399" y="489391"/>
                  <a:pt x="267855" y="520167"/>
                  <a:pt x="249382" y="547876"/>
                </a:cubicBezTo>
                <a:cubicBezTo>
                  <a:pt x="159299" y="682999"/>
                  <a:pt x="300395" y="473021"/>
                  <a:pt x="180109" y="644858"/>
                </a:cubicBezTo>
                <a:cubicBezTo>
                  <a:pt x="161012" y="672140"/>
                  <a:pt x="148239" y="704437"/>
                  <a:pt x="124691" y="727985"/>
                </a:cubicBezTo>
                <a:cubicBezTo>
                  <a:pt x="81725" y="770951"/>
                  <a:pt x="59509" y="787942"/>
                  <a:pt x="27709" y="838822"/>
                </a:cubicBezTo>
                <a:cubicBezTo>
                  <a:pt x="16763" y="856336"/>
                  <a:pt x="9236" y="875767"/>
                  <a:pt x="0" y="894240"/>
                </a:cubicBezTo>
                <a:cubicBezTo>
                  <a:pt x="9236" y="926567"/>
                  <a:pt x="13797" y="960615"/>
                  <a:pt x="27709" y="991222"/>
                </a:cubicBezTo>
                <a:cubicBezTo>
                  <a:pt x="35609" y="1008603"/>
                  <a:pt x="91484" y="1075889"/>
                  <a:pt x="110836" y="1088204"/>
                </a:cubicBezTo>
                <a:cubicBezTo>
                  <a:pt x="145684" y="1110380"/>
                  <a:pt x="185409" y="1123843"/>
                  <a:pt x="221672" y="1143622"/>
                </a:cubicBezTo>
                <a:cubicBezTo>
                  <a:pt x="236290" y="1151595"/>
                  <a:pt x="248779" y="1163070"/>
                  <a:pt x="263236" y="1171331"/>
                </a:cubicBezTo>
                <a:cubicBezTo>
                  <a:pt x="281168" y="1181578"/>
                  <a:pt x="300722" y="1188793"/>
                  <a:pt x="318654" y="1199040"/>
                </a:cubicBezTo>
                <a:cubicBezTo>
                  <a:pt x="333111" y="1207301"/>
                  <a:pt x="345761" y="1218488"/>
                  <a:pt x="360218" y="1226749"/>
                </a:cubicBezTo>
                <a:cubicBezTo>
                  <a:pt x="378150" y="1236996"/>
                  <a:pt x="397704" y="1244211"/>
                  <a:pt x="415636" y="1254458"/>
                </a:cubicBezTo>
                <a:cubicBezTo>
                  <a:pt x="430093" y="1262719"/>
                  <a:pt x="442307" y="1274720"/>
                  <a:pt x="457200" y="1282167"/>
                </a:cubicBezTo>
                <a:cubicBezTo>
                  <a:pt x="470262" y="1288698"/>
                  <a:pt x="484909" y="1291404"/>
                  <a:pt x="498763" y="1296022"/>
                </a:cubicBezTo>
                <a:cubicBezTo>
                  <a:pt x="517236" y="1309876"/>
                  <a:pt x="534133" y="1326129"/>
                  <a:pt x="554182" y="1337585"/>
                </a:cubicBezTo>
                <a:cubicBezTo>
                  <a:pt x="566862" y="1344830"/>
                  <a:pt x="583065" y="1344194"/>
                  <a:pt x="595745" y="1351440"/>
                </a:cubicBezTo>
                <a:cubicBezTo>
                  <a:pt x="609944" y="1359554"/>
                  <a:pt x="671280" y="1411522"/>
                  <a:pt x="692727" y="1420713"/>
                </a:cubicBezTo>
                <a:cubicBezTo>
                  <a:pt x="710229" y="1428214"/>
                  <a:pt x="729672" y="1429949"/>
                  <a:pt x="748145" y="1434567"/>
                </a:cubicBezTo>
                <a:cubicBezTo>
                  <a:pt x="789661" y="1465704"/>
                  <a:pt x="842823" y="1507178"/>
                  <a:pt x="886691" y="1531549"/>
                </a:cubicBezTo>
                <a:cubicBezTo>
                  <a:pt x="899457" y="1538641"/>
                  <a:pt x="914400" y="1540786"/>
                  <a:pt x="928254" y="1545404"/>
                </a:cubicBezTo>
                <a:cubicBezTo>
                  <a:pt x="946727" y="1559258"/>
                  <a:pt x="966509" y="1571520"/>
                  <a:pt x="983672" y="1586967"/>
                </a:cubicBezTo>
                <a:cubicBezTo>
                  <a:pt x="1012799" y="1613182"/>
                  <a:pt x="1066800" y="1670095"/>
                  <a:pt x="1066800" y="1670095"/>
                </a:cubicBezTo>
                <a:cubicBezTo>
                  <a:pt x="1062182" y="1702422"/>
                  <a:pt x="1065073" y="1736756"/>
                  <a:pt x="1052945" y="1767076"/>
                </a:cubicBezTo>
                <a:cubicBezTo>
                  <a:pt x="1045668" y="1785268"/>
                  <a:pt x="1024133" y="1793764"/>
                  <a:pt x="1011382" y="1808640"/>
                </a:cubicBezTo>
                <a:cubicBezTo>
                  <a:pt x="996355" y="1826172"/>
                  <a:pt x="987557" y="1849276"/>
                  <a:pt x="969818" y="1864058"/>
                </a:cubicBezTo>
                <a:cubicBezTo>
                  <a:pt x="958599" y="1873407"/>
                  <a:pt x="941677" y="1872160"/>
                  <a:pt x="928254" y="1877913"/>
                </a:cubicBezTo>
                <a:cubicBezTo>
                  <a:pt x="879886" y="1898642"/>
                  <a:pt x="878208" y="1908645"/>
                  <a:pt x="831272" y="1919476"/>
                </a:cubicBezTo>
                <a:cubicBezTo>
                  <a:pt x="785382" y="1930066"/>
                  <a:pt x="737406" y="1932291"/>
                  <a:pt x="692727" y="1947185"/>
                </a:cubicBezTo>
                <a:cubicBezTo>
                  <a:pt x="569208" y="1988360"/>
                  <a:pt x="638112" y="1968559"/>
                  <a:pt x="484909" y="2002604"/>
                </a:cubicBezTo>
                <a:cubicBezTo>
                  <a:pt x="471054" y="2011840"/>
                  <a:pt x="458650" y="2023754"/>
                  <a:pt x="443345" y="2030313"/>
                </a:cubicBezTo>
                <a:cubicBezTo>
                  <a:pt x="385564" y="2055076"/>
                  <a:pt x="385788" y="2029252"/>
                  <a:pt x="332509" y="2071876"/>
                </a:cubicBezTo>
                <a:cubicBezTo>
                  <a:pt x="288218" y="2107309"/>
                  <a:pt x="249615" y="2147669"/>
                  <a:pt x="221672" y="2196567"/>
                </a:cubicBezTo>
                <a:cubicBezTo>
                  <a:pt x="211425" y="2214499"/>
                  <a:pt x="202099" y="2233002"/>
                  <a:pt x="193963" y="2251985"/>
                </a:cubicBezTo>
                <a:cubicBezTo>
                  <a:pt x="188210" y="2265408"/>
                  <a:pt x="184727" y="2279694"/>
                  <a:pt x="180109" y="2293549"/>
                </a:cubicBezTo>
                <a:cubicBezTo>
                  <a:pt x="166057" y="2420012"/>
                  <a:pt x="151070" y="2488125"/>
                  <a:pt x="180109" y="2626058"/>
                </a:cubicBezTo>
                <a:cubicBezTo>
                  <a:pt x="184866" y="2648653"/>
                  <a:pt x="209434" y="2661895"/>
                  <a:pt x="221672" y="2681476"/>
                </a:cubicBezTo>
                <a:cubicBezTo>
                  <a:pt x="232618" y="2698990"/>
                  <a:pt x="238910" y="2719093"/>
                  <a:pt x="249382" y="2736895"/>
                </a:cubicBezTo>
                <a:cubicBezTo>
                  <a:pt x="285124" y="2797656"/>
                  <a:pt x="323459" y="2856853"/>
                  <a:pt x="360218" y="2917004"/>
                </a:cubicBezTo>
                <a:cubicBezTo>
                  <a:pt x="374260" y="2939981"/>
                  <a:pt x="382741" y="2967235"/>
                  <a:pt x="401782" y="2986276"/>
                </a:cubicBezTo>
                <a:cubicBezTo>
                  <a:pt x="434109" y="3018603"/>
                  <a:pt x="468180" y="3049276"/>
                  <a:pt x="498763" y="3083258"/>
                </a:cubicBezTo>
                <a:cubicBezTo>
                  <a:pt x="547255" y="3137139"/>
                  <a:pt x="507996" y="3146370"/>
                  <a:pt x="609600" y="3180240"/>
                </a:cubicBezTo>
                <a:cubicBezTo>
                  <a:pt x="669227" y="3200117"/>
                  <a:pt x="636995" y="3190553"/>
                  <a:pt x="706582" y="3207949"/>
                </a:cubicBezTo>
                <a:cubicBezTo>
                  <a:pt x="775855" y="3203331"/>
                  <a:pt x="845318" y="3201003"/>
                  <a:pt x="914400" y="3194095"/>
                </a:cubicBezTo>
                <a:cubicBezTo>
                  <a:pt x="937831" y="3191752"/>
                  <a:pt x="960124" y="3180240"/>
                  <a:pt x="983672" y="3180240"/>
                </a:cubicBezTo>
                <a:cubicBezTo>
                  <a:pt x="1089991" y="3180240"/>
                  <a:pt x="1196109" y="3189477"/>
                  <a:pt x="1302327" y="3194095"/>
                </a:cubicBezTo>
                <a:cubicBezTo>
                  <a:pt x="1699411" y="3231912"/>
                  <a:pt x="1496218" y="3230243"/>
                  <a:pt x="1911927" y="3194095"/>
                </a:cubicBezTo>
                <a:cubicBezTo>
                  <a:pt x="2085224" y="3150769"/>
                  <a:pt x="1869738" y="3206148"/>
                  <a:pt x="2008909" y="3166385"/>
                </a:cubicBezTo>
                <a:cubicBezTo>
                  <a:pt x="2027218" y="3161154"/>
                  <a:pt x="2045854" y="3157149"/>
                  <a:pt x="2064327" y="3152531"/>
                </a:cubicBezTo>
                <a:cubicBezTo>
                  <a:pt x="2095870" y="3136759"/>
                  <a:pt x="2178762" y="3101041"/>
                  <a:pt x="2216727" y="3069404"/>
                </a:cubicBezTo>
                <a:cubicBezTo>
                  <a:pt x="2231779" y="3056861"/>
                  <a:pt x="2245748" y="3042892"/>
                  <a:pt x="2258291" y="3027840"/>
                </a:cubicBezTo>
                <a:cubicBezTo>
                  <a:pt x="2268951" y="3015048"/>
                  <a:pt x="2273208" y="2996936"/>
                  <a:pt x="2286000" y="2986276"/>
                </a:cubicBezTo>
                <a:cubicBezTo>
                  <a:pt x="2301866" y="2973054"/>
                  <a:pt x="2322545" y="2966955"/>
                  <a:pt x="2341418" y="2958567"/>
                </a:cubicBezTo>
                <a:cubicBezTo>
                  <a:pt x="2426334" y="2920827"/>
                  <a:pt x="2405343" y="2931622"/>
                  <a:pt x="2507672" y="2917004"/>
                </a:cubicBezTo>
                <a:lnTo>
                  <a:pt x="2590800" y="2889295"/>
                </a:lnTo>
                <a:lnTo>
                  <a:pt x="2632363" y="2875440"/>
                </a:lnTo>
                <a:cubicBezTo>
                  <a:pt x="2733963" y="2880058"/>
                  <a:pt x="2835782" y="2881185"/>
                  <a:pt x="2937163" y="2889295"/>
                </a:cubicBezTo>
                <a:cubicBezTo>
                  <a:pt x="2951721" y="2890460"/>
                  <a:pt x="2964293" y="2900928"/>
                  <a:pt x="2978727" y="2903149"/>
                </a:cubicBezTo>
                <a:cubicBezTo>
                  <a:pt x="3024599" y="2910206"/>
                  <a:pt x="3071090" y="2912386"/>
                  <a:pt x="3117272" y="2917004"/>
                </a:cubicBezTo>
                <a:lnTo>
                  <a:pt x="3241963" y="2958567"/>
                </a:lnTo>
                <a:lnTo>
                  <a:pt x="3283527" y="2972422"/>
                </a:lnTo>
                <a:lnTo>
                  <a:pt x="3325091" y="2986276"/>
                </a:lnTo>
                <a:cubicBezTo>
                  <a:pt x="3338945" y="2995512"/>
                  <a:pt x="3361757" y="2998070"/>
                  <a:pt x="3366654" y="3013985"/>
                </a:cubicBezTo>
                <a:cubicBezTo>
                  <a:pt x="3407442" y="3146547"/>
                  <a:pt x="3341067" y="3205827"/>
                  <a:pt x="3394363" y="3152531"/>
                </a:cubicBezTo>
              </a:path>
            </a:pathLst>
          </a:custGeom>
          <a:solidFill>
            <a:schemeClr val="bg1"/>
          </a:solidFill>
          <a:ln w="76200">
            <a:solidFill>
              <a:srgbClr val="0070C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34200" y="4114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 UGD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24600" y="2858869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latin typeface="Arial" pitchFamily="34" charset="0"/>
                <a:cs typeface="Arial" pitchFamily="34" charset="0"/>
              </a:rPr>
              <a:t>Masuk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ruang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rawat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10000" y="25146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Radiologi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9600" y="2895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Endoskopi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90800" y="17526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Laboratorium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438400" y="41910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Kamar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bedah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38600" y="53340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Keluar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rawat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Flowchart: Connector 12"/>
          <p:cNvSpPr/>
          <p:nvPr/>
        </p:nvSpPr>
        <p:spPr>
          <a:xfrm>
            <a:off x="5943600" y="5105400"/>
            <a:ext cx="152400" cy="1524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Connector 15"/>
          <p:cNvSpPr/>
          <p:nvPr/>
        </p:nvSpPr>
        <p:spPr>
          <a:xfrm>
            <a:off x="6553200" y="3352800"/>
            <a:ext cx="152400" cy="1524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Connector 16"/>
          <p:cNvSpPr/>
          <p:nvPr/>
        </p:nvSpPr>
        <p:spPr>
          <a:xfrm>
            <a:off x="4876800" y="2133600"/>
            <a:ext cx="152400" cy="1524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Connector 17"/>
          <p:cNvSpPr/>
          <p:nvPr/>
        </p:nvSpPr>
        <p:spPr>
          <a:xfrm>
            <a:off x="3352800" y="2209800"/>
            <a:ext cx="152400" cy="1524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lowchart: Connector 26"/>
          <p:cNvSpPr/>
          <p:nvPr/>
        </p:nvSpPr>
        <p:spPr>
          <a:xfrm>
            <a:off x="1981200" y="2895600"/>
            <a:ext cx="152400" cy="1524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owchart: Connector 27"/>
          <p:cNvSpPr/>
          <p:nvPr/>
        </p:nvSpPr>
        <p:spPr>
          <a:xfrm>
            <a:off x="2209800" y="4267200"/>
            <a:ext cx="152400" cy="1524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Connector 29"/>
          <p:cNvSpPr/>
          <p:nvPr/>
        </p:nvSpPr>
        <p:spPr>
          <a:xfrm>
            <a:off x="5410200" y="5257800"/>
            <a:ext cx="152400" cy="1524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sis-rmik</a:t>
            </a:r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1242534" y="304800"/>
            <a:ext cx="691086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METODOLOGI TELUSUR</a:t>
            </a:r>
            <a:endParaRPr lang="en-US" sz="4400" dirty="0">
              <a:solidFill>
                <a:srgbClr val="C00000"/>
              </a:solidFill>
            </a:endParaRPr>
          </a:p>
        </p:txBody>
      </p:sp>
      <p:sp>
        <p:nvSpPr>
          <p:cNvPr id="33" name="Up Arrow 32"/>
          <p:cNvSpPr/>
          <p:nvPr/>
        </p:nvSpPr>
        <p:spPr>
          <a:xfrm>
            <a:off x="5867400" y="5410200"/>
            <a:ext cx="304800" cy="914400"/>
          </a:xfrm>
          <a:prstGeom prst="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2" name="Flowchart: Connector 31"/>
          <p:cNvSpPr/>
          <p:nvPr/>
        </p:nvSpPr>
        <p:spPr>
          <a:xfrm>
            <a:off x="6858000" y="4038600"/>
            <a:ext cx="152400" cy="1524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6172200" y="59436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Menuju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RS A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172200" y="5105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Parkir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Flowchart: Connector 35"/>
          <p:cNvSpPr/>
          <p:nvPr/>
        </p:nvSpPr>
        <p:spPr>
          <a:xfrm>
            <a:off x="5334000" y="2667000"/>
            <a:ext cx="152400" cy="1524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5562600" y="229766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Dokter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Flowchart: Connector 38"/>
          <p:cNvSpPr/>
          <p:nvPr/>
        </p:nvSpPr>
        <p:spPr>
          <a:xfrm>
            <a:off x="2971800" y="5257800"/>
            <a:ext cx="152400" cy="1524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1752600" y="5345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Administrasi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Down Arrow 41"/>
          <p:cNvSpPr/>
          <p:nvPr/>
        </p:nvSpPr>
        <p:spPr>
          <a:xfrm>
            <a:off x="5486400" y="5486400"/>
            <a:ext cx="304800" cy="838200"/>
          </a:xfrm>
          <a:prstGeom prst="downArrow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lowchart: Connector 36"/>
          <p:cNvSpPr/>
          <p:nvPr/>
        </p:nvSpPr>
        <p:spPr>
          <a:xfrm>
            <a:off x="6019800" y="2819400"/>
            <a:ext cx="152400" cy="1524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lowchart: Connector 40"/>
          <p:cNvSpPr/>
          <p:nvPr/>
        </p:nvSpPr>
        <p:spPr>
          <a:xfrm>
            <a:off x="4114800" y="2209800"/>
            <a:ext cx="152400" cy="1524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lowchart: Connector 42"/>
          <p:cNvSpPr/>
          <p:nvPr/>
        </p:nvSpPr>
        <p:spPr>
          <a:xfrm>
            <a:off x="2590800" y="2286000"/>
            <a:ext cx="152400" cy="1524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lowchart: Connector 43"/>
          <p:cNvSpPr/>
          <p:nvPr/>
        </p:nvSpPr>
        <p:spPr>
          <a:xfrm>
            <a:off x="2514600" y="3429000"/>
            <a:ext cx="152400" cy="1524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09600" y="1295400"/>
            <a:ext cx="7848600" cy="3809999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PENINGKATAN KOMPETENSI</a:t>
            </a:r>
            <a:br>
              <a:rPr kumimoji="0" lang="en-US" sz="40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</a:br>
            <a:r>
              <a:rPr kumimoji="0" lang="en-US" sz="40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PEREKAM MEDIS DAN INFORMASI KESEHATAN</a:t>
            </a:r>
            <a:r>
              <a:rPr kumimoji="0" lang="en-US" sz="40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/>
            </a:r>
            <a:br>
              <a:rPr kumimoji="0" lang="en-US" sz="40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</a:br>
            <a:r>
              <a:rPr kumimoji="0" lang="en-US" sz="40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</a:t>
            </a:r>
            <a:br>
              <a:rPr kumimoji="0" lang="en-US" sz="40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</a:br>
            <a:r>
              <a:rPr kumimoji="0" lang="en-US" sz="40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ea typeface="+mj-ea"/>
                <a:cs typeface="Tahoma" pitchFamily="34" charset="0"/>
              </a:rPr>
              <a:t>   </a:t>
            </a:r>
            <a:r>
              <a:rPr kumimoji="0" lang="en-US" sz="40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AKREDITASI RS 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4419600" y="3505200"/>
            <a:ext cx="609600" cy="457200"/>
          </a:xfrm>
          <a:prstGeom prst="downArrow">
            <a:avLst/>
          </a:prstGeom>
          <a:solidFill>
            <a:schemeClr val="accent2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7620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REKAM MEDIS</a:t>
            </a: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AKREDITASI</a:t>
            </a:r>
            <a:endParaRPr lang="en-US" b="1" i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001000" cy="4953000"/>
          </a:xfrm>
          <a:solidFill>
            <a:schemeClr val="bg1"/>
          </a:solidFill>
        </p:spPr>
        <p:txBody>
          <a:bodyPr/>
          <a:lstStyle/>
          <a:p>
            <a:pPr>
              <a:buNone/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MENJADI:</a:t>
            </a:r>
            <a:endParaRPr lang="en-US" sz="3600" b="1" dirty="0" smtClean="0">
              <a:solidFill>
                <a:srgbClr val="00B0F0"/>
              </a:solidFill>
              <a:latin typeface="Tahoma" pitchFamily="34" charset="0"/>
              <a:cs typeface="Tahoma" pitchFamily="34" charset="0"/>
            </a:endParaRPr>
          </a:p>
          <a:p>
            <a:pPr>
              <a:buClrTx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Bukti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tertulis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semua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tindakan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pelayanan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diberikan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>
              <a:buClrTx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Bahan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telusur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telaah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akreditasi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>
              <a:buClrTx/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ctr">
              <a:buClrTx/>
              <a:buNone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4800600"/>
            <a:ext cx="79248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SETIAP STANDAR AKREDITASI</a:t>
            </a: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 TELAAH R</a:t>
            </a: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EKAM MEDIS </a:t>
            </a:r>
            <a:endParaRPr lang="en-US" sz="3600" b="1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4343400" y="4343400"/>
            <a:ext cx="533400" cy="4572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7790688" cy="114300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TELUSUR</a:t>
            </a:r>
            <a:endParaRPr lang="en-US" sz="2400" b="1" dirty="0">
              <a:solidFill>
                <a:srgbClr val="00B0F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171688" cy="2895600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>
            <a:normAutofit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b="1" dirty="0" smtClean="0">
                <a:latin typeface="Tahoma" pitchFamily="34" charset="0"/>
                <a:cs typeface="Tahoma" pitchFamily="34" charset="0"/>
              </a:rPr>
              <a:t>			 </a:t>
            </a: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REKAM MEDIS </a:t>
            </a:r>
            <a:endParaRPr lang="en-US" b="1" dirty="0">
              <a:solidFill>
                <a:srgbClr val="00B0F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5F88-033D-4C5F-8F4F-A35EB0D3987D}" type="datetime1">
              <a:rPr lang="en-US" smtClean="0"/>
              <a:pPr/>
              <a:t>11/6/2017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04B80-141C-4301-99BF-EC7DEF46A5AA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4267200" y="2133600"/>
            <a:ext cx="685800" cy="5334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057400" y="3657600"/>
            <a:ext cx="2895600" cy="914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			 </a:t>
            </a:r>
            <a:r>
              <a:rPr kumimoji="0" lang="en-US" sz="48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TERBUKA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105400" y="3886200"/>
            <a:ext cx="2667000" cy="762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48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TERTUTUP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3429000" y="3429000"/>
            <a:ext cx="533400" cy="609600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029200" y="3429000"/>
            <a:ext cx="533400" cy="609600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762000"/>
            <a:ext cx="80010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6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REKAM MEDIS TERTUTUP</a:t>
            </a:r>
            <a:endParaRPr lang="en-US" sz="6000" b="1" i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001000" cy="419100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DOKUMEN YG DIMINTA:</a:t>
            </a:r>
            <a:endParaRPr lang="en-US" sz="3600" b="1" dirty="0" smtClean="0">
              <a:solidFill>
                <a:srgbClr val="00B0F0"/>
              </a:solidFill>
              <a:latin typeface="Tahoma" pitchFamily="34" charset="0"/>
              <a:cs typeface="Tahoma" pitchFamily="34" charset="0"/>
            </a:endParaRPr>
          </a:p>
          <a:p>
            <a:pPr>
              <a:buClrTx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Daftar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pasien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pulang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2(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dua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)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bulan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belakang</a:t>
            </a:r>
            <a:r>
              <a:rPr lang="en-US" sz="36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random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sampling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rekam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medis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>
              <a:buClrTx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Daftar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pasien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operasi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tindakan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lain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pada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hari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H</a:t>
            </a:r>
          </a:p>
          <a:p>
            <a:pPr>
              <a:buClrTx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Daftar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seluruh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pegawai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>
              <a:buClrTx/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762000"/>
            <a:ext cx="80010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6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REKAM MEDIS TERTUTUP</a:t>
            </a:r>
            <a:endParaRPr lang="en-US" sz="6000" b="1" i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7543800" cy="4267200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pPr marL="852678" indent="-742950"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Identifikasi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pasien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852678" indent="-742950"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Hak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kewajiban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pasien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852678" indent="-742950"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Pelayanan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anestesi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bedah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852678" indent="-742950"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Asesmen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pasien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852678" indent="-742950"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Manajemen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informasi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komunikasi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852678" indent="-742950"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Pendidikan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pasien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keluarga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852678" indent="-742950"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Manajemen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obat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penggunaan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>
              <a:buClrTx/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762000"/>
            <a:ext cx="80010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6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REKAM MEDIS BERMUTU</a:t>
            </a:r>
            <a:endParaRPr lang="en-US" sz="6000" b="1" i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752600" y="1828800"/>
            <a:ext cx="5867400" cy="4191000"/>
          </a:xfrm>
          <a:prstGeom prst="rect">
            <a:avLst/>
          </a:prstGeom>
          <a:solidFill>
            <a:srgbClr val="0070C0"/>
          </a:solidFill>
          <a:ln w="28575">
            <a:solidFill>
              <a:srgbClr val="FF0000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Tx/>
              <a:buChar char="•"/>
            </a:pPr>
            <a:r>
              <a:rPr lang="en-US" sz="40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KOMPREHENSIF</a:t>
            </a:r>
          </a:p>
          <a:p>
            <a:pPr eaLnBrk="0" hangingPunct="0">
              <a:buFontTx/>
              <a:buChar char="•"/>
            </a:pPr>
            <a:r>
              <a:rPr lang="en-US" sz="40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LENGKAP</a:t>
            </a:r>
            <a:endParaRPr lang="en-US" sz="4000" b="1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C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lang="en-US" sz="40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AKURAT</a:t>
            </a:r>
            <a:endParaRPr lang="en-US" sz="4000" b="1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C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lang="en-US" sz="40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DAPAT DIPERCAYA</a:t>
            </a:r>
            <a:r>
              <a:rPr lang="en-US" sz="40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</a:p>
          <a:p>
            <a:pPr eaLnBrk="0" hangingPunct="0">
              <a:buFontTx/>
              <a:buChar char="•"/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TERSEDIA</a:t>
            </a:r>
            <a:endParaRPr lang="en-US" sz="4000" b="1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C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lang="en-US" sz="40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AMAN</a:t>
            </a:r>
            <a:endParaRPr lang="en-US" sz="4000" b="1" dirty="0">
              <a:solidFill>
                <a:srgbClr val="FFC000"/>
              </a:solidFill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762000"/>
            <a:ext cx="80010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6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PENGELOLAAN RMIK</a:t>
            </a:r>
            <a:endParaRPr lang="en-US" sz="6000" b="1" i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04800" y="2590800"/>
            <a:ext cx="8458200" cy="1524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AKREDITASI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VERSI 2017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57200" y="4800600"/>
            <a:ext cx="8229600" cy="1295400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PMIK PROFESIONAL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10" name="AutoShape 5"/>
          <p:cNvSpPr>
            <a:spLocks noChangeArrowheads="1"/>
          </p:cNvSpPr>
          <p:nvPr/>
        </p:nvSpPr>
        <p:spPr bwMode="auto">
          <a:xfrm>
            <a:off x="4495801" y="2085975"/>
            <a:ext cx="457199" cy="42862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AutoShape 5"/>
          <p:cNvSpPr>
            <a:spLocks noChangeArrowheads="1"/>
          </p:cNvSpPr>
          <p:nvPr/>
        </p:nvSpPr>
        <p:spPr bwMode="auto">
          <a:xfrm>
            <a:off x="4495800" y="4219575"/>
            <a:ext cx="457199" cy="42862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1066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PEMBAHASAN</a:t>
            </a: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1219200" y="1874837"/>
            <a:ext cx="7010400" cy="2011363"/>
          </a:xfrm>
        </p:spPr>
        <p:txBody>
          <a:bodyPr/>
          <a:lstStyle/>
          <a:p>
            <a:r>
              <a:rPr lang="en-US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ASUHAN BERPUSAT PADA PASIEN</a:t>
            </a:r>
          </a:p>
          <a:p>
            <a:r>
              <a:rPr lang="en-US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METODOLOGI SURVEI</a:t>
            </a:r>
          </a:p>
          <a:p>
            <a:r>
              <a:rPr lang="en-US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SNARS </a:t>
            </a:r>
            <a:r>
              <a:rPr lang="en-US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Edisi</a:t>
            </a:r>
            <a:r>
              <a:rPr lang="en-US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1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eaLnBrk="1" hangingPunct="1">
              <a:buClrTx/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762000"/>
            <a:ext cx="80010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6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TUGAS 1</a:t>
            </a:r>
            <a:endParaRPr lang="en-US" sz="6000" b="1" i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8001000" cy="32766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852678" indent="-742950"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Mahasiswa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diberi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tugas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untuk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memahami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SNARS EDISI 1</a:t>
            </a:r>
          </a:p>
          <a:p>
            <a:pPr marL="852678" indent="-742950"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Setiap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kelompok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mendapat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tugas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1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bab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standar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852678" indent="-742950"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Presentasi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pada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pertemuan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5  </a:t>
            </a:r>
          </a:p>
          <a:p>
            <a:pPr>
              <a:buClrTx/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85800"/>
            <a:ext cx="8001000" cy="457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PEMBAGIAN TUGAS 1</a:t>
            </a:r>
            <a:endParaRPr lang="en-US" b="1" i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1676400" y="1524000"/>
          <a:ext cx="5562600" cy="423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3843"/>
                <a:gridCol w="3871957"/>
                <a:gridCol w="1066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Fariz-Santo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SKP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Safri</a:t>
                      </a:r>
                      <a:r>
                        <a:rPr lang="id-ID" baseline="0" dirty="0" smtClean="0"/>
                        <a:t>-Ikmal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Nurul-Wahyu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HPK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Desi-dewi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Nida-desma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Suha-iman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PAB</a:t>
                      </a:r>
                      <a:endParaRPr lang="en-US" dirty="0"/>
                    </a:p>
                  </a:txBody>
                  <a:tcPr/>
                </a:tc>
              </a:tr>
              <a:tr h="5283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Taufan-husni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PKPO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Helmi-irma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MKE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Ulfa-anggi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PMKP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Fika-eka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PPI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85800"/>
            <a:ext cx="8001000" cy="457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PEMBAGIAN TUGAS 1</a:t>
            </a:r>
            <a:endParaRPr lang="en-US" b="1" i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1447800" y="1524000"/>
          <a:ext cx="59436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6572"/>
                <a:gridCol w="4134028"/>
                <a:gridCol w="1143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Okta - made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TKRS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Suster dwi - MERRY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MFK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Dinda - Nely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KKS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Hana - Ellen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MIRM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Hendry - faisal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IBU-BAYI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Supono - Agung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HIV/AIDS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Ali - Demi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Arum - Resya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PPRA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GERIATRI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IPKDP RS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1066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PARADIGMA AKREDITASI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1600200"/>
            <a:ext cx="8229600" cy="1676400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kumimoji="0" lang="en-US" sz="40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PELAYANAN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BERFOKUS PADA PASIEN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(PATIENT CENTER CARE) 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4267200" y="3352800"/>
            <a:ext cx="533400" cy="6096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457200" y="4038600"/>
            <a:ext cx="8229600" cy="1676400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PASIEN MENJADI PUSAT PELAYANAN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1066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PARADIGMA AKREDITASI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09600" y="1752601"/>
            <a:ext cx="7848600" cy="3962399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PATIENT CENTER CARE: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10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ahoma" pitchFamily="34" charset="0"/>
              <a:ea typeface="+mj-ea"/>
              <a:cs typeface="Tahoma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kumimoji="0" lang="en-US" sz="36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ASUHAN YG MENGHORMATI DAN RESPONSIF TERHADAP PILIHAN, KEBUTUHAN DAN NILAI-NILAI PRIBADI PASIEN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0" y="571500"/>
            <a:ext cx="4214813" cy="17526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z="5400" b="1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mtClean="0"/>
              <a:t> </a:t>
            </a:r>
          </a:p>
        </p:txBody>
      </p:sp>
      <p:sp>
        <p:nvSpPr>
          <p:cNvPr id="4505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F196FC3F-C54F-495A-9EC7-D70B27EF4651}" type="datetime1">
              <a:rPr lang="en-US" smtClean="0"/>
              <a:pPr/>
              <a:t>11/6/2017</a:t>
            </a:fld>
            <a:endParaRPr lang="en-US"/>
          </a:p>
        </p:txBody>
      </p:sp>
      <p:sp>
        <p:nvSpPr>
          <p:cNvPr id="450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C824F8-927B-4189-A8C0-0D5DFE3B2F5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533400" y="381000"/>
            <a:ext cx="8229600" cy="5715000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kumimoji="0" lang="en-US" sz="36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2819400" y="2895600"/>
            <a:ext cx="1143000" cy="1143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3733800" y="1905000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743200" y="1676400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810000" y="4114800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676400" y="3962400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447800" y="3048000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600200" y="1981200"/>
            <a:ext cx="1066800" cy="1066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819400" y="3276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alibri" pitchFamily="34" charset="0"/>
                <a:cs typeface="Calibri" pitchFamily="34" charset="0"/>
              </a:rPr>
              <a:t>DOKTER</a:t>
            </a:r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57600" y="20574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Apotek</a:t>
            </a:r>
            <a:endParaRPr lang="en-US" b="1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er</a:t>
            </a:r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895600" y="1828800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Ahli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Gizi</a:t>
            </a:r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676400" y="229766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Perawat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    </a:t>
            </a:r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447800" y="3163669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Fisio</a:t>
            </a:r>
            <a:endParaRPr lang="en-US" b="1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terapis</a:t>
            </a:r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828800" y="41148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alibri" pitchFamily="34" charset="0"/>
                <a:cs typeface="Calibri" pitchFamily="34" charset="0"/>
              </a:rPr>
              <a:t>Radio</a:t>
            </a:r>
          </a:p>
          <a:p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grafer</a:t>
            </a:r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886200" y="43550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Analis</a:t>
            </a:r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2590800" y="4267200"/>
            <a:ext cx="9906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590800" y="44958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Bidan</a:t>
            </a:r>
            <a:endParaRPr lang="en-US" b="1" dirty="0" smtClean="0">
              <a:latin typeface="Calibri" pitchFamily="34" charset="0"/>
              <a:cs typeface="Calibri" pitchFamily="34" charset="0"/>
            </a:endParaRPr>
          </a:p>
          <a:p>
            <a:pPr algn="ctr"/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410200" y="533400"/>
            <a:ext cx="3048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DOKTER MERUPAKAN PUSAT DALAM MODEL TRADISIONAL ASUHAN PASIEN</a:t>
            </a:r>
            <a:endParaRPr lang="en-US" sz="2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9" name="Rectangle 2"/>
          <p:cNvSpPr txBox="1">
            <a:spLocks noChangeArrowheads="1"/>
          </p:cNvSpPr>
          <p:nvPr/>
        </p:nvSpPr>
        <p:spPr>
          <a:xfrm>
            <a:off x="5715000" y="3124200"/>
            <a:ext cx="2362200" cy="762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PASIEN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KELUARGA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38" name="Left Arrow 37"/>
          <p:cNvSpPr/>
          <p:nvPr/>
        </p:nvSpPr>
        <p:spPr>
          <a:xfrm flipH="1">
            <a:off x="4114800" y="3200400"/>
            <a:ext cx="1524000" cy="609600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38"/>
          <p:cNvCxnSpPr>
            <a:endCxn id="7" idx="7"/>
          </p:cNvCxnSpPr>
          <p:nvPr/>
        </p:nvCxnSpPr>
        <p:spPr>
          <a:xfrm flipH="1">
            <a:off x="3795011" y="2743200"/>
            <a:ext cx="167389" cy="3197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11" idx="4"/>
          </p:cNvCxnSpPr>
          <p:nvPr/>
        </p:nvCxnSpPr>
        <p:spPr>
          <a:xfrm>
            <a:off x="3200400" y="2590800"/>
            <a:ext cx="76200" cy="304800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2514600" y="2895600"/>
            <a:ext cx="381000" cy="304800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15" idx="6"/>
            <a:endCxn id="17" idx="1"/>
          </p:cNvCxnSpPr>
          <p:nvPr/>
        </p:nvCxnSpPr>
        <p:spPr>
          <a:xfrm flipV="1">
            <a:off x="2362200" y="3461266"/>
            <a:ext cx="457200" cy="43934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V="1">
            <a:off x="2438400" y="3810000"/>
            <a:ext cx="457200" cy="304800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V="1">
            <a:off x="3124200" y="4038600"/>
            <a:ext cx="76200" cy="228600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endCxn id="7" idx="5"/>
          </p:cNvCxnSpPr>
          <p:nvPr/>
        </p:nvCxnSpPr>
        <p:spPr>
          <a:xfrm flipH="1" flipV="1">
            <a:off x="3795011" y="3871212"/>
            <a:ext cx="243589" cy="3197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0" y="571500"/>
            <a:ext cx="4214813" cy="17526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z="5400" b="1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mtClean="0"/>
              <a:t> </a:t>
            </a:r>
          </a:p>
        </p:txBody>
      </p:sp>
      <p:sp>
        <p:nvSpPr>
          <p:cNvPr id="4505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F196FC3F-C54F-495A-9EC7-D70B27EF4651}" type="datetime1">
              <a:rPr lang="en-US" smtClean="0"/>
              <a:pPr/>
              <a:t>11/6/2017</a:t>
            </a:fld>
            <a:endParaRPr lang="en-US"/>
          </a:p>
        </p:txBody>
      </p:sp>
      <p:sp>
        <p:nvSpPr>
          <p:cNvPr id="450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C824F8-927B-4189-A8C0-0D5DFE3B2F5B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533400" y="381000"/>
            <a:ext cx="8229600" cy="5715000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kumimoji="0" lang="en-US" sz="36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2514600" y="2895600"/>
            <a:ext cx="1143000" cy="1143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3429000" y="2133600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810000" y="3048000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590800" y="1752600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581400" y="3962400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676400" y="3962400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295400" y="3048000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600200" y="1981200"/>
            <a:ext cx="1066800" cy="1066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590800" y="31242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Pasien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Keluarga</a:t>
            </a:r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62400" y="31242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Ahli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Giz</a:t>
            </a:r>
            <a:r>
              <a:rPr lang="en-US" b="1" dirty="0" err="1" smtClean="0"/>
              <a:t>i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352800" y="2249269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Apotek</a:t>
            </a:r>
            <a:endParaRPr lang="en-US" b="1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er</a:t>
            </a:r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743200" y="19928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alibri" pitchFamily="34" charset="0"/>
                <a:cs typeface="Calibri" pitchFamily="34" charset="0"/>
              </a:rPr>
              <a:t>DPJP</a:t>
            </a:r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676400" y="22098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Perawat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  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Bidan</a:t>
            </a:r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219200" y="3163669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Fisio</a:t>
            </a:r>
            <a:endParaRPr lang="en-US" b="1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terapis</a:t>
            </a:r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828800" y="41148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alibri" pitchFamily="34" charset="0"/>
                <a:cs typeface="Calibri" pitchFamily="34" charset="0"/>
              </a:rPr>
              <a:t>Radio</a:t>
            </a:r>
          </a:p>
          <a:p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grafer</a:t>
            </a:r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657600" y="4191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Analis</a:t>
            </a:r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2590800" y="4267200"/>
            <a:ext cx="9906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590800" y="44958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Lainnya</a:t>
            </a:r>
            <a:endParaRPr lang="en-US" b="1" dirty="0" smtClean="0">
              <a:latin typeface="Calibri" pitchFamily="34" charset="0"/>
              <a:cs typeface="Calibri" pitchFamily="34" charset="0"/>
            </a:endParaRPr>
          </a:p>
          <a:p>
            <a:pPr algn="ctr"/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410200" y="533400"/>
            <a:ext cx="3048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PATIENT CENTER CARE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PROFESIONAL PEMBERI ASUHAN (PPA) TUGAS MANDIRI, KOLABORATIF, DELEGATIF</a:t>
            </a:r>
            <a:endParaRPr lang="en-US" sz="2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3352800" y="2782092"/>
            <a:ext cx="228600" cy="189708"/>
          </a:xfrm>
          <a:prstGeom prst="straightConnector1">
            <a:avLst/>
          </a:prstGeom>
          <a:ln w="28575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2514600" y="3925092"/>
            <a:ext cx="228600" cy="189708"/>
          </a:xfrm>
          <a:prstGeom prst="straightConnector1">
            <a:avLst/>
          </a:prstGeom>
          <a:ln w="28575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3429000" y="3923508"/>
            <a:ext cx="228600" cy="267492"/>
          </a:xfrm>
          <a:prstGeom prst="straightConnector1">
            <a:avLst/>
          </a:prstGeom>
          <a:ln w="28575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2514600" y="2819400"/>
            <a:ext cx="228600" cy="267492"/>
          </a:xfrm>
          <a:prstGeom prst="straightConnector1">
            <a:avLst/>
          </a:prstGeom>
          <a:ln w="28575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3048000" y="4038600"/>
            <a:ext cx="0" cy="381000"/>
          </a:xfrm>
          <a:prstGeom prst="straightConnector1">
            <a:avLst/>
          </a:prstGeom>
          <a:ln w="28575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3048000" y="2514600"/>
            <a:ext cx="0" cy="381000"/>
          </a:xfrm>
          <a:prstGeom prst="straightConnector1">
            <a:avLst/>
          </a:prstGeom>
          <a:ln w="28575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2133600" y="3505200"/>
            <a:ext cx="381000" cy="0"/>
          </a:xfrm>
          <a:prstGeom prst="straightConnector1">
            <a:avLst/>
          </a:prstGeom>
          <a:ln w="28575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3505200" y="3505200"/>
            <a:ext cx="381000" cy="0"/>
          </a:xfrm>
          <a:prstGeom prst="straightConnector1">
            <a:avLst/>
          </a:prstGeom>
          <a:ln w="28575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2"/>
          <p:cNvSpPr txBox="1">
            <a:spLocks noChangeArrowheads="1"/>
          </p:cNvSpPr>
          <p:nvPr/>
        </p:nvSpPr>
        <p:spPr>
          <a:xfrm>
            <a:off x="5715000" y="2819400"/>
            <a:ext cx="2362200" cy="1371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PASIEN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MENJADI PUSAT PELAYANAN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38" name="Left Arrow 37"/>
          <p:cNvSpPr/>
          <p:nvPr/>
        </p:nvSpPr>
        <p:spPr>
          <a:xfrm>
            <a:off x="4876800" y="3200400"/>
            <a:ext cx="838200" cy="609600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13716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PERUBAHAN METODOLOGI SURVEI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828800" y="2362200"/>
            <a:ext cx="5867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40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	F</a:t>
            </a:r>
            <a:r>
              <a:rPr kumimoji="0" lang="en-US" sz="40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n-ea"/>
                <a:cs typeface="Tahoma" pitchFamily="34" charset="0"/>
                <a:sym typeface="Wingdings" pitchFamily="2" charset="2"/>
              </a:rPr>
              <a:t>OKUS INPUT DAN DOKUMEN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40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	F</a:t>
            </a:r>
            <a:r>
              <a:rPr kumimoji="0" lang="en-US" sz="40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n-ea"/>
                <a:cs typeface="Tahoma" pitchFamily="34" charset="0"/>
                <a:sym typeface="Wingdings" pitchFamily="2" charset="2"/>
              </a:rPr>
              <a:t>OKUS I-P-O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4648200" y="3657600"/>
            <a:ext cx="304800" cy="457200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TextBox 2"/>
          <p:cNvSpPr txBox="1">
            <a:spLocks noChangeArrowheads="1"/>
          </p:cNvSpPr>
          <p:nvPr/>
        </p:nvSpPr>
        <p:spPr bwMode="auto">
          <a:xfrm>
            <a:off x="533400" y="533400"/>
            <a:ext cx="8305800" cy="70788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PERUBAHAN METODOLOGI SURVEI</a:t>
            </a:r>
            <a:endParaRPr lang="en-US" sz="40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5780" name="TextBox 3"/>
          <p:cNvSpPr txBox="1">
            <a:spLocks noChangeArrowheads="1"/>
          </p:cNvSpPr>
          <p:nvPr/>
        </p:nvSpPr>
        <p:spPr bwMode="auto">
          <a:xfrm>
            <a:off x="1066800" y="1600201"/>
            <a:ext cx="7086600" cy="135421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3050" indent="-273050" algn="just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32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PERUBAHAN STANDAR AKREDITASI</a:t>
            </a:r>
          </a:p>
          <a:p>
            <a:pPr marL="273050" indent="-273050" algn="just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32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METODOLOGI SURVEI BERUBAH</a:t>
            </a:r>
            <a:endParaRPr lang="en-US" sz="2400" dirty="0">
              <a:latin typeface="Tahoma" pitchFamily="34" charset="0"/>
              <a:cs typeface="Tahoma" pitchFamily="34" charset="0"/>
            </a:endParaRPr>
          </a:p>
          <a:p>
            <a:pPr marL="273050" indent="-273050" algn="just">
              <a:buClr>
                <a:srgbClr val="FF0000"/>
              </a:buClr>
              <a:buFont typeface="Wingdings" pitchFamily="2" charset="2"/>
              <a:buChar char=""/>
            </a:pPr>
            <a:endParaRPr lang="en-US" dirty="0">
              <a:latin typeface="Arial Rounded MT Bold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7D486-26C6-46D1-870F-6392911E2BAC}" type="datetime1">
              <a:rPr lang="en-US" smtClean="0"/>
              <a:pPr/>
              <a:t>11/6/2017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E7CBE-2917-4817-9D98-028187F5F27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4419600" y="3124200"/>
            <a:ext cx="381000" cy="457200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304800" y="3827383"/>
            <a:ext cx="8534400" cy="92333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3050" indent="-273050" algn="just">
              <a:buClr>
                <a:srgbClr val="FF0000"/>
              </a:buClr>
            </a:pPr>
            <a:r>
              <a:rPr lang="en-US" sz="32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	</a:t>
            </a:r>
            <a:r>
              <a:rPr lang="en-US" sz="36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DOKUMENTASI</a:t>
            </a:r>
            <a:r>
              <a:rPr lang="en-US" sz="36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IMPLEMENTASI</a:t>
            </a:r>
            <a:endParaRPr lang="en-US" sz="2400" b="1" dirty="0">
              <a:solidFill>
                <a:schemeClr val="accent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marL="273050" indent="-273050" algn="just">
              <a:buClr>
                <a:srgbClr val="FF0000"/>
              </a:buClr>
              <a:buFont typeface="Wingdings" pitchFamily="2" charset="2"/>
              <a:buChar char=""/>
            </a:pPr>
            <a:endParaRPr lang="en-US" dirty="0">
              <a:latin typeface="Arial Rounded MT Bold" pitchFamily="34" charset="0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4419600" y="4876800"/>
            <a:ext cx="381000" cy="457200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609600" y="5477470"/>
            <a:ext cx="8077200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3050" indent="-273050" algn="just">
              <a:buClr>
                <a:srgbClr val="FF0000"/>
              </a:buClr>
            </a:pPr>
            <a:r>
              <a:rPr lang="en-US" sz="36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KOMPETENSI STAF RUMAH SAKIT</a:t>
            </a:r>
            <a:endParaRPr lang="en-US" dirty="0">
              <a:latin typeface="Arial Rounded MT Bold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1616</TotalTime>
  <Words>1397</Words>
  <Application>Microsoft Office PowerPoint</Application>
  <PresentationFormat>On-screen Show (4:3)</PresentationFormat>
  <Paragraphs>456</Paragraphs>
  <Slides>32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Slide 1</vt:lpstr>
      <vt:lpstr>KEMAMPUAN YANG DIHARAPKAN</vt:lpstr>
      <vt:lpstr>PEMBAHASAN</vt:lpstr>
      <vt:lpstr>PARADIGMA AKREDITASI</vt:lpstr>
      <vt:lpstr>PARADIGMA AKREDITASI</vt:lpstr>
      <vt:lpstr>  </vt:lpstr>
      <vt:lpstr>  </vt:lpstr>
      <vt:lpstr>PERUBAHAN METODOLOGI SURVEI</vt:lpstr>
      <vt:lpstr>Slide 9</vt:lpstr>
      <vt:lpstr>STANDAR NASIONAL AKREDITASI RUMAH SAKIT EDISI 1  (SNARS) EDISI 1</vt:lpstr>
      <vt:lpstr>SNARS EDISI 1</vt:lpstr>
      <vt:lpstr>PERUBAHAN NAMA BAB</vt:lpstr>
      <vt:lpstr>PENAMBAHAN STANDAR</vt:lpstr>
      <vt:lpstr>PEMBAGIAN KELOMPOK</vt:lpstr>
      <vt:lpstr>PEMBAGIAN KELOMPOK</vt:lpstr>
      <vt:lpstr>PEMBAGIAN KELOMPOK</vt:lpstr>
      <vt:lpstr>PEMBAGIAN KELOMPOK</vt:lpstr>
      <vt:lpstr>PEMBAGIAN SURVEIOR</vt:lpstr>
      <vt:lpstr> SNARS EDISI 1 </vt:lpstr>
      <vt:lpstr> METODOLOGI TELUSUR (TRACER METODOLOGY)</vt:lpstr>
      <vt:lpstr> METODOLOGI TELUSUR (TRACER METODOLOGY)</vt:lpstr>
      <vt:lpstr>Slide 22</vt:lpstr>
      <vt:lpstr>Slide 23</vt:lpstr>
      <vt:lpstr> REKAM MEDIS AKREDITASI</vt:lpstr>
      <vt:lpstr> TELUSUR</vt:lpstr>
      <vt:lpstr> REKAM MEDIS TERTUTUP</vt:lpstr>
      <vt:lpstr> REKAM MEDIS TERTUTUP</vt:lpstr>
      <vt:lpstr> REKAM MEDIS BERMUTU</vt:lpstr>
      <vt:lpstr> PENGELOLAAN RMIK</vt:lpstr>
      <vt:lpstr> TUGAS 1</vt:lpstr>
      <vt:lpstr>PEMBAGIAN TUGAS 1</vt:lpstr>
      <vt:lpstr>PEMBAGIAN TUGAS 1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Akreditasi</cp:lastModifiedBy>
  <cp:revision>307</cp:revision>
  <dcterms:created xsi:type="dcterms:W3CDTF">2010-08-24T06:47:44Z</dcterms:created>
  <dcterms:modified xsi:type="dcterms:W3CDTF">2017-11-06T05:51:40Z</dcterms:modified>
</cp:coreProperties>
</file>