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425" r:id="rId2"/>
    <p:sldId id="426" r:id="rId3"/>
    <p:sldId id="427" r:id="rId4"/>
    <p:sldId id="428" r:id="rId5"/>
    <p:sldId id="429" r:id="rId6"/>
    <p:sldId id="371" r:id="rId7"/>
    <p:sldId id="375" r:id="rId8"/>
    <p:sldId id="372" r:id="rId9"/>
    <p:sldId id="373" r:id="rId10"/>
    <p:sldId id="374" r:id="rId11"/>
    <p:sldId id="417" r:id="rId12"/>
    <p:sldId id="415" r:id="rId13"/>
    <p:sldId id="42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7A2C4-04B7-4799-AEA5-65693D48E85F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9E0D7-F375-4983-9D5B-BB7AA593F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2DEA-8809-43D6-B07F-320FB083FEE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F9B7D-53F4-4A25-92C4-65162FB348F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F9B7D-53F4-4A25-92C4-65162FB348F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2DEA-8809-43D6-B07F-320FB083FEE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71193-8749-493D-B421-418EE723579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71193-8749-493D-B421-418EE723579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2229B1-43EA-401B-AB32-91C299671F4F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1CC22-8BE3-4A23-87E0-A9905F1998DF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0EBFF8-660F-404A-AB25-9E99AA105B28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69CF-A975-490D-AC3D-CC50650FC86B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4899-16FD-43A9-A70C-887193224FEF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938A1F-D01B-49FB-AA35-82DCAC3D18CC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CFDD-1CCE-460C-85B7-5CFAE8FD088F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8AD85-2DE9-45E9-8451-8DA3D247AD2D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FDF37-ABF1-4048-AE07-60A440D83959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F74D28-E904-4F65-B37A-2AC793EE0465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280CF-7A9A-4117-9232-FFD6CE985731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0FA2AC-7F1E-4C96-9F80-8152577170B3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S1 MANAJEMEN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600200"/>
            <a:ext cx="5791200" cy="16764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7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14350" indent="-514350" algn="l" eaLnBrk="1" hangingPunct="1">
              <a:buClrTx/>
              <a:buFont typeface="+mj-lt"/>
              <a:buAutoNum type="arabicPeriod"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SPO</a:t>
            </a:r>
            <a:endParaRPr lang="en-US" sz="4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algn="l" eaLnBrk="1" hangingPunct="1">
              <a:buClrTx/>
              <a:buFont typeface="+mj-lt"/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Penyusunan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SPO</a:t>
            </a:r>
            <a:endParaRPr lang="en-US" sz="4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4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BC9E-6CC0-472B-911C-B72A9B4B039E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579" name="Line 2"/>
          <p:cNvSpPr>
            <a:spLocks noChangeShapeType="1"/>
          </p:cNvSpPr>
          <p:nvPr/>
        </p:nvSpPr>
        <p:spPr bwMode="auto">
          <a:xfrm>
            <a:off x="381000" y="1752600"/>
            <a:ext cx="8305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0" name="Line 3"/>
          <p:cNvSpPr>
            <a:spLocks noChangeShapeType="1"/>
          </p:cNvSpPr>
          <p:nvPr/>
        </p:nvSpPr>
        <p:spPr bwMode="auto">
          <a:xfrm>
            <a:off x="457200" y="3505200"/>
            <a:ext cx="8229600" cy="1588"/>
          </a:xfrm>
          <a:prstGeom prst="line">
            <a:avLst/>
          </a:prstGeom>
          <a:noFill/>
          <a:ln w="93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381000" y="1752600"/>
            <a:ext cx="1588" cy="4419600"/>
          </a:xfrm>
          <a:prstGeom prst="line">
            <a:avLst/>
          </a:prstGeom>
          <a:noFill/>
          <a:ln w="936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8686800" y="1752600"/>
            <a:ext cx="1588" cy="4419600"/>
          </a:xfrm>
          <a:prstGeom prst="line">
            <a:avLst/>
          </a:prstGeom>
          <a:noFill/>
          <a:ln w="936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2819400" y="2514600"/>
            <a:ext cx="5867400" cy="1588"/>
          </a:xfrm>
          <a:prstGeom prst="line">
            <a:avLst/>
          </a:prstGeom>
          <a:noFill/>
          <a:ln w="93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2819400" y="1752600"/>
            <a:ext cx="1588" cy="4343400"/>
          </a:xfrm>
          <a:prstGeom prst="line">
            <a:avLst/>
          </a:prstGeom>
          <a:noFill/>
          <a:ln w="93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381000" y="2819401"/>
            <a:ext cx="2286000" cy="380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1500"/>
              </a:spcBef>
              <a:buClr>
                <a:srgbClr val="FFFFCC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endParaRPr lang="en-GB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6" name="Line 9"/>
          <p:cNvSpPr>
            <a:spLocks noChangeShapeType="1"/>
          </p:cNvSpPr>
          <p:nvPr/>
        </p:nvSpPr>
        <p:spPr bwMode="auto">
          <a:xfrm>
            <a:off x="381000" y="6172200"/>
            <a:ext cx="8305800" cy="1588"/>
          </a:xfrm>
          <a:prstGeom prst="line">
            <a:avLst/>
          </a:prstGeom>
          <a:noFill/>
          <a:ln w="936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10"/>
          <p:cNvSpPr>
            <a:spLocks noChangeShapeType="1"/>
          </p:cNvSpPr>
          <p:nvPr/>
        </p:nvSpPr>
        <p:spPr bwMode="auto">
          <a:xfrm>
            <a:off x="4724400" y="2514600"/>
            <a:ext cx="0" cy="3657600"/>
          </a:xfrm>
          <a:prstGeom prst="line">
            <a:avLst/>
          </a:prstGeom>
          <a:noFill/>
          <a:ln w="93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11"/>
          <p:cNvSpPr>
            <a:spLocks noChangeShapeType="1"/>
          </p:cNvSpPr>
          <p:nvPr/>
        </p:nvSpPr>
        <p:spPr bwMode="auto">
          <a:xfrm>
            <a:off x="6705600" y="2514600"/>
            <a:ext cx="1588" cy="914400"/>
          </a:xfrm>
          <a:prstGeom prst="line">
            <a:avLst/>
          </a:prstGeom>
          <a:noFill/>
          <a:ln w="936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Text Box 12"/>
          <p:cNvSpPr txBox="1">
            <a:spLocks noChangeArrowheads="1"/>
          </p:cNvSpPr>
          <p:nvPr/>
        </p:nvSpPr>
        <p:spPr bwMode="auto">
          <a:xfrm>
            <a:off x="2895600" y="2514600"/>
            <a:ext cx="1828800" cy="82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1125"/>
              </a:spcBef>
              <a:buClr>
                <a:srgbClr val="FFCC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No. </a:t>
            </a:r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Dokumen</a:t>
            </a:r>
            <a:endParaRPr lang="en-GB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125"/>
              </a:spcBef>
              <a:buClr>
                <a:srgbClr val="FFCC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02/M/63</a:t>
            </a:r>
          </a:p>
        </p:txBody>
      </p:sp>
      <p:sp>
        <p:nvSpPr>
          <p:cNvPr id="24590" name="Text Box 13"/>
          <p:cNvSpPr txBox="1">
            <a:spLocks noChangeArrowheads="1"/>
          </p:cNvSpPr>
          <p:nvPr/>
        </p:nvSpPr>
        <p:spPr bwMode="auto">
          <a:xfrm>
            <a:off x="4800600" y="2514600"/>
            <a:ext cx="1828800" cy="85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1250"/>
              </a:spcBef>
              <a:buClr>
                <a:srgbClr val="FFFFCC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No. </a:t>
            </a:r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Revisi</a:t>
            </a:r>
            <a:endParaRPr lang="en-GB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250"/>
              </a:spcBef>
              <a:buClr>
                <a:srgbClr val="FFFFCC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4591" name="Text Box 14"/>
          <p:cNvSpPr txBox="1">
            <a:spLocks noChangeArrowheads="1"/>
          </p:cNvSpPr>
          <p:nvPr/>
        </p:nvSpPr>
        <p:spPr bwMode="auto">
          <a:xfrm>
            <a:off x="6781800" y="2514600"/>
            <a:ext cx="1752600" cy="85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1250"/>
              </a:spcBef>
              <a:buClr>
                <a:srgbClr val="CCCC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Halaman</a:t>
            </a:r>
            <a:endParaRPr lang="en-GB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250"/>
              </a:spcBef>
              <a:buClr>
                <a:srgbClr val="CCCC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1/3</a:t>
            </a:r>
          </a:p>
        </p:txBody>
      </p:sp>
      <p:sp>
        <p:nvSpPr>
          <p:cNvPr id="24592" name="Text Box 15"/>
          <p:cNvSpPr txBox="1">
            <a:spLocks noChangeArrowheads="1"/>
          </p:cNvSpPr>
          <p:nvPr/>
        </p:nvSpPr>
        <p:spPr bwMode="auto">
          <a:xfrm>
            <a:off x="533400" y="4191000"/>
            <a:ext cx="2133600" cy="112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1750"/>
              </a:spcBef>
              <a:buClr>
                <a:srgbClr val="FF99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Prosed</a:t>
            </a:r>
            <a:r>
              <a:rPr lang="en-GB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</a:t>
            </a:r>
            <a:r>
              <a:rPr lang="en-GB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Operasional</a:t>
            </a:r>
            <a:endParaRPr lang="en-GB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3" name="Text Box 16"/>
          <p:cNvSpPr txBox="1">
            <a:spLocks noChangeArrowheads="1"/>
          </p:cNvSpPr>
          <p:nvPr/>
        </p:nvSpPr>
        <p:spPr bwMode="auto">
          <a:xfrm>
            <a:off x="2743200" y="4191000"/>
            <a:ext cx="2057400" cy="82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1125"/>
              </a:spcBef>
              <a:buClr>
                <a:srgbClr val="00FF99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Terbit</a:t>
            </a:r>
            <a:endParaRPr lang="en-GB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125"/>
              </a:spcBef>
              <a:buClr>
                <a:srgbClr val="00FF99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Januari</a:t>
            </a:r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2017</a:t>
            </a:r>
            <a:endParaRPr lang="en-GB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4" name="Text Box 17"/>
          <p:cNvSpPr txBox="1">
            <a:spLocks noChangeArrowheads="1"/>
          </p:cNvSpPr>
          <p:nvPr/>
        </p:nvSpPr>
        <p:spPr bwMode="auto">
          <a:xfrm>
            <a:off x="4800600" y="3657600"/>
            <a:ext cx="3810000" cy="22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ts val="1500"/>
              </a:spcBef>
              <a:buClr>
                <a:srgbClr val="FFFF66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Ditetapkan</a:t>
            </a: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 eaLnBrk="1" hangingPunct="1">
              <a:lnSpc>
                <a:spcPct val="80000"/>
              </a:lnSpc>
              <a:spcBef>
                <a:spcPts val="1500"/>
              </a:spcBef>
              <a:buClr>
                <a:srgbClr val="FFFF66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Direktur</a:t>
            </a: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Utama</a:t>
            </a:r>
            <a:endParaRPr lang="en-GB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500"/>
              </a:spcBef>
              <a:buClr>
                <a:srgbClr val="FFFF66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spcBef>
                <a:spcPts val="1500"/>
              </a:spcBef>
              <a:buClr>
                <a:srgbClr val="FFFF66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spcBef>
                <a:spcPts val="1250"/>
              </a:spcBef>
              <a:buClr>
                <a:srgbClr val="FFFF66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......................</a:t>
            </a:r>
            <a:endParaRPr lang="en-GB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5" name="Text Box 18"/>
          <p:cNvSpPr txBox="1">
            <a:spLocks noChangeArrowheads="1"/>
          </p:cNvSpPr>
          <p:nvPr/>
        </p:nvSpPr>
        <p:spPr bwMode="auto">
          <a:xfrm>
            <a:off x="3124200" y="1905000"/>
            <a:ext cx="5334000" cy="43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spcBef>
                <a:spcPts val="1500"/>
              </a:spcBef>
              <a:buClr>
                <a:srgbClr val="FFFFCC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PENDAFTARAN PASIEN BARU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629400" y="1219200"/>
            <a:ext cx="7620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81400" y="914400"/>
            <a:ext cx="9906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114800" y="1295400"/>
            <a:ext cx="10668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828800" y="914400"/>
            <a:ext cx="1752600" cy="1981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4592" idx="0"/>
          </p:cNvCxnSpPr>
          <p:nvPr/>
        </p:nvCxnSpPr>
        <p:spPr>
          <a:xfrm flipV="1">
            <a:off x="1600200" y="1295400"/>
            <a:ext cx="2514600" cy="2895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781800" y="685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Arial" pitchFamily="34" charset="0"/>
                <a:cs typeface="Arial" pitchFamily="34" charset="0"/>
              </a:rPr>
              <a:t>Judul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TNR 12 bolt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81600" y="106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TNR 12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0" y="697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TNR 12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 rot="20013572">
            <a:off x="136676" y="399813"/>
            <a:ext cx="1463805" cy="6155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4" name="Cross 33"/>
          <p:cNvSpPr/>
          <p:nvPr/>
        </p:nvSpPr>
        <p:spPr>
          <a:xfrm>
            <a:off x="1066800" y="1981200"/>
            <a:ext cx="1066800" cy="7620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ine 2"/>
          <p:cNvSpPr>
            <a:spLocks noChangeShapeType="1"/>
          </p:cNvSpPr>
          <p:nvPr/>
        </p:nvSpPr>
        <p:spPr bwMode="auto">
          <a:xfrm>
            <a:off x="381000" y="6170612"/>
            <a:ext cx="8305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9" name="Straight Connector 38"/>
          <p:cNvCxnSpPr>
            <a:stCxn id="24579" idx="0"/>
            <a:endCxn id="36" idx="0"/>
          </p:cNvCxnSpPr>
          <p:nvPr/>
        </p:nvCxnSpPr>
        <p:spPr>
          <a:xfrm>
            <a:off x="381000" y="1752600"/>
            <a:ext cx="0" cy="44180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686800" y="1752600"/>
            <a:ext cx="0" cy="44180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7239000" cy="4114800"/>
          </a:xfrm>
          <a:solidFill>
            <a:srgbClr val="0070C0"/>
          </a:solidFill>
          <a:ln w="38100">
            <a:solidFill>
              <a:srgbClr val="FF0000"/>
            </a:solidFill>
            <a:prstDash val="sysDot"/>
          </a:ln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6000" dirty="0" smtClean="0"/>
              <a:t>  </a:t>
            </a:r>
          </a:p>
          <a:p>
            <a:pPr algn="ctr">
              <a:buNone/>
            </a:pPr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BAGAIMANA</a:t>
            </a:r>
          </a:p>
          <a:p>
            <a:pPr algn="ctr">
              <a:buNone/>
            </a:pPr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MENYUSUN </a:t>
            </a:r>
          </a:p>
          <a:p>
            <a:pPr algn="ctr">
              <a:buNone/>
            </a:pPr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SPO…?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BA68A-9EC2-4E3A-A9F8-3705359BC96F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sis-rmik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F5211-C704-458D-AD24-A5FA4C718080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3 : MENYUSUN PROGRAM KERJA  </a:t>
            </a:r>
            <a:b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PRESENTASI 10 NOV 2017</a:t>
            </a:r>
            <a:endParaRPr lang="en-US" sz="32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4591-B52B-49CC-A61C-93D218148A68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66BC-DF9E-46F4-AC10-7954992B9F71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04800" y="1481138"/>
          <a:ext cx="8686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467"/>
                <a:gridCol w="2023533"/>
                <a:gridCol w="601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TUGAS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FARIZ-SANTO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SISTEM RMIK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SAFRI</a:t>
                      </a:r>
                      <a:r>
                        <a:rPr lang="id-ID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-IKMAL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DAN PELATIHAN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SDM UNIT RMIK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NURUL-WAHYU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PEMINDAHAN RUANG PENYIMPANAN RM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DESI-DEWI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PENINGKATAN MUTU PELAYANAN RMIK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NIDA-DESMA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RUANG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SUHA-IMAN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SISTEM RM MANUAL KE RME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TAUFAN-HUSNI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PENGHITUNGAN KEBUTUHAN SDM UNIT RMIK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HELMI-IRMA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SISTEM PENDAFTARAN RAWAT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INAP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ULFA-ANGGI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SISTEM INFORMASI RS 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3 : MENYUSUN PROGRAM KERJA  </a:t>
            </a:r>
            <a:b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PRESENTASI 10 NOV 2017</a:t>
            </a:r>
            <a:endParaRPr lang="en-US" sz="32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4591-B52B-49CC-A61C-93D218148A68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66BC-DF9E-46F4-AC10-7954992B9F71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1481138"/>
          <a:ext cx="8153401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956"/>
                <a:gridCol w="2063044"/>
                <a:gridCol w="5486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TUGAS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FIKA-EKA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SARANA &amp; FASILITAS UNIT RMIK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OKTA-MADE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PENINGKATAN KESELAMATAN PETUGAS RMIK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DW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</a:t>
                      </a:r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-MERRY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SISTEM PELAPORAN ELEKTRONIK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DINDA-NELY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PENINGKATAN KOMPETENSI KODER PMIK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HANA-ELLEN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ETIKA PROFESI BAGI PMIK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HENDRY-FAISAL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PENINGKATAN KETRAMPILAN PMIK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SUP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</a:t>
                      </a:r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- AGUNG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RANCANGAN FORMULIR RM</a:t>
                      </a:r>
                    </a:p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ALI - DEMI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PENINGKATAN MUTU PELAYANAN RMIK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ARUM - RESYA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POLA KETENAGAAN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191000"/>
          </a:xfrm>
        </p:spPr>
        <p:txBody>
          <a:bodyPr>
            <a:normAutofit/>
          </a:bodyPr>
          <a:lstStyle/>
          <a:p>
            <a:pPr eaLnBrk="1" hangingPunct="1">
              <a:buClrTx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</a:p>
          <a:p>
            <a:pPr eaLnBrk="1" hangingPunct="1">
              <a:buClrTx/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prosedur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operasional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(SPO)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menyusun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SPO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unit RMIK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SPO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Sistematika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SPO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Penyusunan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SPOunit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RMIK</a:t>
            </a: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239000" cy="2590800"/>
          </a:xfrm>
          <a:solidFill>
            <a:srgbClr val="0070C0"/>
          </a:solidFill>
          <a:ln w="38100">
            <a:solidFill>
              <a:srgbClr val="FF0000"/>
            </a:solidFill>
            <a:prstDash val="sysDot"/>
          </a:ln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6000" dirty="0" smtClean="0"/>
              <a:t>  </a:t>
            </a:r>
          </a:p>
          <a:p>
            <a:pPr algn="ctr">
              <a:buNone/>
            </a:pPr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APA SPO</a:t>
            </a:r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…?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BA68A-9EC2-4E3A-A9F8-3705359BC96F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sis-rmik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F5211-C704-458D-AD24-A5FA4C718080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14478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PROSEDUR OPERASIONAL (SPO)</a:t>
            </a:r>
            <a:endParaRPr lang="en-US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914400" y="2362200"/>
            <a:ext cx="7696200" cy="2590800"/>
          </a:xfrm>
        </p:spPr>
        <p:txBody>
          <a:bodyPr>
            <a:normAutofit fontScale="92500"/>
          </a:bodyPr>
          <a:lstStyle/>
          <a:p>
            <a:pPr eaLnBrk="1" hangingPunct="1">
              <a:buClrTx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RI NO.44/2009: RS (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Pasal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13):</a:t>
            </a:r>
            <a:endParaRPr lang="en-US" sz="32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Suatu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perangkat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instruksi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/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langkah-langkah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yg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dibakukan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utk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menelesaikan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proses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rutin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tertentu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.</a:t>
            </a:r>
            <a:endParaRPr lang="en-US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11430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PROSEDUR OPERASIONAL (SPO)</a:t>
            </a:r>
            <a:endParaRPr lang="en-US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304800" y="2514600"/>
            <a:ext cx="8534400" cy="3429000"/>
          </a:xfrm>
        </p:spPr>
        <p:txBody>
          <a:bodyPr>
            <a:normAutofit/>
          </a:bodyPr>
          <a:lstStyle/>
          <a:p>
            <a:pPr eaLnBrk="1" hangingPunct="1">
              <a:buClrTx/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langkah-langkah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yg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benar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terbaik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konsensus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bersama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berbagai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yg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dibuat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sarana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43400" y="1905000"/>
            <a:ext cx="484632" cy="4572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162800" cy="1447800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STANDAR PROSEDUR OPERASIONAL (SPO)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3429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000" dirty="0" smtClean="0">
                <a:latin typeface="Tahoma" pitchFamily="34" charset="0"/>
              </a:rPr>
              <a:t>	</a:t>
            </a:r>
            <a:r>
              <a:rPr lang="en-GB" sz="4000" b="1" dirty="0" err="1" smtClean="0">
                <a:latin typeface="Tahoma" pitchFamily="34" charset="0"/>
                <a:cs typeface="Tahoma" pitchFamily="34" charset="0"/>
              </a:rPr>
              <a:t>Undang-Undang</a:t>
            </a:r>
            <a:r>
              <a:rPr lang="en-GB" sz="4000" b="1" dirty="0" smtClean="0">
                <a:latin typeface="Tahoma" pitchFamily="34" charset="0"/>
                <a:cs typeface="Tahoma" pitchFamily="34" charset="0"/>
              </a:rPr>
              <a:t> No.29/2004:</a:t>
            </a:r>
            <a:endParaRPr lang="en-US" sz="40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39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perangkat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instruksi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langkah-langkah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dibakukan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menyelesaikan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rutin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tertentu</a:t>
            </a:r>
            <a:r>
              <a:rPr lang="en-GB" sz="39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en-GB" sz="3900" dirty="0" smtClean="0">
                <a:latin typeface="Tahoma" pitchFamily="34" charset="0"/>
              </a:rPr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5D38-847F-47B5-90DC-73C8A34B3B06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6762-D48A-49E3-859B-E57F7C27E082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990600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PENGERTIAN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en-US" sz="20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Berisi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penjelasan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definisi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ttg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istilah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mungkin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sulit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dipahami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menyebabkan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salah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pengertian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TUJUAN</a:t>
                      </a:r>
                      <a:endParaRPr lang="en-US" sz="20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en-US" sz="20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Sebagai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acuan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penerapan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langkah-langkah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…….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KEBIJAKAN</a:t>
                      </a:r>
                      <a:endParaRPr lang="en-US" sz="20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en-US" sz="20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Berisi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kebijakan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RS/unit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kerja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menjadi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dasar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garis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besar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dibuatnya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SPO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PROSEDUR</a:t>
                      </a:r>
                      <a:endParaRPr lang="en-US" sz="20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en-US" sz="20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Langkah-langkah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kegiatan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menyelesaikan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kerja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tertentu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petugas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berwenang</a:t>
                      </a:r>
                      <a:endParaRPr lang="en-US" sz="20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UNIT TERKAIT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Unit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dlm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kerja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tsb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4343400" y="152400"/>
            <a:ext cx="609600" cy="6858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0013572">
            <a:off x="136676" y="217501"/>
            <a:ext cx="1463805" cy="6155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39738" y="889000"/>
            <a:ext cx="8247062" cy="1320800"/>
          </a:xfrm>
          <a:ln w="9360" cap="rnd">
            <a:solidFill>
              <a:srgbClr val="FFFFCC"/>
            </a:solidFill>
            <a:prstDash val="sysDot"/>
          </a:ln>
        </p:spPr>
        <p:txBody>
          <a:bodyPr lIns="92160" tIns="46080" rIns="92160" bIns="46080">
            <a:normAutofit/>
          </a:bodyPr>
          <a:lstStyle/>
          <a:p>
            <a:pPr algn="ctr" eaLnBrk="1" hangingPunct="1">
              <a:lnSpc>
                <a:spcPct val="93000"/>
              </a:lnSpc>
              <a:buClr>
                <a:srgbClr val="00FFFF"/>
              </a:buClr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</a:rPr>
              <a:t>KELOMPOK NOMOR SPO </a:t>
            </a:r>
            <a:br>
              <a:rPr lang="en-GB" sz="4000" b="1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en-GB" sz="4000" b="1" dirty="0" smtClean="0">
                <a:solidFill>
                  <a:schemeClr val="tx1"/>
                </a:solidFill>
                <a:latin typeface="Tahoma" pitchFamily="34" charset="0"/>
              </a:rPr>
              <a:t> RS A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1828800" y="2286000"/>
            <a:ext cx="5943600" cy="3200400"/>
          </a:xfrm>
        </p:spPr>
        <p:txBody>
          <a:bodyPr lIns="92160" tIns="46080" rIns="92160" bIns="46080">
            <a:normAutofit fontScale="92500"/>
          </a:bodyPr>
          <a:lstStyle/>
          <a:p>
            <a:pPr eaLnBrk="1" hangingPunct="1">
              <a:lnSpc>
                <a:spcPct val="93000"/>
              </a:lnSpc>
              <a:spcBef>
                <a:spcPts val="11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4400" dirty="0" smtClean="0"/>
              <a:t> </a:t>
            </a:r>
            <a:r>
              <a:rPr lang="en-GB" sz="4000" b="1" dirty="0" err="1" smtClean="0">
                <a:solidFill>
                  <a:srgbClr val="C00000"/>
                </a:solidFill>
                <a:latin typeface="Tahoma" pitchFamily="34" charset="0"/>
              </a:rPr>
              <a:t>Medis</a:t>
            </a:r>
            <a:r>
              <a:rPr lang="en-GB" sz="4000" b="1" dirty="0" smtClean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GB" sz="4000" dirty="0" smtClean="0">
                <a:solidFill>
                  <a:srgbClr val="C00000"/>
                </a:solidFill>
                <a:latin typeface="Tahoma" pitchFamily="34" charset="0"/>
              </a:rPr>
              <a:t>			: </a:t>
            </a:r>
            <a:r>
              <a:rPr lang="en-GB" sz="4000" b="1" dirty="0" smtClean="0">
                <a:solidFill>
                  <a:srgbClr val="C00000"/>
                </a:solidFill>
                <a:latin typeface="Tahoma" pitchFamily="34" charset="0"/>
              </a:rPr>
              <a:t>01</a:t>
            </a:r>
          </a:p>
          <a:p>
            <a:pPr eaLnBrk="1" hangingPunct="1">
              <a:spcBef>
                <a:spcPts val="11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4000" dirty="0" smtClean="0">
                <a:latin typeface="Tahoma" pitchFamily="34" charset="0"/>
              </a:rPr>
              <a:t> </a:t>
            </a:r>
            <a:r>
              <a:rPr lang="en-GB" sz="4000" b="1" dirty="0" err="1" smtClean="0">
                <a:solidFill>
                  <a:srgbClr val="002060"/>
                </a:solidFill>
                <a:latin typeface="Tahoma" pitchFamily="34" charset="0"/>
              </a:rPr>
              <a:t>Administrasi</a:t>
            </a:r>
            <a:r>
              <a:rPr lang="en-GB" sz="4000" dirty="0" smtClean="0">
                <a:solidFill>
                  <a:srgbClr val="002060"/>
                </a:solidFill>
                <a:latin typeface="Tahoma" pitchFamily="34" charset="0"/>
              </a:rPr>
              <a:t>		: </a:t>
            </a:r>
            <a:r>
              <a:rPr lang="en-GB" sz="4000" b="1" dirty="0" smtClean="0">
                <a:solidFill>
                  <a:srgbClr val="002060"/>
                </a:solidFill>
                <a:latin typeface="Tahoma" pitchFamily="34" charset="0"/>
              </a:rPr>
              <a:t>02</a:t>
            </a:r>
          </a:p>
          <a:p>
            <a:pPr eaLnBrk="1" hangingPunct="1">
              <a:spcBef>
                <a:spcPts val="11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4000" dirty="0" smtClean="0">
                <a:latin typeface="Tahoma" pitchFamily="34" charset="0"/>
              </a:rPr>
              <a:t> </a:t>
            </a:r>
            <a:r>
              <a:rPr lang="en-GB" sz="4000" b="1" dirty="0" err="1" smtClean="0">
                <a:solidFill>
                  <a:srgbClr val="00B050"/>
                </a:solidFill>
                <a:latin typeface="Tahoma" pitchFamily="34" charset="0"/>
              </a:rPr>
              <a:t>Keperawatan</a:t>
            </a:r>
            <a:r>
              <a:rPr lang="en-GB" sz="4000" dirty="0" smtClean="0">
                <a:solidFill>
                  <a:srgbClr val="00B050"/>
                </a:solidFill>
                <a:latin typeface="Tahoma" pitchFamily="34" charset="0"/>
              </a:rPr>
              <a:t>		: </a:t>
            </a:r>
            <a:r>
              <a:rPr lang="en-GB" sz="4000" b="1" dirty="0" smtClean="0">
                <a:solidFill>
                  <a:srgbClr val="00B050"/>
                </a:solidFill>
                <a:latin typeface="Tahoma" pitchFamily="34" charset="0"/>
              </a:rPr>
              <a:t>03</a:t>
            </a:r>
          </a:p>
          <a:p>
            <a:pPr eaLnBrk="1" hangingPunct="1">
              <a:spcBef>
                <a:spcPts val="11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4000" dirty="0" smtClean="0">
                <a:latin typeface="Tahoma" pitchFamily="34" charset="0"/>
              </a:rPr>
              <a:t> </a:t>
            </a:r>
            <a:r>
              <a:rPr lang="en-GB" sz="4000" b="1" dirty="0" err="1" smtClean="0">
                <a:latin typeface="Tahoma" pitchFamily="34" charset="0"/>
              </a:rPr>
              <a:t>Intensif</a:t>
            </a:r>
            <a:r>
              <a:rPr lang="en-GB" sz="4000" dirty="0" smtClean="0">
                <a:latin typeface="Tahoma" pitchFamily="34" charset="0"/>
              </a:rPr>
              <a:t>			: </a:t>
            </a:r>
            <a:r>
              <a:rPr lang="en-GB" sz="4000" b="1" dirty="0" smtClean="0">
                <a:latin typeface="Tahoma" pitchFamily="34" charset="0"/>
              </a:rPr>
              <a:t>04</a:t>
            </a:r>
          </a:p>
          <a:p>
            <a:pPr eaLnBrk="1" hangingPunct="1">
              <a:spcBef>
                <a:spcPts val="11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0" dirty="0" smtClean="0">
              <a:latin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E31E-EAB9-4583-A6DB-BE2FE9AEFB8A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4800600" cy="990600"/>
          </a:xfrm>
        </p:spPr>
        <p:txBody>
          <a:bodyPr lIns="92160" tIns="46080" rIns="92160" bIns="46080">
            <a:noAutofit/>
          </a:bodyPr>
          <a:lstStyle/>
          <a:p>
            <a:pPr algn="l" eaLnBrk="1" hangingPunct="1">
              <a:lnSpc>
                <a:spcPct val="93000"/>
              </a:lnSpc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000" b="1" dirty="0" smtClean="0">
                <a:solidFill>
                  <a:srgbClr val="C00000"/>
                </a:solidFill>
                <a:latin typeface="Tahoma" pitchFamily="34" charset="0"/>
              </a:rPr>
              <a:t> NOMOR SPO</a:t>
            </a:r>
            <a:endParaRPr lang="en-GB" sz="3600" b="1" dirty="0" smtClean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315200" cy="3581400"/>
          </a:xfrm>
        </p:spPr>
        <p:txBody>
          <a:bodyPr lIns="92160" tIns="46080" rIns="92160" bIns="46080">
            <a:normAutofit fontScale="92500" lnSpcReduction="10000"/>
          </a:bodyPr>
          <a:lstStyle/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dirty="0" err="1" smtClean="0">
                <a:latin typeface="Tahoma" pitchFamily="34" charset="0"/>
              </a:rPr>
              <a:t>Kelompok</a:t>
            </a:r>
            <a:r>
              <a:rPr lang="en-GB" sz="3600" b="1" dirty="0" smtClean="0">
                <a:latin typeface="Tahoma" pitchFamily="34" charset="0"/>
              </a:rPr>
              <a:t> </a:t>
            </a:r>
            <a:r>
              <a:rPr lang="en-GB" sz="3600" b="1" dirty="0" err="1" smtClean="0">
                <a:latin typeface="Tahoma" pitchFamily="34" charset="0"/>
              </a:rPr>
              <a:t>Medi</a:t>
            </a:r>
            <a:r>
              <a:rPr lang="en-GB" sz="2800" b="1" dirty="0" err="1" smtClean="0">
                <a:latin typeface="Tahoma" pitchFamily="34" charset="0"/>
              </a:rPr>
              <a:t>k</a:t>
            </a:r>
            <a:endParaRPr lang="en-GB" sz="2800" b="1" dirty="0" smtClean="0">
              <a:latin typeface="Tahoma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latin typeface="Tahoma" pitchFamily="34" charset="0"/>
              </a:rPr>
              <a:t>	</a:t>
            </a:r>
            <a:r>
              <a:rPr lang="en-GB" sz="2800" dirty="0" err="1" smtClean="0">
                <a:latin typeface="Tahoma" pitchFamily="34" charset="0"/>
              </a:rPr>
              <a:t>Yanmed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di</a:t>
            </a:r>
            <a:r>
              <a:rPr lang="en-GB" sz="2800" dirty="0" smtClean="0">
                <a:latin typeface="Tahoma" pitchFamily="34" charset="0"/>
              </a:rPr>
              <a:t> OK			: 01/OK-RJ/</a:t>
            </a:r>
            <a:r>
              <a:rPr lang="en-GB" sz="2800" b="1" dirty="0" smtClean="0">
                <a:solidFill>
                  <a:srgbClr val="C00000"/>
                </a:solidFill>
                <a:latin typeface="Tahoma" pitchFamily="34" charset="0"/>
              </a:rPr>
              <a:t>01</a:t>
            </a:r>
          </a:p>
          <a:p>
            <a:pPr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>
                <a:solidFill>
                  <a:srgbClr val="C00000"/>
                </a:solidFill>
                <a:latin typeface="Tahoma" pitchFamily="34" charset="0"/>
              </a:rPr>
              <a:t>	</a:t>
            </a:r>
            <a:r>
              <a:rPr lang="en-GB" dirty="0" err="1" smtClean="0">
                <a:latin typeface="Tahoma" pitchFamily="34" charset="0"/>
              </a:rPr>
              <a:t>Yanmed</a:t>
            </a:r>
            <a:r>
              <a:rPr lang="en-GB" dirty="0" smtClean="0">
                <a:latin typeface="Tahoma" pitchFamily="34" charset="0"/>
              </a:rPr>
              <a:t> </a:t>
            </a:r>
            <a:r>
              <a:rPr lang="en-GB" dirty="0" err="1" smtClean="0">
                <a:latin typeface="Tahoma" pitchFamily="34" charset="0"/>
              </a:rPr>
              <a:t>di</a:t>
            </a:r>
            <a:r>
              <a:rPr lang="en-GB" dirty="0" smtClean="0">
                <a:latin typeface="Tahoma" pitchFamily="34" charset="0"/>
              </a:rPr>
              <a:t> OK			: 01/OK-RI/</a:t>
            </a:r>
            <a:r>
              <a:rPr lang="en-GB" b="1" dirty="0" smtClean="0">
                <a:solidFill>
                  <a:srgbClr val="C00000"/>
                </a:solidFill>
                <a:latin typeface="Tahoma" pitchFamily="34" charset="0"/>
              </a:rPr>
              <a:t>01</a:t>
            </a:r>
            <a:endParaRPr lang="en-GB" sz="2800" b="1" dirty="0" smtClean="0">
              <a:solidFill>
                <a:srgbClr val="C00000"/>
              </a:solidFill>
              <a:latin typeface="Tahoma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latin typeface="Tahoma" pitchFamily="34" charset="0"/>
              </a:rPr>
              <a:t>	</a:t>
            </a:r>
            <a:r>
              <a:rPr lang="en-GB" sz="2800" dirty="0" err="1" smtClean="0">
                <a:latin typeface="Tahoma" pitchFamily="34" charset="0"/>
              </a:rPr>
              <a:t>Yanmed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di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Rwt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inap</a:t>
            </a:r>
            <a:r>
              <a:rPr lang="en-GB" sz="2800" dirty="0" smtClean="0">
                <a:latin typeface="Tahoma" pitchFamily="34" charset="0"/>
              </a:rPr>
              <a:t>		: 01/RI-…./</a:t>
            </a:r>
            <a:r>
              <a:rPr lang="en-GB" sz="2800" b="1" dirty="0" smtClean="0">
                <a:solidFill>
                  <a:srgbClr val="C00000"/>
                </a:solidFill>
                <a:latin typeface="Tahoma" pitchFamily="34" charset="0"/>
              </a:rPr>
              <a:t>01</a:t>
            </a:r>
          </a:p>
          <a:p>
            <a:pPr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latin typeface="Tahoma" pitchFamily="34" charset="0"/>
              </a:rPr>
              <a:t>	</a:t>
            </a:r>
            <a:r>
              <a:rPr lang="en-GB" dirty="0" err="1" smtClean="0">
                <a:latin typeface="Tahoma" pitchFamily="34" charset="0"/>
              </a:rPr>
              <a:t>Yanmed</a:t>
            </a:r>
            <a:r>
              <a:rPr lang="en-GB" dirty="0" smtClean="0">
                <a:latin typeface="Tahoma" pitchFamily="34" charset="0"/>
              </a:rPr>
              <a:t> </a:t>
            </a:r>
            <a:r>
              <a:rPr lang="en-GB" dirty="0" err="1" smtClean="0">
                <a:latin typeface="Tahoma" pitchFamily="34" charset="0"/>
              </a:rPr>
              <a:t>di</a:t>
            </a:r>
            <a:r>
              <a:rPr lang="en-GB" dirty="0" smtClean="0">
                <a:latin typeface="Tahoma" pitchFamily="34" charset="0"/>
              </a:rPr>
              <a:t> </a:t>
            </a:r>
            <a:r>
              <a:rPr lang="en-GB" dirty="0" err="1" smtClean="0">
                <a:latin typeface="Tahoma" pitchFamily="34" charset="0"/>
              </a:rPr>
              <a:t>Rwt</a:t>
            </a:r>
            <a:r>
              <a:rPr lang="en-GB" dirty="0" smtClean="0">
                <a:latin typeface="Tahoma" pitchFamily="34" charset="0"/>
              </a:rPr>
              <a:t> </a:t>
            </a:r>
            <a:r>
              <a:rPr lang="en-GB" dirty="0" err="1" smtClean="0">
                <a:latin typeface="Tahoma" pitchFamily="34" charset="0"/>
              </a:rPr>
              <a:t>jalan</a:t>
            </a:r>
            <a:r>
              <a:rPr lang="en-GB" dirty="0" smtClean="0">
                <a:latin typeface="Tahoma" pitchFamily="34" charset="0"/>
              </a:rPr>
              <a:t>		: 01/RJ-…./</a:t>
            </a:r>
            <a:r>
              <a:rPr lang="en-GB" b="1" dirty="0" smtClean="0">
                <a:solidFill>
                  <a:srgbClr val="C00000"/>
                </a:solidFill>
                <a:latin typeface="Tahoma" pitchFamily="34" charset="0"/>
              </a:rPr>
              <a:t>01</a:t>
            </a:r>
            <a:endParaRPr lang="en-GB" sz="2800" b="1" dirty="0" smtClean="0">
              <a:solidFill>
                <a:srgbClr val="C00000"/>
              </a:solidFill>
              <a:latin typeface="Tahoma" pitchFamily="34" charset="0"/>
            </a:endParaRPr>
          </a:p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latin typeface="Tahoma" pitchFamily="34" charset="0"/>
              </a:rPr>
              <a:t>	</a:t>
            </a:r>
            <a:r>
              <a:rPr lang="en-GB" sz="2800" dirty="0" err="1" smtClean="0">
                <a:latin typeface="Tahoma" pitchFamily="34" charset="0"/>
              </a:rPr>
              <a:t>Yanmed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di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Rwt</a:t>
            </a:r>
            <a:r>
              <a:rPr lang="en-GB" sz="2800" dirty="0" smtClean="0">
                <a:latin typeface="Tahoma" pitchFamily="34" charset="0"/>
              </a:rPr>
              <a:t> </a:t>
            </a:r>
            <a:r>
              <a:rPr lang="en-GB" sz="2800" dirty="0" err="1" smtClean="0">
                <a:latin typeface="Tahoma" pitchFamily="34" charset="0"/>
              </a:rPr>
              <a:t>jalan</a:t>
            </a:r>
            <a:r>
              <a:rPr lang="en-GB" sz="2800" dirty="0" smtClean="0">
                <a:latin typeface="Tahoma" pitchFamily="34" charset="0"/>
              </a:rPr>
              <a:t>		: 01/RJ-…./</a:t>
            </a:r>
            <a:r>
              <a:rPr lang="en-GB" sz="2800" b="1" dirty="0" smtClean="0">
                <a:solidFill>
                  <a:srgbClr val="C00000"/>
                </a:solidFill>
                <a:latin typeface="Tahoma" pitchFamily="34" charset="0"/>
              </a:rPr>
              <a:t>02</a:t>
            </a:r>
          </a:p>
          <a:p>
            <a:pPr eaLnBrk="1" hangingPunct="1">
              <a:lnSpc>
                <a:spcPct val="93000"/>
              </a:lnSpc>
              <a:spcBef>
                <a:spcPts val="700"/>
              </a:spcBef>
              <a:buClr>
                <a:srgbClr val="FFFF00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b="1" dirty="0" smtClean="0">
              <a:solidFill>
                <a:srgbClr val="C000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latin typeface="Tahoma" pitchFamily="34" charset="0"/>
              </a:rPr>
              <a:t>                                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latin typeface="Tahoma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FC77-5B5A-406E-A30F-CE784B7EEE1C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33800" y="5100935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Berubah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nomor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urut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SPO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7086600" y="4572000"/>
            <a:ext cx="381000" cy="5334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0013572">
            <a:off x="136676" y="399813"/>
            <a:ext cx="1463805" cy="6155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363</Words>
  <Application>Microsoft Office PowerPoint</Application>
  <PresentationFormat>On-screen Show (4:3)</PresentationFormat>
  <Paragraphs>183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KEMAMPUAN YANG DIHARAPKAN</vt:lpstr>
      <vt:lpstr>Slide 3</vt:lpstr>
      <vt:lpstr>STANDAR PROSEDUR OPERASIONAL (SPO)</vt:lpstr>
      <vt:lpstr>STANDAR PROSEDUR OPERASIONAL (SPO)</vt:lpstr>
      <vt:lpstr>STANDAR PROSEDUR OPERASIONAL (SPO)</vt:lpstr>
      <vt:lpstr>Slide 7</vt:lpstr>
      <vt:lpstr>KELOMPOK NOMOR SPO   RS A</vt:lpstr>
      <vt:lpstr> NOMOR SPO</vt:lpstr>
      <vt:lpstr>Slide 10</vt:lpstr>
      <vt:lpstr>Slide 11</vt:lpstr>
      <vt:lpstr>TUGAS 3 : MENYUSUN PROGRAM KERJA   PRESENTASI 10 NOV 2017</vt:lpstr>
      <vt:lpstr>TUGAS 3 : MENYUSUN PROGRAM KERJA    PRESENTASI 10 NOV 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akreditasi</dc:title>
  <dc:creator>Akreditasi</dc:creator>
  <cp:lastModifiedBy>Akreditasi</cp:lastModifiedBy>
  <cp:revision>73</cp:revision>
  <dcterms:created xsi:type="dcterms:W3CDTF">2017-04-07T05:25:29Z</dcterms:created>
  <dcterms:modified xsi:type="dcterms:W3CDTF">2017-10-27T07:09:53Z</dcterms:modified>
</cp:coreProperties>
</file>