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3"/>
  </p:notesMasterIdLst>
  <p:sldIdLst>
    <p:sldId id="481" r:id="rId2"/>
    <p:sldId id="426" r:id="rId3"/>
    <p:sldId id="527" r:id="rId4"/>
    <p:sldId id="528" r:id="rId5"/>
    <p:sldId id="573" r:id="rId6"/>
    <p:sldId id="529" r:id="rId7"/>
    <p:sldId id="530" r:id="rId8"/>
    <p:sldId id="531" r:id="rId9"/>
    <p:sldId id="532" r:id="rId10"/>
    <p:sldId id="533" r:id="rId11"/>
    <p:sldId id="534" r:id="rId12"/>
    <p:sldId id="535" r:id="rId13"/>
    <p:sldId id="537" r:id="rId14"/>
    <p:sldId id="536" r:id="rId15"/>
    <p:sldId id="538" r:id="rId16"/>
    <p:sldId id="539" r:id="rId17"/>
    <p:sldId id="540" r:id="rId18"/>
    <p:sldId id="541" r:id="rId19"/>
    <p:sldId id="542" r:id="rId20"/>
    <p:sldId id="543" r:id="rId21"/>
    <p:sldId id="544" r:id="rId22"/>
    <p:sldId id="545" r:id="rId23"/>
    <p:sldId id="546" r:id="rId24"/>
    <p:sldId id="547" r:id="rId25"/>
    <p:sldId id="548" r:id="rId26"/>
    <p:sldId id="549" r:id="rId27"/>
    <p:sldId id="550" r:id="rId28"/>
    <p:sldId id="551" r:id="rId29"/>
    <p:sldId id="552" r:id="rId30"/>
    <p:sldId id="553" r:id="rId31"/>
    <p:sldId id="554" r:id="rId32"/>
    <p:sldId id="555" r:id="rId33"/>
    <p:sldId id="556" r:id="rId34"/>
    <p:sldId id="557" r:id="rId35"/>
    <p:sldId id="558" r:id="rId36"/>
    <p:sldId id="559" r:id="rId37"/>
    <p:sldId id="560" r:id="rId38"/>
    <p:sldId id="561" r:id="rId39"/>
    <p:sldId id="562" r:id="rId40"/>
    <p:sldId id="563" r:id="rId41"/>
    <p:sldId id="564" r:id="rId42"/>
    <p:sldId id="565" r:id="rId43"/>
    <p:sldId id="566" r:id="rId44"/>
    <p:sldId id="567" r:id="rId45"/>
    <p:sldId id="568" r:id="rId46"/>
    <p:sldId id="569" r:id="rId47"/>
    <p:sldId id="570" r:id="rId48"/>
    <p:sldId id="571" r:id="rId49"/>
    <p:sldId id="572" r:id="rId50"/>
    <p:sldId id="574" r:id="rId51"/>
    <p:sldId id="57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41</a:t>
            </a:fld>
            <a:endParaRPr lang="id-ID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43</a:t>
            </a:fld>
            <a:endParaRPr lang="id-ID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44</a:t>
            </a:fld>
            <a:endParaRPr lang="id-ID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45</a:t>
            </a:fld>
            <a:endParaRPr lang="id-ID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46</a:t>
            </a:fld>
            <a:endParaRPr lang="id-ID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47</a:t>
            </a:fld>
            <a:endParaRPr lang="id-ID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48</a:t>
            </a:fld>
            <a:endParaRPr lang="id-ID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49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F9B7D-53F4-4A25-92C4-65162FB348F7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F9B7D-53F4-4A25-92C4-65162FB348F7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1CC22-8BE3-4A23-87E0-A9905F1998D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EBFF8-660F-404A-AB25-9E99AA105B28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69CF-A975-490D-AC3D-CC50650FC86B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4899-16FD-43A9-A70C-887193224FE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38A1F-D01B-49FB-AA35-82DCAC3D18CC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CFDD-1CCE-460C-85B7-5CFAE8FD088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8AD85-2DE9-45E9-8451-8DA3D247AD2D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FDF37-ABF1-4048-AE07-60A440D83959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74D28-E904-4F65-B37A-2AC793EE0465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209800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7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8</a:t>
            </a:r>
            <a:endParaRPr lang="en-US" sz="65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(MIRM)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I. MANAJEMEN INFORMASI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8392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6324600"/>
                <a:gridCol w="1066800"/>
              </a:tblGrid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JML EP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173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Penyelenggaraan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SIM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mengacu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perundang-undangan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5929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2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merencanakan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merancang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memenuhi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internal/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eks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5840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3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manajerial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kompeten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berpartisipasi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mengintegrasikan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teknologi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5348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menyiapkan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menentukan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rutin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dikumpulkan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RS,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pihak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I. MANAJEMEN INFORMASI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839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6324600"/>
                <a:gridCol w="1066800"/>
              </a:tblGrid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JML EP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173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Kumpulan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dianalisis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RS, program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5840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6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terpenuhi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yang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memenuhi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harapan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frekuensi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dikehendaki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5840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7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riset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melalui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sumber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terkini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1363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                              JUMLAH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II. MANAJEMEN REKAM MEDIS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392119"/>
          <a:ext cx="8839201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1"/>
                <a:gridCol w="5943600"/>
                <a:gridCol w="1371600"/>
              </a:tblGrid>
              <a:tr h="37572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JML EP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8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menyelenggarakan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perundang-undangan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292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9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292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10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tentang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11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dilindungi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kehilangan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kerusakan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gangguan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tidak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berhak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12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diagnosa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simbol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singkatan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artinya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II. MANAJEMEN REKAM MEDIS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392119"/>
          <a:ext cx="8839201" cy="3575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1"/>
                <a:gridCol w="5943600"/>
                <a:gridCol w="1371600"/>
              </a:tblGrid>
              <a:tr h="37572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JML EP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13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292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13.1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diganosis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justifikasi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dokumen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meningkatkan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antara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termasuk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manajer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2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mereka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berhak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RM,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menentukan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RM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II. MANAJEMEN REKAM MEDIS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371600"/>
          <a:ext cx="8686801" cy="4181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1"/>
                <a:gridCol w="6133407"/>
                <a:gridCol w="1105593"/>
              </a:tblGrid>
              <a:tr h="40183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JML EP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2244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13.3</a:t>
                      </a:r>
                    </a:p>
                    <a:p>
                      <a:pPr algn="ctr"/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hanya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diberi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juga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tanggalnya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419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13.4</a:t>
                      </a:r>
                    </a:p>
                    <a:p>
                      <a:pPr algn="ctr"/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upaya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perbaikan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kinerja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RS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teratur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melakukan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evaluasi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RM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disertai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autentikasi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="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kelengkapan</a:t>
                      </a:r>
                      <a:r>
                        <a:rPr lang="en-US" sz="2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24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14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privasi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dijaga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5933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15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Infromasi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berkaitan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ditransfer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bersama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                                                                             </a:t>
                      </a:r>
                      <a:endParaRPr lang="en-US" sz="2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45365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                                          JUMLAH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ELEMEN MIRM</a:t>
            </a:r>
            <a:endParaRPr lang="en-US" sz="40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813560"/>
          <a:ext cx="8686801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1"/>
                <a:gridCol w="4038600"/>
                <a:gridCol w="1371600"/>
              </a:tblGrid>
              <a:tr h="444999">
                <a:tc>
                  <a:txBody>
                    <a:bodyPr/>
                    <a:lstStyle/>
                    <a:p>
                      <a:pPr algn="ctr"/>
                      <a:r>
                        <a:rPr lang="en-US" sz="240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KELOMPOK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ISI STANDAR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JML</a:t>
                      </a:r>
                      <a:r>
                        <a:rPr lang="en-US" sz="2400" kern="10" baseline="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 EP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6141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MANAJEMEN INFORMASI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MIRM 1, 2, 3, 4, 5, 6, 7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24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2545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en-US" sz="2400" b="0" kern="10" baseline="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</a:t>
                      </a: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ANAJEMEN REKAM MEDIS 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MIRM</a:t>
                      </a:r>
                      <a:r>
                        <a:rPr lang="en-US" sz="2800" b="0" kern="10" baseline="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 8, 9, 10, 11, 12, 13, 14, 15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58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82464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</a:t>
                      </a: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JUMLAH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tx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82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447800"/>
          <a:ext cx="8839200" cy="4323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048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SIM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dikelola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unit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kerja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SDM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unit SIM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kompetensi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terlatih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manajerial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diintegrasikan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pengambilan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keputusan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04827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30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4561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tentang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(UU RI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No.11/2008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 No. 82/2012)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4561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menangani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pola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6785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2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perencanaan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(D,W)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perencanaan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(D,W)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perencanaan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pihak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membutuhkan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operasional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(D,W)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perencanaan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mengacu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perundang-undangan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Perencanaan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disesuaikan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besar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kompleksitas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(D,W)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42961"/>
          <a:ext cx="8839200" cy="3600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7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3</a:t>
                      </a:r>
                    </a:p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Investasi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besar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Teknologi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cermat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disesuaikan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ini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masa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depan</a:t>
                      </a:r>
                      <a:endParaRPr lang="en-US" sz="18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teknologi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diintegrasikan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membantu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mengintegrasikan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aktifitas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seluruh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unit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kerja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</a:p>
                  </a:txBody>
                  <a:tcPr/>
                </a:tc>
              </a:tr>
              <a:tr h="37727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727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   ELEMEN PENILAIAN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727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membangun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SIM RS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456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membangun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SIM RS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828800"/>
          <a:ext cx="8839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1168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4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kumpulan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(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risiko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utilitas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PPI,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pemantauan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utilitas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memenuhi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yaitu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(R)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yaitu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pihak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diintegrasikan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program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pemerintah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pusat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daerah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</a:p>
          <a:p>
            <a:pPr eaLnBrk="1" hangingPunct="1">
              <a:buClrTx/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RMIK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8392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72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5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kumpulan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&amp;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</a:txBody>
                  <a:tcPr/>
                </a:tc>
              </a:tr>
              <a:tr h="34561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kumpulan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&amp;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RS(D)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kumpulan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program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25841"/>
          <a:ext cx="8839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6 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Strategi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penyebarluasan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meliputi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memberikan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hanya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laporan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membantu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pengambilan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keputusan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Memberikan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laporan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frekuensi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Mengaitkan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sumber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Memberikan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interpretasi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klarifikasi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338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568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6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Diseminasi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&amp;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menerima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menerima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tanggungjawab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pekerjaan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mereka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(DW)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2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338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78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7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mendapatkan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ilmiah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terkini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mendapatkan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ilmiah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terkini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mendapatkan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ilmiah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terkini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riset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menyediakan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internet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mendapatkan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profesional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terkini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kerangka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harapan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42961"/>
          <a:ext cx="88392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MAKSUS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727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8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Penyelenggaraan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kegiatan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dimulai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diterima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pencatatan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selama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mendapat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keperawatan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4561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Penanganan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kepentingan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sendiri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bernilai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dipertanggungjawabkan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dijaga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disimpan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peraturan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perundangan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  <a:p>
                      <a:pPr marL="800100" lvl="1" indent="-342900">
                        <a:buFont typeface="Wingdings" pitchFamily="2" charset="2"/>
                        <a:buNone/>
                      </a:pP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824048"/>
          <a:ext cx="8839200" cy="381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4204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4489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MIRM 8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membentuk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Organisasi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program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mengelola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dipimpin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kompetensi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mengelola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persyaratan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jabatan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tempat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(O)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42961"/>
          <a:ext cx="8839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9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manual/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elektronik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sebagai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komunikasi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penting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selama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dijaga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keperawatan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semua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memberikan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saja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42961"/>
          <a:ext cx="88392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9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bagi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semua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disiplin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dievaluasi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diperbaharui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(up-date)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lengkap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tulisan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dibaca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tinta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distandarkan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610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128"/>
                <a:gridCol w="7274472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10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pemilahan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aktif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inaktif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disimpan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terpisah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Penentuan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jangka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ditentukan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dasar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kegunaan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konsisten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keabsahan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1">
                        <a:buFont typeface="Wingdings" pitchFamily="2" charset="2"/>
                        <a:buNone/>
                      </a:pP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10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retensi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rentang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(O,W)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Dokumen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bentuk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dimusnahkan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setelah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melampaui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periode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GAMBARAN UMUM</a:t>
            </a:r>
            <a:endParaRPr lang="en-US" sz="4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752600"/>
            <a:ext cx="8229600" cy="1905001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4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INFORMASI DIPERLUKAN UNTUK: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MEMBERIKAN</a:t>
            </a:r>
            <a:endParaRPr kumimoji="0" lang="en-US" sz="3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MENGKOORDINASIKAN</a:t>
            </a:r>
            <a:endParaRPr kumimoji="0" lang="en-US" sz="3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MENGINTEGRASIKAN</a:t>
            </a:r>
            <a:endParaRPr kumimoji="0" lang="en-US" sz="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2427982"/>
            <a:ext cx="32004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 RUMAH SAKIT</a:t>
            </a:r>
            <a:endParaRPr lang="en-US" sz="3200" dirty="0"/>
          </a:p>
        </p:txBody>
      </p:sp>
      <p:sp>
        <p:nvSpPr>
          <p:cNvPr id="10" name="Right Brace 9"/>
          <p:cNvSpPr/>
          <p:nvPr/>
        </p:nvSpPr>
        <p:spPr>
          <a:xfrm>
            <a:off x="4876800" y="2438400"/>
            <a:ext cx="304800" cy="12954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6934200" y="3657600"/>
            <a:ext cx="381000" cy="5334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419600"/>
            <a:ext cx="41148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 SEBAGAI SUMBER DAYA DI RS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4419600"/>
            <a:ext cx="33528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DIKELOLA SECARA EFEKTIF</a:t>
            </a:r>
            <a:endParaRPr lang="en-US" sz="3200" dirty="0"/>
          </a:p>
        </p:txBody>
      </p:sp>
      <p:sp>
        <p:nvSpPr>
          <p:cNvPr id="14" name="Right Arrow 13"/>
          <p:cNvSpPr/>
          <p:nvPr/>
        </p:nvSpPr>
        <p:spPr>
          <a:xfrm>
            <a:off x="4800600" y="4800600"/>
            <a:ext cx="6858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dijaga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dilindungi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sepanjang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area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hanya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tenaga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otorisasi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disimpan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lokasi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terhindar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air,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panas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kerusakan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menyimpan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elektronik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mencegah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menggunakan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tanpa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ijin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pencegahan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tidak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berhak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retensi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rentang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(O,W)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Dokumen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bentuk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dimusnahkan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setelah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melampaui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periode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12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Terminologi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kamus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nomenklatur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seragam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diagnosis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memudahkan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analisisnya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Singkatan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simbol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lokal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nasional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diakui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Singkatan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simbol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termasuk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daftar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“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” (do-not-use) 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12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diagnosis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definisi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simbol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tidak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singkatan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tidak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boleh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(R,D)</a:t>
                      </a:r>
                    </a:p>
                    <a:p>
                      <a:pPr marL="457200" lvl="0" indent="-457200">
                        <a:buFont typeface="+mj-lt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menjalani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asesmen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(assessed)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diobati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rumah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sakit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baik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jalan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maupun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IGD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sz="24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satu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nomor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memudahkan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menemukan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mendokumentasikan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sewaktu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1"/>
          <a:ext cx="8839200" cy="338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379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14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nomor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baik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maupun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IGD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mencatat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asesmen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rencana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perkembangan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kondisi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nomor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(D,W,O)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jalan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IGD (D,O)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spesifik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dicatat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asesmen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diobati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baik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sebagai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diagnosis,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justifikasi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dasar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pembenahan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mendokumentasikan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meningkatkan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diantara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PPA. 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Format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terintegrasi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antar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  </a:t>
                      </a:r>
                      <a:endParaRPr lang="en-US" sz="18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1"/>
          <a:ext cx="8839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379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14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spesifik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ditentukan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mendukung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diagnosis 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memberi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memadai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mendokumentasikan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3058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831"/>
                <a:gridCol w="7016969"/>
              </a:tblGrid>
              <a:tr h="35318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23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13.1.1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kedatangan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fisik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meninggalkan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IGD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kesimpulan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penanganan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berhenti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kondisi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pindah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dipulangkan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instruksi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diberikan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sbg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lanjut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endParaRPr lang="en-US" sz="24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1"/>
          <a:ext cx="88392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467600"/>
              </a:tblGrid>
              <a:tr h="3379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14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13.1.1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kedatangan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kesimpulan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akhir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kondisi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pindah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dipulangkan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instruksi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diberikan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sbg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lanjut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jam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kedatangan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kesimpulan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ketika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diakhiri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kondisi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dipulangkan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darurat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instruksi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lanjut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685800"/>
            <a:ext cx="67818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SETIAP RS BERUPAYA:</a:t>
            </a:r>
            <a:endParaRPr lang="en-US" sz="4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924800" cy="3886200"/>
          </a:xfrm>
        </p:spPr>
        <p:txBody>
          <a:bodyPr>
            <a:noAutofit/>
          </a:bodyPr>
          <a:lstStyle/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MENDAPATKAN</a:t>
            </a:r>
            <a:r>
              <a:rPr lang="en-US" sz="3200" dirty="0" smtClean="0"/>
              <a:t> </a:t>
            </a:r>
          </a:p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MENGELOLA</a:t>
            </a:r>
            <a:endParaRPr lang="en-US" sz="3200" dirty="0" smtClean="0"/>
          </a:p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MENGGUNAKAN INFORMASI:</a:t>
            </a:r>
            <a:endParaRPr lang="en-US" sz="3200" dirty="0" smtClean="0"/>
          </a:p>
          <a:p>
            <a:pPr lvl="1"/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/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memperbaiki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hasil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asuhan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endParaRPr lang="en-US" sz="2800" dirty="0" smtClean="0"/>
          </a:p>
          <a:p>
            <a:pPr lvl="1"/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kinerja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individual</a:t>
            </a:r>
            <a:endParaRPr lang="en-US" sz="2800" dirty="0" smtClean="0"/>
          </a:p>
          <a:p>
            <a:pPr lvl="1"/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kinerja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RS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keseluruhan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763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543800"/>
              </a:tblGrid>
              <a:tr h="3858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28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13.2</a:t>
                      </a:r>
                    </a:p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individu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berhak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memasukkan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efektif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menentukan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</a:p>
                    <a:p>
                      <a:pPr marL="1371600" lvl="2" indent="-457200">
                        <a:buFont typeface="Wingdings" pitchFamily="2" charset="2"/>
                        <a:buChar char="§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Individu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</a:p>
                    <a:p>
                      <a:pPr marL="1371600" lvl="2" indent="-457200">
                        <a:buFont typeface="Wingdings" pitchFamily="2" charset="2"/>
                        <a:buChar char="§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Jenis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diakses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371600" lvl="2" indent="-457200">
                        <a:buFont typeface="Wingdings" pitchFamily="2" charset="2"/>
                        <a:buChar char="§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Kewajiban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1371600" lvl="2" indent="-457200">
                        <a:buFont typeface="Wingdings" pitchFamily="2" charset="2"/>
                        <a:buChar char="§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dijalankan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ketika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dilanggar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7630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543800"/>
              </a:tblGrid>
              <a:tr h="3862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3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13.2</a:t>
                      </a:r>
                    </a:p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terstandarisasi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guna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membantu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meningkatkan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integrasi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diantara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koreksi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pembetulan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penulisan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ulang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458200" cy="338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359"/>
                <a:gridCol w="6823841"/>
              </a:tblGrid>
              <a:tr h="3379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14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13.2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berwenang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memahami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cara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melakukan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koreksi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(W,O)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hanya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individu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(D,W)</a:t>
                      </a:r>
                    </a:p>
                    <a:p>
                      <a:pPr marL="457200" lvl="0" indent="-457200">
                        <a:buFont typeface="+mj-lt"/>
                        <a:buNone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763000" cy="3705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543800"/>
              </a:tblGrid>
              <a:tr h="29768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636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13.3</a:t>
                      </a:r>
                    </a:p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diberi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juga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penulisan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662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662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66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diidentifikasi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jelas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diidentifikasi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(D,O)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763000" cy="4409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543800"/>
              </a:tblGrid>
              <a:tr h="3862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3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13.4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format RM 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keperawatan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relevan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otorisasi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berfokus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ketepatan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kelengkapan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terbaca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keabsahan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dipersyaratkan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dimasukkan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RM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Review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termasuk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perawatan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sudah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pulang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dilaporkan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berkala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pimpinan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458200" cy="500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359"/>
                <a:gridCol w="6823841"/>
              </a:tblGrid>
              <a:tr h="3379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14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13.4</a:t>
                      </a:r>
                    </a:p>
                    <a:p>
                      <a:pPr algn="ctr"/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direview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Review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menggunakan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sampel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mewakili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Review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melibatkan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dokter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perawat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PPA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kewenangan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pengisian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(D,W)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Fokus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ketepatan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keterbacaan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kelengkapan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(D,W)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termasuk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termasuk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sedang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dirawat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sudah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review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dilaporkan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berkala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Direktur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Utama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(D,W)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Menggunakan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metode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analisis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telah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disempurnakan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763000" cy="398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543800"/>
              </a:tblGrid>
              <a:tr h="3862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3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14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menjaga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privasi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secara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khusus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menjaga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bersifat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sensitif</a:t>
                      </a:r>
                      <a:endParaRPr lang="en-US" sz="2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membuat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aturan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diakses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4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etapkan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tingkat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privasi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dijaga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kategori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beragam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misal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RM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data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riset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lainnya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14400" lvl="1" indent="-457200">
                        <a:buFont typeface="Wingdings" pitchFamily="2" charset="2"/>
                        <a:buNone/>
                      </a:pP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76401"/>
          <a:ext cx="8458200" cy="2801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359"/>
                <a:gridCol w="6823841"/>
              </a:tblGrid>
              <a:tr h="27649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667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14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mengenai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privasi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berdasarkan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mengindikasikan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dilaksanakan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 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763000" cy="5232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543800"/>
              </a:tblGrid>
              <a:tr h="3862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MAKSUD DAN TUJUAN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3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15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mempersyaratkan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penting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dipindahkan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bersama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ringkasan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transfer,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keberhasilan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  <a:p>
                      <a:pPr marL="914400" lvl="1" indent="-457200">
                        <a:buFont typeface="Wingdings" pitchFamily="2" charset="2"/>
                        <a:buChar char="Ø"/>
                      </a:pP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Ringkasan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meliputi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indikasi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temuan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berupa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anamnesa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fisik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diagnostik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diagnosis,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telah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obat-obatan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serta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kondisi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saat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transfer.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ELEMEN PENILAIAN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76401"/>
          <a:ext cx="8458200" cy="2801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359"/>
                <a:gridCol w="6823841"/>
              </a:tblGrid>
              <a:tr h="27649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667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MIRM 15</a:t>
                      </a:r>
                    </a:p>
                    <a:p>
                      <a:pPr algn="ctr"/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mengenai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privasi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berdasarkan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undangan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mengindikasikan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(R)</a:t>
                      </a:r>
                      <a:endParaRPr lang="en-US" sz="20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bukti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dilaksanakan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 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Kepatuhan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pelaksanaan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regulasi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dimonitor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(D)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685800"/>
            <a:ext cx="6781800" cy="762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BAB MIRM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304800" y="1524001"/>
            <a:ext cx="86868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RS HARUS:</a:t>
            </a:r>
            <a:endParaRPr lang="en-US" sz="3200" b="1" dirty="0" smtClean="0"/>
          </a:p>
          <a:p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MENGIDENTIFIKASI KEBUTUHAN INFORMASI</a:t>
            </a:r>
            <a:endParaRPr lang="en-US" dirty="0" smtClean="0"/>
          </a:p>
          <a:p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MERANCANG SISTEM MANAJEMEN INFORMASI</a:t>
            </a:r>
            <a:endParaRPr lang="en-US" dirty="0" smtClean="0"/>
          </a:p>
          <a:p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MENGIDENTIFIKASIKAN DAN MENDAPATKAN DATA DAN INFORMASI</a:t>
            </a:r>
            <a:endParaRPr lang="en-US" dirty="0" smtClean="0"/>
          </a:p>
          <a:p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MENGANALISIS DATA DAN MENGOLAH MENJADI INFORMASI</a:t>
            </a:r>
            <a:endParaRPr lang="en-US" dirty="0" smtClean="0"/>
          </a:p>
          <a:p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MENGIRIM-MELAPORKAN DATA DAN INFORMASI</a:t>
            </a:r>
            <a:endParaRPr lang="en-US" dirty="0" smtClean="0"/>
          </a:p>
          <a:p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MENGINTEGRASIKAN &amp; MENGGUNAKAN INFORMASI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</a:t>
            </a: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4 </a:t>
            </a: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MENYIAPKAN DOKUMEN MIRM</a:t>
            </a:r>
            <a:endParaRPr lang="en-US" sz="32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4591-B52B-49CC-A61C-93D218148A68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66BC-DF9E-46F4-AC10-7954992B9F71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1481138"/>
          <a:ext cx="8686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67"/>
                <a:gridCol w="2023533"/>
                <a:gridCol w="601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TUGAS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FARIZ-SANTO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SAFRI</a:t>
                      </a:r>
                      <a:r>
                        <a:rPr lang="id-ID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-IKMAL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NURUL-WAHYU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DESI-DEWI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NIDA-DESMA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SUHA-IMAN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TAUFAN-HUSNI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HELMI-IRMA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ULFA-ANGGI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</a:t>
            </a: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4: </a:t>
            </a:r>
            <a:b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MENYIAPKAN DOKUMEN MIRM</a:t>
            </a:r>
            <a:endParaRPr lang="en-US" sz="32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4591-B52B-49CC-A61C-93D218148A68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66BC-DF9E-46F4-AC10-7954992B9F71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8153401" cy="39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956"/>
                <a:gridCol w="2063044"/>
                <a:gridCol w="5486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TUGAS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FIKA-EKA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OKTA-MADE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DW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-MERRY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1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DINDA-NELY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HANA-ELLEN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HENDRY-FAISAL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SUP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- AGUNG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ALI - DEMI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ARUM - RESYA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914400"/>
            <a:ext cx="6781800" cy="762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BAB MIRM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304800" y="1752601"/>
            <a:ext cx="8686800" cy="3428999"/>
          </a:xfrm>
        </p:spPr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Komputerisasi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efisiensi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namun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prinsip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baik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tetap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berlaku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semua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metode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baik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berbasis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kertas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maupun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elektronik</a:t>
            </a: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Standar-standar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dirancang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menjadi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kompatibel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dg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sistem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non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komputerisasi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teknologi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masa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depan</a:t>
            </a: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762000"/>
            <a:ext cx="6781800" cy="762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BAB MIRM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09928"/>
            <a:ext cx="8229600" cy="4081272"/>
          </a:xfrm>
        </p:spPr>
        <p:txBody>
          <a:bodyPr>
            <a:normAutofit/>
          </a:bodyPr>
          <a:lstStyle/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 MEDIS: BUKTI TERTULIS YG MEREKAM TENTANG BERBAGAI INFORMASI KESEHATAN PASIEN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a.l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endParaRPr lang="en-US" dirty="0" smtClean="0"/>
          </a:p>
          <a:p>
            <a:pPr lvl="2"/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HASIL ASESMEN</a:t>
            </a:r>
            <a:endParaRPr lang="en-US" sz="2800" dirty="0" smtClean="0"/>
          </a:p>
          <a:p>
            <a:pPr lvl="2"/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ASUHAN DAN PENGOBATAN</a:t>
            </a:r>
            <a:endParaRPr lang="en-US" sz="2800" dirty="0" smtClean="0"/>
          </a:p>
          <a:p>
            <a:pPr lvl="2"/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CATATAN PERKEMBANGAN PASIEN</a:t>
            </a:r>
          </a:p>
          <a:p>
            <a:pPr lvl="2"/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RINGKASAN KEPULANGAN PASIEN YG DIBUAT OLEH PPA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82000" cy="762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PENYELENGGARAAN RM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068763"/>
          </a:xfrm>
        </p:spPr>
        <p:txBody>
          <a:bodyPr>
            <a:normAutofit/>
          </a:bodyPr>
          <a:lstStyle/>
          <a:p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DIMULAI SAAT PASIEN DITERIMA DI RS, SAMPAI DENGAN PENCATATAN DATA MEDIS, KEPERAWATAN DAN PROFESIONAL PEMBERI ASUHAN (PPA) LAINNYA SELAMA PASIEN MENDAPAT ASUHAN</a:t>
            </a:r>
            <a:r>
              <a:rPr lang="en-US" sz="2800" dirty="0" smtClean="0"/>
              <a:t> </a:t>
            </a:r>
          </a:p>
          <a:p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SAMPAI PENANGANAN RM YG MELIPUTI:</a:t>
            </a:r>
          </a:p>
          <a:p>
            <a:pPr lvl="1"/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PENYIMPANAN DAN PENGGUNAAN UTK KEPENTINGAN PASIEN ATAU KEPERLUAN LAINNYA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382000" cy="762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MIRM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133600"/>
            <a:ext cx="8229600" cy="188240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7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ORGANISASI DAN MANAJEMEN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7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AKSES DAN PENYIMPANAN REKAM MEDIS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7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REKAM MEDIS PASIEN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3227</Words>
  <Application>Microsoft Office PowerPoint</Application>
  <PresentationFormat>On-screen Show (4:3)</PresentationFormat>
  <Paragraphs>649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Concourse</vt:lpstr>
      <vt:lpstr>Slide 1</vt:lpstr>
      <vt:lpstr>KEMAMPUAN YANG DIHARAPKAN</vt:lpstr>
      <vt:lpstr>GAMBARAN UMUM</vt:lpstr>
      <vt:lpstr>SETIAP RS BERUPAYA:</vt:lpstr>
      <vt:lpstr>BAB MIRM</vt:lpstr>
      <vt:lpstr>BAB MIRM</vt:lpstr>
      <vt:lpstr>BAB MIRM</vt:lpstr>
      <vt:lpstr>PENYELENGGARAAN RM</vt:lpstr>
      <vt:lpstr>STANDAR MIRM</vt:lpstr>
      <vt:lpstr>I. MANAJEMEN INFORMASI</vt:lpstr>
      <vt:lpstr>I. MANAJEMEN INFORMASI</vt:lpstr>
      <vt:lpstr>II. MANAJEMEN REKAM MEDIS</vt:lpstr>
      <vt:lpstr>II. MANAJEMEN REKAM MEDIS</vt:lpstr>
      <vt:lpstr>II. MANAJEMEN REKAM MEDIS</vt:lpstr>
      <vt:lpstr>STANDAR ELEMEN MIRM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RINCIAN ELEMEN PENILAIAN</vt:lpstr>
      <vt:lpstr>TUGAS 4 :  MENYIAPKAN DOKUMEN MIRM</vt:lpstr>
      <vt:lpstr>TUGAS 4:  MENYIAPKAN DOKUMEN MIRM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Akreditasi</cp:lastModifiedBy>
  <cp:revision>131</cp:revision>
  <dcterms:created xsi:type="dcterms:W3CDTF">2017-04-07T05:25:29Z</dcterms:created>
  <dcterms:modified xsi:type="dcterms:W3CDTF">2017-12-21T06:52:44Z</dcterms:modified>
</cp:coreProperties>
</file>