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481" r:id="rId2"/>
    <p:sldId id="426" r:id="rId3"/>
    <p:sldId id="516" r:id="rId4"/>
    <p:sldId id="444" r:id="rId5"/>
    <p:sldId id="466" r:id="rId6"/>
    <p:sldId id="465" r:id="rId7"/>
    <p:sldId id="467" r:id="rId8"/>
    <p:sldId id="468" r:id="rId9"/>
    <p:sldId id="469" r:id="rId10"/>
    <p:sldId id="470" r:id="rId11"/>
    <p:sldId id="471" r:id="rId12"/>
    <p:sldId id="518" r:id="rId13"/>
    <p:sldId id="472" r:id="rId14"/>
    <p:sldId id="473" r:id="rId15"/>
    <p:sldId id="474" r:id="rId16"/>
    <p:sldId id="520" r:id="rId17"/>
    <p:sldId id="521" r:id="rId18"/>
    <p:sldId id="479" r:id="rId19"/>
    <p:sldId id="480" r:id="rId20"/>
    <p:sldId id="478" r:id="rId21"/>
    <p:sldId id="515" r:id="rId22"/>
    <p:sldId id="517" r:id="rId23"/>
    <p:sldId id="524" r:id="rId24"/>
    <p:sldId id="5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2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5BA44-93DB-4A48-B8D0-A68FDC46BE69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09D80-BB63-4D0A-BF75-3F7144CD02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098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73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9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pasien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01000" cy="1371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INTERNATIONAL LIBRARY OF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MEASURES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05800" cy="36576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erdiri dari  10 grup populasi penyakit spesifik yang diidentifikasi sebagai  kumpulan  indikator.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 kumpulan indikator terdiri dari 2 sampai 8 indikator proses dan outcome.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INTERNATIONAL LIBRARY OF MEASURES</a:t>
            </a:r>
            <a:endParaRPr lang="en-US" sz="2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Acute Myocardial Infarction (AMI)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Heart Failure (HF)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Stroke (STK)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Children’s Asthma Care (CAC)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Hospital-Based Inpatient Psychiatric Service (HBIPS)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Nursing-Sensitive Care (NSC)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Perinatal Care (PC)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Pneumonia (PN)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Surgical Care Improvement Project (SCIP)</a:t>
            </a:r>
          </a:p>
          <a:p>
            <a:pPr marL="624078" indent="-514350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Venous Thromboembolism (VTE)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endParaRPr lang="en-US" sz="25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77200" cy="1676400"/>
          </a:xfrm>
        </p:spPr>
        <p:txBody>
          <a:bodyPr>
            <a:normAutofit/>
          </a:bodyPr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MENGUKUR MUTU</a:t>
            </a:r>
            <a:r>
              <a:rPr lang="en-US" sz="3200" b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b="1" dirty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438400"/>
            <a:ext cx="5943600" cy="3352800"/>
          </a:xfrm>
        </p:spPr>
        <p:txBody>
          <a:bodyPr>
            <a:normAutofit fontScale="925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TENTUKAN INDIKATOR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MONITORING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ANALISA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EVALUASI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 LANJUT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4B6D-5077-45BC-895A-41E66D2470F7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LATAR BELAKANG PEMILIHAN INDIKATOR</a:t>
            </a:r>
            <a:endParaRPr lang="en-US" sz="2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239000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HIGH RISK</a:t>
            </a:r>
          </a:p>
          <a:p>
            <a:pPr>
              <a:buClrTx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HIGH VOLUME</a:t>
            </a:r>
          </a:p>
          <a:p>
            <a:pPr>
              <a:buClrTx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HIGH COST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DATA SURVEILANS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HASIL RONDE MUTU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DATA REKAM MEDIS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SESUAI SPO PENENTUAN PRIORITAS INDIKATOR MUTU DAN KESELAMATAN PASIEN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PEMILIHAN INDIKATOR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HIGH VOLUME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frekuensinya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Demografis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dilayani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Husada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Husada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target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usia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tertentu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?. 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Husada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spesialisasi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pediatri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bedah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obsgyn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?. 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PEMILIHAN INDIKATOR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HIGH PRONE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outcome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perhatian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area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berjalan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outcome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konsisten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1905000"/>
            <a:ext cx="7498080" cy="18288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KARAKTERISTIK INDIKATOR…?</a:t>
            </a:r>
            <a:r>
              <a:rPr kumimoji="0" lang="en-US" sz="4900" b="1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4900" b="1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762000"/>
            <a:ext cx="7498080" cy="838200"/>
          </a:xfrm>
          <a:prstGeom prst="rect">
            <a:avLst/>
          </a:prstGeom>
        </p:spPr>
        <p:txBody>
          <a:bodyPr vert="horz" rtlCol="0" anchor="ctr">
            <a:normAutofit fontScale="7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INDIKATOR</a:t>
            </a:r>
            <a:r>
              <a:rPr kumimoji="0" lang="en-US" sz="53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YANG DIPILIH</a:t>
            </a: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Diutamakan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output </a:t>
            </a: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umum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membandingkan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/RS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intervensi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sejak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awal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pd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aspek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dipilih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dimonitor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Didasarkan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data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ada</a:t>
            </a:r>
            <a:endParaRPr lang="en-US" u="sng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INDIKATOR MUTU PELAYANAN RMIK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(KMK RI NO. 129/2008: SPM RS)</a:t>
            </a:r>
            <a:r>
              <a:rPr lang="en-US" sz="2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b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680904"/>
          <a:ext cx="7772402" cy="4389120"/>
        </p:xfrm>
        <a:graphic>
          <a:graphicData uri="http://schemas.openxmlformats.org/drawingml/2006/table">
            <a:tbl>
              <a:tblPr/>
              <a:tblGrid>
                <a:gridCol w="762002"/>
                <a:gridCol w="5257798"/>
                <a:gridCol w="1752602"/>
              </a:tblGrid>
              <a:tr h="452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INDIKATOR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45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dirty="0">
                          <a:latin typeface="Arial"/>
                          <a:ea typeface="Times New Roman"/>
                          <a:cs typeface="Times New Roman"/>
                        </a:rPr>
                        <a:t>Kelengkapan pengisian rekam medis 24 jam setelah selesai pelayanan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400" dirty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100 %</a:t>
                      </a: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Kelengkapan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informed consent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setelah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mendapatkan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informasi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yg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jelas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100 %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  <a:cs typeface="Times New Roman"/>
                        </a:rPr>
                        <a:t>RM </a:t>
                      </a:r>
                      <a:r>
                        <a:rPr lang="en-US" sz="2000" dirty="0" err="1" smtClean="0">
                          <a:latin typeface="Arial"/>
                          <a:ea typeface="Times New Roman"/>
                          <a:cs typeface="Times New Roman"/>
                        </a:rPr>
                        <a:t>rawat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jalan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≤10 </a:t>
                      </a:r>
                      <a:r>
                        <a:rPr lang="en-US" sz="2400" dirty="0" err="1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menit</a:t>
                      </a: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  <a:cs typeface="Times New Roman"/>
                        </a:rPr>
                        <a:t>RM</a:t>
                      </a:r>
                      <a:r>
                        <a:rPr lang="en-US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Arial"/>
                          <a:ea typeface="Times New Roman"/>
                          <a:cs typeface="Times New Roman"/>
                        </a:rPr>
                        <a:t>rawat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  <a:cs typeface="Times New Roman"/>
                        </a:rPr>
                        <a:t>inap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≤15 </a:t>
                      </a:r>
                      <a:r>
                        <a:rPr lang="en-US" sz="2400" dirty="0" err="1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menit</a:t>
                      </a: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5</a:t>
                      </a: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Ketepatan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memberi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kode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penyakit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pasien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rawat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inap</a:t>
                      </a:r>
                      <a:endParaRPr lang="en-US" sz="20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100 %</a:t>
                      </a: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INDIKATOR MUTU PELAYANAN RMIK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(SPM RS, KEMKES 2013)</a:t>
            </a:r>
            <a:endParaRPr lang="en-US" sz="3200" b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714301"/>
          <a:ext cx="7924800" cy="4534099"/>
        </p:xfrm>
        <a:graphic>
          <a:graphicData uri="http://schemas.openxmlformats.org/drawingml/2006/table">
            <a:tbl>
              <a:tblPr/>
              <a:tblGrid>
                <a:gridCol w="1524001"/>
                <a:gridCol w="4309035"/>
                <a:gridCol w="2091764"/>
              </a:tblGrid>
              <a:tr h="60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UNSUR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INDIKATOR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70C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0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INPUT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Pemberi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pelayanan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rekam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medis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Sesuai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persyaratan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FF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0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Waktu</a:t>
                      </a:r>
                      <a:r>
                        <a:rPr lang="fi-FI" sz="1800" baseline="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penyediaan rekam medis rawat jalan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≤10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menit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9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penyediaan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RM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rawat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inap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≤15 </a:t>
                      </a:r>
                      <a:r>
                        <a:rPr lang="en-US" sz="1800" dirty="0" err="1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menit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5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0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OUTPUT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Kelengkapan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pengisian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rekam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medis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24 jam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setelah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selesai</a:t>
                      </a:r>
                      <a:r>
                        <a:rPr lang="en-US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pelayanan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100 %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162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Kelengkapan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informed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concent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setelah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mendapat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informasi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yang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jelas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100 %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FF000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OUTCOME</a:t>
                      </a:r>
                      <a:endParaRPr lang="en-US" sz="2400" dirty="0">
                        <a:solidFill>
                          <a:srgbClr val="FF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Kepuasan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pelanggan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≥80 %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 lnSpcReduction="10000"/>
          </a:bodyPr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profil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indikator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PROFIL INDIKATOR</a:t>
            </a:r>
            <a:endParaRPr lang="en-US" sz="2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1" y="1219200"/>
          <a:ext cx="8610599" cy="4922520"/>
        </p:xfrm>
        <a:graphic>
          <a:graphicData uri="http://schemas.openxmlformats.org/drawingml/2006/table">
            <a:tbl>
              <a:tblPr/>
              <a:tblGrid>
                <a:gridCol w="2152650"/>
                <a:gridCol w="6457949"/>
              </a:tblGrid>
              <a:tr h="472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JUDUL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KELENGKAPAN PENGISIAN REKAM MEDIS 24 JAM SETELAH SELESAI PELAYANAN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Dimensi mutu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Kesinambungan pelayanan dan keselamatan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Tujuan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Tergambarnya tg jawab dokter dlm kelengkapan informasi RM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Definisi Operasional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RM lengkap adalah RM yg telah diisi lengkap oleh dokter dlm waktu </a:t>
                      </a: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≤24 </a:t>
                      </a: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jam setelah selesai pelayanan rawat jalan atau rawat inap ditetapkan untuk pulang yg meliputi identitas pasien, anamnesis, rencana asuhan, </a:t>
                      </a: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pelaksanaan asuhan, </a:t>
                      </a: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tindak lanjut dan resume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Frekuensi pengumpulan data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1 (satu) 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Periode analisis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3 (tiga) 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Numerator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Jumlah RM yg </a:t>
                      </a: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disurvei </a:t>
                      </a: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dalam 1 bulan yg diisi lengkap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Denominator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RM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yg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disurvei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Sumber data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Survei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Standar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100 %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Penanggung </a:t>
                      </a: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jwb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Kepala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Instalasi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RM/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Wadir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Pelayanan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Medik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381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PROFIL INDIKATOR</a:t>
            </a:r>
            <a:endParaRPr lang="en-US" sz="2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1" y="1066800"/>
          <a:ext cx="8534399" cy="5181600"/>
        </p:xfrm>
        <a:graphic>
          <a:graphicData uri="http://schemas.openxmlformats.org/drawingml/2006/table">
            <a:tbl>
              <a:tblPr/>
              <a:tblGrid>
                <a:gridCol w="2340142"/>
                <a:gridCol w="6194257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JUDUL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KELENGKAPAN</a:t>
                      </a:r>
                      <a:r>
                        <a:rPr lang="en-US" sz="16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PERSETUJUAN TINDAKAN KEDOKTERAN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Dimensi mutu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Keselamatan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Tujuan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Tergambarnya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tanggung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jawab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dokter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utk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memberikan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informasi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kepada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pasien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mendapat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persetujuan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dari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pasien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akan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tindakan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medik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yg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akan</a:t>
                      </a:r>
                      <a:r>
                        <a:rPr lang="en-US" sz="1800" dirty="0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dilakukan</a:t>
                      </a: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Definisi Operasional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Persetujuan yg diberikan pasien/keluarga atas dasar penjelasan mengenai tindakan medik yg akan dilakukan terhadap pasien tsb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Frekuensi pengumpulan data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1 (satu) 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Periode analisis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3 (tiga) 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Numerator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Jumlah </a:t>
                      </a: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 pasien yg mendapat tindakan medik yg disurvei yg mendapat informasi lengkap sebelum memberikan persetujuan tindakan kedokteran dalam 1 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Denominator 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pasien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yg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mendapat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tindakan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bulan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Sumber data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 smtClean="0">
                          <a:latin typeface="Arial"/>
                          <a:ea typeface="Times New Roman"/>
                          <a:cs typeface="Times New Roman"/>
                        </a:rPr>
                        <a:t>Survei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Standar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  <a:cs typeface="Times New Roman"/>
                        </a:rPr>
                        <a:t>100 %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  <a:cs typeface="Times New Roman"/>
                        </a:rPr>
                        <a:t>Penanggung jawab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Kepala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Instalasi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RM/</a:t>
                      </a:r>
                      <a:r>
                        <a:rPr lang="en-US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Wadir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Pelayanan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Medik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381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PROFIL INDIKATOR</a:t>
            </a:r>
            <a:endParaRPr lang="en-US" sz="2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595" y="1360010"/>
          <a:ext cx="8001005" cy="4735990"/>
        </p:xfrm>
        <a:graphic>
          <a:graphicData uri="http://schemas.openxmlformats.org/drawingml/2006/table">
            <a:tbl>
              <a:tblPr/>
              <a:tblGrid>
                <a:gridCol w="215309"/>
                <a:gridCol w="1650705"/>
                <a:gridCol w="1616148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4"/>
                <a:gridCol w="265819"/>
              </a:tblGrid>
              <a:tr h="1767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SENSUS HARIAN 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PEMANTAUAN INDIKATOR  MUTU PELAYANAN IGD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KPRS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: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Pelaporan insiden di IGD ke KPRS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pengiriman laporan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kurang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48 jam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insiden di IGD yang tepat 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(IAM2)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waktu dalam sebulan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keseluruhan pengiriman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insiden di IGD pada 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bulan yang sama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INDIKATOR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BESARAN/VARIABEL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Pelaporan insiden di IGD ke KPRS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pengiriman laporan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kurang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48 jam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insiden di IGD yang tepat 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(IAM2)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waktu dalam sebulan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keseluruhan pengiriman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laporan insiden di IGD pada 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bulan yang sama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7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Jakarta, ……………………………………………….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755">
                <a:tc gridSpan="9"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Yang melaporkan, Kepala Ruangan : …………………………………………………….. Tanda tangan : ………………………….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2082800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/>
                <a:gridCol w="2023533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MENYUSUN PROFIL INDIKATOR MUTU</a:t>
            </a:r>
            <a:endParaRPr lang="en-US" sz="32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894840"/>
          <a:ext cx="8153401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56"/>
                <a:gridCol w="2063044"/>
                <a:gridCol w="5486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OKTA-MADE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DW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1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DINDA-NELY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HANA-ELLEN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HENDRY-FAISAL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5: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MENYUSUN PROFIL INDIKATOR MUTU</a:t>
            </a:r>
            <a:endParaRPr lang="en-US" sz="32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>
            <a:noAutofit/>
          </a:bodyPr>
          <a:lstStyle/>
          <a:p>
            <a:pPr algn="ctr"/>
            <a:r>
              <a:rPr lang="en-US" sz="28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PENINGKATAN MUTU DAN KESELAMATAN PASIEN</a:t>
            </a:r>
            <a:endParaRPr lang="en-US" sz="28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329760"/>
          <a:ext cx="8763000" cy="507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841"/>
                <a:gridCol w="2581359"/>
                <a:gridCol w="1447800"/>
                <a:gridCol w="4191000"/>
              </a:tblGrid>
              <a:tr h="3861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BAGIAN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MATERI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665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Kepemimpinan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&amp;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perencanaan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PMKP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Regulasi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program PMKP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pimpinan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bertanggung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jawab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mendukung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melaksanakan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PMKP </a:t>
                      </a:r>
                    </a:p>
                  </a:txBody>
                  <a:tcPr/>
                </a:tc>
              </a:tr>
              <a:tr h="9131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Rancangan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PMKP 2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Pedoman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praktek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CP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sbg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pedoman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evaluasi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hasil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audit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8937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Pemilihan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indikator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PMKP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Pimpinan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menetapkan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indikator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kunci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monev</a:t>
                      </a:r>
                      <a:endParaRPr lang="en-US" sz="18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insiden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KP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RCA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FMEA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Validasi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indikator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penilaian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PMKP 4-8 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pengolahan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penyajian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monitoring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indikator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522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Mencapai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mempertahankan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PMKP 9-11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Perbaikan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</a:t>
                      </a: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dipertahankan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6842-E688-4E0F-A3C1-9F9E7745B667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B1F-0C00-4D02-82ED-46F8174AD4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2743200"/>
            <a:ext cx="1752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PENGUKURAN MUTU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0" y="609600"/>
            <a:ext cx="1600200" cy="1219200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11 IAK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9 IAM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5 IIL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6 ISKP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800" y="2438400"/>
            <a:ext cx="14478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33600" y="990600"/>
            <a:ext cx="1524000" cy="533400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Kunci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0600" y="1676400"/>
            <a:ext cx="1371600" cy="609600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Mutu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24600" y="914400"/>
            <a:ext cx="1371600" cy="609600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Indikator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I-P-O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7400" y="3657600"/>
            <a:ext cx="2133600" cy="8382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Dokter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Perawat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Staff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Klinis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14800" y="5257800"/>
            <a:ext cx="1371600" cy="6858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 Non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Klinis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67200" y="3733800"/>
            <a:ext cx="1143000" cy="6096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Klinis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57400" y="4495800"/>
            <a:ext cx="1828800" cy="7620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(IKI)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0600" y="3886200"/>
            <a:ext cx="1295400" cy="5334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Kinerja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43600" y="5257800"/>
            <a:ext cx="1905000" cy="8382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Kinerja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Pegawai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600" y="76200"/>
            <a:ext cx="32766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 PENGUKURAN MUTU  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733800" y="1066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867400" y="1066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486400" y="5486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410200" y="3886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524000" y="3505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1524000" y="2362200"/>
            <a:ext cx="3048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191000" y="2362200"/>
            <a:ext cx="30480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Unit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RS: IRJ, IRI,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Unit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Out Sourcing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(IKU)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733800" y="2590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12" idx="3"/>
          </p:cNvCxnSpPr>
          <p:nvPr/>
        </p:nvCxnSpPr>
        <p:spPr>
          <a:xfrm>
            <a:off x="2362200" y="1981200"/>
            <a:ext cx="381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43200" y="1600200"/>
            <a:ext cx="3810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1981200"/>
            <a:ext cx="3810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4876800"/>
            <a:ext cx="381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267200" y="4495800"/>
            <a:ext cx="3810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267200" y="4876800"/>
            <a:ext cx="3810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6000" y="4114800"/>
            <a:ext cx="381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667000" y="3124200"/>
            <a:ext cx="457200" cy="990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667000" y="4114800"/>
            <a:ext cx="381000" cy="381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001000" y="4800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KPS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600" y="2438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TKP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72400" y="914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PMKP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PENINGKATAN MUTU</a:t>
            </a:r>
            <a:endParaRPr lang="en-US" sz="40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90600" y="1990416"/>
            <a:ext cx="7239000" cy="3724584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(IAK)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(IAM)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international library (ILL)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(IKP)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Panduan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praktek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(PPK)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Clinical pathway (CP)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MELAKUKAN PENGUKURAN</a:t>
            </a:r>
            <a:endParaRPr lang="en-US" sz="40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6324600" cy="2438400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arenR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IAK (11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IAM (9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ISKP (6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Indikator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International Library (ILL=5)</a:t>
            </a:r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None/>
            </a:pP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None/>
            </a:pP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6096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INDIKATOR AREA KLINIK</a:t>
            </a:r>
            <a:endParaRPr lang="en-US" sz="40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447800"/>
          <a:ext cx="6096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77"/>
                <a:gridCol w="551462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KELOMPOK</a:t>
                      </a:r>
                      <a:r>
                        <a:rPr lang="en-US" sz="1800" baseline="0" dirty="0" smtClean="0"/>
                        <a:t> INDIKATOR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Asesmen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laboratorium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radiologi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bedah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antibiotik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Kesalahan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medikasi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knc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anestesi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sedasi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darah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produk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darah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Ketersediaan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PPI,</a:t>
                      </a: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cs typeface="Tahoma" pitchFamily="34" charset="0"/>
                        </a:rPr>
                        <a:t>surveilan</a:t>
                      </a: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ahoma" pitchFamily="34" charset="0"/>
                          <a:cs typeface="Tahoma" pitchFamily="34" charset="0"/>
                        </a:rPr>
                        <a:t>pelaporan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Riset</a:t>
                      </a: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Tahoma" pitchFamily="34" charset="0"/>
                          <a:cs typeface="Tahoma" pitchFamily="34" charset="0"/>
                        </a:rPr>
                        <a:t>klinis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6096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INDIKATOR AREA MANAJEMEN</a:t>
            </a:r>
            <a:endParaRPr lang="en-US" sz="40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34112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620000"/>
              </a:tblGrid>
              <a:tr h="3526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 INDIKATOR</a:t>
                      </a:r>
                      <a:endParaRPr lang="en-US" dirty="0"/>
                    </a:p>
                  </a:txBody>
                  <a:tcPr/>
                </a:tc>
              </a:tr>
              <a:tr h="793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Pengadaan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rutin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peralatan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obat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penting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69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Pelaporan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aktivitas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diwajibkan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UU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risiko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penggunaan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sumber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daya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kepuasan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keluarga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Harapan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kepuasan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staf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Demografi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klinis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40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924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Pencegahan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pengendalian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kejadian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dapat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menimbulkan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masalah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bagi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KP,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staf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066800" y="914400"/>
            <a:ext cx="6934200" cy="6096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1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INDIKATOR SKP</a:t>
            </a:r>
            <a:endParaRPr lang="en-US" sz="40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1" y="1864360"/>
          <a:ext cx="7238999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66"/>
                <a:gridCol w="643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NAMA INDIKATOR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KETEPATAN IDENTIFIKASI PASIEN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PENINGKATAN KOMUNIKASI EFEKTIF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PENINGKATAN KEAMANAN OBAT-OBAT HIGH ALERT DI RUANG PERAWATAN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KEPASTIAN TEPAT LOKASI, TEPAT PROSEDUR, TEPAT PASIEN OPERASI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PENGURANGAN RISIKO INFEKSI TERKAIT PELAYANAN KESEHATAN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PENGURANGAN RISIKO JATUH</a:t>
                      </a:r>
                      <a:endParaRPr lang="en-US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1284</Words>
  <Application>Microsoft Office PowerPoint</Application>
  <PresentationFormat>On-screen Show (4:3)</PresentationFormat>
  <Paragraphs>683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Slide 1</vt:lpstr>
      <vt:lpstr>KEMAMPUAN YANG DIHARAPKAN</vt:lpstr>
      <vt:lpstr>PENINGKATAN MUTU DAN KESELAMATAN PASIEN</vt:lpstr>
      <vt:lpstr>Slide 4</vt:lpstr>
      <vt:lpstr>PENINGKATAN MUTU</vt:lpstr>
      <vt:lpstr>MELAKUKAN PENGUKURAN</vt:lpstr>
      <vt:lpstr>INDIKATOR AREA KLINIK</vt:lpstr>
      <vt:lpstr>INDIKATOR AREA MANAJEMEN</vt:lpstr>
      <vt:lpstr>INDIKATOR SKP</vt:lpstr>
      <vt:lpstr>INTERNATIONAL LIBRARY OF MEASURES</vt:lpstr>
      <vt:lpstr>INTERNATIONAL LIBRARY OF MEASURES</vt:lpstr>
      <vt:lpstr>LANGKAH MENGUKUR MUTU </vt:lpstr>
      <vt:lpstr>LATAR BELAKANG PEMILIHAN INDIKATOR</vt:lpstr>
      <vt:lpstr>PEMILIHAN INDIKATOR</vt:lpstr>
      <vt:lpstr>PEMILIHAN INDIKATOR</vt:lpstr>
      <vt:lpstr>Slide 16</vt:lpstr>
      <vt:lpstr>Slide 17</vt:lpstr>
      <vt:lpstr>INDIKATOR MUTU PELAYANAN RMIK  (KMK RI NO. 129/2008: SPM RS) </vt:lpstr>
      <vt:lpstr>INDIKATOR MUTU PELAYANAN RMIK  (SPM RS, KEMKES 2013)</vt:lpstr>
      <vt:lpstr>PROFIL INDIKATOR</vt:lpstr>
      <vt:lpstr>PROFIL INDIKATOR</vt:lpstr>
      <vt:lpstr>PROFIL INDIKATOR</vt:lpstr>
      <vt:lpstr>TUGAS 5 :  MENYUSUN PROFIL INDIKATOR MUTU</vt:lpstr>
      <vt:lpstr>TUGAS 5:  MENYUSUN PROFIL INDIKATOR MUTU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101</cp:revision>
  <dcterms:created xsi:type="dcterms:W3CDTF">2017-04-07T05:25:29Z</dcterms:created>
  <dcterms:modified xsi:type="dcterms:W3CDTF">2017-12-21T06:52:32Z</dcterms:modified>
</cp:coreProperties>
</file>