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90" r:id="rId12"/>
    <p:sldId id="266" r:id="rId13"/>
    <p:sldId id="269" r:id="rId14"/>
    <p:sldId id="267" r:id="rId15"/>
    <p:sldId id="268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1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3198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1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6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4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3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1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0974A-DF05-4867-9DAE-13221C7F2E11}" type="datetimeFigureOut">
              <a:rPr lang="en-US" smtClean="0"/>
              <a:t>16-Oct-17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C64AC-E309-4E95-93D7-AC41467FA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8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654390"/>
            <a:ext cx="6248400" cy="1470025"/>
          </a:xfrm>
        </p:spPr>
        <p:txBody>
          <a:bodyPr/>
          <a:lstStyle/>
          <a:p>
            <a:r>
              <a:rPr lang="id-ID" dirty="0" smtClean="0"/>
              <a:t>STANDAR AKREDITASI PELAYANAN KESEHATAN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8701" y="5517753"/>
            <a:ext cx="64008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Laela Indawati, SSt.MIK., MKM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53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Upaya Kesehatan Masyarakat </a:t>
            </a:r>
            <a:r>
              <a:rPr lang="id-ID" dirty="0" smtClean="0"/>
              <a:t>(UKM)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adalah setiap </a:t>
            </a:r>
            <a:r>
              <a:rPr lang="id-ID" dirty="0"/>
              <a:t>kegiatan untuk memelihara dan meningkatkan kesehatan </a:t>
            </a:r>
            <a:r>
              <a:rPr lang="id-ID" dirty="0" smtClean="0"/>
              <a:t>serta mencegah </a:t>
            </a:r>
            <a:r>
              <a:rPr lang="id-ID" dirty="0"/>
              <a:t>dan menanggulangi timbulnya masalah kesehatan </a:t>
            </a:r>
            <a:r>
              <a:rPr lang="id-ID" dirty="0" smtClean="0"/>
              <a:t>dengan </a:t>
            </a:r>
            <a:r>
              <a:rPr lang="fi-FI" dirty="0" smtClean="0"/>
              <a:t>sasaran </a:t>
            </a:r>
            <a:r>
              <a:rPr lang="fi-FI" dirty="0"/>
              <a:t>keluarga, kelompok, dan masyarakat.</a:t>
            </a:r>
          </a:p>
          <a:p>
            <a:pPr marL="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9904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Upaya Kesehatan </a:t>
            </a:r>
            <a:r>
              <a:rPr lang="id-ID" dirty="0" smtClean="0"/>
              <a:t>Perseorangan (UKP)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adalah </a:t>
            </a:r>
            <a:r>
              <a:rPr lang="id-ID" dirty="0"/>
              <a:t>suatu kegiatan dan/atau serangkaian kegiatan </a:t>
            </a:r>
            <a:r>
              <a:rPr lang="id-ID" dirty="0" smtClean="0"/>
              <a:t>pelayanan kesehatan </a:t>
            </a:r>
            <a:r>
              <a:rPr lang="id-ID" dirty="0"/>
              <a:t>yang ditujukan untuk peningkatan, pencegahan</a:t>
            </a:r>
            <a:r>
              <a:rPr lang="id-ID" dirty="0" smtClean="0"/>
              <a:t>, penyembuhan </a:t>
            </a:r>
            <a:r>
              <a:rPr lang="id-ID" dirty="0"/>
              <a:t>penyakit, pengurangan penderitaan akibat penyakit </a:t>
            </a:r>
            <a:r>
              <a:rPr lang="id-ID" dirty="0" smtClean="0"/>
              <a:t>dan memulihkan </a:t>
            </a:r>
            <a:r>
              <a:rPr lang="id-ID" dirty="0"/>
              <a:t>kesehatan perseorangan.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433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Sebagai penyelenggara </a:t>
            </a:r>
            <a:r>
              <a:rPr lang="id-ID" dirty="0"/>
              <a:t>UKM tingkat pertama</a:t>
            </a:r>
            <a:r>
              <a:rPr lang="de-DE" dirty="0" smtClean="0"/>
              <a:t>, </a:t>
            </a:r>
            <a:r>
              <a:rPr lang="de-DE" dirty="0"/>
              <a:t>Puskesmas berwenang </a:t>
            </a:r>
            <a:r>
              <a:rPr lang="de-DE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lphaLcPeriod"/>
            </a:pPr>
            <a:r>
              <a:rPr lang="fi-FI" sz="2400" dirty="0" smtClean="0"/>
              <a:t>melaksanakan </a:t>
            </a:r>
            <a:r>
              <a:rPr lang="fi-FI" sz="2400" dirty="0"/>
              <a:t>perencanaan berdasarkan analisis masalah </a:t>
            </a:r>
            <a:r>
              <a:rPr lang="fi-FI" sz="2400" dirty="0" smtClean="0"/>
              <a:t>kesehatan</a:t>
            </a:r>
            <a:r>
              <a:rPr lang="id-ID" sz="2400" dirty="0" smtClean="0"/>
              <a:t> masyarakat </a:t>
            </a:r>
            <a:r>
              <a:rPr lang="id-ID" sz="2400" dirty="0"/>
              <a:t>dan analisis kebutuhan pelayanan yang diperlukan; </a:t>
            </a:r>
          </a:p>
          <a:p>
            <a:pPr>
              <a:buFont typeface="+mj-lt"/>
              <a:buAutoNum type="alphaLcPeriod"/>
            </a:pPr>
            <a:r>
              <a:rPr lang="fi-FI" sz="2400" dirty="0" smtClean="0"/>
              <a:t>melaksanakan </a:t>
            </a:r>
            <a:r>
              <a:rPr lang="fi-FI" sz="2400" dirty="0"/>
              <a:t>advokasi dan sosialisasi kebijakan kesehatan;</a:t>
            </a:r>
          </a:p>
          <a:p>
            <a:pPr>
              <a:buFont typeface="+mj-lt"/>
              <a:buAutoNum type="alphaLcPeriod"/>
            </a:pPr>
            <a:r>
              <a:rPr lang="fi-FI" sz="2400" dirty="0" smtClean="0"/>
              <a:t>melaksanakan </a:t>
            </a:r>
            <a:r>
              <a:rPr lang="fi-FI" sz="2400" dirty="0"/>
              <a:t>komunikasi, informasi, edukasi, dan </a:t>
            </a:r>
            <a:r>
              <a:rPr lang="fi-FI" sz="2400" dirty="0" smtClean="0"/>
              <a:t>pemberdayaan</a:t>
            </a:r>
            <a:r>
              <a:rPr lang="id-ID" sz="2400" dirty="0" smtClean="0"/>
              <a:t> masyarakat </a:t>
            </a:r>
            <a:r>
              <a:rPr lang="id-ID" sz="2400" dirty="0"/>
              <a:t>dalam bidang kesehatan;</a:t>
            </a:r>
          </a:p>
          <a:p>
            <a:pPr>
              <a:buFont typeface="+mj-lt"/>
              <a:buAutoNum type="alphaLcPeriod"/>
            </a:pPr>
            <a:r>
              <a:rPr lang="id-ID" sz="2400" dirty="0" smtClean="0"/>
              <a:t>menggerakkan </a:t>
            </a:r>
            <a:r>
              <a:rPr lang="id-ID" sz="2400" dirty="0"/>
              <a:t>masyarakat untuk mengidentifikasi dan </a:t>
            </a:r>
            <a:r>
              <a:rPr lang="id-ID" sz="2400" dirty="0" smtClean="0"/>
              <a:t>menyelesaikan masalah </a:t>
            </a:r>
            <a:r>
              <a:rPr lang="id-ID" sz="2400" dirty="0"/>
              <a:t>kesehatan pada setiap tingkat perkembangan </a:t>
            </a:r>
            <a:r>
              <a:rPr lang="id-ID" sz="2400" dirty="0" smtClean="0"/>
              <a:t>masyarakat yang </a:t>
            </a:r>
            <a:r>
              <a:rPr lang="id-ID" sz="2400" dirty="0"/>
              <a:t>bekerjasama dengan sektor lain terkait;</a:t>
            </a:r>
          </a:p>
          <a:p>
            <a:pPr>
              <a:buFont typeface="+mj-lt"/>
              <a:buAutoNum type="alphaLcPeriod"/>
            </a:pPr>
            <a:r>
              <a:rPr lang="id-ID" sz="2400" dirty="0" smtClean="0"/>
              <a:t>melaksanakan </a:t>
            </a:r>
            <a:r>
              <a:rPr lang="id-ID" sz="2400" dirty="0"/>
              <a:t>pembinaan teknis terhadap jaringan pelayanan </a:t>
            </a:r>
            <a:r>
              <a:rPr lang="id-ID" sz="2400" dirty="0" smtClean="0"/>
              <a:t>dan upaya </a:t>
            </a:r>
            <a:r>
              <a:rPr lang="id-ID" sz="2400" dirty="0"/>
              <a:t>kesehatan berbasis masyarakat</a:t>
            </a:r>
            <a:r>
              <a:rPr lang="id-ID" sz="2400" dirty="0" smtClean="0"/>
              <a:t>;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291262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lphaLcPeriod" startAt="6"/>
            </a:pPr>
            <a:r>
              <a:rPr lang="fi-FI" dirty="0" smtClean="0"/>
              <a:t>melaksanakan </a:t>
            </a:r>
            <a:r>
              <a:rPr lang="fi-FI" dirty="0"/>
              <a:t>peningkatan kompetensi sumber daya manusia</a:t>
            </a:r>
            <a:r>
              <a:rPr lang="id-ID" dirty="0"/>
              <a:t> Puskesmas;</a:t>
            </a:r>
          </a:p>
          <a:p>
            <a:pPr marL="514350" indent="-514350" algn="just">
              <a:buFont typeface="+mj-lt"/>
              <a:buAutoNum type="alphaLcPeriod" startAt="6"/>
            </a:pPr>
            <a:r>
              <a:rPr lang="id-ID" dirty="0" smtClean="0"/>
              <a:t>memantau </a:t>
            </a:r>
            <a:r>
              <a:rPr lang="id-ID" dirty="0"/>
              <a:t>pelaksanaan pembangunan agar berwawasan kesehatan;</a:t>
            </a:r>
          </a:p>
          <a:p>
            <a:pPr marL="514350" indent="-514350" algn="just">
              <a:buFont typeface="+mj-lt"/>
              <a:buAutoNum type="alphaLcPeriod" startAt="6"/>
            </a:pPr>
            <a:r>
              <a:rPr lang="id-ID" dirty="0" smtClean="0"/>
              <a:t>melaksanakan </a:t>
            </a:r>
            <a:r>
              <a:rPr lang="id-ID" dirty="0"/>
              <a:t>pencatatan, pelaporan, dan evaluasi terhadap akses, mutu, dan cakupan Pelayanan Kesehatan; dan</a:t>
            </a:r>
          </a:p>
          <a:p>
            <a:pPr marL="514350" indent="-514350" algn="just">
              <a:buFont typeface="+mj-lt"/>
              <a:buAutoNum type="alphaLcPeriod" startAt="6"/>
            </a:pPr>
            <a:r>
              <a:rPr lang="id-ID" dirty="0" smtClean="0"/>
              <a:t>memberikan </a:t>
            </a:r>
            <a:r>
              <a:rPr lang="id-ID" dirty="0"/>
              <a:t>rekomendasi terkait masalah kesehatan </a:t>
            </a:r>
            <a:r>
              <a:rPr lang="id-ID" dirty="0" smtClean="0"/>
              <a:t>masyarakat, termasuk </a:t>
            </a:r>
            <a:r>
              <a:rPr lang="id-ID" dirty="0"/>
              <a:t>dukungan terhadap sistem kewaspadaan dini dan </a:t>
            </a:r>
            <a:r>
              <a:rPr lang="id-ID" dirty="0" smtClean="0"/>
              <a:t>respon penanggulangan </a:t>
            </a:r>
            <a:r>
              <a:rPr lang="id-ID" dirty="0"/>
              <a:t>penyakit.</a:t>
            </a:r>
          </a:p>
          <a:p>
            <a:pPr marL="514350" indent="-514350" algn="just">
              <a:buFont typeface="+mj-lt"/>
              <a:buAutoNum type="alphaLcPeriod" startAt="6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0895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Sebagai penyelenggara </a:t>
            </a:r>
            <a:r>
              <a:rPr lang="id-ID" dirty="0" smtClean="0"/>
              <a:t>UKP </a:t>
            </a:r>
            <a:r>
              <a:rPr lang="id-ID" dirty="0"/>
              <a:t>tingkat pertama</a:t>
            </a:r>
            <a:r>
              <a:rPr lang="de-DE" dirty="0"/>
              <a:t>, Puskesmas berwenang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menyelenggarakan </a:t>
            </a:r>
            <a:r>
              <a:rPr lang="id-ID" dirty="0"/>
              <a:t>Pelayanan Kesehatan dasar secara komprehensif,berkesinambungan dan bermutu;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menyelenggarakan </a:t>
            </a:r>
            <a:r>
              <a:rPr lang="id-ID" dirty="0"/>
              <a:t>Pelayanan Kesehatan yang mengutamakan upayapromotif dan preventif;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menyelenggarakan </a:t>
            </a:r>
            <a:r>
              <a:rPr lang="id-ID" dirty="0"/>
              <a:t>Pelayanan Kesehatan yang berorientasi </a:t>
            </a:r>
            <a:r>
              <a:rPr lang="id-ID" dirty="0" smtClean="0"/>
              <a:t>pada </a:t>
            </a:r>
            <a:r>
              <a:rPr lang="nl-NL" dirty="0" smtClean="0"/>
              <a:t>individu</a:t>
            </a:r>
            <a:r>
              <a:rPr lang="nl-NL" dirty="0"/>
              <a:t>, keluarga, kelompok dan masyarakat; </a:t>
            </a:r>
            <a:r>
              <a:rPr lang="nl-NL" b="1" i="1" dirty="0"/>
              <a:t>  </a:t>
            </a:r>
          </a:p>
          <a:p>
            <a:pPr marL="742950" indent="-742950" algn="just">
              <a:buFont typeface="+mj-lt"/>
              <a:buAutoNum type="alphaLcPeriod" startAt="4"/>
            </a:pPr>
            <a:r>
              <a:rPr lang="id-ID" dirty="0"/>
              <a:t>Menyelenggarakan Pelayanan Kesehatan yang mengutamakan </a:t>
            </a:r>
            <a:r>
              <a:rPr lang="fi-FI" dirty="0"/>
              <a:t>keamanan dan keselamatan pasien, petugas dan pengunjung;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347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71500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lphaLcPeriod" startAt="5"/>
            </a:pPr>
            <a:r>
              <a:rPr lang="id-ID" sz="2400" dirty="0" smtClean="0"/>
              <a:t>menyelenggarakan </a:t>
            </a:r>
            <a:r>
              <a:rPr lang="id-ID" sz="2400" dirty="0"/>
              <a:t>Pelayanan Kesehatan dengan prinsip </a:t>
            </a:r>
            <a:r>
              <a:rPr lang="id-ID" sz="2400" dirty="0" smtClean="0"/>
              <a:t>koordinatif dan </a:t>
            </a:r>
            <a:r>
              <a:rPr lang="id-ID" sz="2400" dirty="0"/>
              <a:t>kerja sama inter dan antar profesi; </a:t>
            </a:r>
          </a:p>
          <a:p>
            <a:pPr marL="742950" indent="-742950" algn="just">
              <a:buFont typeface="+mj-lt"/>
              <a:buAutoNum type="alphaLcPeriod" startAt="5"/>
            </a:pPr>
            <a:r>
              <a:rPr lang="id-ID" sz="2400" dirty="0" smtClean="0">
                <a:solidFill>
                  <a:srgbClr val="FF0000"/>
                </a:solidFill>
              </a:rPr>
              <a:t>melaksanakan </a:t>
            </a:r>
            <a:r>
              <a:rPr lang="id-ID" sz="2400" dirty="0">
                <a:solidFill>
                  <a:srgbClr val="FF0000"/>
                </a:solidFill>
              </a:rPr>
              <a:t>rekam medis;</a:t>
            </a:r>
          </a:p>
          <a:p>
            <a:pPr marL="742950" indent="-742950" algn="just">
              <a:buFont typeface="+mj-lt"/>
              <a:buAutoNum type="alphaLcPeriod" startAt="5"/>
            </a:pPr>
            <a:r>
              <a:rPr lang="id-ID" sz="2400" dirty="0" smtClean="0"/>
              <a:t>melaksanakan </a:t>
            </a:r>
            <a:r>
              <a:rPr lang="id-ID" sz="2400" dirty="0"/>
              <a:t>pencatatan, pelaporan, dan evaluasi terhadap mutu </a:t>
            </a:r>
            <a:r>
              <a:rPr lang="id-ID" sz="2400" dirty="0" smtClean="0"/>
              <a:t>dan akses </a:t>
            </a:r>
            <a:r>
              <a:rPr lang="id-ID" sz="2400" dirty="0"/>
              <a:t>Pelayanan Kesehatan;</a:t>
            </a:r>
          </a:p>
          <a:p>
            <a:pPr marL="742950" indent="-742950" algn="just">
              <a:buFont typeface="+mj-lt"/>
              <a:buAutoNum type="alphaLcPeriod" startAt="5"/>
            </a:pPr>
            <a:r>
              <a:rPr lang="fi-FI" sz="2400" dirty="0" smtClean="0"/>
              <a:t>melaksanakan </a:t>
            </a:r>
            <a:r>
              <a:rPr lang="fi-FI" sz="2400" dirty="0"/>
              <a:t>peningkatan kompetensi Tenaga Kesehatan;</a:t>
            </a:r>
          </a:p>
          <a:p>
            <a:pPr marL="742950" indent="-742950" algn="just">
              <a:buFont typeface="+mj-lt"/>
              <a:buAutoNum type="alphaLcPeriod" startAt="5"/>
            </a:pPr>
            <a:r>
              <a:rPr lang="id-ID" sz="2400" dirty="0" smtClean="0"/>
              <a:t>mengoordinasikan </a:t>
            </a:r>
            <a:r>
              <a:rPr lang="id-ID" sz="2400" dirty="0"/>
              <a:t>dan melaksanakan pembinaan  fasilitas </a:t>
            </a:r>
            <a:r>
              <a:rPr lang="id-ID" sz="2400" dirty="0" smtClean="0"/>
              <a:t>pelayanan kesehatan </a:t>
            </a:r>
            <a:r>
              <a:rPr lang="id-ID" sz="2400" dirty="0"/>
              <a:t>tingkat pertama di wilayah kerjanya; dan</a:t>
            </a:r>
          </a:p>
          <a:p>
            <a:pPr marL="742950" indent="-742950" algn="just">
              <a:buFont typeface="+mj-lt"/>
              <a:buAutoNum type="alphaLcPeriod" startAt="5"/>
            </a:pPr>
            <a:r>
              <a:rPr lang="sv-SE" sz="2400" dirty="0" smtClean="0"/>
              <a:t>melaksanakan </a:t>
            </a:r>
            <a:r>
              <a:rPr lang="sv-SE" sz="2400" dirty="0"/>
              <a:t>penapisan rujukan sesuai dengan indikasi medis </a:t>
            </a:r>
            <a:r>
              <a:rPr lang="sv-SE" sz="2400" dirty="0" smtClean="0"/>
              <a:t>dan</a:t>
            </a:r>
            <a:r>
              <a:rPr lang="id-ID" sz="2400" dirty="0" smtClean="0"/>
              <a:t> Sistem </a:t>
            </a:r>
            <a:r>
              <a:rPr lang="id-ID" sz="2400" dirty="0"/>
              <a:t>Rujukan.</a:t>
            </a:r>
          </a:p>
          <a:p>
            <a:pPr marL="742950" indent="-742950" algn="just">
              <a:buFont typeface="+mj-lt"/>
              <a:buAutoNum type="alphaLcPeriod" startAt="5"/>
            </a:pPr>
            <a:endParaRPr lang="id-ID" sz="2400" dirty="0"/>
          </a:p>
          <a:p>
            <a:pPr marL="742950" indent="-742950" algn="just">
              <a:buFont typeface="+mj-lt"/>
              <a:buAutoNum type="alphaLcPeriod" startAt="5"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004532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b="1" dirty="0"/>
              <a:t>PERSYARATAN LOKASI PUSKESMAS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718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di tepi lereng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dekat kaki gunung yang rawan terhadap tanah longsor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dekat anak sungai, sungai atau badan air yang dapat mengikis pondasi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di atas atau dekat dengan jalur patahan aktif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di daerah rawan tsunami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di daerah rawan banjir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dalam zona topan</a:t>
            </a:r>
            <a:r>
              <a:rPr lang="en-US" dirty="0"/>
              <a:t>;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tidak di daerah rawan badai, dan lain</a:t>
            </a:r>
            <a:r>
              <a:rPr lang="en-US" dirty="0"/>
              <a:t>-</a:t>
            </a:r>
            <a:r>
              <a:rPr lang="id-ID" dirty="0"/>
              <a:t>lain.</a:t>
            </a:r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A. </a:t>
            </a:r>
            <a:r>
              <a:rPr lang="fi-FI" b="1" dirty="0" smtClean="0"/>
              <a:t>GEOGRAFIS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778726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/>
              <a:t>B. </a:t>
            </a:r>
            <a:r>
              <a:rPr lang="fi-FI" b="1" dirty="0"/>
              <a:t>Aksesibilitas untuk jalur transportasi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/>
              <a:t>didirikan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dijangkau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pejalan</a:t>
            </a:r>
            <a:r>
              <a:rPr lang="en-US" dirty="0"/>
              <a:t> kaki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jalur-jalur</a:t>
            </a:r>
            <a:r>
              <a:rPr lang="en-US" dirty="0"/>
              <a:t> yang </a:t>
            </a:r>
            <a:r>
              <a:rPr lang="en-US" dirty="0" err="1"/>
              <a:t>aksesibel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8499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C. </a:t>
            </a:r>
            <a:r>
              <a:rPr lang="fi-FI" b="1" dirty="0"/>
              <a:t>Kontur </a:t>
            </a:r>
            <a:r>
              <a:rPr lang="fi-FI" b="1" dirty="0" smtClean="0"/>
              <a:t>Tanah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Kontur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drainase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tapak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3652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2057400"/>
          </a:xfrm>
        </p:spPr>
        <p:txBody>
          <a:bodyPr>
            <a:normAutofit/>
          </a:bodyPr>
          <a:lstStyle/>
          <a:p>
            <a:r>
              <a:rPr lang="id-ID" sz="5400" b="1" dirty="0" smtClean="0"/>
              <a:t>PUSKESMAS</a:t>
            </a:r>
            <a:endParaRPr lang="id-ID" sz="5400" b="1" dirty="0"/>
          </a:p>
        </p:txBody>
      </p:sp>
    </p:spTree>
    <p:extLst>
      <p:ext uri="{BB962C8B-B14F-4D97-AF65-F5344CB8AC3E}">
        <p14:creationId xmlns:p14="http://schemas.microsoft.com/office/powerpoint/2010/main" val="2526962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 smtClean="0"/>
              <a:t>D. </a:t>
            </a:r>
            <a:r>
              <a:rPr lang="fi-FI" b="1" dirty="0" smtClean="0"/>
              <a:t>Fasilitas parkir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parkir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parkir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menyita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.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parkir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0706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 smtClean="0"/>
              <a:t>E. </a:t>
            </a:r>
            <a:r>
              <a:rPr lang="fi-FI" b="1" dirty="0" smtClean="0"/>
              <a:t>Fasilitas </a:t>
            </a:r>
            <a:r>
              <a:rPr lang="en-US" b="1" dirty="0" err="1" smtClean="0"/>
              <a:t>Keamanan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i-FI" dirty="0" smtClean="0"/>
              <a:t>Perancangan </a:t>
            </a:r>
            <a:r>
              <a:rPr lang="fi-FI" dirty="0"/>
              <a:t>dan </a:t>
            </a:r>
            <a:r>
              <a:rPr lang="en-US" dirty="0" err="1"/>
              <a:t>peren</a:t>
            </a:r>
            <a:r>
              <a:rPr lang="fi-FI" dirty="0"/>
              <a:t>canaan prasarana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minimal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Pagar</a:t>
            </a:r>
            <a:r>
              <a:rPr lang="en-US" dirty="0"/>
              <a:t>.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4219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 smtClean="0"/>
              <a:t>F. </a:t>
            </a:r>
            <a:r>
              <a:rPr lang="fi-FI" b="1" dirty="0" smtClean="0"/>
              <a:t>Ketersediaan </a:t>
            </a:r>
            <a:r>
              <a:rPr lang="fi-FI" b="1" dirty="0"/>
              <a:t>utilitas </a:t>
            </a:r>
            <a:r>
              <a:rPr lang="fi-FI" b="1" dirty="0" smtClean="0"/>
              <a:t>publik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air </a:t>
            </a:r>
            <a:r>
              <a:rPr lang="en-US" dirty="0" err="1"/>
              <a:t>bersih</a:t>
            </a:r>
            <a:r>
              <a:rPr lang="en-US" dirty="0"/>
              <a:t>, </a:t>
            </a:r>
            <a:r>
              <a:rPr lang="en-US" dirty="0" err="1"/>
              <a:t>pembuangan</a:t>
            </a:r>
            <a:r>
              <a:rPr lang="en-US" dirty="0"/>
              <a:t> air </a:t>
            </a:r>
            <a:r>
              <a:rPr lang="en-US" dirty="0" err="1"/>
              <a:t>kotor</a:t>
            </a:r>
            <a:r>
              <a:rPr lang="en-US" dirty="0"/>
              <a:t>/</a:t>
            </a:r>
            <a:r>
              <a:rPr lang="en-US" dirty="0" err="1"/>
              <a:t>limbah</a:t>
            </a:r>
            <a:r>
              <a:rPr lang="en-US" dirty="0"/>
              <a:t>,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utilitas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daerahnya</a:t>
            </a:r>
            <a:r>
              <a:rPr lang="en-US" dirty="0"/>
              <a:t>.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09118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G. </a:t>
            </a:r>
            <a:r>
              <a:rPr lang="fi-FI" b="1" dirty="0" smtClean="0"/>
              <a:t>Pengelolaan </a:t>
            </a:r>
            <a:r>
              <a:rPr lang="fi-FI" b="1" dirty="0"/>
              <a:t>Kesehatan </a:t>
            </a:r>
            <a:r>
              <a:rPr lang="fi-FI" b="1" dirty="0" smtClean="0"/>
              <a:t>Lingkungan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air </a:t>
            </a:r>
            <a:r>
              <a:rPr lang="en-US" dirty="0" err="1"/>
              <a:t>bersih</a:t>
            </a:r>
            <a:r>
              <a:rPr lang="en-US" dirty="0"/>
              <a:t>,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B3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cair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infeksius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non </a:t>
            </a:r>
            <a:r>
              <a:rPr lang="en-US" dirty="0" err="1"/>
              <a:t>infeksius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gas/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emisi</a:t>
            </a:r>
            <a:r>
              <a:rPr lang="en-US" dirty="0"/>
              <a:t> incinerator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genset</a:t>
            </a:r>
            <a:r>
              <a:rPr lang="en-US" dirty="0"/>
              <a:t>.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7671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 smtClean="0"/>
              <a:t>H. </a:t>
            </a:r>
            <a:r>
              <a:rPr lang="fi-FI" b="1" dirty="0" smtClean="0"/>
              <a:t>Kondisi lainnya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di area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(SUTT)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Ekstra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(SUTET).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5465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29600" cy="5516562"/>
          </a:xfrm>
        </p:spPr>
        <p:txBody>
          <a:bodyPr>
            <a:normAutofit/>
          </a:bodyPr>
          <a:lstStyle/>
          <a:p>
            <a:r>
              <a:rPr lang="id-ID" b="1" dirty="0"/>
              <a:t>PERSYARATAN </a:t>
            </a:r>
            <a:r>
              <a:rPr lang="en-US" b="1" dirty="0"/>
              <a:t>BANGUNAN PUSKESMAS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3826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i-FI" b="1" dirty="0"/>
              <a:t>Arsitektur </a:t>
            </a:r>
            <a:r>
              <a:rPr lang="fi-FI" b="1" dirty="0" smtClean="0"/>
              <a:t>Bangunan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id-ID" b="1" dirty="0" smtClean="0"/>
              <a:t>1.</a:t>
            </a:r>
            <a:r>
              <a:rPr lang="fi-FI" b="1" dirty="0" smtClean="0"/>
              <a:t>Tata </a:t>
            </a:r>
            <a:r>
              <a:rPr lang="fi-FI" b="1" dirty="0"/>
              <a:t>Ruang Bangunan</a:t>
            </a:r>
            <a:endParaRPr lang="id-ID" b="1" dirty="0"/>
          </a:p>
          <a:p>
            <a:pPr lvl="0"/>
            <a:r>
              <a:rPr lang="id-ID" dirty="0"/>
              <a:t>Rancangan tata ruang/bangunan agar memperhatikan fungsi sebagai fasilitas pelayanan kesehatan.</a:t>
            </a:r>
            <a:endParaRPr lang="id-ID" sz="2000" dirty="0"/>
          </a:p>
          <a:p>
            <a:pPr lvl="0"/>
            <a:r>
              <a:rPr lang="id-ID" dirty="0"/>
              <a:t>Bangunan harus diselenggarakan sesuai dengan peruntukan lokasi yang diatur dalam Rencana Tata Ruang Wilayah (RTRW) Kabupaten/Kota dan/Rencana Tata Bangunan dan Lingkungan (RTBL) yang bersangkutan.</a:t>
            </a:r>
            <a:endParaRPr lang="id-ID" sz="2000" dirty="0"/>
          </a:p>
          <a:p>
            <a:pPr lvl="0"/>
            <a:r>
              <a:rPr lang="id-ID" dirty="0"/>
              <a:t>Tata ruang Puskesmas mengikuti Peraturan Tata Ruang Daerah</a:t>
            </a:r>
            <a:r>
              <a:rPr lang="en-US" dirty="0"/>
              <a:t>:</a:t>
            </a:r>
            <a:endParaRPr lang="id-ID" sz="2000" dirty="0"/>
          </a:p>
          <a:p>
            <a:pPr lvl="1"/>
            <a:r>
              <a:rPr lang="id-ID" dirty="0"/>
              <a:t>Ditetapkan nilai Koefisien Dasar Bangunan (KDB) maksimal untuk Puskesmas adalah 60%.</a:t>
            </a:r>
            <a:endParaRPr lang="id-ID" sz="1800" dirty="0"/>
          </a:p>
          <a:p>
            <a:pPr lvl="1"/>
            <a:r>
              <a:rPr lang="id-ID" dirty="0"/>
              <a:t>Ditetapkan nilai Koefisien Lantai Bangunan (KLB) maksimal untuk Puskesmas adalah 1,8.</a:t>
            </a:r>
            <a:endParaRPr lang="id-ID" sz="1800" dirty="0"/>
          </a:p>
          <a:p>
            <a:pPr lvl="1"/>
            <a:r>
              <a:rPr lang="id-ID" dirty="0"/>
              <a:t>Ditetapkan nilai Koefisien Daerah Hijau (KDH) minimal untuk Puskesmas adalah 15%.</a:t>
            </a:r>
            <a:endParaRPr lang="id-ID" sz="1800" dirty="0"/>
          </a:p>
          <a:p>
            <a:pPr lvl="1"/>
            <a:r>
              <a:rPr lang="es-ES" dirty="0" err="1"/>
              <a:t>Garis</a:t>
            </a:r>
            <a:r>
              <a:rPr lang="es-ES" dirty="0"/>
              <a:t> </a:t>
            </a:r>
            <a:r>
              <a:rPr lang="es-ES" dirty="0" err="1"/>
              <a:t>Sempadan</a:t>
            </a:r>
            <a:r>
              <a:rPr lang="es-ES" dirty="0"/>
              <a:t> </a:t>
            </a:r>
            <a:r>
              <a:rPr lang="es-ES" dirty="0" err="1"/>
              <a:t>Bangunan</a:t>
            </a:r>
            <a:r>
              <a:rPr lang="es-ES" dirty="0"/>
              <a:t> (GSB) dan </a:t>
            </a:r>
            <a:r>
              <a:rPr lang="es-ES" dirty="0" err="1"/>
              <a:t>Garis</a:t>
            </a:r>
            <a:r>
              <a:rPr lang="es-ES" dirty="0"/>
              <a:t> </a:t>
            </a:r>
            <a:r>
              <a:rPr lang="es-ES" dirty="0" err="1"/>
              <a:t>Sempadan</a:t>
            </a:r>
            <a:r>
              <a:rPr lang="es-ES" dirty="0"/>
              <a:t> Pagar (GSP).</a:t>
            </a:r>
            <a:endParaRPr lang="id-ID" sz="1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3386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..</a:t>
            </a:r>
            <a:r>
              <a:rPr lang="fi-FI" b="1" dirty="0" smtClean="0"/>
              <a:t>Arsitektur </a:t>
            </a:r>
            <a:r>
              <a:rPr lang="fi-FI" b="1" dirty="0"/>
              <a:t>Bangunan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id-ID" b="1" dirty="0" smtClean="0"/>
              <a:t>2. </a:t>
            </a:r>
            <a:r>
              <a:rPr lang="fi-FI" b="1" dirty="0" smtClean="0"/>
              <a:t>Desain</a:t>
            </a:r>
            <a:endParaRPr lang="id-ID" b="1" dirty="0"/>
          </a:p>
          <a:p>
            <a:pPr marL="0" lvl="0" indent="0" algn="just">
              <a:buNone/>
            </a:pPr>
            <a:r>
              <a:rPr lang="id-ID" dirty="0" smtClean="0"/>
              <a:t>a. Tata </a:t>
            </a:r>
            <a:r>
              <a:rPr lang="id-ID" dirty="0"/>
              <a:t>letak ruang pelayanan pada bangunan Puskesmas harus diatur dengan memperhatikan zona Puskesmas sebagai bangunan fasilitas pelayanan kesehatan</a:t>
            </a:r>
            <a:r>
              <a:rPr lang="en-US" dirty="0"/>
              <a:t>.</a:t>
            </a:r>
            <a:endParaRPr lang="id-ID" dirty="0"/>
          </a:p>
          <a:p>
            <a:pPr marL="0" lvl="0" indent="0" algn="just">
              <a:buNone/>
            </a:pPr>
            <a:r>
              <a:rPr lang="id-ID" dirty="0" smtClean="0"/>
              <a:t>b. Tata </a:t>
            </a:r>
            <a:r>
              <a:rPr lang="id-ID" dirty="0"/>
              <a:t>letak ruangan diatur dan dikelompokkan dengan memperhatikan zona infeksius dan non infeksius</a:t>
            </a:r>
            <a:r>
              <a:rPr lang="en-US" dirty="0"/>
              <a:t>.</a:t>
            </a:r>
            <a:endParaRPr lang="id-ID" dirty="0"/>
          </a:p>
          <a:p>
            <a:pPr marL="0" lvl="0" indent="0" algn="just">
              <a:buNone/>
            </a:pPr>
            <a:r>
              <a:rPr lang="id-ID" dirty="0" smtClean="0"/>
              <a:t>c. Zona </a:t>
            </a:r>
            <a:r>
              <a:rPr lang="id-ID" dirty="0"/>
              <a:t>berdasarkan privasi kegiatan</a:t>
            </a:r>
            <a:r>
              <a:rPr lang="en-US" dirty="0"/>
              <a:t>:</a:t>
            </a:r>
            <a:endParaRPr lang="id-ID" dirty="0"/>
          </a:p>
          <a:p>
            <a:pPr marL="514350" lvl="0" indent="-514350" algn="just">
              <a:buFont typeface="+mj-lt"/>
              <a:buAutoNum type="arabicParenR"/>
            </a:pPr>
            <a:r>
              <a:rPr lang="en-US" dirty="0"/>
              <a:t>area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area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.</a:t>
            </a:r>
            <a:endParaRPr lang="id-ID" dirty="0"/>
          </a:p>
          <a:p>
            <a:pPr marL="514350" lvl="0" indent="-514350" algn="just">
              <a:buFont typeface="+mj-lt"/>
              <a:buAutoNum type="arabicParenR"/>
            </a:pPr>
            <a:r>
              <a:rPr lang="en-US" dirty="0"/>
              <a:t>area semi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area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area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area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/</a:t>
            </a:r>
            <a:r>
              <a:rPr lang="en-US" dirty="0" err="1"/>
              <a:t>diskusi</a:t>
            </a:r>
            <a:r>
              <a:rPr lang="en-US" dirty="0"/>
              <a:t>.</a:t>
            </a:r>
            <a:endParaRPr lang="id-ID" dirty="0"/>
          </a:p>
          <a:p>
            <a:pPr marL="514350" lvl="0" indent="-514350" algn="just">
              <a:buFont typeface="+mj-lt"/>
              <a:buAutoNum type="arabicParenR"/>
            </a:pPr>
            <a:r>
              <a:rPr lang="en-US" dirty="0"/>
              <a:t>area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area yang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pengunjung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sterilisasi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id-ID" dirty="0"/>
              <a:t>.</a:t>
            </a:r>
          </a:p>
          <a:p>
            <a:pPr marL="0" indent="0" algn="just">
              <a:buNone/>
            </a:pP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7585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..</a:t>
            </a:r>
            <a:r>
              <a:rPr lang="fi-FI" b="1" dirty="0" smtClean="0"/>
              <a:t>Arsitektur </a:t>
            </a:r>
            <a:r>
              <a:rPr lang="fi-FI" b="1" dirty="0"/>
              <a:t>Bangunan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id-ID" dirty="0" smtClean="0"/>
              <a:t>d. Zona </a:t>
            </a:r>
            <a:r>
              <a:rPr lang="id-ID" dirty="0"/>
              <a:t>berdasarkan pelayanan</a:t>
            </a:r>
            <a:r>
              <a:rPr lang="en-US" dirty="0"/>
              <a:t>:</a:t>
            </a:r>
            <a:endParaRPr lang="id-ID" sz="2000" dirty="0"/>
          </a:p>
          <a:p>
            <a:pPr marL="0" indent="0">
              <a:buNone/>
            </a:pPr>
            <a:r>
              <a:rPr lang="id-ID" dirty="0"/>
              <a:t>Tata letak ruang diatur dengan memperhatikan kemudahan pencapaian antar ruang yang saling memiliki hubungan fungsi, </a:t>
            </a:r>
            <a:r>
              <a:rPr lang="en-US" dirty="0" err="1"/>
              <a:t>misalnya</a:t>
            </a:r>
            <a:r>
              <a:rPr lang="id-ID" dirty="0"/>
              <a:t>:</a:t>
            </a:r>
            <a:endParaRPr lang="id-ID" sz="2000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letaknya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jaga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id-ID" dirty="0"/>
              <a:t>.</a:t>
            </a:r>
            <a:endParaRPr lang="id-ID" sz="1800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gabung</a:t>
            </a:r>
            <a:r>
              <a:rPr lang="en-US" dirty="0"/>
              <a:t>.</a:t>
            </a:r>
            <a:endParaRPr lang="id-ID" sz="1800" dirty="0"/>
          </a:p>
          <a:p>
            <a:pPr marL="514350" indent="-514350">
              <a:buFont typeface="+mj-lt"/>
              <a:buAutoNum type="arabicParenR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9833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</a:t>
            </a:r>
            <a:r>
              <a:rPr lang="fi-FI" b="1" dirty="0"/>
              <a:t> Arsitektur Bangunan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lphaLcPeriod" startAt="5"/>
            </a:pPr>
            <a:r>
              <a:rPr lang="id-ID" dirty="0"/>
              <a:t>Pencahayaan dan penghawaan yang nyaman dan aman untuk semua bagian bangunan.</a:t>
            </a:r>
          </a:p>
          <a:p>
            <a:pPr marL="514350" lvl="0" indent="-514350" algn="just">
              <a:buFont typeface="+mj-lt"/>
              <a:buAutoNum type="alphaLcPeriod" startAt="5"/>
            </a:pPr>
            <a:r>
              <a:rPr lang="id-ID" dirty="0"/>
              <a:t>Harus disediakan fasilitas pendingin untuk penyimpanan obat-obatan khusus dan vaksin dengan suplai listrik yang tidak boleh terputus.</a:t>
            </a:r>
          </a:p>
          <a:p>
            <a:pPr marL="514350" lvl="0" indent="-514350" algn="just">
              <a:buFont typeface="+mj-lt"/>
              <a:buAutoNum type="alphaLcPeriod" startAt="5"/>
            </a:pPr>
            <a:r>
              <a:rPr lang="id-ID" dirty="0"/>
              <a:t>Lebar koridor disarankan 2,40 m dengan tinggi langit-langit minimal 2,80 m. Koridor sebaiknya lurus. Apabila terdapat perbedaan ketinggian permukaan pijakan, maka dapat menggunakan ram dengan kemiringannya tidak melebihi 7°.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812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Penyelenggaraan</a:t>
            </a:r>
            <a:r>
              <a:rPr lang="en-US" b="1" dirty="0" smtClean="0"/>
              <a:t> </a:t>
            </a:r>
            <a:r>
              <a:rPr lang="en-US" b="1" dirty="0" err="1" smtClean="0"/>
              <a:t>Puskesmas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75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tentang</a:t>
            </a:r>
            <a:r>
              <a:rPr lang="en-US" dirty="0" smtClean="0"/>
              <a:t> ”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41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..</a:t>
            </a:r>
            <a:r>
              <a:rPr lang="fi-FI" b="1" dirty="0"/>
              <a:t> Arsitektur Bangunan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id-ID" dirty="0" smtClean="0"/>
              <a:t>3</a:t>
            </a:r>
            <a:r>
              <a:rPr lang="id-ID" b="1" dirty="0" smtClean="0"/>
              <a:t>. </a:t>
            </a:r>
            <a:r>
              <a:rPr lang="fi-FI" b="1" dirty="0" smtClean="0"/>
              <a:t>Lambang</a:t>
            </a:r>
            <a:endParaRPr lang="id-ID" b="1" dirty="0"/>
          </a:p>
          <a:p>
            <a:pPr marL="0" indent="0">
              <a:buNone/>
            </a:pP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agar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r>
              <a:rPr lang="en-US" b="1" dirty="0" err="1"/>
              <a:t>Lambang</a:t>
            </a:r>
            <a:r>
              <a:rPr lang="en-US" b="1" dirty="0"/>
              <a:t> </a:t>
            </a:r>
            <a:r>
              <a:rPr lang="en-US" b="1" dirty="0" err="1"/>
              <a:t>Puskesmas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diletakkan</a:t>
            </a:r>
            <a:r>
              <a:rPr lang="en-US" b="1" dirty="0"/>
              <a:t> di </a:t>
            </a:r>
            <a:r>
              <a:rPr lang="en-US" b="1" dirty="0" err="1"/>
              <a:t>depan</a:t>
            </a:r>
            <a:r>
              <a:rPr lang="en-US" b="1" dirty="0"/>
              <a:t> </a:t>
            </a:r>
            <a:r>
              <a:rPr lang="en-US" b="1" dirty="0" err="1"/>
              <a:t>bangunan</a:t>
            </a:r>
            <a:r>
              <a:rPr lang="en-US" b="1" dirty="0"/>
              <a:t> yang </a:t>
            </a:r>
            <a:r>
              <a:rPr lang="en-US" b="1" dirty="0" err="1"/>
              <a:t>mudah</a:t>
            </a:r>
            <a:r>
              <a:rPr lang="en-US" b="1" dirty="0"/>
              <a:t> </a:t>
            </a:r>
            <a:r>
              <a:rPr lang="en-US" b="1" dirty="0" err="1"/>
              <a:t>terlihat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jarak</a:t>
            </a:r>
            <a:r>
              <a:rPr lang="en-US" b="1" dirty="0"/>
              <a:t> </a:t>
            </a:r>
            <a:r>
              <a:rPr lang="en-US" b="1" dirty="0" err="1"/>
              <a:t>jauh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endParaRPr lang="id-ID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243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3945"/>
            <a:ext cx="8229600" cy="395221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segi</a:t>
            </a:r>
            <a:r>
              <a:rPr lang="en-US" b="1" dirty="0"/>
              <a:t> </a:t>
            </a:r>
            <a:r>
              <a:rPr lang="en-US" b="1" dirty="0" err="1"/>
              <a:t>enam</a:t>
            </a:r>
            <a:r>
              <a:rPr lang="en-US" b="1" dirty="0"/>
              <a:t> (hexagonal), </a:t>
            </a:r>
            <a:r>
              <a:rPr lang="en-US" b="1" dirty="0" err="1"/>
              <a:t>melambangkan</a:t>
            </a:r>
            <a:r>
              <a:rPr lang="en-US" dirty="0"/>
              <a:t>:</a:t>
            </a:r>
            <a:endParaRPr lang="id-ID" b="1" dirty="0"/>
          </a:p>
          <a:p>
            <a:pPr lvl="0" algn="just"/>
            <a:r>
              <a:rPr lang="en-US" dirty="0" err="1"/>
              <a:t>keterpaduan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kesinambungan</a:t>
            </a:r>
            <a:r>
              <a:rPr lang="en-US" dirty="0"/>
              <a:t> yang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 </a:t>
            </a:r>
            <a:r>
              <a:rPr lang="en-US" dirty="0" err="1"/>
              <a:t>prinsip</a:t>
            </a:r>
            <a:r>
              <a:rPr lang="en-US" dirty="0"/>
              <a:t> yang </a:t>
            </a:r>
            <a:r>
              <a:rPr lang="en-US" dirty="0" err="1"/>
              <a:t>melandasi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. </a:t>
            </a:r>
            <a:endParaRPr lang="id-ID" b="1" dirty="0"/>
          </a:p>
          <a:p>
            <a:pPr lvl="0" algn="just"/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pemerataan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di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id-ID" b="1" dirty="0"/>
          </a:p>
          <a:p>
            <a:pPr lvl="0" algn="just"/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pertanggung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. </a:t>
            </a:r>
            <a:endParaRPr lang="id-ID" b="1" dirty="0"/>
          </a:p>
          <a:p>
            <a:pPr algn="just"/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6934200" cy="148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125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US" b="1" dirty="0" err="1"/>
              <a:t>Irisan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buah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lingkaran</a:t>
            </a:r>
            <a:r>
              <a:rPr lang="en-US" b="1" dirty="0"/>
              <a:t>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b="1" dirty="0"/>
          </a:p>
          <a:p>
            <a:pPr lvl="0" algn="just"/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(UKM)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menanggulangi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id-ID" b="1" dirty="0"/>
          </a:p>
          <a:p>
            <a:pPr lvl="0" algn="just"/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Perseorangan</a:t>
            </a:r>
            <a:r>
              <a:rPr lang="en-US" dirty="0"/>
              <a:t> (UKP)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menanggulangi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.</a:t>
            </a:r>
            <a:endParaRPr lang="id-ID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5504"/>
            <a:ext cx="6934200" cy="148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440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3944"/>
            <a:ext cx="8229600" cy="445545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dirty="0" err="1"/>
              <a:t>Stilasi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bangunan</a:t>
            </a:r>
            <a:r>
              <a:rPr lang="en-US" dirty="0"/>
              <a:t>,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/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diberlakukannya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  <a:endParaRPr lang="id-ID" b="1" dirty="0"/>
          </a:p>
          <a:p>
            <a:pPr lvl="0" algn="just"/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segitiga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status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  <a:endParaRPr lang="id-ID" b="1" dirty="0"/>
          </a:p>
          <a:p>
            <a:pPr lvl="0" algn="just"/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palang</a:t>
            </a:r>
            <a:r>
              <a:rPr lang="en-US" b="1" dirty="0"/>
              <a:t> </a:t>
            </a:r>
            <a:r>
              <a:rPr lang="en-US" b="1" dirty="0" err="1"/>
              <a:t>hijau</a:t>
            </a:r>
            <a:r>
              <a:rPr lang="en-US" b="1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 </a:t>
            </a:r>
            <a:r>
              <a:rPr lang="en-US" dirty="0" err="1"/>
              <a:t>preventif</a:t>
            </a:r>
            <a:r>
              <a:rPr lang="en-US" dirty="0"/>
              <a:t>.   </a:t>
            </a:r>
            <a:endParaRPr lang="id-ID" b="1" dirty="0"/>
          </a:p>
          <a:p>
            <a:pPr algn="just"/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6934200" cy="148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354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0" algn="just"/>
            <a:r>
              <a:rPr lang="en-US" b="1" dirty="0" err="1" smtClean="0"/>
              <a:t>Warna</a:t>
            </a:r>
            <a:r>
              <a:rPr lang="en-US" b="1" dirty="0" smtClean="0"/>
              <a:t> </a:t>
            </a:r>
            <a:r>
              <a:rPr lang="en-US" b="1" dirty="0" err="1"/>
              <a:t>hijau</a:t>
            </a:r>
            <a:r>
              <a:rPr lang="en-US" b="1" dirty="0"/>
              <a:t>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.</a:t>
            </a:r>
            <a:endParaRPr lang="id-ID" b="1" dirty="0"/>
          </a:p>
          <a:p>
            <a:pPr lvl="0" algn="just"/>
            <a:r>
              <a:rPr lang="en-US" b="1" dirty="0" err="1"/>
              <a:t>Warna</a:t>
            </a:r>
            <a:r>
              <a:rPr lang="en-US" b="1" dirty="0"/>
              <a:t> </a:t>
            </a:r>
            <a:r>
              <a:rPr lang="en-US" b="1" dirty="0" err="1"/>
              <a:t>putih</a:t>
            </a:r>
            <a:r>
              <a:rPr lang="en-US" b="1" dirty="0"/>
              <a:t>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luhur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.</a:t>
            </a:r>
            <a:endParaRPr lang="id-ID" b="1" dirty="0"/>
          </a:p>
          <a:p>
            <a:pPr algn="just"/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6934200" cy="148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687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Referensi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PERATURAN </a:t>
            </a:r>
            <a:r>
              <a:rPr lang="en-US" dirty="0"/>
              <a:t>MENTERI KESEHATAN </a:t>
            </a:r>
            <a:r>
              <a:rPr lang="en-US" dirty="0" smtClean="0"/>
              <a:t>NOMOR </a:t>
            </a:r>
            <a:r>
              <a:rPr lang="id-ID" dirty="0"/>
              <a:t>75 TAHUN </a:t>
            </a:r>
            <a:r>
              <a:rPr lang="id-ID" dirty="0" smtClean="0"/>
              <a:t>2014 </a:t>
            </a:r>
            <a:r>
              <a:rPr lang="en-US" dirty="0" smtClean="0"/>
              <a:t>TENTANG </a:t>
            </a:r>
            <a:r>
              <a:rPr lang="id-ID" dirty="0"/>
              <a:t> </a:t>
            </a:r>
            <a:r>
              <a:rPr lang="en-US" dirty="0" smtClean="0"/>
              <a:t>PUSAT </a:t>
            </a:r>
            <a:r>
              <a:rPr lang="en-US" dirty="0"/>
              <a:t>KESEHATAN MASYARAKAT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503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Puskesmas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Unit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endParaRPr lang="id-ID" dirty="0" smtClean="0"/>
          </a:p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promotif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preventif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setinggi-tingginya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5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Visi</a:t>
            </a:r>
            <a:r>
              <a:rPr lang="en-US" b="1" dirty="0"/>
              <a:t> </a:t>
            </a:r>
            <a:r>
              <a:rPr lang="en-US" b="1" dirty="0" err="1"/>
              <a:t>pembangunan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terwujudnya</a:t>
            </a:r>
            <a:r>
              <a:rPr lang="en-US" dirty="0" smtClean="0"/>
              <a:t> Indonesia </a:t>
            </a:r>
            <a:r>
              <a:rPr lang="en-US" dirty="0" err="1" smtClean="0"/>
              <a:t>Sehat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1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Kecamatan</a:t>
            </a:r>
            <a:r>
              <a:rPr lang="en-US" b="1" dirty="0"/>
              <a:t> </a:t>
            </a:r>
            <a:r>
              <a:rPr lang="en-US" b="1" dirty="0" err="1"/>
              <a:t>sehat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bermutu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setinggi-tingginya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0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Indikator</a:t>
            </a:r>
            <a:r>
              <a:rPr lang="en-US" b="1" dirty="0"/>
              <a:t> </a:t>
            </a:r>
            <a:r>
              <a:rPr lang="en-US" b="1" dirty="0" err="1"/>
              <a:t>kecamatan</a:t>
            </a:r>
            <a:r>
              <a:rPr lang="en-US" b="1" dirty="0"/>
              <a:t> </a:t>
            </a:r>
            <a:r>
              <a:rPr lang="en-US" b="1" dirty="0" err="1"/>
              <a:t>sehat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bermutu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990600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Siaga</a:t>
            </a:r>
            <a:r>
              <a:rPr lang="en-US" dirty="0" smtClean="0"/>
              <a:t>, yang 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indikatornya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(UKBM),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penggerakan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/ </a:t>
            </a:r>
            <a:r>
              <a:rPr lang="en-US" dirty="0" err="1" smtClean="0"/>
              <a:t>kelurahan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(P3P)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(P3K).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9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304800"/>
            <a:ext cx="8229600" cy="1143000"/>
          </a:xfrm>
        </p:spPr>
        <p:txBody>
          <a:bodyPr/>
          <a:lstStyle/>
          <a:p>
            <a:r>
              <a:rPr lang="id-ID" b="1" dirty="0"/>
              <a:t>PASAL </a:t>
            </a:r>
            <a:r>
              <a:rPr lang="id-ID" b="1" dirty="0" smtClean="0"/>
              <a:t>5  </a:t>
            </a:r>
            <a:r>
              <a:rPr lang="id-ID" b="1" dirty="0"/>
              <a:t>PMK NO. 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Dalam melaksanakan tugas sebagaimana dimaksud dalam </a:t>
            </a:r>
            <a:r>
              <a:rPr lang="id-ID" dirty="0" smtClean="0"/>
              <a:t>PASAL 4  PMK NO. 75 Puskesmas </a:t>
            </a:r>
            <a:r>
              <a:rPr lang="id-ID" dirty="0"/>
              <a:t>menyelenggarakan fungsi:</a:t>
            </a:r>
          </a:p>
          <a:p>
            <a:pPr marL="514350" indent="-514350">
              <a:buAutoNum type="alphaLcPeriod"/>
            </a:pPr>
            <a:r>
              <a:rPr lang="id-ID" dirty="0" smtClean="0"/>
              <a:t>penyelenggaraan </a:t>
            </a:r>
            <a:r>
              <a:rPr lang="id-ID" dirty="0"/>
              <a:t>UKM tingkat pertama di wilayah kerjanya; 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penyelenggaraan </a:t>
            </a:r>
            <a:r>
              <a:rPr lang="id-ID" dirty="0"/>
              <a:t>UKP tingkat pertama di wilayah kerjanya.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0492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1463</Words>
  <Application>Microsoft Office PowerPoint</Application>
  <PresentationFormat>On-screen Show (4:3)</PresentationFormat>
  <Paragraphs>118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STANDAR AKREDITASI PELAYANAN KESEHATAN</vt:lpstr>
      <vt:lpstr>PUSKESMAS</vt:lpstr>
      <vt:lpstr>Landasan Hukum Dalam Penyelenggaraan Puskesmas</vt:lpstr>
      <vt:lpstr>Puskesmas</vt:lpstr>
      <vt:lpstr>Visi pembangunan kesehatan </vt:lpstr>
      <vt:lpstr>Kecamatan sehat </vt:lpstr>
      <vt:lpstr>Indikator kecamatan sehat adalah: </vt:lpstr>
      <vt:lpstr>PowerPoint Presentation</vt:lpstr>
      <vt:lpstr>PASAL 5  PMK NO. 75</vt:lpstr>
      <vt:lpstr>Upaya Kesehatan Masyarakat (UKM)</vt:lpstr>
      <vt:lpstr>Upaya Kesehatan Perseorangan (UKP)</vt:lpstr>
      <vt:lpstr>Sebagai penyelenggara UKM tingkat pertama, Puskesmas berwenang :</vt:lpstr>
      <vt:lpstr>PowerPoint Presentation</vt:lpstr>
      <vt:lpstr>Sebagai penyelenggara UKP tingkat pertama, Puskesmas berwenang :</vt:lpstr>
      <vt:lpstr>PowerPoint Presentation</vt:lpstr>
      <vt:lpstr>PERSYARATAN LOKASI PUSKESMAS</vt:lpstr>
      <vt:lpstr>A. GEOGRAFIS</vt:lpstr>
      <vt:lpstr>B. Aksesibilitas untuk jalur transportasi </vt:lpstr>
      <vt:lpstr>C. Kontur Tanah</vt:lpstr>
      <vt:lpstr>D. Fasilitas parkir</vt:lpstr>
      <vt:lpstr>E. Fasilitas Keamanan</vt:lpstr>
      <vt:lpstr>F. Ketersediaan utilitas publik</vt:lpstr>
      <vt:lpstr>G. Pengelolaan Kesehatan Lingkungan</vt:lpstr>
      <vt:lpstr>H. Kondisi lainnya</vt:lpstr>
      <vt:lpstr>PERSYARATAN BANGUNAN PUSKESMAS</vt:lpstr>
      <vt:lpstr>Arsitektur Bangunan</vt:lpstr>
      <vt:lpstr>..Arsitektur Bangunan</vt:lpstr>
      <vt:lpstr>..Arsitektur Bangunan</vt:lpstr>
      <vt:lpstr>.. Arsitektur Bangunan</vt:lpstr>
      <vt:lpstr>.. Arsitektur Bangunan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23</cp:revision>
  <dcterms:created xsi:type="dcterms:W3CDTF">2017-09-06T22:22:30Z</dcterms:created>
  <dcterms:modified xsi:type="dcterms:W3CDTF">2017-10-16T15:15:54Z</dcterms:modified>
</cp:coreProperties>
</file>