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5" r:id="rId17"/>
    <p:sldId id="274" r:id="rId18"/>
    <p:sldId id="275" r:id="rId19"/>
    <p:sldId id="286" r:id="rId20"/>
    <p:sldId id="276" r:id="rId21"/>
    <p:sldId id="277" r:id="rId22"/>
    <p:sldId id="272" r:id="rId23"/>
    <p:sldId id="273" r:id="rId24"/>
    <p:sldId id="278" r:id="rId25"/>
    <p:sldId id="279" r:id="rId26"/>
    <p:sldId id="281" r:id="rId27"/>
    <p:sldId id="282" r:id="rId28"/>
    <p:sldId id="283" r:id="rId29"/>
    <p:sldId id="287" r:id="rId30"/>
    <p:sldId id="288" r:id="rId31"/>
    <p:sldId id="284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94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814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7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978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276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14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004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87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20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39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170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6F178-BA42-4D08-B2E1-DED406F6CE6D}" type="datetimeFigureOut">
              <a:rPr lang="id-ID" smtClean="0"/>
              <a:t>16/10/2017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73A9-427D-4058-A33E-EA2ED0B66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082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513332" y="-869839"/>
            <a:ext cx="12170664" cy="910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4005064"/>
            <a:ext cx="7772400" cy="1470025"/>
          </a:xfrm>
        </p:spPr>
        <p:txBody>
          <a:bodyPr/>
          <a:lstStyle/>
          <a:p>
            <a:r>
              <a:rPr lang="id-ID" b="1" dirty="0" smtClean="0"/>
              <a:t>MANAJEMEN PUSKESMAS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77272"/>
            <a:ext cx="6400800" cy="841648"/>
          </a:xfrm>
        </p:spPr>
        <p:txBody>
          <a:bodyPr/>
          <a:lstStyle/>
          <a:p>
            <a:r>
              <a:rPr lang="id-ID" b="1" dirty="0" smtClean="0"/>
              <a:t>Laela Indawati, SSt.MIK., MKM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74594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t="23555" r="23281" b="29331"/>
          <a:stretch/>
        </p:blipFill>
        <p:spPr bwMode="auto">
          <a:xfrm>
            <a:off x="0" y="692695"/>
            <a:ext cx="9144000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3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PERENCANAAN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t="21256" r="24564" b="12884"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err="1"/>
              <a:t>Puskesmas</a:t>
            </a:r>
            <a:r>
              <a:rPr lang="es-ES" dirty="0"/>
              <a:t> </a:t>
            </a:r>
            <a:r>
              <a:rPr lang="es-ES" dirty="0" err="1"/>
              <a:t>akan</a:t>
            </a:r>
            <a:r>
              <a:rPr lang="es-ES" dirty="0"/>
              <a:t> </a:t>
            </a:r>
            <a:r>
              <a:rPr lang="es-ES" dirty="0" err="1"/>
              <a:t>menyusun</a:t>
            </a:r>
            <a:r>
              <a:rPr lang="es-ES" dirty="0"/>
              <a:t> </a:t>
            </a:r>
            <a:r>
              <a:rPr lang="es-ES" dirty="0" err="1"/>
              <a:t>rencana</a:t>
            </a:r>
            <a:r>
              <a:rPr lang="es-ES" dirty="0"/>
              <a:t> 5 (lima) </a:t>
            </a:r>
            <a:r>
              <a:rPr lang="es-ES" dirty="0" err="1"/>
              <a:t>tahunan</a:t>
            </a:r>
            <a:r>
              <a:rPr lang="es-ES" dirty="0"/>
              <a:t> dan </a:t>
            </a:r>
            <a:r>
              <a:rPr lang="es-ES" dirty="0" err="1" smtClean="0"/>
              <a:t>rincian</a:t>
            </a:r>
            <a:r>
              <a:rPr lang="id-ID" dirty="0" smtClean="0"/>
              <a:t> rencana </a:t>
            </a:r>
            <a:r>
              <a:rPr lang="id-ID" dirty="0"/>
              <a:t>tahunannya berdasarkan pada hasil evaluasi tahun </a:t>
            </a:r>
            <a:r>
              <a:rPr lang="id-ID" dirty="0" smtClean="0"/>
              <a:t>sebelumnya </a:t>
            </a:r>
            <a:r>
              <a:rPr lang="nn-NO" dirty="0" smtClean="0"/>
              <a:t>dan </a:t>
            </a:r>
            <a:r>
              <a:rPr lang="nn-NO" dirty="0"/>
              <a:t>mengacu pada kebijakan kesehatan dari tingkat administrasi diatasnya</a:t>
            </a:r>
            <a:r>
              <a:rPr lang="nn-NO" dirty="0" smtClean="0"/>
              <a:t>,</a:t>
            </a:r>
            <a:r>
              <a:rPr lang="id-ID" dirty="0" smtClean="0"/>
              <a:t> baik </a:t>
            </a:r>
            <a:r>
              <a:rPr lang="id-ID" dirty="0"/>
              <a:t>kabupaten/kota, provinsi, dan pusat. Untuk kepentingan </a:t>
            </a:r>
            <a:r>
              <a:rPr lang="id-ID" dirty="0" smtClean="0"/>
              <a:t>penyusunan perencanaan </a:t>
            </a:r>
            <a:r>
              <a:rPr lang="id-ID" dirty="0"/>
              <a:t>Puskesmas, </a:t>
            </a:r>
            <a:r>
              <a:rPr lang="id-ID" b="1" dirty="0"/>
              <a:t>perlu diselaraskan dengan Program </a:t>
            </a:r>
            <a:r>
              <a:rPr lang="id-ID" b="1" dirty="0" smtClean="0"/>
              <a:t>Indonesia Sehat </a:t>
            </a:r>
            <a:r>
              <a:rPr lang="id-ID" b="1" dirty="0"/>
              <a:t>dengan Pendekatan Keluarga dan program kesehatan </a:t>
            </a:r>
            <a:r>
              <a:rPr lang="id-ID" b="1" dirty="0" smtClean="0"/>
              <a:t>nasional lainnya</a:t>
            </a:r>
            <a:endParaRPr lang="id-ID" b="1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38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PENGGERAKAN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Penggerakan </a:t>
            </a:r>
            <a:r>
              <a:rPr lang="id-ID" dirty="0"/>
              <a:t>pelaksanaan program/kegiatan </a:t>
            </a:r>
            <a:r>
              <a:rPr lang="id-ID" dirty="0" smtClean="0"/>
              <a:t>dapat dilakukan </a:t>
            </a:r>
            <a:r>
              <a:rPr lang="id-ID" dirty="0"/>
              <a:t>melalui berbagai cara, diantaranya adalah </a:t>
            </a:r>
            <a:endParaRPr lang="id-ID" dirty="0" smtClean="0"/>
          </a:p>
          <a:p>
            <a:pPr algn="just"/>
            <a:r>
              <a:rPr lang="id-ID" dirty="0" smtClean="0"/>
              <a:t>rapat </a:t>
            </a:r>
            <a:r>
              <a:rPr lang="id-ID" dirty="0"/>
              <a:t>dinas,</a:t>
            </a:r>
          </a:p>
          <a:p>
            <a:pPr algn="just"/>
            <a:r>
              <a:rPr lang="id-ID" dirty="0"/>
              <a:t>pengarahan pada saat apel pegawai, </a:t>
            </a:r>
            <a:endParaRPr lang="id-ID" dirty="0" smtClean="0"/>
          </a:p>
          <a:p>
            <a:pPr algn="just"/>
            <a:r>
              <a:rPr lang="id-ID" dirty="0" smtClean="0"/>
              <a:t>pelaksanaan </a:t>
            </a:r>
            <a:r>
              <a:rPr lang="id-ID" dirty="0"/>
              <a:t>kegiatan dari </a:t>
            </a:r>
            <a:r>
              <a:rPr lang="id-ID" dirty="0" smtClean="0"/>
              <a:t>setiap </a:t>
            </a:r>
            <a:r>
              <a:rPr lang="pt-BR" dirty="0" smtClean="0"/>
              <a:t>program </a:t>
            </a:r>
            <a:r>
              <a:rPr lang="pt-BR" dirty="0"/>
              <a:t>sesuai </a:t>
            </a:r>
            <a:r>
              <a:rPr lang="pt-BR" dirty="0" smtClean="0"/>
              <a:t>penjadwalan </a:t>
            </a:r>
            <a:r>
              <a:rPr lang="pt-BR" dirty="0"/>
              <a:t>pada Rencana Pelaksanaan Kegiatan bulanan, </a:t>
            </a:r>
          </a:p>
          <a:p>
            <a:pPr algn="just"/>
            <a:r>
              <a:rPr lang="id-ID" dirty="0" smtClean="0"/>
              <a:t>melalui </a:t>
            </a:r>
            <a:r>
              <a:rPr lang="id-ID" dirty="0"/>
              <a:t>forum yang dibentuk khusus untuk </a:t>
            </a:r>
            <a:r>
              <a:rPr lang="id-ID" dirty="0" smtClean="0"/>
              <a:t>melakukan </a:t>
            </a:r>
            <a:r>
              <a:rPr lang="id-ID" dirty="0"/>
              <a:t>penggerakan </a:t>
            </a:r>
            <a:r>
              <a:rPr lang="id-ID" dirty="0" smtClean="0"/>
              <a:t>pelaksanaan program/kegiatan </a:t>
            </a:r>
            <a:r>
              <a:rPr lang="id-ID" dirty="0"/>
              <a:t>dinamakan forum Lokakarya Mini Puskesmas.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011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Tujuan Lokakarya </a:t>
            </a:r>
            <a:r>
              <a:rPr lang="id-ID" dirty="0"/>
              <a:t>mini bulanan </a:t>
            </a:r>
            <a:r>
              <a:rPr lang="id-ID" dirty="0" smtClean="0"/>
              <a:t>: </a:t>
            </a:r>
          </a:p>
          <a:p>
            <a:pPr algn="just"/>
            <a:r>
              <a:rPr lang="id-ID" dirty="0" smtClean="0"/>
              <a:t>untuk </a:t>
            </a:r>
            <a:r>
              <a:rPr lang="id-ID" dirty="0"/>
              <a:t>menilai </a:t>
            </a:r>
            <a:r>
              <a:rPr lang="id-ID" dirty="0" smtClean="0"/>
              <a:t>sampai seberapa </a:t>
            </a:r>
            <a:r>
              <a:rPr lang="id-ID" dirty="0"/>
              <a:t>jauh pencapaian dan hambatan-hambatan yang </a:t>
            </a:r>
            <a:r>
              <a:rPr lang="id-ID" dirty="0" smtClean="0"/>
              <a:t>dijumpai oleh </a:t>
            </a:r>
            <a:r>
              <a:rPr lang="id-ID" dirty="0"/>
              <a:t>para pelaksana program/kegiatan pada bulan atau periode </a:t>
            </a:r>
            <a:r>
              <a:rPr lang="id-ID" dirty="0" smtClean="0"/>
              <a:t>yang </a:t>
            </a:r>
            <a:r>
              <a:rPr lang="fi-FI" dirty="0" smtClean="0"/>
              <a:t>lalu</a:t>
            </a:r>
            <a:r>
              <a:rPr lang="id-ID" dirty="0" smtClean="0"/>
              <a:t>, </a:t>
            </a:r>
            <a:r>
              <a:rPr lang="fi-FI" dirty="0" smtClean="0"/>
              <a:t>sekaligus </a:t>
            </a:r>
            <a:endParaRPr lang="id-ID" dirty="0" smtClean="0"/>
          </a:p>
          <a:p>
            <a:pPr algn="just"/>
            <a:r>
              <a:rPr lang="fi-FI" dirty="0" smtClean="0"/>
              <a:t>pemantauan </a:t>
            </a:r>
            <a:r>
              <a:rPr lang="fi-FI" dirty="0"/>
              <a:t>terhadap pelaksanaan rencana </a:t>
            </a:r>
            <a:r>
              <a:rPr lang="fi-FI" dirty="0" smtClean="0"/>
              <a:t>kegiatan</a:t>
            </a:r>
            <a:r>
              <a:rPr lang="id-ID" dirty="0" smtClean="0"/>
              <a:t> Puskesmas </a:t>
            </a:r>
            <a:r>
              <a:rPr lang="id-ID" dirty="0"/>
              <a:t>yang akan datang; </a:t>
            </a:r>
            <a:r>
              <a:rPr lang="id-ID" dirty="0" smtClean="0"/>
              <a:t> </a:t>
            </a:r>
          </a:p>
          <a:p>
            <a:pPr marL="0" indent="0" algn="just">
              <a:buNone/>
            </a:pPr>
            <a:r>
              <a:rPr lang="id-ID" b="1" dirty="0" smtClean="0"/>
              <a:t>sehingga </a:t>
            </a:r>
            <a:r>
              <a:rPr lang="id-ID" b="1" dirty="0"/>
              <a:t>dapat dibuat </a:t>
            </a:r>
            <a:r>
              <a:rPr lang="id-ID" b="1" dirty="0" smtClean="0"/>
              <a:t>perencanaan ulang </a:t>
            </a:r>
            <a:r>
              <a:rPr lang="id-ID" b="1" dirty="0"/>
              <a:t>yang lebih baik dan sesuai dengan tujuan yang hendak dicapai</a:t>
            </a:r>
            <a:r>
              <a:rPr lang="id-ID" dirty="0"/>
              <a:t>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286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/>
              <a:t>PENGAWASAN, PENGENDALIAN, DAN PENILAIAN KINERJA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/>
              <a:t>Manajemen perencanaan yang telah ditetapkan sebagai Rencana </a:t>
            </a:r>
            <a:r>
              <a:rPr lang="id-ID" dirty="0" smtClean="0"/>
              <a:t>Pelaksanaan </a:t>
            </a:r>
            <a:r>
              <a:rPr lang="id-ID" dirty="0"/>
              <a:t>Kegiatan, perlu dilakukan pengawasan dan pengendalian </a:t>
            </a:r>
            <a:r>
              <a:rPr lang="id-ID" dirty="0" smtClean="0"/>
              <a:t>agar target </a:t>
            </a:r>
            <a:r>
              <a:rPr lang="id-ID" dirty="0"/>
              <a:t>output dari setiap kegiatan dapat dicapai secara optimal. </a:t>
            </a:r>
          </a:p>
        </p:txBody>
      </p:sp>
    </p:spTree>
    <p:extLst>
      <p:ext uri="{BB962C8B-B14F-4D97-AF65-F5344CB8AC3E}">
        <p14:creationId xmlns:p14="http://schemas.microsoft.com/office/powerpoint/2010/main" val="392980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d-ID" dirty="0"/>
              <a:t>Hal-hal </a:t>
            </a:r>
            <a:r>
              <a:rPr lang="id-ID" dirty="0" smtClean="0"/>
              <a:t>yang menjadi </a:t>
            </a:r>
            <a:r>
              <a:rPr lang="id-ID" dirty="0"/>
              <a:t>faktor penghambat pencapaian target output yang ditemukan </a:t>
            </a:r>
            <a:r>
              <a:rPr lang="id-ID" dirty="0" smtClean="0"/>
              <a:t>pada proses </a:t>
            </a:r>
            <a:r>
              <a:rPr lang="id-ID" dirty="0"/>
              <a:t>pengawasan dan pengendalian, dapat segera diatasi </a:t>
            </a:r>
            <a:r>
              <a:rPr lang="id-ID" dirty="0" smtClean="0"/>
              <a:t>melalui penyesuaian </a:t>
            </a:r>
            <a:r>
              <a:rPr lang="id-ID" dirty="0"/>
              <a:t>perencanaan </a:t>
            </a:r>
            <a:r>
              <a:rPr lang="id-ID" dirty="0" smtClean="0"/>
              <a:t>selanjutnya,  melalui</a:t>
            </a:r>
          </a:p>
          <a:p>
            <a:pPr algn="just"/>
            <a:r>
              <a:rPr lang="id-ID" dirty="0" smtClean="0"/>
              <a:t>forum </a:t>
            </a:r>
            <a:r>
              <a:rPr lang="id-ID" dirty="0"/>
              <a:t>lokakarya mini</a:t>
            </a:r>
            <a:r>
              <a:rPr lang="id-ID" dirty="0" smtClean="0"/>
              <a:t>, </a:t>
            </a:r>
          </a:p>
          <a:p>
            <a:pPr algn="just"/>
            <a:r>
              <a:rPr lang="id-ID" dirty="0" smtClean="0"/>
              <a:t>kegiatan </a:t>
            </a:r>
            <a:r>
              <a:rPr lang="id-ID" dirty="0"/>
              <a:t>monitoring rutin terhadap upaya </a:t>
            </a:r>
            <a:r>
              <a:rPr lang="id-ID" dirty="0" smtClean="0"/>
              <a:t>yang dilakukan</a:t>
            </a:r>
            <a:r>
              <a:rPr lang="id-ID" dirty="0"/>
              <a:t>, dengan berpedoman pada </a:t>
            </a:r>
            <a:r>
              <a:rPr lang="id-ID" dirty="0" smtClean="0"/>
              <a:t>NSPK (Norma, Standar, Prosedur, Kriteria)  </a:t>
            </a:r>
            <a:r>
              <a:rPr lang="id-ID" dirty="0"/>
              <a:t>masing-masing </a:t>
            </a:r>
            <a:r>
              <a:rPr lang="id-ID" dirty="0" smtClean="0"/>
              <a:t>program.</a:t>
            </a:r>
          </a:p>
          <a:p>
            <a:pPr marL="0" indent="0" algn="just">
              <a:buNone/>
            </a:pPr>
            <a:r>
              <a:rPr lang="id-ID" dirty="0" smtClean="0"/>
              <a:t>Hasil </a:t>
            </a:r>
            <a:r>
              <a:rPr lang="sv-SE" dirty="0" smtClean="0"/>
              <a:t>pengawasan </a:t>
            </a:r>
            <a:r>
              <a:rPr lang="sv-SE" dirty="0"/>
              <a:t>dan pengendalian akan dinilai didalam suatu proses </a:t>
            </a:r>
            <a:r>
              <a:rPr lang="sv-SE" dirty="0" smtClean="0"/>
              <a:t>penilaian</a:t>
            </a:r>
            <a:r>
              <a:rPr lang="id-ID" dirty="0" smtClean="0"/>
              <a:t> kinerja </a:t>
            </a:r>
            <a:r>
              <a:rPr lang="id-ID" dirty="0"/>
              <a:t>Puskesmas, yang juga merupakan instrument/</a:t>
            </a:r>
            <a:r>
              <a:rPr lang="id-ID" i="1" dirty="0"/>
              <a:t>tools untuk </a:t>
            </a:r>
            <a:r>
              <a:rPr lang="id-ID" i="1" dirty="0" smtClean="0"/>
              <a:t>menilai </a:t>
            </a:r>
            <a:r>
              <a:rPr lang="fi-FI" dirty="0" smtClean="0"/>
              <a:t>pelaksanaan </a:t>
            </a:r>
            <a:r>
              <a:rPr lang="fi-FI" dirty="0"/>
              <a:t>proses manajemen Puskesmas secara keseluruhan. </a:t>
            </a:r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935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PENGAWASAN </a:t>
            </a:r>
            <a:r>
              <a:rPr lang="id-ID" dirty="0"/>
              <a:t>DAN </a:t>
            </a:r>
            <a:r>
              <a:rPr lang="id-ID" dirty="0" smtClean="0"/>
              <a:t>PENGENDALIAN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dirty="0"/>
              <a:t>Pengawasan Puskesmas dibedakan menjadi dua, yaitu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pengawasan internal 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pengawasan </a:t>
            </a:r>
            <a:r>
              <a:rPr lang="id-ID" dirty="0"/>
              <a:t>yang dilakukan oleh Puskesmas sendiri, baik oleh </a:t>
            </a:r>
            <a:r>
              <a:rPr lang="id-ID" dirty="0" smtClean="0"/>
              <a:t>Kepala Puskesmas</a:t>
            </a:r>
            <a:r>
              <a:rPr lang="id-ID" dirty="0"/>
              <a:t>, tim audit internal maupun setiap penanggung jawab </a:t>
            </a:r>
            <a:r>
              <a:rPr lang="id-ID" dirty="0" smtClean="0"/>
              <a:t>dan </a:t>
            </a:r>
            <a:r>
              <a:rPr lang="sv-SE" dirty="0" smtClean="0"/>
              <a:t>pengelola/pelaksana </a:t>
            </a:r>
            <a:r>
              <a:rPr lang="sv-SE" dirty="0"/>
              <a:t>program. 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2.  P</a:t>
            </a:r>
            <a:r>
              <a:rPr lang="sv-SE" dirty="0" smtClean="0"/>
              <a:t>engawasan </a:t>
            </a:r>
            <a:r>
              <a:rPr lang="sv-SE" dirty="0"/>
              <a:t>eksternal</a:t>
            </a:r>
          </a:p>
          <a:p>
            <a:pPr marL="0" indent="0">
              <a:buNone/>
            </a:pPr>
            <a:r>
              <a:rPr lang="id-ID" dirty="0"/>
              <a:t>dilakukan oleh instansi dari luar Puskesmas antara lain </a:t>
            </a:r>
            <a:r>
              <a:rPr lang="id-ID" dirty="0" smtClean="0"/>
              <a:t>dinas </a:t>
            </a:r>
            <a:r>
              <a:rPr lang="fi-FI" dirty="0" smtClean="0"/>
              <a:t>kesehatan </a:t>
            </a:r>
            <a:r>
              <a:rPr lang="fi-FI" dirty="0"/>
              <a:t>kabupaten/kota, institusi lain selain Dinas </a:t>
            </a:r>
            <a:r>
              <a:rPr lang="fi-FI" dirty="0" smtClean="0"/>
              <a:t>Kesehatan</a:t>
            </a:r>
            <a:r>
              <a:rPr lang="id-ID" dirty="0"/>
              <a:t> </a:t>
            </a:r>
            <a:r>
              <a:rPr lang="id-ID" dirty="0" smtClean="0"/>
              <a:t>Kabupaten/Kota</a:t>
            </a:r>
            <a:r>
              <a:rPr lang="id-ID" dirty="0"/>
              <a:t>, dan/atau masyarakat. </a:t>
            </a:r>
          </a:p>
        </p:txBody>
      </p:sp>
    </p:spTree>
    <p:extLst>
      <p:ext uri="{BB962C8B-B14F-4D97-AF65-F5344CB8AC3E}">
        <p14:creationId xmlns:p14="http://schemas.microsoft.com/office/powerpoint/2010/main" val="358067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Pengawasan </a:t>
            </a:r>
            <a:r>
              <a:rPr lang="id-ID" dirty="0"/>
              <a:t>yang dilakukan mencakup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aspek </a:t>
            </a:r>
            <a:r>
              <a:rPr lang="id-ID" dirty="0"/>
              <a:t>administratif,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sumber </a:t>
            </a:r>
            <a:r>
              <a:rPr lang="sv-SE" dirty="0" smtClean="0"/>
              <a:t>daya</a:t>
            </a:r>
            <a:r>
              <a:rPr lang="sv-SE" dirty="0"/>
              <a:t>,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pencapaian </a:t>
            </a:r>
            <a:r>
              <a:rPr lang="sv-SE" dirty="0"/>
              <a:t>kinerja program, dan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teknis </a:t>
            </a:r>
            <a:r>
              <a:rPr lang="sv-SE" dirty="0"/>
              <a:t>pelayanan.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9836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v-SE" dirty="0" smtClean="0"/>
              <a:t>Apabila</a:t>
            </a:r>
            <a:r>
              <a:rPr lang="id-ID" dirty="0" smtClean="0"/>
              <a:t> ditemukan </a:t>
            </a:r>
            <a:r>
              <a:rPr lang="id-ID" dirty="0"/>
              <a:t>adanya ketidaksesuaian baik terhadap rencana, </a:t>
            </a:r>
            <a:r>
              <a:rPr lang="id-ID" dirty="0" smtClean="0"/>
              <a:t>standar, peraturan </a:t>
            </a:r>
            <a:r>
              <a:rPr lang="id-ID" dirty="0"/>
              <a:t>perundangan maupun berbagai kewajiban yang </a:t>
            </a:r>
            <a:r>
              <a:rPr lang="id-ID" dirty="0" smtClean="0"/>
              <a:t>berlaku perlu </a:t>
            </a:r>
            <a:r>
              <a:rPr lang="id-ID" dirty="0"/>
              <a:t>dilakukan pembinaan sesuai dengan ketentuan yang berlaku.</a:t>
            </a:r>
          </a:p>
          <a:p>
            <a:pPr algn="just"/>
            <a:r>
              <a:rPr lang="id-ID" dirty="0"/>
              <a:t>Pengawasan dilakukan melalui kegiatan supervisi yang </a:t>
            </a:r>
            <a:r>
              <a:rPr lang="id-ID" dirty="0" smtClean="0"/>
              <a:t>dapat dilakukan </a:t>
            </a:r>
            <a:r>
              <a:rPr lang="id-ID" dirty="0"/>
              <a:t>secara terjadwal atau sewaktu-waktu. 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95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Pedoman manajemen Puskesmas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menyusun </a:t>
            </a:r>
            <a:r>
              <a:rPr lang="id-ID" dirty="0"/>
              <a:t>rencana 5 (lima) tahunan </a:t>
            </a:r>
            <a:r>
              <a:rPr lang="id-ID" dirty="0" smtClean="0"/>
              <a:t>yang kemudian </a:t>
            </a:r>
            <a:r>
              <a:rPr lang="id-ID" dirty="0"/>
              <a:t>dirinci kedalam rencana tahunan;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i-FI" dirty="0" smtClean="0"/>
              <a:t>menggerakan </a:t>
            </a:r>
            <a:r>
              <a:rPr lang="fi-FI" dirty="0"/>
              <a:t>pelaksanaan upaya </a:t>
            </a:r>
            <a:r>
              <a:rPr lang="fi-FI" dirty="0" smtClean="0"/>
              <a:t>kesehatan</a:t>
            </a:r>
            <a:r>
              <a:rPr lang="id-ID" dirty="0" smtClean="0"/>
              <a:t> secara </a:t>
            </a:r>
            <a:r>
              <a:rPr lang="id-ID" dirty="0"/>
              <a:t>efesien dan efektif;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v-SE" dirty="0" smtClean="0"/>
              <a:t>melaksanakan </a:t>
            </a:r>
            <a:r>
              <a:rPr lang="sv-SE" dirty="0"/>
              <a:t>pengawasan, pengendalian </a:t>
            </a:r>
            <a:r>
              <a:rPr lang="sv-SE" dirty="0" smtClean="0"/>
              <a:t>dan</a:t>
            </a:r>
            <a:r>
              <a:rPr lang="id-ID" dirty="0" smtClean="0"/>
              <a:t> penilaian </a:t>
            </a:r>
            <a:r>
              <a:rPr lang="id-ID" dirty="0"/>
              <a:t>kinerja Puskesmas;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mengelola </a:t>
            </a:r>
            <a:r>
              <a:rPr lang="id-ID" dirty="0"/>
              <a:t>sumber daya secara efisien dan </a:t>
            </a:r>
            <a:r>
              <a:rPr lang="id-ID" dirty="0" smtClean="0"/>
              <a:t>efektif; dan</a:t>
            </a:r>
            <a:endParaRPr lang="id-ID" dirty="0"/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menerapkan </a:t>
            </a:r>
            <a:r>
              <a:rPr lang="id-ID" dirty="0"/>
              <a:t>pola kepemimpinan yang </a:t>
            </a:r>
            <a:r>
              <a:rPr lang="id-ID" dirty="0" smtClean="0"/>
              <a:t>tepat dalam </a:t>
            </a:r>
            <a:r>
              <a:rPr lang="id-ID" dirty="0"/>
              <a:t>menggerakkan, memotivasi, </a:t>
            </a:r>
            <a:r>
              <a:rPr lang="id-ID" dirty="0" smtClean="0"/>
              <a:t>dan membangun </a:t>
            </a:r>
            <a:r>
              <a:rPr lang="id-ID" dirty="0"/>
              <a:t>budaya kerja yang baik </a:t>
            </a:r>
            <a:r>
              <a:rPr lang="id-ID" dirty="0" smtClean="0"/>
              <a:t>serta bertanggung </a:t>
            </a:r>
            <a:r>
              <a:rPr lang="id-ID" dirty="0"/>
              <a:t>jawab untuk meningkatkan </a:t>
            </a:r>
            <a:r>
              <a:rPr lang="id-ID" dirty="0" smtClean="0"/>
              <a:t>mutu dan </a:t>
            </a:r>
            <a:r>
              <a:rPr lang="id-ID" dirty="0"/>
              <a:t>kinerjanya.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2403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Pengendalian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 smtClean="0"/>
              <a:t>adalah </a:t>
            </a:r>
            <a:r>
              <a:rPr lang="id-ID" dirty="0"/>
              <a:t>serangkaian aktivitas untuk </a:t>
            </a:r>
            <a:r>
              <a:rPr lang="id-ID" dirty="0" smtClean="0"/>
              <a:t>menjamin kesesuaian </a:t>
            </a:r>
            <a:r>
              <a:rPr lang="id-ID" dirty="0"/>
              <a:t>pelaksanaan kegiatan dengan rencana yang </a:t>
            </a:r>
            <a:r>
              <a:rPr lang="id-ID" dirty="0" smtClean="0"/>
              <a:t>telah ditetapkan </a:t>
            </a:r>
            <a:r>
              <a:rPr lang="id-ID" dirty="0"/>
              <a:t>sebelumnya dengan cara membandingkan capaian saat </a:t>
            </a:r>
            <a:r>
              <a:rPr lang="id-ID" dirty="0" smtClean="0"/>
              <a:t>ini dengan </a:t>
            </a:r>
            <a:r>
              <a:rPr lang="id-ID" dirty="0"/>
              <a:t>target yang telah ditetapkan sebelumnya. Jika terdapat ketidaksesuaian, maka harus dilakukan upaya perbaikan (</a:t>
            </a:r>
            <a:r>
              <a:rPr lang="id-ID" i="1" dirty="0" smtClean="0"/>
              <a:t>corrective action</a:t>
            </a:r>
            <a:r>
              <a:rPr lang="id-ID" i="1" dirty="0"/>
              <a:t>).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05894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Kegiatan </a:t>
            </a:r>
            <a:r>
              <a:rPr lang="id-ID" dirty="0"/>
              <a:t>pengendalian ini harus dilakukan secara </a:t>
            </a:r>
            <a:r>
              <a:rPr lang="id-ID" dirty="0" smtClean="0"/>
              <a:t>terus menerus</a:t>
            </a:r>
            <a:r>
              <a:rPr lang="id-ID" dirty="0"/>
              <a:t>. Pengendalian dapat dilakukan secara berjenjang oleh </a:t>
            </a:r>
            <a:r>
              <a:rPr lang="id-ID" dirty="0" smtClean="0"/>
              <a:t>Dinas </a:t>
            </a:r>
            <a:r>
              <a:rPr lang="fi-FI" dirty="0" smtClean="0"/>
              <a:t>kesehatan </a:t>
            </a:r>
            <a:r>
              <a:rPr lang="fi-FI" dirty="0"/>
              <a:t>kabupaten/kota, Kepala Puskesmas, maupun </a:t>
            </a:r>
            <a:r>
              <a:rPr lang="fi-FI" dirty="0" smtClean="0"/>
              <a:t>penanggung</a:t>
            </a:r>
            <a:r>
              <a:rPr lang="id-ID" dirty="0" smtClean="0"/>
              <a:t> jawab </a:t>
            </a:r>
            <a:r>
              <a:rPr lang="id-ID" dirty="0"/>
              <a:t>program. </a:t>
            </a:r>
          </a:p>
        </p:txBody>
      </p:sp>
    </p:spTree>
    <p:extLst>
      <p:ext uri="{BB962C8B-B14F-4D97-AF65-F5344CB8AC3E}">
        <p14:creationId xmlns:p14="http://schemas.microsoft.com/office/powerpoint/2010/main" val="174544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id-ID" dirty="0"/>
              <a:t>Tujuan </a:t>
            </a:r>
            <a:r>
              <a:rPr lang="id-ID" dirty="0" smtClean="0"/>
              <a:t>pengawasan </a:t>
            </a:r>
            <a:r>
              <a:rPr lang="id-ID" dirty="0"/>
              <a:t>dan pengendalian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8539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i-FI" sz="2200" dirty="0" smtClean="0"/>
              <a:t>Mengetahui </a:t>
            </a:r>
            <a:r>
              <a:rPr lang="fi-FI" sz="2200" dirty="0"/>
              <a:t>sejauh mana pelaksanaan pelayanan kesehatan,</a:t>
            </a:r>
          </a:p>
          <a:p>
            <a:pPr marL="0" indent="0" algn="just">
              <a:buNone/>
            </a:pPr>
            <a:r>
              <a:rPr lang="id-ID" sz="2200" dirty="0"/>
              <a:t>apakah sesuai dengan standar atau rencana </a:t>
            </a:r>
            <a:r>
              <a:rPr lang="id-ID" sz="2200" dirty="0" smtClean="0"/>
              <a:t>kerja,?</a:t>
            </a:r>
          </a:p>
          <a:p>
            <a:pPr marL="0" indent="0" algn="just">
              <a:buNone/>
            </a:pPr>
            <a:r>
              <a:rPr lang="id-ID" sz="2200" dirty="0" smtClean="0"/>
              <a:t>apakah sumber daya </a:t>
            </a:r>
            <a:r>
              <a:rPr lang="id-ID" sz="2200" dirty="0"/>
              <a:t>telah ada dan digunakan sesuai dengan yang </a:t>
            </a:r>
            <a:r>
              <a:rPr lang="id-ID" sz="2200" dirty="0" smtClean="0"/>
              <a:t>telah </a:t>
            </a:r>
            <a:r>
              <a:rPr lang="es-ES" sz="2200" dirty="0" err="1" smtClean="0"/>
              <a:t>ditetapkan</a:t>
            </a:r>
            <a:r>
              <a:rPr lang="es-ES" sz="2200" dirty="0" smtClean="0"/>
              <a:t> </a:t>
            </a:r>
            <a:r>
              <a:rPr lang="es-ES" sz="2200" dirty="0"/>
              <a:t>secara </a:t>
            </a:r>
            <a:r>
              <a:rPr lang="es-ES" sz="2200" dirty="0" err="1"/>
              <a:t>efektif</a:t>
            </a:r>
            <a:r>
              <a:rPr lang="es-ES" sz="2200" dirty="0"/>
              <a:t> dan </a:t>
            </a:r>
            <a:r>
              <a:rPr lang="es-ES" sz="2200" dirty="0" err="1" smtClean="0"/>
              <a:t>efisien</a:t>
            </a:r>
            <a:r>
              <a:rPr lang="id-ID" sz="2200" dirty="0"/>
              <a:t>?</a:t>
            </a:r>
            <a:endParaRPr lang="es-ES" sz="2200" dirty="0"/>
          </a:p>
          <a:p>
            <a:pPr marL="0" indent="0" algn="just">
              <a:buNone/>
            </a:pPr>
            <a:r>
              <a:rPr lang="id-ID" sz="2200" dirty="0"/>
              <a:t>2. Mengetahui adanya kendala, hambatan/tantangan </a:t>
            </a:r>
            <a:r>
              <a:rPr lang="id-ID" sz="2200" dirty="0" smtClean="0"/>
              <a:t>dalam melaksanakan </a:t>
            </a:r>
            <a:r>
              <a:rPr lang="id-ID" sz="2200" dirty="0"/>
              <a:t>pelayanan kesehatan, sehingga dapat </a:t>
            </a:r>
            <a:r>
              <a:rPr lang="id-ID" sz="2200" dirty="0" smtClean="0"/>
              <a:t>ditetapkan pemecahan </a:t>
            </a:r>
            <a:r>
              <a:rPr lang="id-ID" sz="2200" dirty="0"/>
              <a:t>masalah sedini mungkin.</a:t>
            </a:r>
          </a:p>
          <a:p>
            <a:pPr marL="0" indent="0" algn="just">
              <a:buNone/>
            </a:pPr>
            <a:r>
              <a:rPr lang="fi-FI" sz="2200" dirty="0"/>
              <a:t>3. Mengetahui adanya penyimpangan pada pelaksanaan pelayanan </a:t>
            </a:r>
            <a:r>
              <a:rPr lang="id-ID" sz="2200" dirty="0" smtClean="0"/>
              <a:t> kesehatan </a:t>
            </a:r>
            <a:r>
              <a:rPr lang="id-ID" sz="2200" dirty="0"/>
              <a:t>sehingga dapat segera dilakukan klarifikasi. </a:t>
            </a:r>
          </a:p>
          <a:p>
            <a:pPr marL="0" indent="0" algn="just">
              <a:buNone/>
            </a:pPr>
            <a:r>
              <a:rPr lang="id-ID" sz="2200" dirty="0"/>
              <a:t>4. Memberikan informasi kepada pengambil keputusan </a:t>
            </a:r>
            <a:r>
              <a:rPr lang="id-ID" sz="2200" dirty="0" smtClean="0"/>
              <a:t>tentang adanya </a:t>
            </a:r>
            <a:r>
              <a:rPr lang="id-ID" sz="2200" dirty="0"/>
              <a:t>penyimpangan dan penyebabnya, sehingga </a:t>
            </a:r>
            <a:r>
              <a:rPr lang="id-ID" sz="2200" dirty="0" smtClean="0"/>
              <a:t>dapat </a:t>
            </a:r>
            <a:r>
              <a:rPr lang="fi-FI" sz="2200" dirty="0" smtClean="0"/>
              <a:t>mengambil </a:t>
            </a:r>
            <a:r>
              <a:rPr lang="fi-FI" sz="2200" dirty="0"/>
              <a:t>keputusan untuk melakukan koreksi </a:t>
            </a:r>
            <a:r>
              <a:rPr lang="fi-FI" sz="2200" dirty="0" smtClean="0"/>
              <a:t>pada</a:t>
            </a:r>
            <a:r>
              <a:rPr lang="id-ID" sz="2200" dirty="0" smtClean="0"/>
              <a:t> pelaksanaan </a:t>
            </a:r>
            <a:r>
              <a:rPr lang="id-ID" sz="2200" dirty="0"/>
              <a:t>kegiatan atau program terkait, baik yang </a:t>
            </a:r>
            <a:r>
              <a:rPr lang="id-ID" sz="2200" dirty="0" smtClean="0"/>
              <a:t>sedang berjalan </a:t>
            </a:r>
            <a:r>
              <a:rPr lang="id-ID" sz="2200" dirty="0"/>
              <a:t>maupun pengembangannya di masa mendatang. </a:t>
            </a:r>
            <a:r>
              <a:rPr lang="id-ID" sz="2200" dirty="0" smtClean="0"/>
              <a:t> 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205043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5. Memberikan informasi/laporan kepada pengambil </a:t>
            </a:r>
            <a:r>
              <a:rPr lang="it-IT" dirty="0" smtClean="0"/>
              <a:t>keputusan</a:t>
            </a:r>
            <a:r>
              <a:rPr lang="id-ID" dirty="0" smtClean="0"/>
              <a:t> tentang </a:t>
            </a:r>
            <a:r>
              <a:rPr lang="id-ID" dirty="0"/>
              <a:t>adanya perubahan-perubahan lingkungan yang </a:t>
            </a:r>
            <a:r>
              <a:rPr lang="id-ID" dirty="0" smtClean="0"/>
              <a:t>harus ditindaklanjuti </a:t>
            </a:r>
            <a:r>
              <a:rPr lang="id-ID" dirty="0"/>
              <a:t>dengan penyesuaian kegiatan. </a:t>
            </a:r>
          </a:p>
          <a:p>
            <a:pPr marL="0" indent="0" algn="just">
              <a:buNone/>
            </a:pPr>
            <a:r>
              <a:rPr lang="fi-FI" dirty="0"/>
              <a:t>6. Memberikan informasi tentang akuntabilitas pelaksanaan </a:t>
            </a:r>
            <a:r>
              <a:rPr lang="fi-FI" dirty="0" smtClean="0"/>
              <a:t>dan</a:t>
            </a:r>
            <a:r>
              <a:rPr lang="id-ID" dirty="0" smtClean="0"/>
              <a:t> hasil </a:t>
            </a:r>
            <a:r>
              <a:rPr lang="id-ID" dirty="0"/>
              <a:t>kinerja program/kegiatan kepada pihak </a:t>
            </a:r>
            <a:r>
              <a:rPr lang="id-ID" dirty="0" smtClean="0"/>
              <a:t>yang berkepentingan</a:t>
            </a:r>
            <a:r>
              <a:rPr lang="id-ID" dirty="0"/>
              <a:t>, secara kontinyu dan dari waktu ke waktu. </a:t>
            </a:r>
          </a:p>
        </p:txBody>
      </p:sp>
    </p:spTree>
    <p:extLst>
      <p:ext uri="{BB962C8B-B14F-4D97-AF65-F5344CB8AC3E}">
        <p14:creationId xmlns:p14="http://schemas.microsoft.com/office/powerpoint/2010/main" val="311364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PENILAIAN </a:t>
            </a:r>
            <a:r>
              <a:rPr lang="id-ID" dirty="0"/>
              <a:t>KINERJA PUSKESMAS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dirty="0" smtClean="0"/>
              <a:t>adalah </a:t>
            </a:r>
            <a:r>
              <a:rPr lang="id-ID" dirty="0"/>
              <a:t>suatu proses yang </a:t>
            </a:r>
            <a:r>
              <a:rPr lang="id-ID" dirty="0" smtClean="0"/>
              <a:t>obyektif dan </a:t>
            </a:r>
            <a:r>
              <a:rPr lang="id-ID" dirty="0"/>
              <a:t>sistematis dalam mengumpulkan, menganalisis </a:t>
            </a:r>
            <a:r>
              <a:rPr lang="id-ID" dirty="0" smtClean="0"/>
              <a:t>dan menggunakan informasi </a:t>
            </a:r>
            <a:r>
              <a:rPr lang="id-ID" dirty="0"/>
              <a:t>untuk menentukan seberapa efektif dan efisien </a:t>
            </a:r>
            <a:r>
              <a:rPr lang="id-ID" dirty="0" smtClean="0"/>
              <a:t>pelayanan Puskesmas </a:t>
            </a:r>
            <a:r>
              <a:rPr lang="id-ID" dirty="0"/>
              <a:t>disediakan, serta sasaran yang dicapai sebagai </a:t>
            </a:r>
            <a:r>
              <a:rPr lang="id-ID" dirty="0" smtClean="0"/>
              <a:t>penilaian </a:t>
            </a:r>
            <a:r>
              <a:rPr lang="fi-FI" dirty="0" smtClean="0"/>
              <a:t>hasil </a:t>
            </a:r>
            <a:r>
              <a:rPr lang="fi-FI" dirty="0"/>
              <a:t>kerja/prestasi </a:t>
            </a:r>
            <a:r>
              <a:rPr lang="fi-FI" dirty="0" smtClean="0"/>
              <a:t>Puskesmas.</a:t>
            </a:r>
            <a:endParaRPr lang="id-ID" dirty="0" smtClean="0"/>
          </a:p>
          <a:p>
            <a:pPr algn="just"/>
            <a:r>
              <a:rPr lang="fi-FI" dirty="0" smtClean="0"/>
              <a:t>Penilaian </a:t>
            </a:r>
            <a:r>
              <a:rPr lang="fi-FI" dirty="0"/>
              <a:t>Kinerja </a:t>
            </a:r>
            <a:r>
              <a:rPr lang="fi-FI" dirty="0" smtClean="0"/>
              <a:t>Puskesmas</a:t>
            </a:r>
            <a:r>
              <a:rPr lang="id-ID" dirty="0" smtClean="0"/>
              <a:t> dilaksanakan </a:t>
            </a:r>
            <a:r>
              <a:rPr lang="id-ID" dirty="0"/>
              <a:t>oleh Puskesmas dan kemudian hasil penilaiannya akan </a:t>
            </a:r>
            <a:r>
              <a:rPr lang="fi-FI" dirty="0"/>
              <a:t>diverifikasi oleh dinas kesehatan kabupaten/kota.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984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Tujuan</a:t>
            </a:r>
            <a:r>
              <a:rPr lang="id-ID" dirty="0" smtClean="0"/>
              <a:t> penilaian </a:t>
            </a:r>
            <a:r>
              <a:rPr lang="id-ID" dirty="0"/>
              <a:t>kinerja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Mendapatkan </a:t>
            </a:r>
            <a:r>
              <a:rPr lang="id-ID" dirty="0"/>
              <a:t>gambaran tingkat kinerja Puskesmas (hasil </a:t>
            </a:r>
            <a:r>
              <a:rPr lang="id-ID" dirty="0" smtClean="0"/>
              <a:t>cakupan </a:t>
            </a:r>
            <a:r>
              <a:rPr lang="es-ES" dirty="0" err="1" smtClean="0"/>
              <a:t>kegiatan</a:t>
            </a:r>
            <a:r>
              <a:rPr lang="es-ES" dirty="0"/>
              <a:t>, </a:t>
            </a:r>
            <a:r>
              <a:rPr lang="es-ES" dirty="0" err="1"/>
              <a:t>mutu</a:t>
            </a:r>
            <a:r>
              <a:rPr lang="es-ES" dirty="0"/>
              <a:t> </a:t>
            </a:r>
            <a:r>
              <a:rPr lang="es-ES" dirty="0" err="1"/>
              <a:t>kegiatan</a:t>
            </a:r>
            <a:r>
              <a:rPr lang="es-ES" dirty="0"/>
              <a:t>, dan </a:t>
            </a:r>
            <a:r>
              <a:rPr lang="es-ES" dirty="0" err="1"/>
              <a:t>manajemen</a:t>
            </a:r>
            <a:r>
              <a:rPr lang="es-ES" dirty="0"/>
              <a:t> </a:t>
            </a:r>
            <a:r>
              <a:rPr lang="es-ES" dirty="0" err="1"/>
              <a:t>Puskesmas</a:t>
            </a:r>
            <a:r>
              <a:rPr lang="es-ES" dirty="0"/>
              <a:t>) pada </a:t>
            </a:r>
            <a:r>
              <a:rPr lang="es-ES" dirty="0" err="1" smtClean="0"/>
              <a:t>akhir</a:t>
            </a:r>
            <a:r>
              <a:rPr lang="id-ID" dirty="0" smtClean="0"/>
              <a:t> tahun </a:t>
            </a:r>
            <a:r>
              <a:rPr lang="id-ID" dirty="0"/>
              <a:t>kegiatan.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Mendapatkan </a:t>
            </a:r>
            <a:r>
              <a:rPr lang="id-ID" dirty="0"/>
              <a:t>masukan untuk penyusunan rencana kegiatan </a:t>
            </a:r>
            <a:r>
              <a:rPr lang="id-ID" dirty="0" smtClean="0"/>
              <a:t>di tahun </a:t>
            </a:r>
            <a:r>
              <a:rPr lang="id-ID" dirty="0"/>
              <a:t>yang akan datang.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Dapat </a:t>
            </a:r>
            <a:r>
              <a:rPr lang="id-ID" dirty="0"/>
              <a:t>melakukan identifikasi dan analisis masalah, </a:t>
            </a:r>
            <a:r>
              <a:rPr lang="id-ID" dirty="0" smtClean="0"/>
              <a:t>mencari penyebab </a:t>
            </a:r>
            <a:r>
              <a:rPr lang="id-ID" dirty="0"/>
              <a:t>dan latar belakang serta hambatan masalah </a:t>
            </a:r>
            <a:r>
              <a:rPr lang="id-ID" dirty="0" smtClean="0"/>
              <a:t>kesehatan di </a:t>
            </a:r>
            <a:r>
              <a:rPr lang="id-ID" dirty="0"/>
              <a:t>wilayah kerjanya berdasarkan adanya kesenjangan </a:t>
            </a:r>
            <a:r>
              <a:rPr lang="id-ID" dirty="0" smtClean="0"/>
              <a:t>pencapaian kinerja</a:t>
            </a:r>
            <a:r>
              <a:rPr lang="id-ID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Mengetahui </a:t>
            </a:r>
            <a:r>
              <a:rPr lang="id-ID" dirty="0"/>
              <a:t>dan sekaligus dapat melengkapi dokumen </a:t>
            </a:r>
            <a:r>
              <a:rPr lang="id-ID" dirty="0" smtClean="0"/>
              <a:t>untuk persyaratan </a:t>
            </a:r>
            <a:r>
              <a:rPr lang="id-ID" dirty="0"/>
              <a:t>akreditasi Puskesmas</a:t>
            </a:r>
            <a:r>
              <a:rPr lang="id-ID" dirty="0" smtClean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Dapat </a:t>
            </a:r>
            <a:r>
              <a:rPr lang="id-ID" dirty="0"/>
              <a:t>menetapkan tingkat urgensi suatu kegiatan </a:t>
            </a:r>
            <a:r>
              <a:rPr lang="id-ID" dirty="0" smtClean="0"/>
              <a:t>untuk dilaksanakan </a:t>
            </a:r>
            <a:r>
              <a:rPr lang="id-ID" dirty="0"/>
              <a:t>segera pada tahun yang akan datang </a:t>
            </a:r>
            <a:r>
              <a:rPr lang="id-ID" dirty="0" smtClean="0"/>
              <a:t>berdasarkan prioritasnya</a:t>
            </a:r>
            <a:r>
              <a:rPr lang="id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953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 smtClean="0"/>
              <a:t>Dalam </a:t>
            </a:r>
            <a:r>
              <a:rPr lang="id-ID" dirty="0"/>
              <a:t>upaya peningkatan mutu </a:t>
            </a:r>
            <a:r>
              <a:rPr lang="id-ID" dirty="0" smtClean="0"/>
              <a:t>pelayanan Puskesmas</a:t>
            </a:r>
            <a:r>
              <a:rPr lang="id-ID" dirty="0"/>
              <a:t>, Puskesmas wajib diakreditasi oleh lembaga independen penyelenggara akreditasi yang ditetapkan </a:t>
            </a:r>
            <a:r>
              <a:rPr lang="id-ID" dirty="0" smtClean="0"/>
              <a:t>oleh Menteri</a:t>
            </a:r>
            <a:r>
              <a:rPr lang="id-ID" dirty="0"/>
              <a:t>, secara berkala paling sedikit 3 (tiga) tahun sekali. </a:t>
            </a:r>
          </a:p>
        </p:txBody>
      </p:sp>
    </p:spTree>
    <p:extLst>
      <p:ext uri="{BB962C8B-B14F-4D97-AF65-F5344CB8AC3E}">
        <p14:creationId xmlns:p14="http://schemas.microsoft.com/office/powerpoint/2010/main" val="1429799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/>
              <a:t>DUKUNGAN DINAS KESEHATAN KABUPATEN/KOTDALAM MANAJEMEN PUSKESMAS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+mj-lt"/>
              <a:buAutoNum type="alphaLcParenR"/>
            </a:pPr>
            <a:r>
              <a:rPr lang="id-ID" sz="1800" dirty="0" smtClean="0"/>
              <a:t>melakukan </a:t>
            </a:r>
            <a:r>
              <a:rPr lang="id-ID" sz="1800" dirty="0"/>
              <a:t>pembinaan secara terpadu, terintegrasi lintas program, </a:t>
            </a:r>
            <a:r>
              <a:rPr lang="id-ID" sz="1800" dirty="0" smtClean="0"/>
              <a:t>dan berkesinambungan</a:t>
            </a:r>
            <a:r>
              <a:rPr lang="id-ID" sz="1800" dirty="0"/>
              <a:t>, dengan menggunakan indikator pembinaan </a:t>
            </a:r>
            <a:r>
              <a:rPr lang="id-ID" sz="1800" dirty="0" smtClean="0"/>
              <a:t>program</a:t>
            </a:r>
            <a:r>
              <a:rPr lang="id-ID" sz="1800" dirty="0"/>
              <a:t>.</a:t>
            </a:r>
          </a:p>
          <a:p>
            <a:pPr algn="just">
              <a:buFont typeface="+mj-lt"/>
              <a:buAutoNum type="alphaLcParenR"/>
            </a:pPr>
            <a:r>
              <a:rPr lang="fi-FI" sz="1800" dirty="0" smtClean="0"/>
              <a:t>meningkatkan </a:t>
            </a:r>
            <a:r>
              <a:rPr lang="fi-FI" sz="1800" dirty="0"/>
              <a:t>kerjasama lintas sektor dalam proses </a:t>
            </a:r>
            <a:r>
              <a:rPr lang="fi-FI" sz="1800" dirty="0" smtClean="0"/>
              <a:t>manajemen</a:t>
            </a:r>
            <a:r>
              <a:rPr lang="id-ID" sz="1800" dirty="0" smtClean="0"/>
              <a:t> Puskesmas.</a:t>
            </a:r>
          </a:p>
          <a:p>
            <a:pPr algn="just">
              <a:buFont typeface="+mj-lt"/>
              <a:buAutoNum type="alphaLcParenR"/>
            </a:pPr>
            <a:r>
              <a:rPr lang="fi-FI" sz="1800" dirty="0" smtClean="0"/>
              <a:t>menyelenggarakan </a:t>
            </a:r>
            <a:r>
              <a:rPr lang="fi-FI" sz="1800" dirty="0"/>
              <a:t>pelatihan manajemen Puskesmas.</a:t>
            </a:r>
          </a:p>
          <a:p>
            <a:pPr algn="just">
              <a:buFont typeface="+mj-lt"/>
              <a:buAutoNum type="alphaLcParenR"/>
            </a:pPr>
            <a:r>
              <a:rPr lang="fi-FI" sz="1800" dirty="0" smtClean="0"/>
              <a:t>melakukan </a:t>
            </a:r>
            <a:r>
              <a:rPr lang="fi-FI" sz="1800" dirty="0"/>
              <a:t>pengumpulan hasil penilaian kinerja </a:t>
            </a:r>
            <a:r>
              <a:rPr lang="fi-FI" sz="1800" dirty="0" smtClean="0"/>
              <a:t>Puskesmas,</a:t>
            </a:r>
            <a:r>
              <a:rPr lang="id-ID" sz="1800" dirty="0" smtClean="0"/>
              <a:t> menganalisis </a:t>
            </a:r>
            <a:r>
              <a:rPr lang="id-ID" sz="1800" dirty="0"/>
              <a:t>hasil, melakukan evaluasi dan memberi </a:t>
            </a:r>
            <a:r>
              <a:rPr lang="id-ID" sz="1800" i="1" dirty="0" smtClean="0"/>
              <a:t>feedback </a:t>
            </a:r>
            <a:r>
              <a:rPr lang="id-ID" sz="1800" dirty="0" smtClean="0"/>
              <a:t>terhadap </a:t>
            </a:r>
            <a:r>
              <a:rPr lang="id-ID" sz="1800" dirty="0"/>
              <a:t>hasil Penilaian Kinerja </a:t>
            </a:r>
            <a:r>
              <a:rPr lang="id-ID" sz="1800" dirty="0" smtClean="0"/>
              <a:t>Puskesmas.</a:t>
            </a:r>
          </a:p>
          <a:p>
            <a:pPr algn="just">
              <a:buFont typeface="+mj-lt"/>
              <a:buAutoNum type="alphaLcParenR"/>
            </a:pPr>
            <a:r>
              <a:rPr lang="id-ID" sz="1800" dirty="0" smtClean="0"/>
              <a:t>Bertanggung </a:t>
            </a:r>
            <a:r>
              <a:rPr lang="id-ID" sz="1800" dirty="0"/>
              <a:t>jawab terhadap penyelesaian masalah kesehatan </a:t>
            </a:r>
            <a:r>
              <a:rPr lang="id-ID" sz="1800" dirty="0" smtClean="0"/>
              <a:t>yangntidak </a:t>
            </a:r>
            <a:r>
              <a:rPr lang="id-ID" sz="1800" dirty="0"/>
              <a:t>bisa diselesaikan di tingkat </a:t>
            </a:r>
            <a:r>
              <a:rPr lang="id-ID" sz="1800" dirty="0" smtClean="0"/>
              <a:t>Puskesmas. </a:t>
            </a:r>
          </a:p>
          <a:p>
            <a:pPr algn="just">
              <a:buFont typeface="+mj-lt"/>
              <a:buAutoNum type="alphaLcParenR"/>
            </a:pPr>
            <a:r>
              <a:rPr lang="it-IT" sz="1800" dirty="0" smtClean="0"/>
              <a:t>memberi </a:t>
            </a:r>
            <a:r>
              <a:rPr lang="it-IT" sz="1800" dirty="0"/>
              <a:t>dukungan sumber daya dalam kelancaran </a:t>
            </a:r>
            <a:r>
              <a:rPr lang="it-IT" sz="1800" dirty="0" smtClean="0"/>
              <a:t>pelaksanaan</a:t>
            </a:r>
            <a:r>
              <a:rPr lang="id-ID" sz="1800" dirty="0" smtClean="0"/>
              <a:t> seluruh </a:t>
            </a:r>
            <a:r>
              <a:rPr lang="id-ID" sz="1800" dirty="0"/>
              <a:t>proses manajemen di Puskesmas, sesuai usulan Puskesmas</a:t>
            </a:r>
            <a:r>
              <a:rPr lang="id-ID" sz="1800" dirty="0" smtClean="0"/>
              <a:t>. </a:t>
            </a:r>
          </a:p>
          <a:p>
            <a:pPr algn="just">
              <a:buFont typeface="+mj-lt"/>
              <a:buAutoNum type="alphaLcParenR"/>
            </a:pPr>
            <a:r>
              <a:rPr lang="id-ID" sz="1800" dirty="0" smtClean="0"/>
              <a:t>melakukan </a:t>
            </a:r>
            <a:r>
              <a:rPr lang="id-ID" sz="1800" dirty="0"/>
              <a:t>advokasi kepada Pemerintah Daerah Kabupaten/Kota </a:t>
            </a:r>
            <a:r>
              <a:rPr lang="id-ID" sz="1800" dirty="0" smtClean="0"/>
              <a:t>agar </a:t>
            </a:r>
            <a:r>
              <a:rPr lang="es-ES" sz="1800" dirty="0" err="1" smtClean="0"/>
              <a:t>proses</a:t>
            </a:r>
            <a:r>
              <a:rPr lang="es-ES" sz="1800" dirty="0" smtClean="0"/>
              <a:t> </a:t>
            </a:r>
            <a:r>
              <a:rPr lang="es-ES" sz="1800" dirty="0" err="1"/>
              <a:t>perencanaan</a:t>
            </a:r>
            <a:r>
              <a:rPr lang="es-ES" sz="1800" dirty="0"/>
              <a:t>, </a:t>
            </a:r>
            <a:r>
              <a:rPr lang="es-ES" sz="1800" dirty="0" err="1"/>
              <a:t>pembahasan</a:t>
            </a:r>
            <a:r>
              <a:rPr lang="es-ES" sz="1800" dirty="0"/>
              <a:t>, dan </a:t>
            </a:r>
            <a:r>
              <a:rPr lang="es-ES" sz="1800" dirty="0" err="1"/>
              <a:t>persetujuan</a:t>
            </a:r>
            <a:r>
              <a:rPr lang="es-ES" sz="1800" dirty="0"/>
              <a:t> </a:t>
            </a:r>
            <a:r>
              <a:rPr lang="es-ES" sz="1800" dirty="0" err="1"/>
              <a:t>terhadap</a:t>
            </a:r>
            <a:r>
              <a:rPr lang="es-ES" sz="1800" dirty="0"/>
              <a:t> </a:t>
            </a:r>
            <a:r>
              <a:rPr lang="es-ES" sz="1800" dirty="0" err="1" smtClean="0"/>
              <a:t>rencana</a:t>
            </a:r>
            <a:r>
              <a:rPr lang="id-ID" sz="1800" dirty="0" smtClean="0"/>
              <a:t> usulan </a:t>
            </a:r>
            <a:r>
              <a:rPr lang="id-ID" sz="1800" dirty="0"/>
              <a:t>kegiatan dapat diselenggarakan tepat waktu, sehingga </a:t>
            </a:r>
            <a:r>
              <a:rPr lang="id-ID" sz="1800" dirty="0" smtClean="0"/>
              <a:t>realisasi anggaran </a:t>
            </a:r>
            <a:r>
              <a:rPr lang="id-ID" sz="1800" dirty="0"/>
              <a:t>dapat tepat waktu dan selanjutnya Puskesmas </a:t>
            </a:r>
            <a:r>
              <a:rPr lang="id-ID" sz="1800" dirty="0" smtClean="0"/>
              <a:t>dapat melaksanakan </a:t>
            </a:r>
            <a:r>
              <a:rPr lang="id-ID" sz="1800" dirty="0"/>
              <a:t>kegiatan sesuai jadwal.</a:t>
            </a:r>
          </a:p>
          <a:p>
            <a:pPr algn="just">
              <a:buFont typeface="+mj-lt"/>
              <a:buAutoNum type="alphaLcParenR"/>
            </a:pP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58600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800" dirty="0"/>
              <a:t>Pedoman manajemen Puskesmas sangat diperlukan dalam </a:t>
            </a:r>
            <a:r>
              <a:rPr lang="id-ID" sz="2800" dirty="0" smtClean="0"/>
              <a:t>rangka mewujudkan </a:t>
            </a:r>
          </a:p>
          <a:p>
            <a:pPr algn="just"/>
            <a:r>
              <a:rPr lang="id-ID" sz="2800" dirty="0" smtClean="0"/>
              <a:t>masyarakat </a:t>
            </a:r>
            <a:r>
              <a:rPr lang="id-ID" sz="2800" dirty="0"/>
              <a:t>yang memiliki perilaku sehat</a:t>
            </a:r>
            <a:r>
              <a:rPr lang="id-ID" sz="2800" dirty="0" smtClean="0"/>
              <a:t>; </a:t>
            </a:r>
            <a:endParaRPr lang="id-ID" sz="2800" dirty="0"/>
          </a:p>
          <a:p>
            <a:pPr algn="just"/>
            <a:r>
              <a:rPr lang="id-ID" sz="2800" dirty="0"/>
              <a:t>mampu menjangkau pelayanan kesehatan bermutu</a:t>
            </a:r>
            <a:r>
              <a:rPr lang="id-ID" sz="2800" dirty="0" smtClean="0"/>
              <a:t>;</a:t>
            </a:r>
          </a:p>
          <a:p>
            <a:pPr algn="just"/>
            <a:r>
              <a:rPr lang="id-ID" sz="2800" dirty="0" smtClean="0"/>
              <a:t>hidup dalam lingkungan </a:t>
            </a:r>
            <a:r>
              <a:rPr lang="id-ID" sz="2800" dirty="0"/>
              <a:t>sehat; dan </a:t>
            </a:r>
            <a:endParaRPr lang="id-ID" sz="2800" dirty="0" smtClean="0"/>
          </a:p>
          <a:p>
            <a:pPr algn="just"/>
            <a:r>
              <a:rPr lang="id-ID" sz="2800" dirty="0" smtClean="0"/>
              <a:t>memiliki </a:t>
            </a:r>
            <a:r>
              <a:rPr lang="id-ID" sz="2800" dirty="0"/>
              <a:t>derajat kesehatan yang optimal</a:t>
            </a:r>
            <a:r>
              <a:rPr lang="id-ID" sz="2800" dirty="0" smtClean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90523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dirty="0"/>
              <a:t>Pelaksanaan manajemen Puskesmas </a:t>
            </a:r>
            <a:r>
              <a:rPr lang="fi-FI" dirty="0" smtClean="0"/>
              <a:t>meliputi</a:t>
            </a:r>
            <a:endParaRPr lang="id-ID" dirty="0" smtClean="0"/>
          </a:p>
          <a:p>
            <a:pPr algn="just"/>
            <a:r>
              <a:rPr lang="fi-FI" dirty="0" smtClean="0"/>
              <a:t>perencanaan</a:t>
            </a:r>
            <a:r>
              <a:rPr lang="fi-FI" dirty="0"/>
              <a:t>, </a:t>
            </a:r>
            <a:endParaRPr lang="id-ID" dirty="0" smtClean="0"/>
          </a:p>
          <a:p>
            <a:pPr algn="just"/>
            <a:r>
              <a:rPr lang="fi-FI" dirty="0" smtClean="0"/>
              <a:t>Penggerakkan</a:t>
            </a:r>
            <a:r>
              <a:rPr lang="id-ID" dirty="0" smtClean="0"/>
              <a:t> dan </a:t>
            </a:r>
            <a:r>
              <a:rPr lang="id-ID" dirty="0"/>
              <a:t>pelaksanaan, dan </a:t>
            </a:r>
            <a:endParaRPr lang="id-ID" dirty="0" smtClean="0"/>
          </a:p>
          <a:p>
            <a:pPr algn="just"/>
            <a:r>
              <a:rPr lang="id-ID" dirty="0" smtClean="0"/>
              <a:t>pengawasan</a:t>
            </a:r>
            <a:r>
              <a:rPr lang="id-ID" dirty="0"/>
              <a:t>, pengendalian, dan penilaian kinerja</a:t>
            </a:r>
          </a:p>
          <a:p>
            <a:pPr algn="just"/>
            <a:r>
              <a:rPr lang="id-ID" dirty="0"/>
              <a:t>Puskesmas, </a:t>
            </a:r>
            <a:endParaRPr lang="id-ID" dirty="0" smtClean="0"/>
          </a:p>
          <a:p>
            <a:pPr algn="just"/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Merupakan </a:t>
            </a:r>
            <a:r>
              <a:rPr lang="id-ID" dirty="0"/>
              <a:t>suatu siklus yang terus menerus </a:t>
            </a:r>
            <a:r>
              <a:rPr lang="id-ID" dirty="0" smtClean="0"/>
              <a:t>dan berkesinambungan.</a:t>
            </a:r>
          </a:p>
        </p:txBody>
      </p:sp>
    </p:spTree>
    <p:extLst>
      <p:ext uri="{BB962C8B-B14F-4D97-AF65-F5344CB8AC3E}">
        <p14:creationId xmlns:p14="http://schemas.microsoft.com/office/powerpoint/2010/main" val="356335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Untuk terselengaranya upaya kesehatan bermutu bagi </a:t>
            </a:r>
            <a:r>
              <a:rPr lang="id-ID" dirty="0" smtClean="0"/>
              <a:t>masyarakat wilayah </a:t>
            </a:r>
            <a:r>
              <a:rPr lang="id-ID" dirty="0"/>
              <a:t>kerjanya, maka Tim Manajemen Puskesmas harus </a:t>
            </a:r>
            <a:r>
              <a:rPr lang="id-ID" dirty="0" smtClean="0"/>
              <a:t>mampu bekerja </a:t>
            </a:r>
            <a:r>
              <a:rPr lang="id-ID" dirty="0"/>
              <a:t>dengan baik dan profesional, dibawah koordinasi dan </a:t>
            </a:r>
            <a:r>
              <a:rPr lang="id-ID" dirty="0" smtClean="0"/>
              <a:t>supervisi kepala </a:t>
            </a:r>
            <a:r>
              <a:rPr lang="id-ID" dirty="0"/>
              <a:t>Puskesmas yang menjalankan fungsi kepemimpinannya </a:t>
            </a:r>
            <a:r>
              <a:rPr lang="id-ID" dirty="0" smtClean="0"/>
              <a:t>yang baik </a:t>
            </a:r>
            <a:r>
              <a:rPr lang="id-ID" dirty="0"/>
              <a:t>dan tepat sesuai situasi dan kondisi. </a:t>
            </a:r>
          </a:p>
        </p:txBody>
      </p:sp>
    </p:spTree>
    <p:extLst>
      <p:ext uri="{BB962C8B-B14F-4D97-AF65-F5344CB8AC3E}">
        <p14:creationId xmlns:p14="http://schemas.microsoft.com/office/powerpoint/2010/main" val="1988570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/>
              <a:t>Manajemen Puskesmas akan mengintegrasikan seluruh manajemen yang ada (sumber daya, program, pemberdayaan </a:t>
            </a:r>
            <a:r>
              <a:rPr lang="id-ID" dirty="0" smtClean="0"/>
              <a:t>masyarakat, </a:t>
            </a:r>
            <a:r>
              <a:rPr lang="pt-BR" dirty="0" smtClean="0"/>
              <a:t>sistem </a:t>
            </a:r>
            <a:r>
              <a:rPr lang="pt-BR" dirty="0"/>
              <a:t>informasi Puskesmas, dan mutu) dalam menyelesaikan </a:t>
            </a:r>
            <a:r>
              <a:rPr lang="pt-BR" dirty="0" smtClean="0"/>
              <a:t>masalah</a:t>
            </a:r>
            <a:r>
              <a:rPr lang="id-ID" dirty="0" smtClean="0"/>
              <a:t> prioritas </a:t>
            </a:r>
            <a:r>
              <a:rPr lang="id-ID" dirty="0"/>
              <a:t>kesehatan di wilayah kerjanya.  </a:t>
            </a:r>
          </a:p>
        </p:txBody>
      </p:sp>
    </p:spTree>
    <p:extLst>
      <p:ext uri="{BB962C8B-B14F-4D97-AF65-F5344CB8AC3E}">
        <p14:creationId xmlns:p14="http://schemas.microsoft.com/office/powerpoint/2010/main" val="148078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PERATURAN MENTERI KESEHATAN </a:t>
            </a:r>
            <a:r>
              <a:rPr lang="id-ID"/>
              <a:t>REPUBLIK </a:t>
            </a:r>
            <a:r>
              <a:rPr lang="id-ID" smtClean="0"/>
              <a:t>INDONESIA NOMOR </a:t>
            </a:r>
            <a:r>
              <a:rPr lang="id-ID" dirty="0"/>
              <a:t>44 </a:t>
            </a:r>
            <a:r>
              <a:rPr lang="id-ID"/>
              <a:t>TAHUN </a:t>
            </a:r>
            <a:r>
              <a:rPr lang="id-ID" smtClean="0"/>
              <a:t>2016 TENTANG PEDOMAN </a:t>
            </a:r>
            <a:r>
              <a:rPr lang="id-ID" dirty="0"/>
              <a:t>MANAJEMEN PUSKESMAS </a:t>
            </a:r>
          </a:p>
        </p:txBody>
      </p:sp>
    </p:spTree>
    <p:extLst>
      <p:ext uri="{BB962C8B-B14F-4D97-AF65-F5344CB8AC3E}">
        <p14:creationId xmlns:p14="http://schemas.microsoft.com/office/powerpoint/2010/main" val="7933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just"/>
            <a:r>
              <a:rPr lang="sv-SE" dirty="0"/>
              <a:t>Dalam pelaksanaan tugas dan fungsi Puskesmas tersebut</a:t>
            </a:r>
            <a:r>
              <a:rPr lang="sv-SE" dirty="0" smtClean="0"/>
              <a:t>,</a:t>
            </a:r>
            <a:r>
              <a:rPr lang="id-ID" dirty="0" smtClean="0"/>
              <a:t> Puskesmas </a:t>
            </a:r>
            <a:r>
              <a:rPr lang="id-ID" dirty="0"/>
              <a:t>harus melaksanakan manajemen Puskesmas secara </a:t>
            </a:r>
            <a:r>
              <a:rPr lang="id-ID" dirty="0" smtClean="0"/>
              <a:t>efektif dan </a:t>
            </a:r>
            <a:r>
              <a:rPr lang="id-ID" dirty="0"/>
              <a:t>efisien. Siklus manajemen Puskesmas yang berkualitas </a:t>
            </a:r>
            <a:r>
              <a:rPr lang="id-ID" dirty="0" smtClean="0"/>
              <a:t>merupakan rangkaian </a:t>
            </a:r>
            <a:r>
              <a:rPr lang="id-ID" dirty="0"/>
              <a:t>kegiatan rutin </a:t>
            </a:r>
            <a:r>
              <a:rPr lang="id-ID" dirty="0" smtClean="0"/>
              <a:t>berkesinambungan  </a:t>
            </a:r>
            <a:r>
              <a:rPr lang="id-ID" dirty="0"/>
              <a:t>“</a:t>
            </a:r>
            <a:r>
              <a:rPr lang="id-ID" i="1" dirty="0"/>
              <a:t>Plan-Do-Check-Action (P-D-C-A)”. 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502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Upaya kesehatan Puskesmas yang dilaksanakan secara </a:t>
            </a:r>
            <a:r>
              <a:rPr lang="id-ID" dirty="0" smtClean="0"/>
              <a:t>merata dan </a:t>
            </a:r>
            <a:r>
              <a:rPr lang="id-ID" dirty="0"/>
              <a:t>bermutu sesuai standar, diwujudkan dengan bukti </a:t>
            </a:r>
            <a:r>
              <a:rPr lang="id-ID" dirty="0" smtClean="0"/>
              <a:t>adanya perbaikan </a:t>
            </a:r>
            <a:r>
              <a:rPr lang="id-ID" dirty="0"/>
              <a:t>dan peningkatan pencapaian target indikator </a:t>
            </a:r>
            <a:r>
              <a:rPr lang="id-ID" dirty="0" smtClean="0"/>
              <a:t>kesehatan masyarakat </a:t>
            </a:r>
            <a:r>
              <a:rPr lang="id-ID" dirty="0"/>
              <a:t>dan perseorangan. </a:t>
            </a:r>
            <a:r>
              <a:rPr lang="id-ID" dirty="0" smtClean="0"/>
              <a:t>Seperti</a:t>
            </a:r>
          </a:p>
          <a:p>
            <a:pPr algn="just"/>
            <a:r>
              <a:rPr lang="id-ID" dirty="0" smtClean="0"/>
              <a:t>menurunnya </a:t>
            </a:r>
            <a:r>
              <a:rPr lang="id-ID" dirty="0"/>
              <a:t>angka-angka kesakitan penyakit yang menjadi prioritas untuk ditangani,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637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id-ID" dirty="0" smtClean="0"/>
              <a:t>menurunnya </a:t>
            </a:r>
            <a:r>
              <a:rPr lang="id-ID" dirty="0"/>
              <a:t>angka kematian balita, angka gizi kurang dan atau </a:t>
            </a:r>
            <a:r>
              <a:rPr lang="id-ID" dirty="0" smtClean="0"/>
              <a:t>gizi </a:t>
            </a:r>
            <a:r>
              <a:rPr lang="sv-SE" dirty="0" smtClean="0"/>
              <a:t>buruk </a:t>
            </a:r>
            <a:r>
              <a:rPr lang="sv-SE" dirty="0"/>
              <a:t>balita dan maternal, </a:t>
            </a:r>
            <a:endParaRPr lang="id-ID" dirty="0" smtClean="0"/>
          </a:p>
          <a:p>
            <a:r>
              <a:rPr lang="sv-SE" dirty="0" smtClean="0"/>
              <a:t>menurunnya </a:t>
            </a:r>
            <a:r>
              <a:rPr lang="sv-SE" dirty="0"/>
              <a:t>jumlah kematian maternal,</a:t>
            </a:r>
          </a:p>
          <a:p>
            <a:r>
              <a:rPr lang="id-ID" dirty="0"/>
              <a:t>teratasinya masalah-masalah kesehatan masyarakat dalam </a:t>
            </a:r>
            <a:r>
              <a:rPr lang="id-ID" dirty="0" smtClean="0"/>
              <a:t>wilayah kerjanya</a:t>
            </a:r>
            <a:r>
              <a:rPr lang="id-ID" dirty="0"/>
              <a:t>, </a:t>
            </a:r>
            <a:endParaRPr lang="id-ID" dirty="0" smtClean="0"/>
          </a:p>
          <a:p>
            <a:r>
              <a:rPr lang="id-ID" dirty="0" smtClean="0"/>
              <a:t>dan </a:t>
            </a:r>
            <a:r>
              <a:rPr lang="id-ID" dirty="0"/>
              <a:t>lainnya.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872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36145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i-FI" dirty="0"/>
              <a:t>Dalam menyusun perencanaan 5 (lima) tahun Puskesmas, </a:t>
            </a:r>
            <a:r>
              <a:rPr lang="fi-FI" dirty="0" smtClean="0"/>
              <a:t>selain</a:t>
            </a:r>
            <a:r>
              <a:rPr lang="id-ID" dirty="0" smtClean="0"/>
              <a:t> </a:t>
            </a:r>
            <a:r>
              <a:rPr lang="es-ES" dirty="0" err="1" smtClean="0"/>
              <a:t>mengacu</a:t>
            </a:r>
            <a:r>
              <a:rPr lang="es-ES" dirty="0" smtClean="0"/>
              <a:t> </a:t>
            </a:r>
            <a:r>
              <a:rPr lang="es-ES" dirty="0"/>
              <a:t>pada </a:t>
            </a:r>
            <a:r>
              <a:rPr lang="es-ES" dirty="0" err="1"/>
              <a:t>Rencana</a:t>
            </a:r>
            <a:r>
              <a:rPr lang="es-ES" dirty="0"/>
              <a:t> Lima </a:t>
            </a:r>
            <a:r>
              <a:rPr lang="es-ES" dirty="0" err="1"/>
              <a:t>Tahunan</a:t>
            </a:r>
            <a:r>
              <a:rPr lang="es-ES" dirty="0"/>
              <a:t> dinas </a:t>
            </a:r>
            <a:r>
              <a:rPr lang="es-ES" dirty="0" err="1" smtClean="0"/>
              <a:t>kesehatan</a:t>
            </a:r>
            <a:r>
              <a:rPr lang="id-ID" dirty="0" smtClean="0"/>
              <a:t>n </a:t>
            </a:r>
            <a:r>
              <a:rPr lang="sv-SE" dirty="0" smtClean="0"/>
              <a:t>kabupaten/kota</a:t>
            </a:r>
            <a:r>
              <a:rPr lang="sv-SE" dirty="0"/>
              <a:t>, Puskesmas juga harus memperhatikan dan </a:t>
            </a:r>
            <a:r>
              <a:rPr lang="sv-SE" dirty="0" smtClean="0"/>
              <a:t>mengacu</a:t>
            </a:r>
            <a:r>
              <a:rPr lang="id-ID" dirty="0" smtClean="0"/>
              <a:t> </a:t>
            </a:r>
            <a:r>
              <a:rPr lang="fi-FI" dirty="0" smtClean="0"/>
              <a:t>pada </a:t>
            </a:r>
            <a:r>
              <a:rPr lang="fi-FI" dirty="0"/>
              <a:t>Rencana Lima Tahunan Kementerian Kesehatan. </a:t>
            </a:r>
            <a:endParaRPr lang="id-ID" dirty="0" smtClean="0"/>
          </a:p>
          <a:p>
            <a:pPr algn="just"/>
            <a:r>
              <a:rPr lang="fi-FI" dirty="0" smtClean="0"/>
              <a:t>Apabila</a:t>
            </a:r>
            <a:r>
              <a:rPr lang="id-ID" dirty="0" smtClean="0"/>
              <a:t> Puskesmas </a:t>
            </a:r>
            <a:r>
              <a:rPr lang="id-ID" dirty="0"/>
              <a:t>sebelumnya telah menyusun rencana 5 (lima) tahunan </a:t>
            </a:r>
            <a:r>
              <a:rPr lang="id-ID" dirty="0" smtClean="0"/>
              <a:t>dan </a:t>
            </a:r>
            <a:r>
              <a:rPr lang="sv-SE" dirty="0" smtClean="0"/>
              <a:t>rencana </a:t>
            </a:r>
            <a:r>
              <a:rPr lang="sv-SE" dirty="0"/>
              <a:t>tahunan, maka dengan keluarnya kebijakan baru </a:t>
            </a:r>
            <a:r>
              <a:rPr lang="sv-SE" dirty="0" smtClean="0"/>
              <a:t>yang</a:t>
            </a:r>
            <a:r>
              <a:rPr lang="id-ID" dirty="0" smtClean="0"/>
              <a:t> berkaitan </a:t>
            </a:r>
            <a:r>
              <a:rPr lang="id-ID" dirty="0"/>
              <a:t>dengan kesehatan, Puskesmas perlu menelaah </a:t>
            </a:r>
            <a:r>
              <a:rPr lang="id-ID" dirty="0" smtClean="0"/>
              <a:t>kembali rencana </a:t>
            </a:r>
            <a:r>
              <a:rPr lang="id-ID" dirty="0"/>
              <a:t>5 (lima) tahun Puskesmas yang telah disusun </a:t>
            </a:r>
            <a:r>
              <a:rPr lang="id-ID" dirty="0" smtClean="0"/>
              <a:t>sebelumnya untuk </a:t>
            </a:r>
            <a:r>
              <a:rPr lang="id-ID" dirty="0"/>
              <a:t>dapat disesuaikan dengan hal-hal yang sangat prinsip </a:t>
            </a:r>
            <a:r>
              <a:rPr lang="id-ID" dirty="0" smtClean="0"/>
              <a:t>dan prioritas</a:t>
            </a:r>
            <a:r>
              <a:rPr lang="id-ID" dirty="0"/>
              <a:t>. Gambar berikut menguraikan contoh siklus </a:t>
            </a:r>
            <a:r>
              <a:rPr lang="id-ID" dirty="0" smtClean="0"/>
              <a:t>manajemen Puskesmas </a:t>
            </a:r>
            <a:r>
              <a:rPr lang="id-ID" dirty="0"/>
              <a:t>yang berkualitas. </a:t>
            </a:r>
          </a:p>
          <a:p>
            <a:pPr marL="0" indent="0" algn="just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82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971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08720"/>
            <a:ext cx="94685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2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0"/>
            <a:ext cx="10670271" cy="757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t="22375" r="23448" b="17601"/>
          <a:stretch/>
        </p:blipFill>
        <p:spPr bwMode="auto">
          <a:xfrm>
            <a:off x="-396553" y="772027"/>
            <a:ext cx="10670271" cy="603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1337</Words>
  <Application>Microsoft Office PowerPoint</Application>
  <PresentationFormat>On-screen Show (4:3)</PresentationFormat>
  <Paragraphs>94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MANAJEMEN PUSKESMAS</vt:lpstr>
      <vt:lpstr>Pedoman manajemen Puskesmas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PERENCANAAN</vt:lpstr>
      <vt:lpstr>PowerPoint Presentation</vt:lpstr>
      <vt:lpstr>PENGGERAKAN</vt:lpstr>
      <vt:lpstr>PowerPoint Presentation</vt:lpstr>
      <vt:lpstr>PENGAWASAN, PENGENDALIAN, DAN PENILAIAN KINERJA </vt:lpstr>
      <vt:lpstr>PowerPoint Presentation</vt:lpstr>
      <vt:lpstr>PENGAWASAN DAN PENGENDALIAN</vt:lpstr>
      <vt:lpstr>PowerPoint Presentation</vt:lpstr>
      <vt:lpstr>PowerPoint Presentation</vt:lpstr>
      <vt:lpstr>Pengendalian</vt:lpstr>
      <vt:lpstr>PowerPoint Presentation</vt:lpstr>
      <vt:lpstr>Tujuan pengawasan dan pengendalian </vt:lpstr>
      <vt:lpstr>PowerPoint Presentation</vt:lpstr>
      <vt:lpstr>PENILAIAN KINERJA PUSKESMAS </vt:lpstr>
      <vt:lpstr>Tujuan penilaian kinerja </vt:lpstr>
      <vt:lpstr>PowerPoint Presentation</vt:lpstr>
      <vt:lpstr>DUKUNGAN DINAS KESEHATAN KABUPATEN/KOTDALAM MANAJEMEN PUSKESMAS </vt:lpstr>
      <vt:lpstr>PowerPoint Presentation</vt:lpstr>
      <vt:lpstr>PowerPoint Presentation</vt:lpstr>
      <vt:lpstr>PowerPoint Presentation</vt:lpstr>
      <vt:lpstr>Referensi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Axio</dc:creator>
  <cp:lastModifiedBy>BPISTI2008</cp:lastModifiedBy>
  <cp:revision>19</cp:revision>
  <dcterms:created xsi:type="dcterms:W3CDTF">2017-09-15T14:40:06Z</dcterms:created>
  <dcterms:modified xsi:type="dcterms:W3CDTF">2017-10-16T15:13:58Z</dcterms:modified>
</cp:coreProperties>
</file>