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58" r:id="rId15"/>
    <p:sldId id="259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396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114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322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701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243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87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605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443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066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3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660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591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714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7824" y="3515674"/>
            <a:ext cx="5976664" cy="1336386"/>
          </a:xfrm>
        </p:spPr>
        <p:txBody>
          <a:bodyPr/>
          <a:lstStyle/>
          <a:p>
            <a:r>
              <a:rPr lang="id-ID" b="1" dirty="0" smtClean="0"/>
              <a:t>AKREDITASI PUSKESMAS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9910" y="5320564"/>
            <a:ext cx="6400800" cy="913656"/>
          </a:xfrm>
        </p:spPr>
        <p:txBody>
          <a:bodyPr/>
          <a:lstStyle/>
          <a:p>
            <a:r>
              <a:rPr lang="id-ID" b="1" dirty="0" smtClean="0"/>
              <a:t>Laela Indawati, SSt.MIK., MKM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872685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9818"/>
            <a:ext cx="8229600" cy="1143000"/>
          </a:xfrm>
        </p:spPr>
        <p:txBody>
          <a:bodyPr>
            <a:noAutofit/>
          </a:bodyPr>
          <a:lstStyle/>
          <a:p>
            <a:r>
              <a:rPr lang="id-ID" sz="3600" dirty="0"/>
              <a:t>LEMBAGA INDEPENDEN PENYELENGGARA </a:t>
            </a:r>
            <a:r>
              <a:rPr lang="id-ID" sz="3600" dirty="0" smtClean="0"/>
              <a:t>AKREDITASI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000" dirty="0" smtClean="0"/>
              <a:t>Pasal </a:t>
            </a:r>
            <a:r>
              <a:rPr lang="id-ID" sz="2000" dirty="0"/>
              <a:t>15 </a:t>
            </a:r>
            <a:endParaRPr lang="id-ID" sz="2000" dirty="0" smtClean="0"/>
          </a:p>
          <a:p>
            <a:pPr marL="514350" indent="-514350" algn="just">
              <a:buAutoNum type="arabicParenBoth"/>
            </a:pPr>
            <a:r>
              <a:rPr lang="id-ID" sz="2000" dirty="0" smtClean="0"/>
              <a:t>Lembaga </a:t>
            </a:r>
            <a:r>
              <a:rPr lang="id-ID" sz="2000" dirty="0"/>
              <a:t>independen penyelenggara Akreditasi ditetapkan </a:t>
            </a:r>
            <a:r>
              <a:rPr lang="id-ID" sz="2000" dirty="0" smtClean="0"/>
              <a:t>oleh Menteri.</a:t>
            </a:r>
          </a:p>
          <a:p>
            <a:pPr marL="514350" indent="-514350" algn="just">
              <a:buAutoNum type="arabicParenBoth"/>
            </a:pPr>
            <a:r>
              <a:rPr lang="id-ID" sz="2000" dirty="0" smtClean="0"/>
              <a:t>Lembaga </a:t>
            </a:r>
            <a:r>
              <a:rPr lang="id-ID" sz="2000" dirty="0"/>
              <a:t>independen penyelenggara Akreditasi sebagaimana </a:t>
            </a:r>
            <a:r>
              <a:rPr lang="id-ID" sz="2000" dirty="0" smtClean="0"/>
              <a:t>dimaksud  pada </a:t>
            </a:r>
            <a:r>
              <a:rPr lang="id-ID" sz="2000" dirty="0"/>
              <a:t>ayat (1) bersifat mandiri dalam proses pelaksanaan, </a:t>
            </a:r>
            <a:r>
              <a:rPr lang="id-ID" sz="2000" dirty="0" smtClean="0"/>
              <a:t>pengambilan </a:t>
            </a:r>
            <a:r>
              <a:rPr lang="fi-FI" sz="2000" dirty="0" smtClean="0"/>
              <a:t>keputusan</a:t>
            </a:r>
            <a:r>
              <a:rPr lang="fi-FI" sz="2000" dirty="0"/>
              <a:t>, dan penetapan status Akreditasi.  </a:t>
            </a:r>
            <a:endParaRPr lang="id-ID" sz="2000" dirty="0" smtClean="0"/>
          </a:p>
          <a:p>
            <a:pPr marL="514350" indent="-514350" algn="just">
              <a:buAutoNum type="arabicParenBoth"/>
            </a:pPr>
            <a:r>
              <a:rPr lang="id-ID" sz="2000" dirty="0" smtClean="0"/>
              <a:t>Lembaga </a:t>
            </a:r>
            <a:r>
              <a:rPr lang="id-ID" sz="2000" dirty="0"/>
              <a:t>independen penyelenggara Akreditasi sebagaimana </a:t>
            </a:r>
            <a:r>
              <a:rPr lang="id-ID" sz="2000" dirty="0" smtClean="0"/>
              <a:t>dimaksud pada </a:t>
            </a:r>
            <a:r>
              <a:rPr lang="id-ID" sz="2000" dirty="0"/>
              <a:t>ayat (1) bertugas melakukan survei dan penetapan </a:t>
            </a:r>
            <a:r>
              <a:rPr lang="id-ID" sz="2000" dirty="0" smtClean="0"/>
              <a:t>status Akreditasi</a:t>
            </a:r>
            <a:r>
              <a:rPr lang="id-ID" sz="2000" dirty="0"/>
              <a:t>. </a:t>
            </a:r>
            <a:endParaRPr lang="id-ID" sz="2000" dirty="0" smtClean="0"/>
          </a:p>
          <a:p>
            <a:pPr marL="514350" indent="-514350" algn="just">
              <a:buAutoNum type="arabicParenBoth"/>
            </a:pPr>
            <a:r>
              <a:rPr lang="fi-FI" sz="2000" dirty="0" smtClean="0"/>
              <a:t>Dalam </a:t>
            </a:r>
            <a:r>
              <a:rPr lang="fi-FI" sz="2000" dirty="0"/>
              <a:t>melaksanakan survei dan penetapan status </a:t>
            </a:r>
            <a:r>
              <a:rPr lang="fi-FI" sz="2000" dirty="0" smtClean="0"/>
              <a:t>Akreditasi</a:t>
            </a:r>
            <a:r>
              <a:rPr lang="id-ID" sz="2000" dirty="0" smtClean="0"/>
              <a:t>  sebagaimana </a:t>
            </a:r>
            <a:r>
              <a:rPr lang="id-ID" sz="2000" dirty="0"/>
              <a:t>dimaksud pada ayat (3), lembaga </a:t>
            </a:r>
            <a:r>
              <a:rPr lang="id-ID" sz="2000" dirty="0" smtClean="0"/>
              <a:t>independen penyelenggara </a:t>
            </a:r>
            <a:r>
              <a:rPr lang="id-ID" sz="2000" dirty="0"/>
              <a:t>Akreditasi harus berpedoman pada standar </a:t>
            </a:r>
            <a:r>
              <a:rPr lang="id-ID" sz="2000" dirty="0" smtClean="0"/>
              <a:t>Akreditasi dan </a:t>
            </a:r>
            <a:r>
              <a:rPr lang="id-ID" sz="2000" dirty="0"/>
              <a:t>ketentuan peraturan perundang-undangan. </a:t>
            </a:r>
            <a:endParaRPr lang="id-ID" sz="2000" dirty="0" smtClean="0"/>
          </a:p>
          <a:p>
            <a:pPr marL="514350" indent="-514350" algn="just">
              <a:buAutoNum type="arabicParenBoth"/>
            </a:pPr>
            <a:r>
              <a:rPr lang="id-ID" sz="2000" dirty="0" smtClean="0"/>
              <a:t>Lembaga </a:t>
            </a:r>
            <a:r>
              <a:rPr lang="id-ID" sz="2000" dirty="0"/>
              <a:t>independen penyelenggara Akreditasi sebagaimana </a:t>
            </a:r>
            <a:r>
              <a:rPr lang="id-ID" sz="2000" dirty="0" smtClean="0"/>
              <a:t>dimaksud pada </a:t>
            </a:r>
            <a:r>
              <a:rPr lang="id-ID" sz="2000" dirty="0"/>
              <a:t>ayat (1) wajib menyusun tata laksana </a:t>
            </a:r>
            <a:r>
              <a:rPr lang="id-ID" sz="2000" dirty="0" smtClean="0"/>
              <a:t>penyelenggaraan Akreditasi </a:t>
            </a:r>
            <a:r>
              <a:rPr lang="id-ID" sz="2000" dirty="0"/>
              <a:t>yang akuntabel dan dapat di akses oleh masyarakat. </a:t>
            </a:r>
          </a:p>
          <a:p>
            <a:pPr algn="just"/>
            <a:endParaRPr lang="id-ID" sz="2000" dirty="0"/>
          </a:p>
          <a:p>
            <a:pPr algn="just"/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403644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Pasal </a:t>
            </a:r>
            <a:r>
              <a:rPr lang="id-ID" dirty="0" smtClean="0"/>
              <a:t>16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AutoNum type="arabicParenBoth"/>
            </a:pPr>
            <a:r>
              <a:rPr lang="id-ID" dirty="0" smtClean="0"/>
              <a:t>Lembaga </a:t>
            </a:r>
            <a:r>
              <a:rPr lang="id-ID" dirty="0"/>
              <a:t>independen penyelenggara Akreditasi wajib </a:t>
            </a:r>
            <a:r>
              <a:rPr lang="id-ID" dirty="0" smtClean="0"/>
              <a:t>melaporkan </a:t>
            </a:r>
            <a:r>
              <a:rPr lang="sv-SE" dirty="0" smtClean="0"/>
              <a:t>Puskesmas</a:t>
            </a:r>
            <a:r>
              <a:rPr lang="sv-SE" dirty="0"/>
              <a:t>, Klinik Pratama, tempat praktik mandiri dokter, </a:t>
            </a:r>
            <a:r>
              <a:rPr lang="sv-SE" dirty="0" smtClean="0"/>
              <a:t>dan</a:t>
            </a:r>
            <a:r>
              <a:rPr lang="id-ID" dirty="0" smtClean="0"/>
              <a:t> tempat </a:t>
            </a:r>
            <a:r>
              <a:rPr lang="id-ID" dirty="0"/>
              <a:t>praktik mandiri dokter gigi yang telah diakreditasi </a:t>
            </a:r>
            <a:r>
              <a:rPr lang="id-ID" dirty="0" smtClean="0"/>
              <a:t>kepada Menteri </a:t>
            </a:r>
            <a:r>
              <a:rPr lang="id-ID" dirty="0"/>
              <a:t>melalui Direktur Jenderal dengan tembusan kepada </a:t>
            </a:r>
            <a:r>
              <a:rPr lang="id-ID" dirty="0" smtClean="0"/>
              <a:t>Kepala Dinas </a:t>
            </a:r>
            <a:r>
              <a:rPr lang="id-ID" dirty="0"/>
              <a:t>Kesehatan Provinsi dan Kepala Dinas </a:t>
            </a:r>
            <a:r>
              <a:rPr lang="id-ID" dirty="0" smtClean="0"/>
              <a:t>Kesehatan Kabupaten/Kota. </a:t>
            </a:r>
          </a:p>
          <a:p>
            <a:pPr marL="514350" indent="-514350" algn="just">
              <a:buAutoNum type="arabicParenBoth"/>
            </a:pPr>
            <a:r>
              <a:rPr lang="id-ID" dirty="0" smtClean="0"/>
              <a:t>Laporan </a:t>
            </a:r>
            <a:r>
              <a:rPr lang="id-ID" dirty="0"/>
              <a:t>sebagaimana dimaksud pada ayat (1) berupa laporan </a:t>
            </a:r>
            <a:r>
              <a:rPr lang="id-ID" dirty="0" smtClean="0"/>
              <a:t>triwulan dan </a:t>
            </a:r>
            <a:r>
              <a:rPr lang="id-ID" dirty="0"/>
              <a:t>tahunan. </a:t>
            </a:r>
          </a:p>
          <a:p>
            <a:pPr algn="just"/>
            <a:endParaRPr lang="id-ID" dirty="0"/>
          </a:p>
          <a:p>
            <a:pPr algn="just"/>
            <a:endParaRPr lang="id-ID" dirty="0"/>
          </a:p>
          <a:p>
            <a:pPr algn="just"/>
            <a:endParaRPr lang="id-ID" dirty="0"/>
          </a:p>
          <a:p>
            <a:pPr algn="just"/>
            <a:endParaRPr lang="id-ID" dirty="0"/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8312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PENDANAAN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21793"/>
            <a:ext cx="8784976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400" dirty="0" smtClean="0"/>
              <a:t>Pasal </a:t>
            </a:r>
            <a:r>
              <a:rPr lang="id-ID" sz="2400" dirty="0"/>
              <a:t>17</a:t>
            </a:r>
          </a:p>
          <a:p>
            <a:pPr marL="514350" indent="-514350" algn="just">
              <a:buAutoNum type="arabicParenBoth"/>
            </a:pPr>
            <a:r>
              <a:rPr lang="id-ID" sz="2400" dirty="0" smtClean="0"/>
              <a:t>Pendanaan </a:t>
            </a:r>
            <a:r>
              <a:rPr lang="id-ID" sz="2400" dirty="0"/>
              <a:t>penyelenggaraan Akreditasi, kegiatan pendampingan  </a:t>
            </a:r>
            <a:r>
              <a:rPr lang="id-ID" sz="2400" dirty="0" smtClean="0"/>
              <a:t>dan </a:t>
            </a:r>
            <a:r>
              <a:rPr lang="it-IT" sz="2400" dirty="0" smtClean="0"/>
              <a:t>penilaian </a:t>
            </a:r>
            <a:r>
              <a:rPr lang="it-IT" sz="2400" dirty="0"/>
              <a:t>praakreditasi, serta pendampingan pascaakreditasi </a:t>
            </a:r>
            <a:r>
              <a:rPr lang="it-IT" sz="2400" dirty="0" smtClean="0"/>
              <a:t>pada</a:t>
            </a:r>
            <a:r>
              <a:rPr lang="id-ID" sz="2400" dirty="0" smtClean="0"/>
              <a:t> </a:t>
            </a:r>
            <a:r>
              <a:rPr lang="sv-SE" sz="2400" dirty="0" smtClean="0"/>
              <a:t>Puskesmas</a:t>
            </a:r>
            <a:r>
              <a:rPr lang="sv-SE" sz="2400" dirty="0"/>
              <a:t>, Klinik Pratama, tempat praktik mandiri dokter, </a:t>
            </a:r>
            <a:r>
              <a:rPr lang="sv-SE" sz="2400" dirty="0" smtClean="0"/>
              <a:t>dan</a:t>
            </a:r>
            <a:r>
              <a:rPr lang="id-ID" sz="2400" dirty="0" smtClean="0"/>
              <a:t> tempat </a:t>
            </a:r>
            <a:r>
              <a:rPr lang="id-ID" sz="2400" dirty="0"/>
              <a:t>praktik mandiri dokter gigi </a:t>
            </a:r>
            <a:r>
              <a:rPr lang="id-ID" sz="2400" b="1" dirty="0"/>
              <a:t>milik Pemerintah </a:t>
            </a:r>
            <a:r>
              <a:rPr lang="id-ID" sz="2400" dirty="0"/>
              <a:t>atau </a:t>
            </a:r>
            <a:r>
              <a:rPr lang="id-ID" sz="2400" dirty="0" smtClean="0"/>
              <a:t>Pemerintah Daerah </a:t>
            </a:r>
            <a:r>
              <a:rPr lang="id-ID" sz="2400" b="1" dirty="0"/>
              <a:t>dibebankan kepada Anggaran Pendapatan dan Belanja </a:t>
            </a:r>
            <a:r>
              <a:rPr lang="id-ID" sz="2400" b="1" dirty="0" smtClean="0"/>
              <a:t>Negara </a:t>
            </a:r>
            <a:r>
              <a:rPr lang="es-ES" sz="2400" b="1" dirty="0" err="1" smtClean="0"/>
              <a:t>atau</a:t>
            </a:r>
            <a:r>
              <a:rPr lang="es-ES" sz="2400" b="1" dirty="0" smtClean="0"/>
              <a:t> </a:t>
            </a:r>
            <a:r>
              <a:rPr lang="es-ES" sz="2400" b="1" dirty="0" err="1"/>
              <a:t>Anggaran</a:t>
            </a:r>
            <a:r>
              <a:rPr lang="es-ES" sz="2400" b="1" dirty="0"/>
              <a:t> </a:t>
            </a:r>
            <a:r>
              <a:rPr lang="es-ES" sz="2400" b="1" dirty="0" err="1"/>
              <a:t>Pendapatan</a:t>
            </a:r>
            <a:r>
              <a:rPr lang="es-ES" sz="2400" b="1" dirty="0"/>
              <a:t> dan </a:t>
            </a:r>
            <a:r>
              <a:rPr lang="es-ES" sz="2400" b="1" dirty="0" err="1"/>
              <a:t>Belanja</a:t>
            </a:r>
            <a:r>
              <a:rPr lang="es-ES" sz="2400" b="1" dirty="0"/>
              <a:t> </a:t>
            </a:r>
            <a:r>
              <a:rPr lang="es-ES" sz="2400" b="1" dirty="0" err="1"/>
              <a:t>Daerah</a:t>
            </a:r>
            <a:r>
              <a:rPr lang="es-ES" sz="2400" b="1" dirty="0"/>
              <a:t>. </a:t>
            </a:r>
            <a:endParaRPr lang="id-ID" sz="2400" b="1" dirty="0" smtClean="0"/>
          </a:p>
          <a:p>
            <a:pPr marL="514350" indent="-514350" algn="just">
              <a:buAutoNum type="arabicParenBoth"/>
            </a:pPr>
            <a:r>
              <a:rPr lang="id-ID" sz="2400" dirty="0" smtClean="0"/>
              <a:t>Pendanaan </a:t>
            </a:r>
            <a:r>
              <a:rPr lang="id-ID" sz="2400" dirty="0"/>
              <a:t>penyelenggaraan Akreditasi, kegiatan pendampingan  </a:t>
            </a:r>
            <a:r>
              <a:rPr lang="id-ID" sz="2400" dirty="0" smtClean="0"/>
              <a:t>dan </a:t>
            </a:r>
            <a:r>
              <a:rPr lang="it-IT" sz="2400" dirty="0" smtClean="0"/>
              <a:t>penilaian </a:t>
            </a:r>
            <a:r>
              <a:rPr lang="it-IT" sz="2400" dirty="0"/>
              <a:t>praakreditasi, serta pendampingan pascaakreditasi </a:t>
            </a:r>
            <a:r>
              <a:rPr lang="it-IT" sz="2400" dirty="0" smtClean="0"/>
              <a:t>pada</a:t>
            </a:r>
            <a:r>
              <a:rPr lang="id-ID" sz="2400" dirty="0" smtClean="0"/>
              <a:t> </a:t>
            </a:r>
            <a:r>
              <a:rPr lang="sv-SE" sz="2400" dirty="0" smtClean="0"/>
              <a:t>Klinik </a:t>
            </a:r>
            <a:r>
              <a:rPr lang="sv-SE" sz="2400" dirty="0"/>
              <a:t>Pratama, tempat praktik mandiri dokter, dan tempat </a:t>
            </a:r>
            <a:r>
              <a:rPr lang="sv-SE" sz="2400" dirty="0" smtClean="0"/>
              <a:t>praktik</a:t>
            </a:r>
            <a:r>
              <a:rPr lang="id-ID" sz="2400" dirty="0" smtClean="0"/>
              <a:t> mandiri </a:t>
            </a:r>
            <a:r>
              <a:rPr lang="id-ID" sz="2400" dirty="0"/>
              <a:t>dokter gigi </a:t>
            </a:r>
            <a:r>
              <a:rPr lang="id-ID" sz="2400" b="1" dirty="0"/>
              <a:t>milik swasta/masyarakat dibebankan </a:t>
            </a:r>
            <a:r>
              <a:rPr lang="id-ID" sz="2400" b="1" dirty="0" smtClean="0"/>
              <a:t>kepada pemilik </a:t>
            </a:r>
            <a:r>
              <a:rPr lang="id-ID" sz="2400" b="1" dirty="0"/>
              <a:t>Klinik Pratama, tempat praktik mandiri dokter, dan </a:t>
            </a:r>
            <a:r>
              <a:rPr lang="id-ID" sz="2400" b="1" dirty="0" smtClean="0"/>
              <a:t>tempat praktik </a:t>
            </a:r>
            <a:r>
              <a:rPr lang="id-ID" sz="2400" b="1" dirty="0"/>
              <a:t>mandiri dokter gigi.</a:t>
            </a:r>
          </a:p>
          <a:p>
            <a:pPr algn="just"/>
            <a:endParaRPr lang="id-ID" sz="2400" dirty="0"/>
          </a:p>
          <a:p>
            <a:pPr algn="just"/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31450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PEMBINAAN DAN </a:t>
            </a:r>
            <a:r>
              <a:rPr lang="id-ID" dirty="0" smtClean="0"/>
              <a:t>PENGAWASAN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d-ID" dirty="0" smtClean="0"/>
              <a:t>Pasal </a:t>
            </a:r>
            <a:r>
              <a:rPr lang="id-ID" dirty="0"/>
              <a:t>18</a:t>
            </a:r>
          </a:p>
          <a:p>
            <a:pPr marL="514350" indent="-514350" algn="just">
              <a:buAutoNum type="arabicParenBoth"/>
            </a:pPr>
            <a:r>
              <a:rPr lang="id-ID" dirty="0" smtClean="0"/>
              <a:t>Menteri</a:t>
            </a:r>
            <a:r>
              <a:rPr lang="id-ID" dirty="0"/>
              <a:t>, Gubernur, Bupati/Walikota melakukan pembinaan </a:t>
            </a:r>
            <a:r>
              <a:rPr lang="id-ID" dirty="0" smtClean="0"/>
              <a:t>dan pengawasan </a:t>
            </a:r>
            <a:r>
              <a:rPr lang="id-ID" dirty="0"/>
              <a:t>penyelenggaraan Akreditasi sesuai tugas dan </a:t>
            </a:r>
            <a:r>
              <a:rPr lang="id-ID" dirty="0" smtClean="0"/>
              <a:t>wewenang masing-masing.</a:t>
            </a:r>
          </a:p>
          <a:p>
            <a:pPr marL="514350" indent="-514350" algn="just">
              <a:buAutoNum type="arabicParenBoth"/>
            </a:pPr>
            <a:r>
              <a:rPr lang="es-ES" dirty="0" err="1" smtClean="0"/>
              <a:t>Pembinaan</a:t>
            </a:r>
            <a:r>
              <a:rPr lang="es-ES" dirty="0" smtClean="0"/>
              <a:t> </a:t>
            </a:r>
            <a:r>
              <a:rPr lang="es-ES" dirty="0"/>
              <a:t>dan </a:t>
            </a:r>
            <a:r>
              <a:rPr lang="es-ES" dirty="0" err="1"/>
              <a:t>pengawasan</a:t>
            </a:r>
            <a:r>
              <a:rPr lang="es-ES" dirty="0"/>
              <a:t> </a:t>
            </a:r>
            <a:r>
              <a:rPr lang="es-ES" dirty="0" err="1"/>
              <a:t>sebagaimana</a:t>
            </a:r>
            <a:r>
              <a:rPr lang="es-ES" dirty="0"/>
              <a:t> </a:t>
            </a:r>
            <a:r>
              <a:rPr lang="es-ES" dirty="0" err="1"/>
              <a:t>dimaksud</a:t>
            </a:r>
            <a:r>
              <a:rPr lang="es-ES" dirty="0"/>
              <a:t> pada </a:t>
            </a:r>
            <a:r>
              <a:rPr lang="es-ES" dirty="0" err="1"/>
              <a:t>ayat</a:t>
            </a:r>
            <a:r>
              <a:rPr lang="es-ES" dirty="0"/>
              <a:t> (1</a:t>
            </a:r>
            <a:r>
              <a:rPr lang="es-ES" dirty="0" smtClean="0"/>
              <a:t>)</a:t>
            </a:r>
            <a:r>
              <a:rPr lang="id-ID" dirty="0" smtClean="0"/>
              <a:t> </a:t>
            </a:r>
            <a:r>
              <a:rPr lang="fi-FI" dirty="0" smtClean="0"/>
              <a:t>ditujukan </a:t>
            </a:r>
            <a:r>
              <a:rPr lang="fi-FI" dirty="0"/>
              <a:t>untuk menjamin akuntabilitas pelaksanaan Akreditasi </a:t>
            </a:r>
            <a:r>
              <a:rPr lang="fi-FI" dirty="0" smtClean="0"/>
              <a:t>dan</a:t>
            </a:r>
            <a:r>
              <a:rPr lang="id-ID" dirty="0" smtClean="0"/>
              <a:t> kesinambungan </a:t>
            </a:r>
            <a:r>
              <a:rPr lang="id-ID" dirty="0"/>
              <a:t>upaya peningkatan mutu pelayanan di Puskesmas</a:t>
            </a:r>
            <a:r>
              <a:rPr lang="id-ID" dirty="0" smtClean="0"/>
              <a:t>, </a:t>
            </a:r>
            <a:r>
              <a:rPr lang="sv-SE" dirty="0" smtClean="0"/>
              <a:t>Klinik </a:t>
            </a:r>
            <a:r>
              <a:rPr lang="sv-SE" dirty="0"/>
              <a:t>Pratama, tempat praktik mandiri dokter, dan tempat </a:t>
            </a:r>
            <a:r>
              <a:rPr lang="sv-SE" dirty="0" smtClean="0"/>
              <a:t>praktik</a:t>
            </a:r>
            <a:r>
              <a:rPr lang="id-ID" dirty="0" smtClean="0"/>
              <a:t> mandiri </a:t>
            </a:r>
            <a:r>
              <a:rPr lang="id-ID" dirty="0"/>
              <a:t>dokter gigi.</a:t>
            </a:r>
          </a:p>
          <a:p>
            <a:pPr algn="just"/>
            <a:endParaRPr lang="id-ID" dirty="0"/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15126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Akreditasi Puskesmas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dirty="0" smtClean="0"/>
              <a:t>adalah </a:t>
            </a:r>
            <a:r>
              <a:rPr lang="id-ID" dirty="0"/>
              <a:t>pengakuan terhadap Puskesmas </a:t>
            </a:r>
            <a:r>
              <a:rPr lang="id-ID" dirty="0" smtClean="0"/>
              <a:t>yang </a:t>
            </a:r>
            <a:r>
              <a:rPr lang="sv-SE" dirty="0" smtClean="0"/>
              <a:t>diberikan </a:t>
            </a:r>
            <a:r>
              <a:rPr lang="sv-SE" dirty="0"/>
              <a:t>oleh lembaga independen penyelenggara akreditasi </a:t>
            </a:r>
            <a:r>
              <a:rPr lang="sv-SE" dirty="0" smtClean="0"/>
              <a:t>yang</a:t>
            </a:r>
            <a:r>
              <a:rPr lang="id-ID" dirty="0" smtClean="0"/>
              <a:t> ditetapkan </a:t>
            </a:r>
            <a:r>
              <a:rPr lang="id-ID" dirty="0"/>
              <a:t>oleh Menteri setelah dinilai bahwa Puskesmas </a:t>
            </a:r>
            <a:r>
              <a:rPr lang="id-ID" dirty="0" smtClean="0"/>
              <a:t>telah memenuhi </a:t>
            </a:r>
            <a:r>
              <a:rPr lang="id-ID" dirty="0"/>
              <a:t>standar pelayanan Puskesmas yang telah ditetapkan </a:t>
            </a:r>
            <a:r>
              <a:rPr lang="id-ID" dirty="0" smtClean="0"/>
              <a:t>oleh </a:t>
            </a:r>
            <a:r>
              <a:rPr lang="fi-FI" dirty="0" smtClean="0"/>
              <a:t>Menteri </a:t>
            </a:r>
            <a:r>
              <a:rPr lang="fi-FI" dirty="0"/>
              <a:t>untuk meningkatkan mutu pelayanan Puskesmas </a:t>
            </a:r>
            <a:r>
              <a:rPr lang="fi-FI" dirty="0" smtClean="0"/>
              <a:t>secara</a:t>
            </a:r>
            <a:r>
              <a:rPr lang="id-ID" dirty="0" smtClean="0"/>
              <a:t> berkesinambungan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1341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/>
              <a:t>PERATURAN MENTERI KESEHATAN REPUBLIK INDONESIA NOMOR 46 TAHUN 2015 TENTANG AKREDITASI PUSKESMAS, KLINIK PRATAMA, TEMPAT PRAKTIK MANDIRI DOKTER, DAN TEMPAT PRAKTIK MANDIRI DOKTER GIGI </a:t>
            </a:r>
          </a:p>
        </p:txBody>
      </p:sp>
    </p:spTree>
    <p:extLst>
      <p:ext uri="{BB962C8B-B14F-4D97-AF65-F5344CB8AC3E}">
        <p14:creationId xmlns:p14="http://schemas.microsoft.com/office/powerpoint/2010/main" val="42537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d-ID" dirty="0" smtClean="0"/>
              <a:t>Akreditasi Puskesmas, Klinik Pratama, Tempat Praktik Mandiri Dokter, dan Tempat Praktik Mandiri Dokter Gigi yang selanjutnya disebut </a:t>
            </a:r>
            <a:r>
              <a:rPr lang="id-ID" b="1" dirty="0" smtClean="0"/>
              <a:t>Akreditasi </a:t>
            </a:r>
            <a:r>
              <a:rPr lang="id-ID" dirty="0" smtClean="0"/>
              <a:t>adalah </a:t>
            </a:r>
          </a:p>
          <a:p>
            <a:pPr marL="0" indent="0" algn="just">
              <a:buNone/>
            </a:pPr>
            <a:r>
              <a:rPr lang="id-ID" dirty="0" smtClean="0"/>
              <a:t>pengakuan yang diberikan oleh lembaga independen </a:t>
            </a:r>
            <a:r>
              <a:rPr lang="id-ID" dirty="0"/>
              <a:t>penyelenggara Akreditasi yang ditetapkan oleh </a:t>
            </a:r>
            <a:r>
              <a:rPr lang="id-ID" dirty="0" smtClean="0"/>
              <a:t>Menteri setelah </a:t>
            </a:r>
            <a:r>
              <a:rPr lang="id-ID" dirty="0"/>
              <a:t>memenuhi standar Akreditasi. </a:t>
            </a:r>
            <a:endParaRPr lang="id-ID" dirty="0" smtClean="0"/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r>
              <a:rPr lang="id-ID" dirty="0" smtClean="0"/>
              <a:t>PERATURAN </a:t>
            </a:r>
            <a:r>
              <a:rPr lang="id-ID" dirty="0"/>
              <a:t>MENTERI KESEHATAN REPUBLIK </a:t>
            </a:r>
            <a:r>
              <a:rPr lang="id-ID" dirty="0" smtClean="0"/>
              <a:t>INDONESIA NOMOR </a:t>
            </a:r>
            <a:r>
              <a:rPr lang="id-ID" dirty="0"/>
              <a:t>46 TAHUN 2015 TENTANG </a:t>
            </a:r>
            <a:r>
              <a:rPr lang="id-ID" dirty="0" smtClean="0"/>
              <a:t>AKREDITASI </a:t>
            </a:r>
            <a:r>
              <a:rPr lang="id-ID" dirty="0"/>
              <a:t>PUSKESMAS, KLINIK PRATAMA, TEMPAT PRAKTIK </a:t>
            </a:r>
            <a:r>
              <a:rPr lang="id-ID" dirty="0" smtClean="0"/>
              <a:t>MANDIRI DOKTER</a:t>
            </a:r>
            <a:r>
              <a:rPr lang="id-ID" dirty="0"/>
              <a:t>, DAN TEMPAT PRAKTIK MANDIRI DOKTER GIGI </a:t>
            </a:r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53811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Puskesmas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dirty="0" smtClean="0"/>
              <a:t>adalah </a:t>
            </a:r>
            <a:r>
              <a:rPr lang="id-ID" dirty="0"/>
              <a:t>fasilitas pelayanan kesehatan yang menyelenggarakan </a:t>
            </a:r>
            <a:r>
              <a:rPr lang="id-ID" dirty="0" smtClean="0"/>
              <a:t>upaya kesehatan </a:t>
            </a:r>
            <a:r>
              <a:rPr lang="id-ID" dirty="0"/>
              <a:t>masyarakat dan upaya kesehatan perseorangan </a:t>
            </a:r>
            <a:r>
              <a:rPr lang="id-ID" dirty="0" smtClean="0"/>
              <a:t>tingkat pertama</a:t>
            </a:r>
            <a:r>
              <a:rPr lang="id-ID" dirty="0"/>
              <a:t>, dengan lebih mengutamakan upaya promotif dan preventif</a:t>
            </a:r>
            <a:r>
              <a:rPr lang="id-ID" dirty="0" smtClean="0"/>
              <a:t>, untuk </a:t>
            </a:r>
            <a:r>
              <a:rPr lang="id-ID" dirty="0"/>
              <a:t>mencapai derajat kesehatan masyarakat yang setinggi-tingginya </a:t>
            </a:r>
            <a:r>
              <a:rPr lang="id-ID" dirty="0" smtClean="0"/>
              <a:t>di wilayah </a:t>
            </a:r>
            <a:r>
              <a:rPr lang="id-ID" dirty="0"/>
              <a:t>kerjanya. </a:t>
            </a:r>
          </a:p>
        </p:txBody>
      </p:sp>
    </p:spTree>
    <p:extLst>
      <p:ext uri="{BB962C8B-B14F-4D97-AF65-F5344CB8AC3E}">
        <p14:creationId xmlns:p14="http://schemas.microsoft.com/office/powerpoint/2010/main" val="727346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7648"/>
            <a:ext cx="8229600" cy="1143000"/>
          </a:xfrm>
        </p:spPr>
        <p:txBody>
          <a:bodyPr>
            <a:noAutofit/>
          </a:bodyPr>
          <a:lstStyle/>
          <a:p>
            <a:r>
              <a:rPr lang="id-ID" sz="2800" b="1" dirty="0"/>
              <a:t>Pengaturan Akreditasi Puskesmas, Klinik Pratama, tempat praktik mandiri dokter, dan tempat praktik mandiri dokter gigi bertujuan untuk:</a:t>
            </a:r>
            <a:br>
              <a:rPr lang="id-ID" sz="2800" b="1" dirty="0"/>
            </a:b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2774"/>
            <a:ext cx="8229600" cy="4281339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fi-FI" b="1" dirty="0" smtClean="0"/>
              <a:t>meningkatkan </a:t>
            </a:r>
            <a:r>
              <a:rPr lang="fi-FI" b="1" dirty="0"/>
              <a:t>mutu pelayanan dan keselamatan pasien</a:t>
            </a:r>
            <a:r>
              <a:rPr lang="fi-FI" dirty="0"/>
              <a:t>;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b="1" dirty="0" smtClean="0"/>
              <a:t>meningkatkan </a:t>
            </a:r>
            <a:r>
              <a:rPr lang="id-ID" b="1" dirty="0"/>
              <a:t>perlindungan </a:t>
            </a:r>
            <a:r>
              <a:rPr lang="id-ID" dirty="0"/>
              <a:t>bagi sumber daya manusia kesehatan</a:t>
            </a:r>
            <a:r>
              <a:rPr lang="id-ID" dirty="0" smtClean="0"/>
              <a:t>, </a:t>
            </a:r>
            <a:r>
              <a:rPr lang="sv-SE" dirty="0" smtClean="0"/>
              <a:t>masyarakat </a:t>
            </a:r>
            <a:r>
              <a:rPr lang="sv-SE" dirty="0"/>
              <a:t>dan lingkungannya, serta Puskesmas, Klinik Pratama</a:t>
            </a:r>
            <a:r>
              <a:rPr lang="sv-SE" dirty="0" smtClean="0"/>
              <a:t>,</a:t>
            </a:r>
            <a:r>
              <a:rPr lang="id-ID" dirty="0" smtClean="0"/>
              <a:t> tempat </a:t>
            </a:r>
            <a:r>
              <a:rPr lang="id-ID" dirty="0"/>
              <a:t>praktik mandiri dokter, dan tempat praktik mandiri dokter </a:t>
            </a:r>
            <a:r>
              <a:rPr lang="id-ID" dirty="0" smtClean="0"/>
              <a:t>gigi sebagai </a:t>
            </a:r>
            <a:r>
              <a:rPr lang="id-ID" dirty="0"/>
              <a:t>institusi; dan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sv-SE" b="1" dirty="0" smtClean="0"/>
              <a:t>meningkatkan </a:t>
            </a:r>
            <a:r>
              <a:rPr lang="sv-SE" b="1" dirty="0"/>
              <a:t>kinerja </a:t>
            </a:r>
            <a:r>
              <a:rPr lang="sv-SE" dirty="0"/>
              <a:t>Puskesmas, Klinik Pratama, tempat </a:t>
            </a:r>
            <a:r>
              <a:rPr lang="sv-SE" dirty="0" smtClean="0"/>
              <a:t>praktik</a:t>
            </a:r>
            <a:r>
              <a:rPr lang="id-ID" dirty="0" smtClean="0"/>
              <a:t> mandiri </a:t>
            </a:r>
            <a:r>
              <a:rPr lang="id-ID" dirty="0"/>
              <a:t>dokter, dan tempat praktik mandiri dokter gigi </a:t>
            </a:r>
            <a:r>
              <a:rPr lang="id-ID" dirty="0" smtClean="0"/>
              <a:t>dalam pelayanan </a:t>
            </a:r>
            <a:r>
              <a:rPr lang="id-ID" dirty="0"/>
              <a:t>kesehatan perseorangan dan/atau kesehatan masyarakat.</a:t>
            </a:r>
          </a:p>
          <a:p>
            <a:pPr algn="just"/>
            <a:endParaRPr lang="id-ID" dirty="0"/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17801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Pasal 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arenR"/>
            </a:pPr>
            <a:r>
              <a:rPr lang="sv-SE" dirty="0" smtClean="0"/>
              <a:t>Puskesmas</a:t>
            </a:r>
            <a:r>
              <a:rPr lang="sv-SE" dirty="0"/>
              <a:t>, Klinik Pratama, tempat praktik mandiri dokter, </a:t>
            </a:r>
            <a:r>
              <a:rPr lang="sv-SE" dirty="0" smtClean="0"/>
              <a:t>dan</a:t>
            </a:r>
            <a:r>
              <a:rPr lang="id-ID" dirty="0" smtClean="0"/>
              <a:t> tempat </a:t>
            </a:r>
            <a:r>
              <a:rPr lang="id-ID" dirty="0"/>
              <a:t>praktik mandiri dokter gigi wajib terakreditasi.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id-ID" dirty="0" smtClean="0"/>
              <a:t>Akreditasi </a:t>
            </a:r>
            <a:r>
              <a:rPr lang="id-ID" dirty="0"/>
              <a:t>Puskesmas dan Klinik Pratama sebagaimana </a:t>
            </a:r>
            <a:r>
              <a:rPr lang="id-ID" dirty="0" smtClean="0"/>
              <a:t>dimaksud pada </a:t>
            </a:r>
            <a:r>
              <a:rPr lang="id-ID" dirty="0"/>
              <a:t>ayat (1) dilakukan setiap </a:t>
            </a:r>
            <a:r>
              <a:rPr lang="id-ID" b="1" dirty="0"/>
              <a:t>3 (tiga) tahun</a:t>
            </a:r>
            <a:r>
              <a:rPr lang="id-ID" dirty="0"/>
              <a:t>.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id-ID" dirty="0" smtClean="0"/>
              <a:t>Akreditasi </a:t>
            </a:r>
            <a:r>
              <a:rPr lang="id-ID" dirty="0"/>
              <a:t>tempat praktik mandiri dokter dan tempat praktik </a:t>
            </a:r>
            <a:r>
              <a:rPr lang="id-ID" dirty="0" smtClean="0"/>
              <a:t>mandiri </a:t>
            </a:r>
            <a:r>
              <a:rPr lang="sv-SE" dirty="0" smtClean="0"/>
              <a:t>dokter </a:t>
            </a:r>
            <a:r>
              <a:rPr lang="sv-SE" dirty="0"/>
              <a:t>gigi sebagaimana dimaksud pada ayat (1) dilakukan setiap </a:t>
            </a:r>
            <a:r>
              <a:rPr lang="sv-SE" b="1" dirty="0" smtClean="0"/>
              <a:t>5</a:t>
            </a:r>
            <a:r>
              <a:rPr lang="id-ID" b="1" dirty="0" smtClean="0"/>
              <a:t> (</a:t>
            </a:r>
            <a:r>
              <a:rPr lang="id-ID" b="1" dirty="0"/>
              <a:t>lima) tahun. </a:t>
            </a:r>
          </a:p>
        </p:txBody>
      </p:sp>
    </p:spTree>
    <p:extLst>
      <p:ext uri="{BB962C8B-B14F-4D97-AF65-F5344CB8AC3E}">
        <p14:creationId xmlns:p14="http://schemas.microsoft.com/office/powerpoint/2010/main" val="855274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Pasal </a:t>
            </a:r>
            <a:r>
              <a:rPr lang="id-ID" dirty="0" smtClean="0"/>
              <a:t>5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arenBoth"/>
            </a:pPr>
            <a:r>
              <a:rPr lang="fi-FI" dirty="0" smtClean="0"/>
              <a:t>Penyelenggaraan </a:t>
            </a:r>
            <a:r>
              <a:rPr lang="fi-FI" dirty="0"/>
              <a:t>Akreditasi Puskesmas, Klinik Pratama, </a:t>
            </a:r>
            <a:r>
              <a:rPr lang="fi-FI" dirty="0" smtClean="0"/>
              <a:t>tempat</a:t>
            </a:r>
            <a:r>
              <a:rPr lang="id-ID" dirty="0" smtClean="0"/>
              <a:t> praktik </a:t>
            </a:r>
            <a:r>
              <a:rPr lang="id-ID" dirty="0"/>
              <a:t>mandiri dokter, dan tempat praktik mandiri dokter </a:t>
            </a:r>
            <a:r>
              <a:rPr lang="id-ID" dirty="0" smtClean="0"/>
              <a:t>gigi dilakukan </a:t>
            </a:r>
            <a:r>
              <a:rPr lang="id-ID" dirty="0"/>
              <a:t>melalui tahapan</a:t>
            </a:r>
            <a:r>
              <a:rPr lang="id-ID" dirty="0" smtClean="0"/>
              <a:t>: a</a:t>
            </a:r>
            <a:r>
              <a:rPr lang="id-ID" dirty="0"/>
              <a:t>. survei Akreditasi; </a:t>
            </a:r>
            <a:r>
              <a:rPr lang="id-ID" dirty="0" smtClean="0"/>
              <a:t>dan b</a:t>
            </a:r>
            <a:r>
              <a:rPr lang="id-ID" dirty="0"/>
              <a:t>. penetapan Akreditasi. </a:t>
            </a:r>
            <a:endParaRPr lang="id-ID" dirty="0" smtClean="0"/>
          </a:p>
          <a:p>
            <a:pPr marL="514350" indent="-514350">
              <a:buAutoNum type="arabicParenBoth"/>
            </a:pPr>
            <a:r>
              <a:rPr lang="id-ID" dirty="0" smtClean="0"/>
              <a:t>Dalam </a:t>
            </a:r>
            <a:r>
              <a:rPr lang="id-ID" dirty="0"/>
              <a:t>menyelenggarakan Akreditasi sebagaimana dimaksud </a:t>
            </a:r>
            <a:r>
              <a:rPr lang="id-ID" dirty="0" smtClean="0"/>
              <a:t>pada ayat </a:t>
            </a:r>
            <a:r>
              <a:rPr lang="id-ID" dirty="0"/>
              <a:t>(1) dapat dilakukan pendampingan dan penilaian praakreditasi</a:t>
            </a:r>
            <a:r>
              <a:rPr lang="id-ID" dirty="0" smtClean="0"/>
              <a:t>.</a:t>
            </a:r>
          </a:p>
          <a:p>
            <a:pPr marL="514350" indent="-514350">
              <a:buAutoNum type="arabicParenBoth"/>
            </a:pPr>
            <a:r>
              <a:rPr lang="id-ID" dirty="0" smtClean="0"/>
              <a:t>Puskesmas </a:t>
            </a:r>
            <a:r>
              <a:rPr lang="id-ID" dirty="0"/>
              <a:t>yang telah terakreditasi wajib </a:t>
            </a:r>
            <a:r>
              <a:rPr lang="id-ID" dirty="0" smtClean="0"/>
              <a:t>mendapatkan pendampingan </a:t>
            </a:r>
            <a:r>
              <a:rPr lang="id-ID" dirty="0"/>
              <a:t>pascaakreditasi</a:t>
            </a:r>
            <a:r>
              <a:rPr lang="id-ID" dirty="0" smtClean="0"/>
              <a:t>.</a:t>
            </a:r>
          </a:p>
          <a:p>
            <a:pPr marL="514350" indent="-514350">
              <a:buAutoNum type="arabicParenBoth"/>
            </a:pPr>
            <a:r>
              <a:rPr lang="sv-SE" dirty="0" smtClean="0"/>
              <a:t>Klinik </a:t>
            </a:r>
            <a:r>
              <a:rPr lang="sv-SE" dirty="0"/>
              <a:t>Pratama, tempat praktik mandiri dokter, dan tempat </a:t>
            </a:r>
            <a:r>
              <a:rPr lang="sv-SE" dirty="0" smtClean="0"/>
              <a:t>praktik</a:t>
            </a:r>
            <a:r>
              <a:rPr lang="id-ID" dirty="0" smtClean="0"/>
              <a:t> </a:t>
            </a:r>
            <a:r>
              <a:rPr lang="sv-SE" dirty="0" smtClean="0"/>
              <a:t>mandiri </a:t>
            </a:r>
            <a:r>
              <a:rPr lang="sv-SE" dirty="0"/>
              <a:t>dokter gigi yang telah terakreditasi dapat </a:t>
            </a:r>
            <a:r>
              <a:rPr lang="sv-SE" dirty="0" smtClean="0"/>
              <a:t>mengajukan</a:t>
            </a:r>
            <a:r>
              <a:rPr lang="id-ID" dirty="0" smtClean="0"/>
              <a:t> permohonan </a:t>
            </a:r>
            <a:r>
              <a:rPr lang="id-ID" dirty="0"/>
              <a:t>pendampingan pascaakreditasi kepada dinas </a:t>
            </a:r>
            <a:r>
              <a:rPr lang="id-ID" dirty="0" smtClean="0"/>
              <a:t>kesehatan kabupaten/kota</a:t>
            </a:r>
            <a:r>
              <a:rPr lang="id-ID" dirty="0"/>
              <a:t>.</a:t>
            </a:r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5452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Pasal </a:t>
            </a:r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fi-FI" dirty="0" smtClean="0"/>
              <a:t>(</a:t>
            </a:r>
            <a:r>
              <a:rPr lang="fi-FI" dirty="0"/>
              <a:t>1) Penetapan status Akreditasi Puskesmas terdiri atas: </a:t>
            </a:r>
          </a:p>
          <a:p>
            <a:pPr marL="0" indent="0" algn="just">
              <a:buNone/>
            </a:pPr>
            <a:r>
              <a:rPr lang="id-ID" dirty="0" smtClean="0"/>
              <a:t>	a</a:t>
            </a:r>
            <a:r>
              <a:rPr lang="id-ID" dirty="0"/>
              <a:t>. tidak terakreditasi; </a:t>
            </a:r>
          </a:p>
          <a:p>
            <a:pPr marL="0" indent="0" algn="just">
              <a:buNone/>
            </a:pPr>
            <a:r>
              <a:rPr lang="id-ID" dirty="0" smtClean="0"/>
              <a:t>	b</a:t>
            </a:r>
            <a:r>
              <a:rPr lang="id-ID" dirty="0"/>
              <a:t>. terakreditasi dasar;</a:t>
            </a:r>
          </a:p>
          <a:p>
            <a:pPr marL="0" indent="0" algn="just">
              <a:buNone/>
            </a:pPr>
            <a:r>
              <a:rPr lang="id-ID" dirty="0" smtClean="0"/>
              <a:t>	c</a:t>
            </a:r>
            <a:r>
              <a:rPr lang="id-ID" dirty="0"/>
              <a:t>. terakreditasi madya;</a:t>
            </a:r>
          </a:p>
          <a:p>
            <a:pPr marL="0" indent="0" algn="just">
              <a:buNone/>
            </a:pPr>
            <a:r>
              <a:rPr lang="id-ID" dirty="0" smtClean="0"/>
              <a:t>	d</a:t>
            </a:r>
            <a:r>
              <a:rPr lang="id-ID" dirty="0"/>
              <a:t>. terakreditasi utama; atau</a:t>
            </a:r>
          </a:p>
          <a:p>
            <a:pPr marL="0" indent="0" algn="just">
              <a:buNone/>
            </a:pPr>
            <a:r>
              <a:rPr lang="id-ID" dirty="0" smtClean="0"/>
              <a:t>	e</a:t>
            </a:r>
            <a:r>
              <a:rPr lang="id-ID" dirty="0"/>
              <a:t>. terakreditasi paripurna. </a:t>
            </a:r>
            <a:endParaRPr lang="id-ID" dirty="0" smtClean="0"/>
          </a:p>
          <a:p>
            <a:pPr marL="0" indent="0" algn="just">
              <a:buNone/>
            </a:pPr>
            <a:r>
              <a:rPr lang="fi-FI" dirty="0" smtClean="0"/>
              <a:t>(</a:t>
            </a:r>
            <a:r>
              <a:rPr lang="fi-FI" dirty="0"/>
              <a:t>2) Penetapan status Akreditasi Klinik Pratama terdiri atas:</a:t>
            </a:r>
          </a:p>
          <a:p>
            <a:pPr marL="0" indent="0" algn="just">
              <a:buNone/>
            </a:pPr>
            <a:r>
              <a:rPr lang="id-ID" dirty="0" smtClean="0"/>
              <a:t>	a</a:t>
            </a:r>
            <a:r>
              <a:rPr lang="id-ID" dirty="0"/>
              <a:t>. tidak terakreditasi; </a:t>
            </a:r>
          </a:p>
          <a:p>
            <a:pPr marL="0" indent="0" algn="just">
              <a:buNone/>
            </a:pPr>
            <a:r>
              <a:rPr lang="id-ID" dirty="0" smtClean="0"/>
              <a:t>	b</a:t>
            </a:r>
            <a:r>
              <a:rPr lang="id-ID" dirty="0"/>
              <a:t>. terakreditasi dasar;</a:t>
            </a:r>
          </a:p>
          <a:p>
            <a:pPr marL="0" indent="0" algn="just">
              <a:buNone/>
            </a:pPr>
            <a:r>
              <a:rPr lang="id-ID" dirty="0" smtClean="0"/>
              <a:t>	c</a:t>
            </a:r>
            <a:r>
              <a:rPr lang="id-ID" dirty="0"/>
              <a:t>. terakreditasi madya; atau</a:t>
            </a:r>
          </a:p>
          <a:p>
            <a:pPr marL="0" indent="0" algn="just">
              <a:buNone/>
            </a:pPr>
            <a:r>
              <a:rPr lang="id-ID" dirty="0" smtClean="0"/>
              <a:t>	d</a:t>
            </a:r>
            <a:r>
              <a:rPr lang="id-ID" dirty="0"/>
              <a:t>. terakreditasi paripurna. </a:t>
            </a:r>
          </a:p>
          <a:p>
            <a:pPr marL="0" indent="0" algn="just">
              <a:buNone/>
            </a:pPr>
            <a:r>
              <a:rPr lang="id-ID" dirty="0"/>
              <a:t>(3) Penetapan status Akreditasi tempat praktik mandiri dokter </a:t>
            </a:r>
            <a:r>
              <a:rPr lang="id-ID" dirty="0" smtClean="0"/>
              <a:t>dan 	tempat </a:t>
            </a:r>
            <a:r>
              <a:rPr lang="id-ID" dirty="0"/>
              <a:t>praktik mandiri dokter gigi terdiri atas:</a:t>
            </a:r>
          </a:p>
          <a:p>
            <a:pPr marL="0" indent="0" algn="just">
              <a:buNone/>
            </a:pPr>
            <a:r>
              <a:rPr lang="id-ID" dirty="0" smtClean="0"/>
              <a:t>	a</a:t>
            </a:r>
            <a:r>
              <a:rPr lang="id-ID" dirty="0"/>
              <a:t>. tidak terakreditasi; atau</a:t>
            </a:r>
          </a:p>
          <a:p>
            <a:pPr marL="0" indent="0" algn="just">
              <a:buNone/>
            </a:pPr>
            <a:r>
              <a:rPr lang="id-ID" dirty="0" smtClean="0"/>
              <a:t>	b</a:t>
            </a:r>
            <a:r>
              <a:rPr lang="id-ID" dirty="0"/>
              <a:t>. terakreditasi</a:t>
            </a:r>
            <a:r>
              <a:rPr lang="id-ID" dirty="0" smtClean="0"/>
              <a:t>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529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Pasal </a:t>
            </a:r>
            <a:r>
              <a:rPr lang="id-ID" dirty="0" smtClean="0"/>
              <a:t>10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v-SE" dirty="0" smtClean="0"/>
              <a:t>(</a:t>
            </a:r>
            <a:r>
              <a:rPr lang="sv-SE" dirty="0"/>
              <a:t>1) Puskesmas, Klinik Pratama, tempat praktik mandiri dokter, </a:t>
            </a:r>
            <a:r>
              <a:rPr lang="sv-SE" dirty="0" smtClean="0"/>
              <a:t>dan</a:t>
            </a:r>
            <a:r>
              <a:rPr lang="id-ID" dirty="0" smtClean="0"/>
              <a:t> tempat </a:t>
            </a:r>
            <a:r>
              <a:rPr lang="id-ID" dirty="0"/>
              <a:t>praktik mandiri dokter gigi yang telah mendapatkan </a:t>
            </a:r>
            <a:r>
              <a:rPr lang="id-ID" dirty="0" smtClean="0"/>
              <a:t>status Akreditasi </a:t>
            </a:r>
            <a:r>
              <a:rPr lang="id-ID" dirty="0"/>
              <a:t>sebagaimana dimaksud dalam pasal 9 </a:t>
            </a:r>
            <a:r>
              <a:rPr lang="id-ID" dirty="0" smtClean="0"/>
              <a:t>dapat mencantumkan </a:t>
            </a:r>
            <a:r>
              <a:rPr lang="id-ID" dirty="0"/>
              <a:t>status Akreditasi di bawah atau di belakang </a:t>
            </a:r>
            <a:r>
              <a:rPr lang="id-ID" dirty="0" smtClean="0"/>
              <a:t>nama </a:t>
            </a:r>
            <a:r>
              <a:rPr lang="sv-SE" dirty="0" smtClean="0"/>
              <a:t>Puskesmas</a:t>
            </a:r>
            <a:r>
              <a:rPr lang="sv-SE" dirty="0"/>
              <a:t>, Klinik Pratama, tempat praktik mandiri dokter, </a:t>
            </a:r>
            <a:r>
              <a:rPr lang="sv-SE" dirty="0" smtClean="0"/>
              <a:t>atau</a:t>
            </a:r>
            <a:r>
              <a:rPr lang="id-ID" dirty="0" smtClean="0"/>
              <a:t> tempat </a:t>
            </a:r>
            <a:r>
              <a:rPr lang="id-ID" dirty="0"/>
              <a:t>praktik mandiri dokter gigi, dengan huruf lebih kecil. </a:t>
            </a:r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0051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Pasal </a:t>
            </a:r>
            <a:r>
              <a:rPr lang="id-ID" dirty="0" smtClean="0"/>
              <a:t>11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algn="just">
              <a:buAutoNum type="arabicParenBoth"/>
            </a:pPr>
            <a:r>
              <a:rPr lang="id-ID" dirty="0" smtClean="0"/>
              <a:t>Pendampingan </a:t>
            </a:r>
            <a:r>
              <a:rPr lang="id-ID" dirty="0"/>
              <a:t>praakreditasi merupakan rangkaian </a:t>
            </a:r>
            <a:r>
              <a:rPr lang="id-ID" dirty="0" smtClean="0"/>
              <a:t>kegiatan </a:t>
            </a:r>
            <a:r>
              <a:rPr lang="sv-SE" dirty="0" smtClean="0"/>
              <a:t>penyiapan </a:t>
            </a:r>
            <a:r>
              <a:rPr lang="sv-SE" dirty="0"/>
              <a:t>Puskesmas, Klinik Pratama, tempat praktik mandiri dokter</a:t>
            </a:r>
            <a:r>
              <a:rPr lang="sv-SE" dirty="0" smtClean="0"/>
              <a:t>,</a:t>
            </a:r>
            <a:r>
              <a:rPr lang="id-ID" dirty="0" smtClean="0"/>
              <a:t> </a:t>
            </a:r>
            <a:r>
              <a:rPr lang="sv-SE" dirty="0" smtClean="0"/>
              <a:t>dan </a:t>
            </a:r>
            <a:r>
              <a:rPr lang="sv-SE" dirty="0"/>
              <a:t>tempat praktik mandiri dokter gigi agar memenuhi </a:t>
            </a:r>
            <a:r>
              <a:rPr lang="sv-SE" dirty="0" smtClean="0"/>
              <a:t>standar</a:t>
            </a:r>
            <a:r>
              <a:rPr lang="id-ID" dirty="0" smtClean="0"/>
              <a:t> Akreditasi</a:t>
            </a:r>
            <a:r>
              <a:rPr lang="id-ID" dirty="0"/>
              <a:t>. </a:t>
            </a:r>
            <a:endParaRPr lang="id-ID" dirty="0" smtClean="0"/>
          </a:p>
          <a:p>
            <a:pPr marL="514350" indent="-514350" algn="just">
              <a:buAutoNum type="arabicParenBoth"/>
            </a:pPr>
            <a:r>
              <a:rPr lang="id-ID" dirty="0" smtClean="0"/>
              <a:t>Penilaian </a:t>
            </a:r>
            <a:r>
              <a:rPr lang="id-ID" dirty="0"/>
              <a:t>praakreditasi merupakan kegiatan penilaian yang dilakukan </a:t>
            </a:r>
            <a:r>
              <a:rPr lang="id-ID" dirty="0" smtClean="0"/>
              <a:t> setelah </a:t>
            </a:r>
            <a:r>
              <a:rPr lang="id-ID" dirty="0"/>
              <a:t>selesai pendampingan praakreditasi untuk </a:t>
            </a:r>
            <a:r>
              <a:rPr lang="id-ID" dirty="0" smtClean="0"/>
              <a:t>mengetahui </a:t>
            </a:r>
            <a:r>
              <a:rPr lang="sv-SE" dirty="0" smtClean="0"/>
              <a:t>kesiapan </a:t>
            </a:r>
            <a:r>
              <a:rPr lang="sv-SE" dirty="0"/>
              <a:t>Puskesmas, Klinik Pratama, tempat praktik mandiri dokter</a:t>
            </a:r>
            <a:r>
              <a:rPr lang="sv-SE" dirty="0" smtClean="0"/>
              <a:t>,</a:t>
            </a:r>
            <a:r>
              <a:rPr lang="id-ID" dirty="0" smtClean="0"/>
              <a:t> dan </a:t>
            </a:r>
            <a:r>
              <a:rPr lang="id-ID" dirty="0"/>
              <a:t>tempat praktik mandiri dokter gigi dalam melaksanakan </a:t>
            </a:r>
            <a:r>
              <a:rPr lang="id-ID" dirty="0" smtClean="0"/>
              <a:t>survei Akreditasi</a:t>
            </a:r>
            <a:r>
              <a:rPr lang="id-ID" dirty="0"/>
              <a:t>.  </a:t>
            </a:r>
            <a:endParaRPr lang="id-ID" dirty="0" smtClean="0"/>
          </a:p>
          <a:p>
            <a:pPr marL="514350" indent="-514350" algn="just">
              <a:buAutoNum type="arabicParenBoth"/>
            </a:pPr>
            <a:r>
              <a:rPr lang="id-ID" dirty="0" smtClean="0"/>
              <a:t>Pendampingan </a:t>
            </a:r>
            <a:r>
              <a:rPr lang="id-ID" dirty="0"/>
              <a:t>dan penilaian praakreditasi sebagaimana </a:t>
            </a:r>
            <a:r>
              <a:rPr lang="id-ID" dirty="0" smtClean="0"/>
              <a:t>dimaksud pada </a:t>
            </a:r>
            <a:r>
              <a:rPr lang="id-ID" dirty="0"/>
              <a:t>ayat (1) dan ayat (2) dilakukan oleh Tim Pendamping. </a:t>
            </a:r>
          </a:p>
          <a:p>
            <a:pPr algn="just"/>
            <a:endParaRPr lang="id-ID" dirty="0"/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243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912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AKREDITASI PUSKESMAS</vt:lpstr>
      <vt:lpstr>PowerPoint Presentation</vt:lpstr>
      <vt:lpstr>Puskesmas</vt:lpstr>
      <vt:lpstr>Pengaturan Akreditasi Puskesmas, Klinik Pratama, tempat praktik mandiri dokter, dan tempat praktik mandiri dokter gigi bertujuan untuk: </vt:lpstr>
      <vt:lpstr>Pasal 3 </vt:lpstr>
      <vt:lpstr>Pasal 5</vt:lpstr>
      <vt:lpstr>Pasal 9</vt:lpstr>
      <vt:lpstr>Pasal 10</vt:lpstr>
      <vt:lpstr>Pasal 11</vt:lpstr>
      <vt:lpstr>LEMBAGA INDEPENDEN PENYELENGGARA AKREDITASI</vt:lpstr>
      <vt:lpstr>Pasal 16</vt:lpstr>
      <vt:lpstr>PENDANAAN </vt:lpstr>
      <vt:lpstr>PEMBINAAN DAN PENGAWASAN</vt:lpstr>
      <vt:lpstr>Akreditasi Puskesmas</vt:lpstr>
      <vt:lpstr>referensi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Axio</dc:creator>
  <cp:lastModifiedBy>BPISTI2008</cp:lastModifiedBy>
  <cp:revision>11</cp:revision>
  <dcterms:created xsi:type="dcterms:W3CDTF">2017-09-15T14:32:36Z</dcterms:created>
  <dcterms:modified xsi:type="dcterms:W3CDTF">2017-10-16T15:14:50Z</dcterms:modified>
</cp:coreProperties>
</file>