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C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AD98C-07D5-46C7-ABF7-E5B05005E927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059D8-8116-4B97-9482-49174452D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15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58FB-1C57-4296-99EF-AC44CDB73C3F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27EF-B5BD-442E-A4FB-61A474869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58FB-1C57-4296-99EF-AC44CDB73C3F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27EF-B5BD-442E-A4FB-61A474869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58FB-1C57-4296-99EF-AC44CDB73C3F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27EF-B5BD-442E-A4FB-61A474869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58FB-1C57-4296-99EF-AC44CDB73C3F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27EF-B5BD-442E-A4FB-61A474869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58FB-1C57-4296-99EF-AC44CDB73C3F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27EF-B5BD-442E-A4FB-61A474869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58FB-1C57-4296-99EF-AC44CDB73C3F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27EF-B5BD-442E-A4FB-61A474869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58FB-1C57-4296-99EF-AC44CDB73C3F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27EF-B5BD-442E-A4FB-61A474869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58FB-1C57-4296-99EF-AC44CDB73C3F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27EF-B5BD-442E-A4FB-61A474869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58FB-1C57-4296-99EF-AC44CDB73C3F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27EF-B5BD-442E-A4FB-61A474869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58FB-1C57-4296-99EF-AC44CDB73C3F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27EF-B5BD-442E-A4FB-61A474869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58FB-1C57-4296-99EF-AC44CDB73C3F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27EF-B5BD-442E-A4FB-61A474869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600200"/>
            <a:ext cx="7239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895600"/>
            <a:ext cx="7239000" cy="3230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B58FB-1C57-4296-99EF-AC44CDB73C3F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627EF-B5BD-442E-A4FB-61A4748693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11C1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11C1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11C1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1C1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1C1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11C1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714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6600" y="3786915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STANDAR PROSEDUR OPERASIONAL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19800" y="5334000"/>
            <a:ext cx="2761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</a:rPr>
              <a:t>Laela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Indawati</a:t>
            </a:r>
            <a:r>
              <a:rPr lang="en-US" sz="1600" b="1" dirty="0" smtClean="0">
                <a:solidFill>
                  <a:schemeClr val="bg1"/>
                </a:solidFill>
              </a:rPr>
              <a:t>, </a:t>
            </a:r>
            <a:r>
              <a:rPr lang="en-US" sz="1600" b="1" dirty="0" err="1" smtClean="0">
                <a:solidFill>
                  <a:schemeClr val="bg1"/>
                </a:solidFill>
              </a:rPr>
              <a:t>SSt.MIK.,MKM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r>
              <a:rPr lang="en-US" dirty="0" err="1"/>
              <a:t>Simbol</a:t>
            </a:r>
            <a:r>
              <a:rPr lang="en-US" dirty="0"/>
              <a:t> Flowcharts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Belah</a:t>
            </a:r>
            <a:r>
              <a:rPr lang="en-US" dirty="0"/>
              <a:t> </a:t>
            </a:r>
            <a:r>
              <a:rPr lang="en-US" dirty="0" err="1" smtClean="0"/>
              <a:t>Ketupat</a:t>
            </a:r>
            <a:r>
              <a:rPr lang="en-US" dirty="0" smtClean="0"/>
              <a:t>/Decision      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 smtClean="0"/>
              <a:t>Panah</a:t>
            </a:r>
            <a:r>
              <a:rPr lang="en-US" dirty="0" smtClean="0"/>
              <a:t>/</a:t>
            </a:r>
            <a:r>
              <a:rPr lang="en-US" dirty="0" err="1" smtClean="0"/>
              <a:t>Panah</a:t>
            </a:r>
            <a:r>
              <a:rPr lang="en-US" dirty="0" smtClean="0"/>
              <a:t>/Arrow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mendeskrpsikan</a:t>
            </a:r>
            <a:r>
              <a:rPr lang="en-US" dirty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/>
              <a:t>kegiatan</a:t>
            </a:r>
            <a:r>
              <a:rPr lang="en-US" dirty="0"/>
              <a:t> (</a:t>
            </a:r>
            <a:r>
              <a:rPr lang="en-US" dirty="0" err="1"/>
              <a:t>arah</a:t>
            </a:r>
            <a:r>
              <a:rPr lang="en-US" dirty="0"/>
              <a:t> proses </a:t>
            </a:r>
            <a:r>
              <a:rPr lang="en-US" dirty="0" err="1"/>
              <a:t>kegiatan</a:t>
            </a:r>
            <a:r>
              <a:rPr lang="en-US" dirty="0"/>
              <a:t>);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6781800" y="3048000"/>
            <a:ext cx="1066800" cy="1143000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620000" y="5181600"/>
            <a:ext cx="0" cy="838200"/>
          </a:xfrm>
          <a:prstGeom prst="straightConnector1">
            <a:avLst/>
          </a:prstGeom>
          <a:ln w="444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227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r>
              <a:rPr lang="en-US" dirty="0" err="1"/>
              <a:t>Simbol</a:t>
            </a:r>
            <a:r>
              <a:rPr lang="en-US" dirty="0"/>
              <a:t> Flowcharts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 smtClean="0"/>
              <a:t>Segilima</a:t>
            </a:r>
            <a:r>
              <a:rPr lang="en-US" dirty="0" smtClean="0"/>
              <a:t>/Off-Page Connector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halaman</a:t>
            </a:r>
            <a:endParaRPr lang="en-US" dirty="0"/>
          </a:p>
        </p:txBody>
      </p:sp>
      <p:sp>
        <p:nvSpPr>
          <p:cNvPr id="4" name="Flowchart: Off-page Connector 3"/>
          <p:cNvSpPr/>
          <p:nvPr/>
        </p:nvSpPr>
        <p:spPr>
          <a:xfrm>
            <a:off x="1676400" y="4724400"/>
            <a:ext cx="1066800" cy="121920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74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JENIS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008000"/>
                </a:solidFill>
                <a:latin typeface="Century Gothic" pitchFamily="34" charset="0"/>
              </a:rPr>
              <a:t>SPO </a:t>
            </a:r>
            <a:r>
              <a:rPr lang="en-US" b="1" dirty="0" err="1">
                <a:solidFill>
                  <a:srgbClr val="008000"/>
                </a:solidFill>
                <a:latin typeface="Century Gothic" pitchFamily="34" charset="0"/>
              </a:rPr>
              <a:t>Profesi</a:t>
            </a:r>
            <a:endParaRPr lang="en-US" b="1" dirty="0">
              <a:solidFill>
                <a:srgbClr val="008000"/>
              </a:solidFill>
              <a:latin typeface="Century Gothic" pitchFamily="34" charset="0"/>
            </a:endParaRPr>
          </a:p>
          <a:p>
            <a:pPr>
              <a:buFontTx/>
              <a:buNone/>
            </a:pPr>
            <a:r>
              <a:rPr lang="en-US" b="1" dirty="0">
                <a:solidFill>
                  <a:srgbClr val="008000"/>
                </a:solidFill>
                <a:latin typeface="Century Gothic" pitchFamily="34" charset="0"/>
              </a:rPr>
              <a:t>    </a:t>
            </a:r>
            <a:r>
              <a:rPr lang="en-US" b="1" dirty="0">
                <a:solidFill>
                  <a:srgbClr val="006699"/>
                </a:solidFill>
                <a:latin typeface="Century Gothic" pitchFamily="34" charset="0"/>
              </a:rPr>
              <a:t>- </a:t>
            </a:r>
            <a:r>
              <a:rPr lang="en-US" b="1" dirty="0" err="1">
                <a:solidFill>
                  <a:srgbClr val="006699"/>
                </a:solidFill>
                <a:latin typeface="Century Gothic" pitchFamily="34" charset="0"/>
              </a:rPr>
              <a:t>Pelayanan</a:t>
            </a:r>
            <a:r>
              <a:rPr lang="en-US" b="1" dirty="0">
                <a:solidFill>
                  <a:srgbClr val="006699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6699"/>
                </a:solidFill>
                <a:latin typeface="Century Gothic" pitchFamily="34" charset="0"/>
              </a:rPr>
              <a:t>Medik</a:t>
            </a:r>
            <a:endParaRPr lang="en-US" b="1" dirty="0">
              <a:solidFill>
                <a:srgbClr val="006699"/>
              </a:solidFill>
              <a:latin typeface="Century Gothic" pitchFamily="34" charset="0"/>
            </a:endParaRPr>
          </a:p>
          <a:p>
            <a:pPr>
              <a:buFontTx/>
              <a:buNone/>
            </a:pPr>
            <a:r>
              <a:rPr lang="en-US" b="1" dirty="0">
                <a:solidFill>
                  <a:srgbClr val="006699"/>
                </a:solidFill>
                <a:latin typeface="Century Gothic" pitchFamily="34" charset="0"/>
              </a:rPr>
              <a:t>    - </a:t>
            </a:r>
            <a:r>
              <a:rPr lang="en-US" b="1" dirty="0" err="1">
                <a:solidFill>
                  <a:srgbClr val="006699"/>
                </a:solidFill>
                <a:latin typeface="Century Gothic" pitchFamily="34" charset="0"/>
              </a:rPr>
              <a:t>Pelayanan</a:t>
            </a:r>
            <a:r>
              <a:rPr lang="en-US" b="1" dirty="0">
                <a:solidFill>
                  <a:srgbClr val="006699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6699"/>
                </a:solidFill>
                <a:latin typeface="Century Gothic" pitchFamily="34" charset="0"/>
              </a:rPr>
              <a:t>Keperawatan</a:t>
            </a:r>
            <a:endParaRPr lang="en-US" b="1" dirty="0">
              <a:solidFill>
                <a:srgbClr val="006699"/>
              </a:solidFill>
              <a:latin typeface="Century Gothic" pitchFamily="34" charset="0"/>
            </a:endParaRPr>
          </a:p>
          <a:p>
            <a:pPr>
              <a:buFontTx/>
              <a:buNone/>
            </a:pPr>
            <a:r>
              <a:rPr lang="en-US" b="1" dirty="0">
                <a:solidFill>
                  <a:srgbClr val="006699"/>
                </a:solidFill>
                <a:latin typeface="Century Gothic" pitchFamily="34" charset="0"/>
              </a:rPr>
              <a:t>    - </a:t>
            </a:r>
            <a:r>
              <a:rPr lang="en-US" b="1" dirty="0" err="1">
                <a:solidFill>
                  <a:srgbClr val="006699"/>
                </a:solidFill>
                <a:latin typeface="Century Gothic" pitchFamily="34" charset="0"/>
              </a:rPr>
              <a:t>Profesi</a:t>
            </a:r>
            <a:r>
              <a:rPr lang="en-US" b="1" dirty="0">
                <a:solidFill>
                  <a:srgbClr val="006699"/>
                </a:solidFill>
                <a:latin typeface="Century Gothic" pitchFamily="34" charset="0"/>
              </a:rPr>
              <a:t> lain : </a:t>
            </a:r>
            <a:r>
              <a:rPr lang="en-US" b="1" dirty="0" err="1">
                <a:solidFill>
                  <a:srgbClr val="006699"/>
                </a:solidFill>
                <a:latin typeface="Century Gothic" pitchFamily="34" charset="0"/>
              </a:rPr>
              <a:t>radiologi</a:t>
            </a:r>
            <a:r>
              <a:rPr lang="en-US" b="1" dirty="0">
                <a:solidFill>
                  <a:srgbClr val="006699"/>
                </a:solidFill>
                <a:latin typeface="Century Gothic" pitchFamily="34" charset="0"/>
              </a:rPr>
              <a:t>, lab, rehab, </a:t>
            </a:r>
            <a:r>
              <a:rPr lang="en-US" b="1" dirty="0" err="1">
                <a:solidFill>
                  <a:srgbClr val="006699"/>
                </a:solidFill>
                <a:latin typeface="Century Gothic" pitchFamily="34" charset="0"/>
              </a:rPr>
              <a:t>dll</a:t>
            </a:r>
            <a:endParaRPr lang="en-US" b="1" dirty="0">
              <a:solidFill>
                <a:srgbClr val="006699"/>
              </a:solidFill>
              <a:latin typeface="Century Gothic" pitchFamily="34" charset="0"/>
            </a:endParaRPr>
          </a:p>
          <a:p>
            <a:r>
              <a:rPr lang="en-US" b="1" dirty="0">
                <a:solidFill>
                  <a:srgbClr val="008000"/>
                </a:solidFill>
                <a:latin typeface="Century Gothic" pitchFamily="34" charset="0"/>
              </a:rPr>
              <a:t>SPO </a:t>
            </a:r>
            <a:r>
              <a:rPr lang="en-US" b="1" dirty="0" err="1">
                <a:solidFill>
                  <a:srgbClr val="008000"/>
                </a:solidFill>
                <a:latin typeface="Century Gothic" pitchFamily="34" charset="0"/>
              </a:rPr>
              <a:t>Pelayanan</a:t>
            </a:r>
            <a:endParaRPr lang="en-US" b="1" dirty="0">
              <a:solidFill>
                <a:srgbClr val="008000"/>
              </a:solidFill>
              <a:latin typeface="Century Gothic" pitchFamily="34" charset="0"/>
            </a:endParaRPr>
          </a:p>
          <a:p>
            <a:r>
              <a:rPr lang="en-US" b="1" dirty="0">
                <a:solidFill>
                  <a:srgbClr val="008000"/>
                </a:solidFill>
                <a:latin typeface="Century Gothic" pitchFamily="34" charset="0"/>
              </a:rPr>
              <a:t>SPO </a:t>
            </a:r>
            <a:r>
              <a:rPr lang="en-US" b="1" dirty="0" err="1">
                <a:solidFill>
                  <a:srgbClr val="008000"/>
                </a:solidFill>
                <a:latin typeface="Century Gothic" pitchFamily="34" charset="0"/>
              </a:rPr>
              <a:t>Administrasi</a:t>
            </a:r>
            <a:endParaRPr lang="en-US" b="1" dirty="0">
              <a:solidFill>
                <a:srgbClr val="008000"/>
              </a:solidFill>
              <a:latin typeface="Century Gothi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62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b="1" dirty="0">
                <a:solidFill>
                  <a:srgbClr val="00FFFF"/>
                </a:solidFill>
                <a:latin typeface="Century Gothic" pitchFamily="34" charset="0"/>
              </a:rPr>
              <a:t>SPO  PROFESI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b="1" dirty="0">
                <a:latin typeface="Century Gothic" pitchFamily="34" charset="0"/>
              </a:rPr>
              <a:t>SPO </a:t>
            </a:r>
            <a:r>
              <a:rPr kumimoji="1" lang="en-US" b="1" dirty="0" err="1">
                <a:latin typeface="Century Gothic" pitchFamily="34" charset="0"/>
              </a:rPr>
              <a:t>memuat</a:t>
            </a:r>
            <a:r>
              <a:rPr kumimoji="1" lang="en-US" b="1" dirty="0">
                <a:latin typeface="Century Gothic" pitchFamily="34" charset="0"/>
              </a:rPr>
              <a:t> proses </a:t>
            </a:r>
            <a:r>
              <a:rPr kumimoji="1" lang="en-US" b="1" dirty="0" err="1">
                <a:latin typeface="Century Gothic" pitchFamily="34" charset="0"/>
              </a:rPr>
              <a:t>kerja</a:t>
            </a:r>
            <a:r>
              <a:rPr kumimoji="1" lang="en-US" b="1" dirty="0">
                <a:latin typeface="Century Gothic" pitchFamily="34" charset="0"/>
              </a:rPr>
              <a:t> </a:t>
            </a:r>
            <a:r>
              <a:rPr kumimoji="1" lang="en-US" b="1" dirty="0" err="1">
                <a:latin typeface="Century Gothic" pitchFamily="34" charset="0"/>
              </a:rPr>
              <a:t>yg</a:t>
            </a:r>
            <a:r>
              <a:rPr kumimoji="1" lang="en-US" b="1" dirty="0">
                <a:latin typeface="Century Gothic" pitchFamily="34" charset="0"/>
              </a:rPr>
              <a:t> </a:t>
            </a:r>
            <a:r>
              <a:rPr kumimoji="1" lang="en-US" b="1" dirty="0" err="1">
                <a:latin typeface="Century Gothic" pitchFamily="34" charset="0"/>
              </a:rPr>
              <a:t>bersifat</a:t>
            </a:r>
            <a:r>
              <a:rPr kumimoji="1" lang="en-US" b="1" dirty="0">
                <a:latin typeface="Century Gothic" pitchFamily="34" charset="0"/>
              </a:rPr>
              <a:t> </a:t>
            </a:r>
            <a:r>
              <a:rPr kumimoji="1" lang="en-US" b="1" dirty="0" err="1">
                <a:latin typeface="Century Gothic" pitchFamily="34" charset="0"/>
              </a:rPr>
              <a:t>keilmuan</a:t>
            </a:r>
            <a:r>
              <a:rPr kumimoji="1" lang="id-ID" b="1" dirty="0">
                <a:latin typeface="Century Gothic" pitchFamily="34" charset="0"/>
              </a:rPr>
              <a:t> </a:t>
            </a:r>
            <a:r>
              <a:rPr kumimoji="1" lang="en-US" b="1" dirty="0" err="1">
                <a:latin typeface="Century Gothic" pitchFamily="34" charset="0"/>
              </a:rPr>
              <a:t>teknis</a:t>
            </a:r>
            <a:r>
              <a:rPr kumimoji="1" lang="en-US" b="1" dirty="0">
                <a:latin typeface="Century Gothic" pitchFamily="34" charset="0"/>
              </a:rPr>
              <a:t> </a:t>
            </a:r>
            <a:r>
              <a:rPr kumimoji="1" lang="en-US" b="1" dirty="0" err="1">
                <a:latin typeface="Century Gothic" pitchFamily="34" charset="0"/>
              </a:rPr>
              <a:t>tertentu</a:t>
            </a:r>
            <a:r>
              <a:rPr kumimoji="1" lang="en-US" b="1" dirty="0">
                <a:latin typeface="Century Gothic" pitchFamily="34" charset="0"/>
              </a:rPr>
              <a:t> </a:t>
            </a:r>
            <a:r>
              <a:rPr kumimoji="1" lang="en-US" b="1" dirty="0" err="1">
                <a:latin typeface="Century Gothic" pitchFamily="34" charset="0"/>
              </a:rPr>
              <a:t>ut</a:t>
            </a:r>
            <a:r>
              <a:rPr kumimoji="1" lang="id-ID" b="1" dirty="0">
                <a:latin typeface="Century Gothic" pitchFamily="34" charset="0"/>
              </a:rPr>
              <a:t>k</a:t>
            </a:r>
            <a:r>
              <a:rPr kumimoji="1" lang="en-US" b="1" dirty="0">
                <a:latin typeface="Century Gothic" pitchFamily="34" charset="0"/>
              </a:rPr>
              <a:t> </a:t>
            </a:r>
            <a:r>
              <a:rPr kumimoji="1" lang="en-US" b="1" dirty="0" err="1">
                <a:latin typeface="Century Gothic" pitchFamily="34" charset="0"/>
              </a:rPr>
              <a:t>Dx</a:t>
            </a:r>
            <a:r>
              <a:rPr kumimoji="1" lang="en-US" b="1" dirty="0">
                <a:latin typeface="Century Gothic" pitchFamily="34" charset="0"/>
              </a:rPr>
              <a:t>, </a:t>
            </a:r>
            <a:r>
              <a:rPr kumimoji="1" lang="en-US" b="1" dirty="0" err="1">
                <a:latin typeface="Century Gothic" pitchFamily="34" charset="0"/>
              </a:rPr>
              <a:t>Tx</a:t>
            </a:r>
            <a:r>
              <a:rPr kumimoji="1" lang="en-US" b="1" dirty="0">
                <a:latin typeface="Century Gothic" pitchFamily="34" charset="0"/>
              </a:rPr>
              <a:t>,  </a:t>
            </a:r>
            <a:r>
              <a:rPr kumimoji="1" lang="en-US" b="1" dirty="0" err="1">
                <a:latin typeface="Century Gothic" pitchFamily="34" charset="0"/>
              </a:rPr>
              <a:t>tindakan</a:t>
            </a:r>
            <a:r>
              <a:rPr kumimoji="1" lang="en-US" b="1" dirty="0">
                <a:latin typeface="Century Gothic" pitchFamily="34" charset="0"/>
              </a:rPr>
              <a:t>, </a:t>
            </a:r>
            <a:r>
              <a:rPr kumimoji="1" lang="en-US" b="1" dirty="0" err="1">
                <a:latin typeface="Century Gothic" pitchFamily="34" charset="0"/>
              </a:rPr>
              <a:t>asuhan</a:t>
            </a:r>
            <a:r>
              <a:rPr kumimoji="1" lang="en-US" b="1" dirty="0">
                <a:latin typeface="Century Gothic" pitchFamily="34" charset="0"/>
              </a:rPr>
              <a:t> </a:t>
            </a:r>
            <a:r>
              <a:rPr kumimoji="1" lang="en-US" b="1" dirty="0" err="1">
                <a:latin typeface="Century Gothic" pitchFamily="34" charset="0"/>
              </a:rPr>
              <a:t>profesi</a:t>
            </a:r>
            <a:r>
              <a:rPr kumimoji="1" lang="en-US" b="1" dirty="0">
                <a:latin typeface="Century Gothic" pitchFamily="34" charset="0"/>
              </a:rPr>
              <a:t> </a:t>
            </a:r>
            <a:r>
              <a:rPr kumimoji="1" lang="en-US" b="1" dirty="0" err="1">
                <a:latin typeface="Century Gothic" pitchFamily="34" charset="0"/>
              </a:rPr>
              <a:t>medis</a:t>
            </a:r>
            <a:r>
              <a:rPr kumimoji="1" lang="en-US" b="1" dirty="0">
                <a:latin typeface="Century Gothic" pitchFamily="34" charset="0"/>
              </a:rPr>
              <a:t>,</a:t>
            </a:r>
            <a:r>
              <a:rPr kumimoji="1" lang="id-ID" b="1" dirty="0">
                <a:latin typeface="Century Gothic" pitchFamily="34" charset="0"/>
              </a:rPr>
              <a:t> </a:t>
            </a:r>
            <a:r>
              <a:rPr kumimoji="1" lang="en-US" b="1" dirty="0" err="1">
                <a:latin typeface="Century Gothic" pitchFamily="34" charset="0"/>
              </a:rPr>
              <a:t>keperawatan</a:t>
            </a:r>
            <a:r>
              <a:rPr kumimoji="1" lang="en-US" b="1" dirty="0">
                <a:latin typeface="Century Gothic" pitchFamily="34" charset="0"/>
              </a:rPr>
              <a:t> &amp; </a:t>
            </a:r>
            <a:r>
              <a:rPr kumimoji="1" lang="en-US" b="1" dirty="0" err="1">
                <a:latin typeface="Century Gothic" pitchFamily="34" charset="0"/>
              </a:rPr>
              <a:t>profesi</a:t>
            </a:r>
            <a:r>
              <a:rPr kumimoji="1" lang="en-US" b="1" dirty="0">
                <a:latin typeface="Century Gothic" pitchFamily="34" charset="0"/>
              </a:rPr>
              <a:t> </a:t>
            </a:r>
            <a:r>
              <a:rPr kumimoji="1" lang="en-US" b="1" dirty="0" err="1">
                <a:latin typeface="Century Gothic" pitchFamily="34" charset="0"/>
              </a:rPr>
              <a:t>lainnya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340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Tx/>
              <a:buNone/>
            </a:pPr>
            <a:r>
              <a:rPr kumimoji="1" lang="en-US" b="1" dirty="0">
                <a:solidFill>
                  <a:schemeClr val="accent2"/>
                </a:solidFill>
                <a:latin typeface="Century Gothic" pitchFamily="34" charset="0"/>
              </a:rPr>
              <a:t>* </a:t>
            </a:r>
            <a:r>
              <a:rPr kumimoji="1" lang="en-US" b="1" dirty="0" err="1">
                <a:solidFill>
                  <a:srgbClr val="00FF00"/>
                </a:solidFill>
                <a:latin typeface="Century Gothic" pitchFamily="34" charset="0"/>
              </a:rPr>
              <a:t>Pelayanan</a:t>
            </a:r>
            <a:r>
              <a:rPr kumimoji="1" lang="en-US" b="1" dirty="0">
                <a:solidFill>
                  <a:srgbClr val="00FF00"/>
                </a:solidFill>
                <a:latin typeface="Century Gothic" pitchFamily="34" charset="0"/>
              </a:rPr>
              <a:t> </a:t>
            </a:r>
            <a:r>
              <a:rPr kumimoji="1" lang="en-US" b="1" dirty="0" err="1">
                <a:solidFill>
                  <a:srgbClr val="00FF00"/>
                </a:solidFill>
                <a:latin typeface="Century Gothic" pitchFamily="34" charset="0"/>
              </a:rPr>
              <a:t>Medik</a:t>
            </a:r>
            <a:r>
              <a:rPr kumimoji="1" lang="en-US" b="1" dirty="0">
                <a:solidFill>
                  <a:srgbClr val="00FF00"/>
                </a:solidFill>
                <a:latin typeface="Century Gothic" pitchFamily="34" charset="0"/>
              </a:rPr>
              <a:t> </a:t>
            </a:r>
          </a:p>
          <a:p>
            <a:pPr>
              <a:buFontTx/>
              <a:buNone/>
            </a:pPr>
            <a:r>
              <a:rPr kumimoji="1" lang="en-US" b="1" dirty="0">
                <a:solidFill>
                  <a:srgbClr val="00FF00"/>
                </a:solidFill>
                <a:latin typeface="Century Gothic" pitchFamily="34" charset="0"/>
              </a:rPr>
              <a:t>      - </a:t>
            </a:r>
            <a:r>
              <a:rPr kumimoji="1" lang="en-US" b="1" dirty="0" err="1">
                <a:solidFill>
                  <a:srgbClr val="00FF00"/>
                </a:solidFill>
                <a:latin typeface="Century Gothic" pitchFamily="34" charset="0"/>
              </a:rPr>
              <a:t>utk</a:t>
            </a:r>
            <a:r>
              <a:rPr kumimoji="1" lang="en-US" b="1" dirty="0">
                <a:solidFill>
                  <a:srgbClr val="00FF00"/>
                </a:solidFill>
                <a:latin typeface="Century Gothic" pitchFamily="34" charset="0"/>
              </a:rPr>
              <a:t> </a:t>
            </a:r>
            <a:r>
              <a:rPr kumimoji="1" lang="en-US" b="1" dirty="0" err="1">
                <a:solidFill>
                  <a:srgbClr val="00FF00"/>
                </a:solidFill>
                <a:latin typeface="Century Gothic" pitchFamily="34" charset="0"/>
              </a:rPr>
              <a:t>menangani</a:t>
            </a:r>
            <a:r>
              <a:rPr kumimoji="1" lang="en-US" b="1" dirty="0">
                <a:latin typeface="Century Gothic" pitchFamily="34" charset="0"/>
              </a:rPr>
              <a:t> </a:t>
            </a:r>
            <a:r>
              <a:rPr kumimoji="1" lang="en-US" b="1" dirty="0" err="1">
                <a:latin typeface="Century Gothic" pitchFamily="34" charset="0"/>
              </a:rPr>
              <a:t>peny</a:t>
            </a:r>
            <a:r>
              <a:rPr kumimoji="1" lang="en-US" b="1" dirty="0">
                <a:latin typeface="Century Gothic" pitchFamily="34" charset="0"/>
              </a:rPr>
              <a:t> </a:t>
            </a:r>
            <a:r>
              <a:rPr kumimoji="1" lang="en-US" b="1" dirty="0" err="1">
                <a:latin typeface="Century Gothic" pitchFamily="34" charset="0"/>
              </a:rPr>
              <a:t>ttt</a:t>
            </a:r>
            <a:r>
              <a:rPr kumimoji="1" lang="en-US" b="1" dirty="0">
                <a:latin typeface="Century Gothic" pitchFamily="34" charset="0"/>
              </a:rPr>
              <a:t> (</a:t>
            </a:r>
            <a:r>
              <a:rPr kumimoji="1" lang="en-US" b="1" dirty="0" err="1">
                <a:latin typeface="Century Gothic" pitchFamily="34" charset="0"/>
              </a:rPr>
              <a:t>standar</a:t>
            </a:r>
            <a:r>
              <a:rPr kumimoji="1" lang="en-US" b="1" dirty="0">
                <a:latin typeface="Century Gothic" pitchFamily="34" charset="0"/>
              </a:rPr>
              <a:t> </a:t>
            </a:r>
            <a:r>
              <a:rPr kumimoji="1" lang="en-US" b="1" dirty="0" err="1">
                <a:latin typeface="Century Gothic" pitchFamily="34" charset="0"/>
              </a:rPr>
              <a:t>yanmed</a:t>
            </a:r>
            <a:r>
              <a:rPr kumimoji="1" lang="en-US" b="1" dirty="0">
                <a:latin typeface="Century Gothic" pitchFamily="34" charset="0"/>
              </a:rPr>
              <a:t>) </a:t>
            </a:r>
          </a:p>
          <a:p>
            <a:pPr>
              <a:buFontTx/>
              <a:buNone/>
            </a:pPr>
            <a:r>
              <a:rPr kumimoji="1" lang="en-US" b="1" dirty="0">
                <a:latin typeface="Century Gothic" pitchFamily="34" charset="0"/>
              </a:rPr>
              <a:t>        </a:t>
            </a:r>
            <a:r>
              <a:rPr kumimoji="1" lang="en-US" b="1" dirty="0" err="1">
                <a:latin typeface="Century Gothic" pitchFamily="34" charset="0"/>
              </a:rPr>
              <a:t>contoh</a:t>
            </a:r>
            <a:r>
              <a:rPr kumimoji="1" lang="en-US" b="1" dirty="0">
                <a:latin typeface="Century Gothic" pitchFamily="34" charset="0"/>
              </a:rPr>
              <a:t> : SPO </a:t>
            </a:r>
            <a:r>
              <a:rPr kumimoji="1" lang="en-US" b="1" dirty="0" err="1">
                <a:latin typeface="Century Gothic" pitchFamily="34" charset="0"/>
              </a:rPr>
              <a:t>perdarahan</a:t>
            </a:r>
            <a:r>
              <a:rPr kumimoji="1" lang="en-US" b="1" dirty="0">
                <a:latin typeface="Century Gothic" pitchFamily="34" charset="0"/>
              </a:rPr>
              <a:t> antepartum, SPO </a:t>
            </a:r>
          </a:p>
          <a:p>
            <a:pPr>
              <a:buFontTx/>
              <a:buNone/>
            </a:pPr>
            <a:r>
              <a:rPr kumimoji="1" lang="en-US" b="1" dirty="0">
                <a:latin typeface="Century Gothic" pitchFamily="34" charset="0"/>
              </a:rPr>
              <a:t>        </a:t>
            </a:r>
            <a:r>
              <a:rPr kumimoji="1" lang="en-US" b="1" dirty="0" err="1">
                <a:latin typeface="Century Gothic" pitchFamily="34" charset="0"/>
              </a:rPr>
              <a:t>apendisitis</a:t>
            </a:r>
            <a:r>
              <a:rPr kumimoji="1" lang="en-US" b="1" dirty="0">
                <a:latin typeface="Century Gothic" pitchFamily="34" charset="0"/>
              </a:rPr>
              <a:t> </a:t>
            </a:r>
            <a:r>
              <a:rPr kumimoji="1" lang="id-ID" b="1" dirty="0">
                <a:latin typeface="Century Gothic" pitchFamily="34" charset="0"/>
              </a:rPr>
              <a:t>   </a:t>
            </a:r>
            <a:r>
              <a:rPr kumimoji="1" lang="en-US" b="1" dirty="0" err="1">
                <a:latin typeface="Century Gothic" pitchFamily="34" charset="0"/>
              </a:rPr>
              <a:t>akut,dll</a:t>
            </a:r>
            <a:endParaRPr kumimoji="1" lang="en-US" b="1" dirty="0">
              <a:latin typeface="Century Gothic" pitchFamily="34" charset="0"/>
            </a:endParaRPr>
          </a:p>
          <a:p>
            <a:pPr>
              <a:buFontTx/>
              <a:buNone/>
            </a:pPr>
            <a:r>
              <a:rPr kumimoji="1" lang="en-US" b="1" dirty="0">
                <a:latin typeface="Century Gothic" pitchFamily="34" charset="0"/>
              </a:rPr>
              <a:t>      </a:t>
            </a:r>
            <a:r>
              <a:rPr kumimoji="1" lang="en-US" b="1" dirty="0">
                <a:solidFill>
                  <a:srgbClr val="008000"/>
                </a:solidFill>
                <a:latin typeface="Century Gothic" pitchFamily="34" charset="0"/>
              </a:rPr>
              <a:t>- </a:t>
            </a:r>
            <a:r>
              <a:rPr kumimoji="1" lang="en-US" b="1" dirty="0" err="1">
                <a:latin typeface="Century Gothic" pitchFamily="34" charset="0"/>
              </a:rPr>
              <a:t>utk</a:t>
            </a:r>
            <a:r>
              <a:rPr kumimoji="1" lang="en-US" b="1" dirty="0">
                <a:latin typeface="Century Gothic" pitchFamily="34" charset="0"/>
              </a:rPr>
              <a:t> </a:t>
            </a:r>
            <a:r>
              <a:rPr kumimoji="1" lang="en-US" b="1" dirty="0" err="1">
                <a:latin typeface="Century Gothic" pitchFamily="34" charset="0"/>
              </a:rPr>
              <a:t>Dx</a:t>
            </a:r>
            <a:r>
              <a:rPr kumimoji="1" lang="en-US" b="1" dirty="0">
                <a:latin typeface="Century Gothic" pitchFamily="34" charset="0"/>
              </a:rPr>
              <a:t>/</a:t>
            </a:r>
            <a:r>
              <a:rPr kumimoji="1" lang="en-US" b="1" dirty="0" err="1">
                <a:latin typeface="Century Gothic" pitchFamily="34" charset="0"/>
              </a:rPr>
              <a:t>Tx</a:t>
            </a:r>
            <a:r>
              <a:rPr kumimoji="1" lang="en-US" b="1" dirty="0">
                <a:latin typeface="Century Gothic" pitchFamily="34" charset="0"/>
              </a:rPr>
              <a:t> : SPO </a:t>
            </a:r>
            <a:r>
              <a:rPr kumimoji="1" lang="en-US" b="1" dirty="0" err="1">
                <a:latin typeface="Century Gothic" pitchFamily="34" charset="0"/>
              </a:rPr>
              <a:t>lumbal</a:t>
            </a:r>
            <a:r>
              <a:rPr kumimoji="1" lang="en-US" b="1" dirty="0">
                <a:latin typeface="Century Gothic" pitchFamily="34" charset="0"/>
              </a:rPr>
              <a:t> </a:t>
            </a:r>
            <a:r>
              <a:rPr kumimoji="1" lang="en-US" b="1" dirty="0" err="1">
                <a:latin typeface="Century Gothic" pitchFamily="34" charset="0"/>
              </a:rPr>
              <a:t>punksi</a:t>
            </a:r>
            <a:r>
              <a:rPr kumimoji="1" lang="en-US" b="1" dirty="0">
                <a:latin typeface="Century Gothic" pitchFamily="34" charset="0"/>
              </a:rPr>
              <a:t>, SPO </a:t>
            </a:r>
            <a:r>
              <a:rPr kumimoji="1" lang="en-US" b="1" dirty="0" err="1">
                <a:latin typeface="Century Gothic" pitchFamily="34" charset="0"/>
              </a:rPr>
              <a:t>pemberian</a:t>
            </a:r>
            <a:r>
              <a:rPr kumimoji="1" lang="en-US" b="1" dirty="0">
                <a:latin typeface="Century Gothic" pitchFamily="34" charset="0"/>
              </a:rPr>
              <a:t> </a:t>
            </a:r>
          </a:p>
          <a:p>
            <a:pPr>
              <a:buFontTx/>
              <a:buNone/>
            </a:pPr>
            <a:r>
              <a:rPr kumimoji="1" lang="en-US" b="1" dirty="0">
                <a:latin typeface="Century Gothic" pitchFamily="34" charset="0"/>
              </a:rPr>
              <a:t>        </a:t>
            </a:r>
            <a:r>
              <a:rPr kumimoji="1" lang="en-US" b="1" dirty="0" err="1">
                <a:latin typeface="Century Gothic" pitchFamily="34" charset="0"/>
              </a:rPr>
              <a:t>obat</a:t>
            </a:r>
            <a:r>
              <a:rPr kumimoji="1" lang="en-US" b="1" dirty="0">
                <a:latin typeface="Century Gothic" pitchFamily="34" charset="0"/>
              </a:rPr>
              <a:t> </a:t>
            </a:r>
            <a:r>
              <a:rPr kumimoji="1" lang="id-ID" b="1" dirty="0">
                <a:latin typeface="Century Gothic" pitchFamily="34" charset="0"/>
              </a:rPr>
              <a:t> </a:t>
            </a:r>
            <a:r>
              <a:rPr kumimoji="1" lang="en-US" b="1" dirty="0" err="1">
                <a:latin typeface="Century Gothic" pitchFamily="34" charset="0"/>
              </a:rPr>
              <a:t>kejang</a:t>
            </a:r>
            <a:r>
              <a:rPr kumimoji="1" lang="en-US" b="1" dirty="0">
                <a:latin typeface="Century Gothic" pitchFamily="34" charset="0"/>
              </a:rPr>
              <a:t> </a:t>
            </a:r>
            <a:r>
              <a:rPr kumimoji="1" lang="id-ID" b="1" dirty="0">
                <a:latin typeface="Century Gothic" pitchFamily="34" charset="0"/>
              </a:rPr>
              <a:t> </a:t>
            </a:r>
            <a:r>
              <a:rPr kumimoji="1" lang="en-US" b="1" dirty="0" err="1">
                <a:latin typeface="Century Gothic" pitchFamily="34" charset="0"/>
              </a:rPr>
              <a:t>demam,dll</a:t>
            </a:r>
            <a:endParaRPr kumimoji="1" lang="en-US" b="1" dirty="0">
              <a:latin typeface="Century Gothic" pitchFamily="34" charset="0"/>
            </a:endParaRPr>
          </a:p>
          <a:p>
            <a:pPr>
              <a:buFontTx/>
              <a:buNone/>
            </a:pPr>
            <a:r>
              <a:rPr kumimoji="1" lang="en-US" b="1" dirty="0">
                <a:latin typeface="Century Gothic" pitchFamily="34" charset="0"/>
              </a:rPr>
              <a:t>   </a:t>
            </a:r>
            <a:r>
              <a:rPr kumimoji="1" lang="en-US" b="1" dirty="0">
                <a:solidFill>
                  <a:schemeClr val="accent2"/>
                </a:solidFill>
                <a:latin typeface="Century Gothic" pitchFamily="34" charset="0"/>
              </a:rPr>
              <a:t>* </a:t>
            </a:r>
            <a:r>
              <a:rPr kumimoji="1" lang="en-US" b="1" dirty="0" err="1">
                <a:solidFill>
                  <a:srgbClr val="00FF00"/>
                </a:solidFill>
                <a:latin typeface="Century Gothic" pitchFamily="34" charset="0"/>
              </a:rPr>
              <a:t>Pelayanan</a:t>
            </a:r>
            <a:r>
              <a:rPr kumimoji="1" lang="en-US" b="1" dirty="0">
                <a:solidFill>
                  <a:srgbClr val="00FF00"/>
                </a:solidFill>
                <a:latin typeface="Century Gothic" pitchFamily="34" charset="0"/>
              </a:rPr>
              <a:t> </a:t>
            </a:r>
            <a:r>
              <a:rPr kumimoji="1" lang="en-US" b="1" dirty="0" err="1">
                <a:solidFill>
                  <a:srgbClr val="00FF00"/>
                </a:solidFill>
                <a:latin typeface="Century Gothic" pitchFamily="34" charset="0"/>
              </a:rPr>
              <a:t>keperawatan</a:t>
            </a:r>
            <a:r>
              <a:rPr kumimoji="1" lang="en-US" b="1" dirty="0">
                <a:latin typeface="Century Gothic" pitchFamily="34" charset="0"/>
              </a:rPr>
              <a:t> </a:t>
            </a:r>
            <a:r>
              <a:rPr kumimoji="1" lang="en-US" b="1" dirty="0">
                <a:latin typeface="Century Gothic" pitchFamily="34" charset="0"/>
                <a:sym typeface="Wingdings" pitchFamily="2" charset="2"/>
              </a:rPr>
              <a:t> SPO </a:t>
            </a:r>
            <a:r>
              <a:rPr kumimoji="1" lang="en-US" b="1" dirty="0" err="1">
                <a:latin typeface="Century Gothic" pitchFamily="34" charset="0"/>
                <a:sym typeface="Wingdings" pitchFamily="2" charset="2"/>
              </a:rPr>
              <a:t>persiapan</a:t>
            </a:r>
            <a:r>
              <a:rPr kumimoji="1" lang="en-US" b="1" dirty="0">
                <a:latin typeface="Century Gothic" pitchFamily="34" charset="0"/>
                <a:sym typeface="Wingdings" pitchFamily="2" charset="2"/>
              </a:rPr>
              <a:t> </a:t>
            </a:r>
            <a:r>
              <a:rPr kumimoji="1" lang="en-US" b="1" dirty="0" err="1">
                <a:latin typeface="Century Gothic" pitchFamily="34" charset="0"/>
                <a:sym typeface="Wingdings" pitchFamily="2" charset="2"/>
              </a:rPr>
              <a:t>pasien</a:t>
            </a:r>
            <a:r>
              <a:rPr kumimoji="1" lang="id-ID" b="1" dirty="0">
                <a:latin typeface="Century Gothic" pitchFamily="34" charset="0"/>
                <a:sym typeface="Wingdings" pitchFamily="2" charset="2"/>
              </a:rPr>
              <a:t> op, </a:t>
            </a:r>
          </a:p>
          <a:p>
            <a:pPr>
              <a:buFontTx/>
              <a:buNone/>
            </a:pPr>
            <a:r>
              <a:rPr kumimoji="1" lang="en-US" b="1" dirty="0">
                <a:latin typeface="Century Gothic" pitchFamily="34" charset="0"/>
              </a:rPr>
              <a:t>   </a:t>
            </a:r>
            <a:r>
              <a:rPr kumimoji="1" lang="en-US" b="1" dirty="0">
                <a:solidFill>
                  <a:schemeClr val="accent2"/>
                </a:solidFill>
                <a:latin typeface="Century Gothic" pitchFamily="34" charset="0"/>
              </a:rPr>
              <a:t>* </a:t>
            </a:r>
            <a:r>
              <a:rPr kumimoji="1" lang="en-US" b="1" dirty="0" err="1">
                <a:solidFill>
                  <a:srgbClr val="00FF00"/>
                </a:solidFill>
                <a:latin typeface="Century Gothic" pitchFamily="34" charset="0"/>
              </a:rPr>
              <a:t>Pelayanan</a:t>
            </a:r>
            <a:r>
              <a:rPr kumimoji="1" lang="en-US" b="1" dirty="0">
                <a:solidFill>
                  <a:srgbClr val="00FF00"/>
                </a:solidFill>
                <a:latin typeface="Century Gothic" pitchFamily="34" charset="0"/>
              </a:rPr>
              <a:t> </a:t>
            </a:r>
            <a:r>
              <a:rPr kumimoji="1" lang="en-US" b="1" dirty="0" err="1">
                <a:solidFill>
                  <a:srgbClr val="00FF00"/>
                </a:solidFill>
                <a:latin typeface="Century Gothic" pitchFamily="34" charset="0"/>
              </a:rPr>
              <a:t>profesi</a:t>
            </a:r>
            <a:r>
              <a:rPr kumimoji="1" lang="en-US" b="1" dirty="0">
                <a:solidFill>
                  <a:srgbClr val="00FF00"/>
                </a:solidFill>
                <a:latin typeface="Century Gothic" pitchFamily="34" charset="0"/>
              </a:rPr>
              <a:t> lain</a:t>
            </a:r>
            <a:r>
              <a:rPr kumimoji="1" lang="en-US" b="1" dirty="0">
                <a:latin typeface="Century Gothic" pitchFamily="34" charset="0"/>
              </a:rPr>
              <a:t> : </a:t>
            </a:r>
            <a:r>
              <a:rPr kumimoji="1" lang="en-US" b="1" dirty="0" err="1">
                <a:latin typeface="Century Gothic" pitchFamily="34" charset="0"/>
              </a:rPr>
              <a:t>meliputi</a:t>
            </a:r>
            <a:r>
              <a:rPr kumimoji="1" lang="en-US" b="1" dirty="0">
                <a:latin typeface="Century Gothic" pitchFamily="34" charset="0"/>
              </a:rPr>
              <a:t> lab, </a:t>
            </a:r>
            <a:r>
              <a:rPr kumimoji="1" lang="en-US" b="1" dirty="0" err="1">
                <a:latin typeface="Century Gothic" pitchFamily="34" charset="0"/>
              </a:rPr>
              <a:t>radiologi</a:t>
            </a:r>
            <a:r>
              <a:rPr kumimoji="1" lang="en-US" b="1" dirty="0">
                <a:latin typeface="Century Gothic" pitchFamily="34" charset="0"/>
              </a:rPr>
              <a:t>, rehab </a:t>
            </a:r>
            <a:endParaRPr kumimoji="1" lang="id-ID" b="1" dirty="0">
              <a:latin typeface="Century Gothic" pitchFamily="34" charset="0"/>
            </a:endParaRPr>
          </a:p>
          <a:p>
            <a:pPr>
              <a:buFontTx/>
              <a:buNone/>
            </a:pPr>
            <a:r>
              <a:rPr kumimoji="1" lang="id-ID" b="1" dirty="0">
                <a:latin typeface="Century Gothic" pitchFamily="34" charset="0"/>
              </a:rPr>
              <a:t>      </a:t>
            </a:r>
            <a:r>
              <a:rPr kumimoji="1" lang="en-US" b="1" dirty="0" err="1">
                <a:latin typeface="Century Gothic" pitchFamily="34" charset="0"/>
              </a:rPr>
              <a:t>medis</a:t>
            </a:r>
            <a:r>
              <a:rPr kumimoji="1" lang="en-US" b="1" dirty="0">
                <a:latin typeface="Century Gothic" pitchFamily="34" charset="0"/>
              </a:rPr>
              <a:t>, </a:t>
            </a:r>
            <a:r>
              <a:rPr kumimoji="1" lang="en-US" b="1" dirty="0" err="1">
                <a:latin typeface="Century Gothic" pitchFamily="34" charset="0"/>
              </a:rPr>
              <a:t>farmasi</a:t>
            </a:r>
            <a:r>
              <a:rPr kumimoji="1" lang="en-US" b="1" dirty="0">
                <a:latin typeface="Century Gothic" pitchFamily="34" charset="0"/>
              </a:rPr>
              <a:t> </a:t>
            </a:r>
            <a:r>
              <a:rPr kumimoji="1" lang="en-US" b="1" dirty="0" err="1">
                <a:latin typeface="Century Gothic" pitchFamily="34" charset="0"/>
              </a:rPr>
              <a:t>dsb</a:t>
            </a:r>
            <a:r>
              <a:rPr kumimoji="1" lang="en-US" b="1" dirty="0">
                <a:latin typeface="Century Gothic" pitchFamily="34" charset="0"/>
              </a:rPr>
              <a:t> </a:t>
            </a:r>
            <a:r>
              <a:rPr kumimoji="1" lang="en-US" b="1" dirty="0">
                <a:latin typeface="Century Gothic" pitchFamily="34" charset="0"/>
                <a:sym typeface="Wingdings" pitchFamily="2" charset="2"/>
              </a:rPr>
              <a:t> SPO </a:t>
            </a:r>
            <a:r>
              <a:rPr kumimoji="1" lang="en-US" b="1" dirty="0" err="1">
                <a:latin typeface="Century Gothic" pitchFamily="34" charset="0"/>
                <a:sym typeface="Wingdings" pitchFamily="2" charset="2"/>
              </a:rPr>
              <a:t>pem</a:t>
            </a:r>
            <a:r>
              <a:rPr kumimoji="1" lang="en-US" b="1" dirty="0">
                <a:latin typeface="Century Gothic" pitchFamily="34" charset="0"/>
                <a:sym typeface="Wingdings" pitchFamily="2" charset="2"/>
              </a:rPr>
              <a:t>.  </a:t>
            </a:r>
            <a:r>
              <a:rPr kumimoji="1" lang="en-US" b="1" dirty="0" err="1">
                <a:latin typeface="Century Gothic" pitchFamily="34" charset="0"/>
                <a:sym typeface="Wingdings" pitchFamily="2" charset="2"/>
              </a:rPr>
              <a:t>teknis</a:t>
            </a:r>
            <a:r>
              <a:rPr kumimoji="1" lang="en-US" b="1" dirty="0">
                <a:latin typeface="Century Gothic" pitchFamily="34" charset="0"/>
                <a:sym typeface="Wingdings" pitchFamily="2" charset="2"/>
              </a:rPr>
              <a:t> lab</a:t>
            </a:r>
            <a:endParaRPr kumimoji="1" lang="en-GB" b="1" dirty="0">
              <a:solidFill>
                <a:schemeClr val="bg2"/>
              </a:solidFill>
              <a:latin typeface="Century Gothi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58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b="1" dirty="0">
                <a:solidFill>
                  <a:srgbClr val="00FF00"/>
                </a:solidFill>
                <a:latin typeface="Century Gothic" pitchFamily="34" charset="0"/>
              </a:rPr>
              <a:t>. SPO PELAYANAN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en-GB" b="1" dirty="0" err="1">
                <a:latin typeface="Century Gothic" pitchFamily="34" charset="0"/>
              </a:rPr>
              <a:t>memuat</a:t>
            </a:r>
            <a:r>
              <a:rPr kumimoji="1" lang="en-GB" b="1" dirty="0">
                <a:latin typeface="Century Gothic" pitchFamily="34" charset="0"/>
              </a:rPr>
              <a:t> proses </a:t>
            </a:r>
            <a:r>
              <a:rPr kumimoji="1" lang="en-GB" b="1" dirty="0" err="1">
                <a:latin typeface="Century Gothic" pitchFamily="34" charset="0"/>
              </a:rPr>
              <a:t>kerja</a:t>
            </a:r>
            <a:r>
              <a:rPr kumimoji="1" lang="en-GB" b="1" dirty="0">
                <a:latin typeface="Century Gothic" pitchFamily="34" charset="0"/>
              </a:rPr>
              <a:t> </a:t>
            </a:r>
            <a:r>
              <a:rPr kumimoji="1" lang="en-GB" b="1" dirty="0" err="1">
                <a:latin typeface="Century Gothic" pitchFamily="34" charset="0"/>
              </a:rPr>
              <a:t>yg</a:t>
            </a:r>
            <a:r>
              <a:rPr kumimoji="1" lang="en-GB" b="1" dirty="0">
                <a:latin typeface="Century Gothic" pitchFamily="34" charset="0"/>
              </a:rPr>
              <a:t> </a:t>
            </a:r>
            <a:r>
              <a:rPr kumimoji="1" lang="en-GB" b="1" dirty="0" err="1">
                <a:latin typeface="Century Gothic" pitchFamily="34" charset="0"/>
              </a:rPr>
              <a:t>bersifat</a:t>
            </a:r>
            <a:r>
              <a:rPr kumimoji="1" lang="en-GB" b="1" dirty="0">
                <a:latin typeface="Century Gothic" pitchFamily="34" charset="0"/>
              </a:rPr>
              <a:t> </a:t>
            </a:r>
            <a:r>
              <a:rPr kumimoji="1" lang="en-GB" b="1" dirty="0" err="1">
                <a:latin typeface="Century Gothic" pitchFamily="34" charset="0"/>
              </a:rPr>
              <a:t>manajerial</a:t>
            </a:r>
            <a:r>
              <a:rPr kumimoji="1" lang="en-GB" b="1" dirty="0">
                <a:latin typeface="Century Gothic" pitchFamily="34" charset="0"/>
              </a:rPr>
              <a:t>/admin</a:t>
            </a:r>
            <a:r>
              <a:rPr kumimoji="1" lang="id-ID" b="1" dirty="0">
                <a:latin typeface="Century Gothic" pitchFamily="34" charset="0"/>
              </a:rPr>
              <a:t>i</a:t>
            </a:r>
            <a:r>
              <a:rPr kumimoji="1" lang="en-GB" b="1" dirty="0" err="1">
                <a:latin typeface="Century Gothic" pitchFamily="34" charset="0"/>
              </a:rPr>
              <a:t>stratif</a:t>
            </a:r>
            <a:r>
              <a:rPr kumimoji="1" lang="en-GB" b="1" dirty="0">
                <a:latin typeface="Century Gothic" pitchFamily="34" charset="0"/>
              </a:rPr>
              <a:t> </a:t>
            </a:r>
            <a:r>
              <a:rPr kumimoji="1" lang="en-GB" b="1" dirty="0" err="1">
                <a:latin typeface="Century Gothic" pitchFamily="34" charset="0"/>
              </a:rPr>
              <a:t>dlm</a:t>
            </a:r>
            <a:r>
              <a:rPr kumimoji="1" lang="en-GB" b="1" dirty="0">
                <a:latin typeface="Century Gothic" pitchFamily="34" charset="0"/>
              </a:rPr>
              <a:t> </a:t>
            </a:r>
            <a:r>
              <a:rPr kumimoji="1" lang="en-GB" b="1" dirty="0" err="1">
                <a:latin typeface="Century Gothic" pitchFamily="34" charset="0"/>
              </a:rPr>
              <a:t>yanmed</a:t>
            </a:r>
            <a:r>
              <a:rPr kumimoji="1" lang="en-GB" b="1" dirty="0">
                <a:latin typeface="Century Gothic" pitchFamily="34" charset="0"/>
              </a:rPr>
              <a:t>, </a:t>
            </a:r>
            <a:r>
              <a:rPr kumimoji="1" lang="en-GB" b="1" dirty="0" err="1">
                <a:latin typeface="Century Gothic" pitchFamily="34" charset="0"/>
              </a:rPr>
              <a:t>keperawatan</a:t>
            </a:r>
            <a:r>
              <a:rPr kumimoji="1" lang="en-GB" b="1" dirty="0">
                <a:latin typeface="Century Gothic" pitchFamily="34" charset="0"/>
              </a:rPr>
              <a:t> &amp; </a:t>
            </a:r>
            <a:r>
              <a:rPr kumimoji="1" lang="en-GB" b="1" dirty="0" err="1">
                <a:latin typeface="Century Gothic" pitchFamily="34" charset="0"/>
              </a:rPr>
              <a:t>penunjang</a:t>
            </a:r>
            <a:r>
              <a:rPr kumimoji="1" lang="en-GB" b="1" dirty="0">
                <a:latin typeface="Century Gothic" pitchFamily="34" charset="0"/>
              </a:rPr>
              <a:t> </a:t>
            </a:r>
            <a:r>
              <a:rPr kumimoji="1" lang="en-GB" b="1" dirty="0" err="1">
                <a:latin typeface="Century Gothic" pitchFamily="34" charset="0"/>
              </a:rPr>
              <a:t>medik</a:t>
            </a:r>
            <a:r>
              <a:rPr kumimoji="1" lang="en-GB" b="1" dirty="0">
                <a:latin typeface="Century Gothic" pitchFamily="34" charset="0"/>
              </a:rPr>
              <a:t> </a:t>
            </a:r>
            <a:r>
              <a:rPr kumimoji="1" lang="en-GB" b="1" dirty="0" err="1">
                <a:latin typeface="Century Gothic" pitchFamily="34" charset="0"/>
              </a:rPr>
              <a:t>yg</a:t>
            </a:r>
            <a:r>
              <a:rPr kumimoji="1" lang="en-GB" b="1" dirty="0">
                <a:latin typeface="Century Gothic" pitchFamily="34" charset="0"/>
              </a:rPr>
              <a:t> </a:t>
            </a:r>
            <a:r>
              <a:rPr kumimoji="1" lang="en-GB" b="1" dirty="0" err="1">
                <a:latin typeface="Century Gothic" pitchFamily="34" charset="0"/>
              </a:rPr>
              <a:t>berhubungan</a:t>
            </a:r>
            <a:r>
              <a:rPr kumimoji="1" lang="en-GB" b="1" dirty="0">
                <a:latin typeface="Century Gothic" pitchFamily="34" charset="0"/>
              </a:rPr>
              <a:t> </a:t>
            </a:r>
            <a:r>
              <a:rPr kumimoji="1" lang="en-GB" b="1" dirty="0" err="1">
                <a:latin typeface="Century Gothic" pitchFamily="34" charset="0"/>
              </a:rPr>
              <a:t>dng</a:t>
            </a:r>
            <a:r>
              <a:rPr kumimoji="1" lang="en-GB" b="1" dirty="0">
                <a:latin typeface="Century Gothic" pitchFamily="34" charset="0"/>
              </a:rPr>
              <a:t> </a:t>
            </a:r>
            <a:r>
              <a:rPr kumimoji="1" lang="id-ID" b="1" dirty="0">
                <a:latin typeface="Century Gothic" pitchFamily="34" charset="0"/>
              </a:rPr>
              <a:t>pela</a:t>
            </a:r>
            <a:r>
              <a:rPr kumimoji="1" lang="en-GB" b="1" dirty="0" err="1">
                <a:latin typeface="Century Gothic" pitchFamily="34" charset="0"/>
              </a:rPr>
              <a:t>yan</a:t>
            </a:r>
            <a:r>
              <a:rPr kumimoji="1" lang="id-ID" b="1" dirty="0">
                <a:latin typeface="Century Gothic" pitchFamily="34" charset="0"/>
              </a:rPr>
              <a:t>an</a:t>
            </a:r>
            <a:r>
              <a:rPr kumimoji="1" lang="en-GB" b="1" dirty="0">
                <a:latin typeface="Century Gothic" pitchFamily="34" charset="0"/>
              </a:rPr>
              <a:t> </a:t>
            </a:r>
            <a:r>
              <a:rPr kumimoji="1" lang="en-GB" b="1" dirty="0" err="1">
                <a:latin typeface="Century Gothic" pitchFamily="34" charset="0"/>
              </a:rPr>
              <a:t>langsung</a:t>
            </a:r>
            <a:r>
              <a:rPr kumimoji="1" lang="en-GB" b="1" dirty="0">
                <a:latin typeface="Century Gothic" pitchFamily="34" charset="0"/>
              </a:rPr>
              <a:t> </a:t>
            </a:r>
            <a:r>
              <a:rPr kumimoji="1" lang="en-GB" b="1" dirty="0" err="1">
                <a:latin typeface="Century Gothic" pitchFamily="34" charset="0"/>
              </a:rPr>
              <a:t>kepada</a:t>
            </a:r>
            <a:r>
              <a:rPr kumimoji="1" lang="en-GB" b="1" dirty="0">
                <a:latin typeface="Century Gothic" pitchFamily="34" charset="0"/>
              </a:rPr>
              <a:t> </a:t>
            </a:r>
            <a:r>
              <a:rPr kumimoji="1" lang="en-GB" b="1" dirty="0" err="1">
                <a:latin typeface="Century Gothic" pitchFamily="34" charset="0"/>
              </a:rPr>
              <a:t>pasien</a:t>
            </a:r>
            <a:endParaRPr kumimoji="1" lang="en-GB" b="1" dirty="0">
              <a:latin typeface="Century Gothic" pitchFamily="34" charset="0"/>
            </a:endParaRPr>
          </a:p>
          <a:p>
            <a:r>
              <a:rPr kumimoji="1" lang="en-GB" b="1" dirty="0">
                <a:latin typeface="Century Gothic" pitchFamily="34" charset="0"/>
              </a:rPr>
              <a:t>    </a:t>
            </a:r>
            <a:r>
              <a:rPr kumimoji="1" lang="en-GB" b="1" dirty="0" err="1">
                <a:latin typeface="Century Gothic" pitchFamily="34" charset="0"/>
              </a:rPr>
              <a:t>Contoh</a:t>
            </a:r>
            <a:r>
              <a:rPr kumimoji="1" lang="en-GB" b="1" dirty="0">
                <a:latin typeface="Century Gothic" pitchFamily="34" charset="0"/>
              </a:rPr>
              <a:t> : SPO </a:t>
            </a:r>
            <a:r>
              <a:rPr kumimoji="1" lang="en-GB" b="1" dirty="0" err="1">
                <a:latin typeface="Century Gothic" pitchFamily="34" charset="0"/>
              </a:rPr>
              <a:t>dokter</a:t>
            </a:r>
            <a:r>
              <a:rPr kumimoji="1" lang="en-GB" b="1" dirty="0">
                <a:latin typeface="Century Gothic" pitchFamily="34" charset="0"/>
              </a:rPr>
              <a:t> </a:t>
            </a:r>
            <a:r>
              <a:rPr kumimoji="1" lang="en-GB" b="1" dirty="0" err="1">
                <a:latin typeface="Century Gothic" pitchFamily="34" charset="0"/>
              </a:rPr>
              <a:t>jaga</a:t>
            </a:r>
            <a:r>
              <a:rPr kumimoji="1" lang="en-GB" b="1" dirty="0">
                <a:latin typeface="Century Gothic" pitchFamily="34" charset="0"/>
              </a:rPr>
              <a:t> </a:t>
            </a:r>
            <a:r>
              <a:rPr kumimoji="1" lang="en-GB" b="1" dirty="0" err="1">
                <a:latin typeface="Century Gothic" pitchFamily="34" charset="0"/>
              </a:rPr>
              <a:t>ruangan</a:t>
            </a:r>
            <a:r>
              <a:rPr kumimoji="1" lang="en-GB" b="1" dirty="0">
                <a:latin typeface="Century Gothic" pitchFamily="34" charset="0"/>
              </a:rPr>
              <a:t>, SPO </a:t>
            </a:r>
            <a:r>
              <a:rPr kumimoji="1" lang="en-GB" b="1" dirty="0" err="1">
                <a:latin typeface="Century Gothic" pitchFamily="34" charset="0"/>
              </a:rPr>
              <a:t>konsultasi</a:t>
            </a:r>
            <a:r>
              <a:rPr kumimoji="1" lang="en-GB" b="1" dirty="0">
                <a:latin typeface="Century Gothic" pitchFamily="34" charset="0"/>
              </a:rPr>
              <a:t> </a:t>
            </a:r>
            <a:r>
              <a:rPr kumimoji="1" lang="en-GB" b="1" dirty="0" err="1">
                <a:latin typeface="Century Gothic" pitchFamily="34" charset="0"/>
              </a:rPr>
              <a:t>medis</a:t>
            </a:r>
            <a:r>
              <a:rPr kumimoji="1" lang="en-GB" b="1" dirty="0">
                <a:latin typeface="Century Gothic" pitchFamily="34" charset="0"/>
              </a:rPr>
              <a:t>, SPO </a:t>
            </a:r>
            <a:r>
              <a:rPr kumimoji="1" lang="en-GB" b="1" dirty="0" err="1">
                <a:latin typeface="Century Gothic" pitchFamily="34" charset="0"/>
              </a:rPr>
              <a:t>rujukan</a:t>
            </a:r>
            <a:r>
              <a:rPr kumimoji="1" lang="en-GB" b="1" dirty="0">
                <a:latin typeface="Century Gothic" pitchFamily="34" charset="0"/>
              </a:rPr>
              <a:t> </a:t>
            </a:r>
            <a:r>
              <a:rPr kumimoji="1" lang="en-GB" b="1" dirty="0" err="1">
                <a:latin typeface="Century Gothic" pitchFamily="34" charset="0"/>
              </a:rPr>
              <a:t>keluar</a:t>
            </a:r>
            <a:r>
              <a:rPr kumimoji="1" lang="en-GB" b="1" dirty="0">
                <a:latin typeface="Century Gothic" pitchFamily="34" charset="0"/>
              </a:rPr>
              <a:t> 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998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b="1" dirty="0">
                <a:solidFill>
                  <a:srgbClr val="00FF00"/>
                </a:solidFill>
                <a:latin typeface="Century Gothic" pitchFamily="34" charset="0"/>
                <a:cs typeface="Arial" charset="0"/>
              </a:rPr>
              <a:t>SPO ADMINISTRASI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en-US" b="1" dirty="0" err="1">
                <a:latin typeface="Century Gothic" pitchFamily="34" charset="0"/>
                <a:cs typeface="Arial" charset="0"/>
              </a:rPr>
              <a:t>mengatur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tata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cara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kegiatan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dalam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organisasi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termasuk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hubungan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antar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unit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kerja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&amp; kegiatan-2;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umumnya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keg</a:t>
            </a:r>
            <a:r>
              <a:rPr kumimoji="1" lang="id-ID" b="1" dirty="0">
                <a:latin typeface="Century Gothic" pitchFamily="34" charset="0"/>
                <a:cs typeface="Arial" charset="0"/>
              </a:rPr>
              <a:t>iatan non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medis</a:t>
            </a:r>
            <a:endParaRPr kumimoji="1" lang="en-US" b="1" dirty="0">
              <a:latin typeface="Century Gothic" pitchFamily="34" charset="0"/>
              <a:cs typeface="Arial" charset="0"/>
            </a:endParaRPr>
          </a:p>
          <a:p>
            <a:r>
              <a:rPr kumimoji="1" lang="en-US" b="1" dirty="0">
                <a:latin typeface="Century Gothic" pitchFamily="34" charset="0"/>
                <a:cs typeface="Arial" charset="0"/>
              </a:rPr>
              <a:t>   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Contoh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:</a:t>
            </a:r>
          </a:p>
          <a:p>
            <a:pPr>
              <a:buFontTx/>
              <a:buChar char="•"/>
            </a:pPr>
            <a:r>
              <a:rPr kumimoji="1" lang="en-US" b="1" dirty="0">
                <a:latin typeface="Century Gothic" pitchFamily="34" charset="0"/>
                <a:cs typeface="Arial" charset="0"/>
              </a:rPr>
              <a:t>    SPO di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bagian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kepegawaian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, 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perencanaan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,  SPO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keuangan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(billing system,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akutansi,dll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)</a:t>
            </a:r>
            <a:endParaRPr kumimoji="1" lang="en-GB" b="1" dirty="0">
              <a:latin typeface="Century Gothi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99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TATA CARA PENGELOLAAN </a:t>
            </a:r>
            <a:r>
              <a:rPr lang="en-US" kern="10" dirty="0" smtClean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SPO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>
                <a:latin typeface="Century Gothic" pitchFamily="34" charset="0"/>
              </a:rPr>
              <a:t>RS agar </a:t>
            </a:r>
            <a:r>
              <a:rPr lang="en-US" b="1" dirty="0" err="1">
                <a:latin typeface="Century Gothic" pitchFamily="34" charset="0"/>
              </a:rPr>
              <a:t>menetapkan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siapa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yg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mengelola</a:t>
            </a:r>
            <a:r>
              <a:rPr lang="en-US" b="1" dirty="0">
                <a:latin typeface="Century Gothic" pitchFamily="34" charset="0"/>
              </a:rPr>
              <a:t> SPO 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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bagian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sekretariat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atau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Tim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akreditasi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  <a:endParaRPr lang="en-US" b="1" dirty="0">
              <a:latin typeface="Century Gothic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err="1">
                <a:latin typeface="Century Gothic" pitchFamily="34" charset="0"/>
              </a:rPr>
              <a:t>Pengelola</a:t>
            </a:r>
            <a:r>
              <a:rPr lang="en-US" b="1" dirty="0">
                <a:latin typeface="Century Gothic" pitchFamily="34" charset="0"/>
              </a:rPr>
              <a:t> SPO </a:t>
            </a:r>
            <a:r>
              <a:rPr lang="en-US" b="1" dirty="0" err="1">
                <a:latin typeface="Century Gothic" pitchFamily="34" charset="0"/>
              </a:rPr>
              <a:t>harus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mempunyai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arsip</a:t>
            </a:r>
            <a:r>
              <a:rPr lang="en-US" b="1" dirty="0">
                <a:latin typeface="Century Gothic" pitchFamily="34" charset="0"/>
              </a:rPr>
              <a:t>  </a:t>
            </a:r>
            <a:r>
              <a:rPr lang="en-US" b="1" dirty="0" err="1">
                <a:latin typeface="Century Gothic" pitchFamily="34" charset="0"/>
              </a:rPr>
              <a:t>seluruh</a:t>
            </a:r>
            <a:r>
              <a:rPr lang="en-US" b="1" dirty="0">
                <a:latin typeface="Century Gothic" pitchFamily="34" charset="0"/>
              </a:rPr>
              <a:t> SPO RS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err="1">
                <a:latin typeface="Century Gothic" pitchFamily="34" charset="0"/>
              </a:rPr>
              <a:t>Pengelola</a:t>
            </a:r>
            <a:r>
              <a:rPr lang="en-US" b="1" dirty="0">
                <a:latin typeface="Century Gothic" pitchFamily="34" charset="0"/>
              </a:rPr>
              <a:t> SPO agar </a:t>
            </a:r>
            <a:r>
              <a:rPr lang="en-US" b="1" dirty="0" err="1">
                <a:latin typeface="Century Gothic" pitchFamily="34" charset="0"/>
              </a:rPr>
              <a:t>membuat</a:t>
            </a:r>
            <a:r>
              <a:rPr lang="en-US" b="1" dirty="0">
                <a:latin typeface="Century Gothic" pitchFamily="34" charset="0"/>
              </a:rPr>
              <a:t>  </a:t>
            </a:r>
            <a:r>
              <a:rPr lang="en-US" b="1" dirty="0" err="1">
                <a:latin typeface="Century Gothic" pitchFamily="34" charset="0"/>
              </a:rPr>
              <a:t>tata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cara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penyusunan</a:t>
            </a:r>
            <a:r>
              <a:rPr lang="en-US" b="1" dirty="0">
                <a:latin typeface="Century Gothic" pitchFamily="34" charset="0"/>
              </a:rPr>
              <a:t>, </a:t>
            </a:r>
            <a:r>
              <a:rPr lang="en-US" b="1" dirty="0" err="1">
                <a:latin typeface="Century Gothic" pitchFamily="34" charset="0"/>
              </a:rPr>
              <a:t>penomoran</a:t>
            </a:r>
            <a:r>
              <a:rPr lang="en-US" b="1" dirty="0">
                <a:latin typeface="Century Gothic" pitchFamily="34" charset="0"/>
              </a:rPr>
              <a:t>, </a:t>
            </a:r>
            <a:r>
              <a:rPr lang="en-US" b="1" dirty="0" err="1">
                <a:latin typeface="Century Gothic" pitchFamily="34" charset="0"/>
              </a:rPr>
              <a:t>distribusi</a:t>
            </a:r>
            <a:r>
              <a:rPr lang="en-US" b="1" dirty="0">
                <a:latin typeface="Century Gothic" pitchFamily="34" charset="0"/>
              </a:rPr>
              <a:t>, </a:t>
            </a:r>
            <a:r>
              <a:rPr lang="en-US" b="1" dirty="0" err="1">
                <a:latin typeface="Century Gothic" pitchFamily="34" charset="0"/>
              </a:rPr>
              <a:t>penarikan</a:t>
            </a:r>
            <a:r>
              <a:rPr lang="en-US" b="1" dirty="0">
                <a:latin typeface="Century Gothic" pitchFamily="34" charset="0"/>
              </a:rPr>
              <a:t>, </a:t>
            </a:r>
            <a:r>
              <a:rPr lang="en-US" b="1" dirty="0" err="1">
                <a:latin typeface="Century Gothic" pitchFamily="34" charset="0"/>
              </a:rPr>
              <a:t>penyimpanan</a:t>
            </a:r>
            <a:r>
              <a:rPr lang="en-US" b="1" dirty="0">
                <a:latin typeface="Century Gothic" pitchFamily="34" charset="0"/>
              </a:rPr>
              <a:t> &amp; </a:t>
            </a:r>
            <a:r>
              <a:rPr lang="en-US" b="1" dirty="0" err="1">
                <a:latin typeface="Century Gothic" pitchFamily="34" charset="0"/>
              </a:rPr>
              <a:t>evaluasi</a:t>
            </a:r>
            <a:r>
              <a:rPr lang="en-US" b="1" dirty="0">
                <a:latin typeface="Century Gothic" pitchFamily="34" charset="0"/>
              </a:rPr>
              <a:t> &amp; </a:t>
            </a:r>
            <a:r>
              <a:rPr lang="en-US" b="1" dirty="0" err="1">
                <a:latin typeface="Century Gothic" pitchFamily="34" charset="0"/>
              </a:rPr>
              <a:t>revisi</a:t>
            </a:r>
            <a:r>
              <a:rPr lang="en-US" b="1" dirty="0">
                <a:latin typeface="Century Gothic" pitchFamily="34" charset="0"/>
              </a:rPr>
              <a:t>  SPO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184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TATA CARA PENYUSUNAN </a:t>
            </a:r>
            <a:r>
              <a:rPr lang="en-US" b="1" kern="10" dirty="0" smtClean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SPO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Hal-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hal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yang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perlu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diingat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:</a:t>
            </a:r>
          </a:p>
          <a:p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Siapa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yang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menulis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atau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menyusun</a:t>
            </a:r>
            <a:endParaRPr lang="en-US" b="1" dirty="0">
              <a:solidFill>
                <a:srgbClr val="00B050"/>
              </a:solidFill>
              <a:latin typeface="Century Gothic" pitchFamily="34" charset="0"/>
            </a:endParaRPr>
          </a:p>
          <a:p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Bagaimana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merencanakan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&amp;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mengembangkan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SPO</a:t>
            </a:r>
          </a:p>
          <a:p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Bagaimana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SPO 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dapat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dikenali</a:t>
            </a:r>
            <a:endParaRPr lang="en-US" b="1" dirty="0">
              <a:solidFill>
                <a:srgbClr val="00B050"/>
              </a:solidFill>
              <a:latin typeface="Century Gothic" pitchFamily="34" charset="0"/>
            </a:endParaRPr>
          </a:p>
          <a:p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Bagaimana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memperkenalkan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SPO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kepada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pelaksana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&amp; unit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terkait</a:t>
            </a:r>
            <a:endParaRPr lang="en-US" b="1" dirty="0">
              <a:solidFill>
                <a:srgbClr val="00B050"/>
              </a:solidFill>
              <a:latin typeface="Century Gothic" pitchFamily="34" charset="0"/>
            </a:endParaRPr>
          </a:p>
          <a:p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Bagaimana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pengendalian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SPO (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nomor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,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revisi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,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distribusi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)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0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SYARAT PENYUSUNAN </a:t>
            </a:r>
            <a:r>
              <a:rPr lang="en-US" kern="10" dirty="0" smtClean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SPO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spcBef>
                <a:spcPct val="25000"/>
              </a:spcBef>
            </a:pP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Identifikasi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kebutuhan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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apakah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 keg.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yg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dilakukan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saat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ini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sdh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ada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 SPO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nya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belum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.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Bila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 SPO (+) 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apakah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masih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efektif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atau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tidak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.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Bila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 SPO (-) 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susun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  <a:sym typeface="Wingdings" pitchFamily="2" charset="2"/>
              </a:rPr>
              <a:t> SPO</a:t>
            </a:r>
            <a:endParaRPr lang="en-US" b="1" dirty="0">
              <a:solidFill>
                <a:srgbClr val="00B050"/>
              </a:solidFill>
              <a:latin typeface="Century Gothic" pitchFamily="34" charset="0"/>
            </a:endParaRPr>
          </a:p>
          <a:p>
            <a:pPr algn="just">
              <a:spcBef>
                <a:spcPct val="25000"/>
              </a:spcBef>
            </a:pP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SPO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harus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ditulis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oleh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mereka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yg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melakukan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pekerjaan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tsb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atau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unit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kerja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tsb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. Tim/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panitia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yg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ditunjuk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Dir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RS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hanya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utk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menanggapi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atau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mengkoreksi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SPO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tsb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.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Karena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komitmen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terhadap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SPO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hanya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diperoleh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dng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adanya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keterlibatan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dlm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penyusunan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SPO</a:t>
            </a:r>
          </a:p>
          <a:p>
            <a:pPr algn="just">
              <a:spcBef>
                <a:spcPct val="25000"/>
              </a:spcBef>
            </a:pP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SPO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harus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merupakan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flow chart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dari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suatu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kegiatan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,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pelaksana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/unit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kerja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mencatat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proses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itu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sendiri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&amp;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membuat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alurnya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Tim/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panitia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diminta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memberikan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tanggapan</a:t>
            </a:r>
            <a:endParaRPr lang="en-US" b="1" dirty="0">
              <a:solidFill>
                <a:srgbClr val="00B050"/>
              </a:solidFill>
              <a:latin typeface="Century Gothic" pitchFamily="34" charset="0"/>
            </a:endParaRPr>
          </a:p>
          <a:p>
            <a:pPr algn="just">
              <a:spcBef>
                <a:spcPct val="25000"/>
              </a:spcBef>
            </a:pP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SPO 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harus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jelas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ringkas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&amp;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mudah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dilaksanakan</a:t>
            </a:r>
            <a:endParaRPr lang="en-US" b="1" dirty="0">
              <a:solidFill>
                <a:srgbClr val="00B050"/>
              </a:solidFill>
              <a:latin typeface="Century Gothic" pitchFamily="34" charset="0"/>
            </a:endParaRPr>
          </a:p>
          <a:p>
            <a:pPr algn="just"/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919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Prosedur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smtClean="0"/>
              <a:t>:</a:t>
            </a:r>
          </a:p>
          <a:p>
            <a:pPr marL="0" indent="0" algn="just">
              <a:buNone/>
            </a:pPr>
            <a:r>
              <a:rPr lang="en-US" sz="2800" dirty="0" err="1" smtClean="0"/>
              <a:t>serangkaian</a:t>
            </a:r>
            <a:r>
              <a:rPr lang="en-US" sz="2800" dirty="0" smtClean="0"/>
              <a:t> </a:t>
            </a:r>
            <a:r>
              <a:rPr lang="en-US" sz="2800" dirty="0" err="1"/>
              <a:t>instruksi</a:t>
            </a:r>
            <a:r>
              <a:rPr lang="en-US" sz="2800" dirty="0"/>
              <a:t> </a:t>
            </a:r>
            <a:r>
              <a:rPr lang="en-US" sz="2800" dirty="0" err="1" smtClean="0"/>
              <a:t>tertulis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dibakukan</a:t>
            </a:r>
            <a:r>
              <a:rPr lang="en-US" sz="2800" dirty="0" smtClean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smtClean="0"/>
              <a:t>proses </a:t>
            </a:r>
            <a:r>
              <a:rPr lang="en-US" sz="2800" dirty="0" err="1" smtClean="0"/>
              <a:t>penyelenggaraan</a:t>
            </a:r>
            <a:r>
              <a:rPr lang="en-US" sz="2800" dirty="0" smtClean="0"/>
              <a:t>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organisasi,bagaimana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kapan</a:t>
            </a:r>
            <a:r>
              <a:rPr lang="en-US" sz="2800" dirty="0"/>
              <a:t> </a:t>
            </a:r>
            <a:r>
              <a:rPr lang="en-US" sz="2800" dirty="0" err="1"/>
              <a:t>h</a:t>
            </a:r>
            <a:r>
              <a:rPr lang="en-US" sz="2800" dirty="0" err="1" smtClean="0"/>
              <a:t>arus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/>
              <a:t>, </a:t>
            </a:r>
            <a:r>
              <a:rPr lang="en-US" sz="2800" dirty="0" err="1"/>
              <a:t>dimana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siapa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</a:t>
            </a:r>
            <a:r>
              <a:rPr lang="en-US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SYARAT PENYUSUNAN SPO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ct val="25000"/>
              </a:spcBef>
            </a:pP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SPO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pelayanan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pasien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harus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memperhatikan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aspek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keselamatan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,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keamanan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&amp;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kenyamanan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pasien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.</a:t>
            </a:r>
          </a:p>
          <a:p>
            <a:pPr>
              <a:spcBef>
                <a:spcPct val="25000"/>
              </a:spcBef>
            </a:pP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SPO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profesi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harus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mengacu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kepada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standar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profesi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,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standar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pelayanan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,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mengikuti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perkembangan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Iptek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&amp;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memperhatikan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keselamatan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pasien</a:t>
            </a:r>
            <a:endParaRPr lang="en-US" b="1" dirty="0">
              <a:solidFill>
                <a:srgbClr val="00B050"/>
              </a:solidFill>
              <a:latin typeface="Century Gothic" pitchFamily="34" charset="0"/>
            </a:endParaRPr>
          </a:p>
          <a:p>
            <a:pPr>
              <a:spcBef>
                <a:spcPct val="25000"/>
              </a:spcBef>
            </a:pP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Di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dalam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SPO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harus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dapat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dikenali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dng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jelas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siapa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melakukan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apa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,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dimana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,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kapan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&amp;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mengapa</a:t>
            </a:r>
            <a:endParaRPr lang="en-US" b="1" dirty="0">
              <a:solidFill>
                <a:srgbClr val="00B050"/>
              </a:solidFill>
              <a:latin typeface="Century Gothic" pitchFamily="34" charset="0"/>
            </a:endParaRPr>
          </a:p>
          <a:p>
            <a:pPr>
              <a:spcBef>
                <a:spcPct val="25000"/>
              </a:spcBef>
            </a:pP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SPO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jangan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menggunakan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kalimat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majemuk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.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Subyek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,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predikat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&amp;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obyek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harus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jelas</a:t>
            </a:r>
            <a:endParaRPr lang="en-US" b="1" dirty="0">
              <a:solidFill>
                <a:srgbClr val="00B050"/>
              </a:solidFill>
              <a:latin typeface="Century Gothic" pitchFamily="34" charset="0"/>
            </a:endParaRPr>
          </a:p>
          <a:p>
            <a:pPr>
              <a:spcBef>
                <a:spcPct val="25000"/>
              </a:spcBef>
            </a:pP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SPO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harus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menggunakan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bahasa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yg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dikenal</a:t>
            </a:r>
            <a:r>
              <a:rPr lang="en-US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entury Gothic" pitchFamily="34" charset="0"/>
              </a:rPr>
              <a:t>pemakai</a:t>
            </a:r>
            <a:endParaRPr lang="en-US" b="1" dirty="0">
              <a:solidFill>
                <a:srgbClr val="00B050"/>
              </a:solidFill>
              <a:latin typeface="Century Gothi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25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PROSES PENYUSUNAN </a:t>
            </a:r>
            <a:r>
              <a:rPr lang="en-US" kern="10" dirty="0" smtClean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SPO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FontTx/>
              <a:buAutoNum type="arabicPeriod"/>
            </a:pPr>
            <a:r>
              <a:rPr kumimoji="1" lang="en-US" b="1" dirty="0" err="1">
                <a:latin typeface="Century Gothic" pitchFamily="34" charset="0"/>
                <a:cs typeface="Arial" charset="0"/>
              </a:rPr>
              <a:t>Dapat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dikelola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oleh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suatu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Tim/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Panitia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,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dng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melibatkan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Unit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Kerja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/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pelaksana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terkait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endParaRPr kumimoji="1" lang="en-GB" b="1" dirty="0">
              <a:latin typeface="Century Gothic" pitchFamily="34" charset="0"/>
            </a:endParaRP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kumimoji="1" lang="en-US" b="1" dirty="0" err="1">
                <a:latin typeface="Century Gothic" pitchFamily="34" charset="0"/>
                <a:cs typeface="Arial" charset="0"/>
              </a:rPr>
              <a:t>Identifikasi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kebutuhan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SPO</a:t>
            </a:r>
            <a:endParaRPr kumimoji="1" lang="en-GB" b="1" dirty="0">
              <a:latin typeface="Century Gothic" pitchFamily="34" charset="0"/>
            </a:endParaRP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kumimoji="1" lang="en-US" b="1" dirty="0">
                <a:latin typeface="Century Gothic" pitchFamily="34" charset="0"/>
                <a:cs typeface="Arial" charset="0"/>
              </a:rPr>
              <a:t>SPO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yan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&amp;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adm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sebagian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memerlukan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uji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coba</a:t>
            </a:r>
            <a:endParaRPr kumimoji="1" lang="en-GB" b="1" dirty="0">
              <a:latin typeface="Century Gothic" pitchFamily="34" charset="0"/>
            </a:endParaRP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kumimoji="1" lang="en-US" b="1" dirty="0" err="1">
                <a:latin typeface="Century Gothic" pitchFamily="34" charset="0"/>
                <a:cs typeface="Arial" charset="0"/>
              </a:rPr>
              <a:t>Sumber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materi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SPO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dapat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diperoleh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dari</a:t>
            </a:r>
            <a:r>
              <a:rPr kumimoji="1" lang="id-ID" b="1" dirty="0">
                <a:latin typeface="Century Gothic" pitchFamily="34" charset="0"/>
                <a:cs typeface="Arial" charset="0"/>
              </a:rPr>
              <a:t> P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ertemuan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Ilmiah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,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Pertemuan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Manajemen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,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Studi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banding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ke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RS lain,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literatur</a:t>
            </a:r>
            <a:endParaRPr kumimoji="1" lang="en-US" b="1" dirty="0">
              <a:latin typeface="Century Gothic" pitchFamily="34" charset="0"/>
              <a:cs typeface="Arial" charset="0"/>
            </a:endParaRP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kumimoji="1" lang="en-US" b="1" dirty="0" err="1">
                <a:latin typeface="Century Gothic" pitchFamily="34" charset="0"/>
                <a:cs typeface="Arial" charset="0"/>
              </a:rPr>
              <a:t>Penulisan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SPO agar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dimulai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dng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membuat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flow charting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dr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kegiatan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yg</a:t>
            </a:r>
            <a:r>
              <a:rPr kumimoji="1" lang="en-US" b="1" dirty="0"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latin typeface="Century Gothic" pitchFamily="34" charset="0"/>
                <a:cs typeface="Arial" charset="0"/>
              </a:rPr>
              <a:t>dilaksanakan</a:t>
            </a:r>
            <a:endParaRPr kumimoji="1" lang="en-GB" b="1" dirty="0">
              <a:latin typeface="Century Gothic" pitchFamily="34" charset="0"/>
            </a:endParaRP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kumimoji="1" lang="en-GB" b="1" dirty="0" err="1">
                <a:latin typeface="Century Gothic" pitchFamily="34" charset="0"/>
              </a:rPr>
              <a:t>Semua</a:t>
            </a:r>
            <a:r>
              <a:rPr kumimoji="1" lang="en-GB" b="1" dirty="0">
                <a:latin typeface="Century Gothic" pitchFamily="34" charset="0"/>
              </a:rPr>
              <a:t> SPO </a:t>
            </a:r>
            <a:r>
              <a:rPr kumimoji="1" lang="en-GB" b="1" dirty="0" err="1">
                <a:latin typeface="Century Gothic" pitchFamily="34" charset="0"/>
              </a:rPr>
              <a:t>hrs</a:t>
            </a:r>
            <a:r>
              <a:rPr kumimoji="1" lang="en-GB" b="1" dirty="0">
                <a:latin typeface="Century Gothic" pitchFamily="34" charset="0"/>
              </a:rPr>
              <a:t> </a:t>
            </a:r>
            <a:r>
              <a:rPr kumimoji="1" lang="en-GB" b="1" dirty="0" err="1">
                <a:latin typeface="Century Gothic" pitchFamily="34" charset="0"/>
              </a:rPr>
              <a:t>ditandatangani</a:t>
            </a:r>
            <a:r>
              <a:rPr kumimoji="1" lang="en-GB" b="1" dirty="0">
                <a:latin typeface="Century Gothic" pitchFamily="34" charset="0"/>
              </a:rPr>
              <a:t> </a:t>
            </a:r>
            <a:r>
              <a:rPr kumimoji="1" lang="en-GB" b="1" dirty="0" err="1">
                <a:latin typeface="Century Gothic" pitchFamily="34" charset="0"/>
              </a:rPr>
              <a:t>oleh</a:t>
            </a:r>
            <a:r>
              <a:rPr kumimoji="1" lang="en-GB" b="1" dirty="0">
                <a:latin typeface="Century Gothic" pitchFamily="34" charset="0"/>
              </a:rPr>
              <a:t> </a:t>
            </a:r>
            <a:r>
              <a:rPr kumimoji="1" lang="en-GB" b="1" dirty="0" err="1">
                <a:latin typeface="Century Gothic" pitchFamily="34" charset="0"/>
              </a:rPr>
              <a:t>Dir</a:t>
            </a:r>
            <a:r>
              <a:rPr kumimoji="1" lang="en-GB" b="1" dirty="0">
                <a:latin typeface="Century Gothic" pitchFamily="34" charset="0"/>
              </a:rPr>
              <a:t> 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412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TATA CARA </a:t>
            </a:r>
            <a:r>
              <a:rPr lang="en-US" kern="10" dirty="0" smtClean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PENOMORAN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latin typeface="Century Gothic" pitchFamily="34" charset="0"/>
              </a:rPr>
              <a:t>Semua</a:t>
            </a:r>
            <a:r>
              <a:rPr lang="en-US" b="1" dirty="0">
                <a:latin typeface="Century Gothic" pitchFamily="34" charset="0"/>
              </a:rPr>
              <a:t> SPO </a:t>
            </a:r>
            <a:r>
              <a:rPr lang="en-US" b="1" dirty="0" err="1">
                <a:latin typeface="Century Gothic" pitchFamily="34" charset="0"/>
              </a:rPr>
              <a:t>harus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diberi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nomor</a:t>
            </a:r>
            <a:endParaRPr lang="en-US" b="1" dirty="0">
              <a:latin typeface="Century Gothic" pitchFamily="34" charset="0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latin typeface="Century Gothic" pitchFamily="34" charset="0"/>
              </a:rPr>
              <a:t>RS agar </a:t>
            </a:r>
            <a:r>
              <a:rPr lang="en-US" b="1" dirty="0" err="1">
                <a:latin typeface="Century Gothic" pitchFamily="34" charset="0"/>
              </a:rPr>
              <a:t>membuat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kebijakan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tentang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pemberian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nomor</a:t>
            </a:r>
            <a:r>
              <a:rPr lang="en-US" b="1" dirty="0">
                <a:latin typeface="Century Gothic" pitchFamily="34" charset="0"/>
              </a:rPr>
              <a:t> SPO 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 Tata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cara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penomoran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tergantung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pola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pendekatan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yang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digunakan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dalam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menyusun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SPO</a:t>
            </a:r>
            <a:r>
              <a:rPr lang="id-ID" b="1" dirty="0">
                <a:latin typeface="Century Gothic" pitchFamily="34" charset="0"/>
                <a:sym typeface="Wingdings" pitchFamily="2" charset="2"/>
              </a:rPr>
              <a:t>  bisa mengikuti tata persuratan RS atau dengan nomor digit </a:t>
            </a:r>
            <a:endParaRPr lang="en-US" b="1" dirty="0">
              <a:latin typeface="Century Gothic" pitchFamily="34" charset="0"/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87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PENDISTRIBUSIAN </a:t>
            </a:r>
            <a:r>
              <a:rPr lang="en-US" kern="10" dirty="0" smtClean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SPO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/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Yg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dimaksud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dng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distribusi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adalah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keg.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atau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usaha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menyampaikan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SPO 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kepada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unit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kerja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atau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pelaksana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yg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memerlukan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SPO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tsb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sbg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panduan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utk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melaksanakan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pekerjaan</a:t>
            </a:r>
            <a:endParaRPr lang="en-US" b="1" dirty="0">
              <a:solidFill>
                <a:srgbClr val="C00000"/>
              </a:solidFill>
              <a:latin typeface="Century Gothic" pitchFamily="34" charset="0"/>
            </a:endParaRPr>
          </a:p>
          <a:p>
            <a:pPr marL="514350" indent="-514350" algn="just"/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Distribusi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harus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memakai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buku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ekspedisi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/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formulir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tanda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terima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</a:p>
          <a:p>
            <a:pPr marL="514350" indent="-514350" algn="just"/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Jenis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SPO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yg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didistribusikan</a:t>
            </a:r>
            <a:endParaRPr lang="en-US" b="1" dirty="0">
              <a:solidFill>
                <a:srgbClr val="C00000"/>
              </a:solidFill>
              <a:latin typeface="Century Gothic" pitchFamily="34" charset="0"/>
              <a:sym typeface="Wingdings" pitchFamily="2" charset="2"/>
            </a:endParaRPr>
          </a:p>
          <a:p>
            <a:pPr marL="514350" indent="-514350" algn="just">
              <a:buFontTx/>
              <a:buNone/>
            </a:pPr>
            <a:r>
              <a:rPr lang="en-US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     * SPO 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hanya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utk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unit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kerja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tertentu</a:t>
            </a:r>
            <a:endParaRPr lang="en-US" b="1" dirty="0">
              <a:solidFill>
                <a:srgbClr val="C00000"/>
              </a:solidFill>
              <a:latin typeface="Century Gothic" pitchFamily="34" charset="0"/>
              <a:sym typeface="Wingdings" pitchFamily="2" charset="2"/>
            </a:endParaRPr>
          </a:p>
          <a:p>
            <a:pPr marL="514350" indent="-514350" algn="just">
              <a:buFontTx/>
              <a:buNone/>
            </a:pPr>
            <a:r>
              <a:rPr lang="en-US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     * SPO 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utk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seluruh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unit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kerja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590259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10" dirty="0" smtClean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EVALUASI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90800"/>
            <a:ext cx="7239000" cy="3230563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</a:rPr>
              <a:t>Tujuan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</a:rPr>
              <a:t> :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</a:rPr>
              <a:t>membudayakan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</a:rPr>
              <a:t> internal audit</a:t>
            </a:r>
          </a:p>
          <a:p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Evaluasi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dilaksanakan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  -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berkala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maksimal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3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th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sekali</a:t>
            </a:r>
            <a:endParaRPr lang="en-US" sz="2000" b="1" dirty="0">
              <a:solidFill>
                <a:srgbClr val="C00000"/>
              </a:solidFill>
              <a:latin typeface="Century Gothic" pitchFamily="34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  -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sesuai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kebutuhan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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misal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karena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ada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kesulitan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 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   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dalam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melaksanakan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SPO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tersebut</a:t>
            </a:r>
            <a:endParaRPr lang="en-US" sz="2000" b="1" dirty="0">
              <a:solidFill>
                <a:srgbClr val="C00000"/>
              </a:solidFill>
              <a:latin typeface="Century Gothic" pitchFamily="34" charset="0"/>
              <a:sym typeface="Wingdings" pitchFamily="2" charset="2"/>
            </a:endParaRPr>
          </a:p>
          <a:p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Tetapkan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pelaksana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evaluasi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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bisa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oleh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Tim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Akreditasi</a:t>
            </a:r>
            <a:endParaRPr lang="en-US" sz="2000" b="1" dirty="0">
              <a:solidFill>
                <a:srgbClr val="C00000"/>
              </a:solidFill>
              <a:latin typeface="Century Gothic" pitchFamily="34" charset="0"/>
              <a:sym typeface="Wingdings" pitchFamily="2" charset="2"/>
            </a:endParaRPr>
          </a:p>
          <a:p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Buat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protap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tata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cara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evaluasi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SPO </a:t>
            </a:r>
          </a:p>
          <a:p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Kembangkan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format/check list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evaluasi</a:t>
            </a:r>
            <a:endParaRPr lang="en-US" sz="2000" b="1" dirty="0">
              <a:solidFill>
                <a:srgbClr val="C00000"/>
              </a:solidFill>
              <a:latin typeface="Century Gothic" pitchFamily="34" charset="0"/>
              <a:sym typeface="Wingdings" pitchFamily="2" charset="2"/>
            </a:endParaRPr>
          </a:p>
          <a:p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Hasil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evaluasi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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perbaikan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/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revisi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atau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pembaharuan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entury Gothic" pitchFamily="34" charset="0"/>
                <a:sym typeface="Wingdings" pitchFamily="2" charset="2"/>
              </a:rPr>
              <a:t>SPO</a:t>
            </a:r>
            <a:endParaRPr lang="en-US" sz="20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9577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PERUBAHAN ATAU </a:t>
            </a:r>
            <a:r>
              <a:rPr lang="en-US" kern="10" dirty="0" smtClean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REVISI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>
                <a:latin typeface="Century Gothic" pitchFamily="34" charset="0"/>
              </a:rPr>
              <a:t>Yg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dimaksud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dng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revisi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adalah</a:t>
            </a:r>
            <a:r>
              <a:rPr lang="en-US" b="1" dirty="0">
                <a:latin typeface="Century Gothic" pitchFamily="34" charset="0"/>
              </a:rPr>
              <a:t> keg. </a:t>
            </a:r>
            <a:r>
              <a:rPr lang="en-US" b="1" dirty="0" err="1">
                <a:latin typeface="Century Gothic" pitchFamily="34" charset="0"/>
              </a:rPr>
              <a:t>atau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usaha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utk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memperbaiki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suatu</a:t>
            </a:r>
            <a:r>
              <a:rPr lang="en-US" b="1" dirty="0">
                <a:latin typeface="Century Gothic" pitchFamily="34" charset="0"/>
              </a:rPr>
              <a:t> SPO, </a:t>
            </a:r>
            <a:r>
              <a:rPr lang="en-US" b="1" dirty="0" err="1">
                <a:latin typeface="Century Gothic" pitchFamily="34" charset="0"/>
              </a:rPr>
              <a:t>yg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perlu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diperbaiki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isinya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baik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sebagian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maupun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seluruh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isi</a:t>
            </a:r>
            <a:r>
              <a:rPr lang="en-US" b="1" dirty="0">
                <a:latin typeface="Century Gothic" pitchFamily="34" charset="0"/>
              </a:rPr>
              <a:t> SPO</a:t>
            </a:r>
          </a:p>
          <a:p>
            <a:r>
              <a:rPr lang="en-US" b="1" dirty="0" err="1">
                <a:latin typeface="Century Gothic" pitchFamily="34" charset="0"/>
              </a:rPr>
              <a:t>Revisi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perlu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dilakukan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bila</a:t>
            </a:r>
            <a:r>
              <a:rPr lang="en-US" b="1" dirty="0">
                <a:latin typeface="Century Gothic" pitchFamily="34" charset="0"/>
              </a:rPr>
              <a:t> :</a:t>
            </a:r>
          </a:p>
          <a:p>
            <a:pPr>
              <a:buFontTx/>
              <a:buNone/>
            </a:pPr>
            <a:r>
              <a:rPr lang="en-US" b="1" dirty="0">
                <a:latin typeface="Century Gothic" pitchFamily="34" charset="0"/>
              </a:rPr>
              <a:t>   *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prosedur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kerja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/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urutan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kerja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tdk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sesuai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</a:p>
          <a:p>
            <a:pPr>
              <a:buFontTx/>
              <a:buNone/>
            </a:pPr>
            <a:r>
              <a:rPr lang="en-US" b="1" dirty="0">
                <a:latin typeface="Century Gothic" pitchFamily="34" charset="0"/>
                <a:sym typeface="Wingdings" pitchFamily="2" charset="2"/>
              </a:rPr>
              <a:t>     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lagi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dng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keadaan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yg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ada</a:t>
            </a:r>
            <a:endParaRPr lang="en-US" b="1" dirty="0">
              <a:latin typeface="Century Gothic" pitchFamily="34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b="1" dirty="0">
                <a:latin typeface="Century Gothic" pitchFamily="34" charset="0"/>
                <a:sym typeface="Wingdings" pitchFamily="2" charset="2"/>
              </a:rPr>
              <a:t>   *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adanya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perkembangan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ilmu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&amp; 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teknologi</a:t>
            </a:r>
            <a:endParaRPr lang="en-US" b="1" dirty="0">
              <a:latin typeface="Century Gothic" pitchFamily="34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b="1" dirty="0">
                <a:latin typeface="Century Gothic" pitchFamily="34" charset="0"/>
                <a:sym typeface="Wingdings" pitchFamily="2" charset="2"/>
              </a:rPr>
              <a:t>   *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adanya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perubahan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organisasi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atau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</a:p>
          <a:p>
            <a:pPr>
              <a:buFontTx/>
              <a:buNone/>
            </a:pPr>
            <a:r>
              <a:rPr lang="en-US" b="1" dirty="0">
                <a:latin typeface="Century Gothic" pitchFamily="34" charset="0"/>
                <a:sym typeface="Wingdings" pitchFamily="2" charset="2"/>
              </a:rPr>
              <a:t>     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kebijakan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  <a:r>
              <a:rPr lang="en-US" b="1" dirty="0" err="1">
                <a:latin typeface="Century Gothic" pitchFamily="34" charset="0"/>
                <a:sym typeface="Wingdings" pitchFamily="2" charset="2"/>
              </a:rPr>
              <a:t>baru</a:t>
            </a:r>
            <a:r>
              <a:rPr lang="en-US" b="1" dirty="0">
                <a:latin typeface="Century Gothic" pitchFamily="34" charset="0"/>
                <a:sym typeface="Wingdings" pitchFamily="2" charset="2"/>
              </a:rPr>
              <a:t> </a:t>
            </a:r>
          </a:p>
          <a:p>
            <a:r>
              <a:rPr lang="en-US" b="1" dirty="0" err="1">
                <a:solidFill>
                  <a:srgbClr val="00FF00"/>
                </a:solidFill>
                <a:latin typeface="Century Gothic" pitchFamily="34" charset="0"/>
              </a:rPr>
              <a:t>Pergantian</a:t>
            </a:r>
            <a:r>
              <a:rPr lang="en-US" b="1" dirty="0">
                <a:solidFill>
                  <a:srgbClr val="00FF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FF00"/>
                </a:solidFill>
                <a:latin typeface="Century Gothic" pitchFamily="34" charset="0"/>
              </a:rPr>
              <a:t>direktur</a:t>
            </a:r>
            <a:r>
              <a:rPr lang="en-US" b="1" dirty="0">
                <a:solidFill>
                  <a:srgbClr val="00FF00"/>
                </a:solidFill>
                <a:latin typeface="Century Gothic" pitchFamily="34" charset="0"/>
              </a:rPr>
              <a:t>  SPO </a:t>
            </a:r>
            <a:r>
              <a:rPr lang="en-US" b="1" dirty="0" err="1">
                <a:solidFill>
                  <a:srgbClr val="00FF00"/>
                </a:solidFill>
                <a:latin typeface="Century Gothic" pitchFamily="34" charset="0"/>
              </a:rPr>
              <a:t>tidak</a:t>
            </a:r>
            <a:r>
              <a:rPr lang="en-US" b="1" dirty="0">
                <a:solidFill>
                  <a:srgbClr val="00FF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FF00"/>
                </a:solidFill>
                <a:latin typeface="Century Gothic" pitchFamily="34" charset="0"/>
              </a:rPr>
              <a:t>perlu</a:t>
            </a:r>
            <a:r>
              <a:rPr lang="en-US" b="1" dirty="0">
                <a:solidFill>
                  <a:srgbClr val="00FF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00FF00"/>
                </a:solidFill>
                <a:latin typeface="Century Gothic" pitchFamily="34" charset="0"/>
              </a:rPr>
              <a:t>direvisi</a:t>
            </a:r>
            <a:endParaRPr lang="en-US" b="1" dirty="0">
              <a:solidFill>
                <a:srgbClr val="00FF00"/>
              </a:solidFill>
              <a:latin typeface="Century Gothi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15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FORMAT </a:t>
            </a:r>
            <a:r>
              <a:rPr lang="en-US" kern="10" dirty="0" smtClean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SOP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 err="1">
                <a:latin typeface="Century Gothic" pitchFamily="34" charset="0"/>
              </a:rPr>
              <a:t>Sesuai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dengan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lampiran</a:t>
            </a:r>
            <a:r>
              <a:rPr lang="en-US" b="1" dirty="0">
                <a:latin typeface="Century Gothic" pitchFamily="34" charset="0"/>
              </a:rPr>
              <a:t> SE </a:t>
            </a:r>
            <a:r>
              <a:rPr lang="en-US" b="1" dirty="0" err="1">
                <a:latin typeface="Century Gothic" pitchFamily="34" charset="0"/>
              </a:rPr>
              <a:t>dari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Direktur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Pelayanan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Medik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Spesialistik</a:t>
            </a:r>
            <a:r>
              <a:rPr lang="en-US" b="1" dirty="0">
                <a:latin typeface="Century Gothic" pitchFamily="34" charset="0"/>
              </a:rPr>
              <a:t> YM. 00.02.2.2.837 </a:t>
            </a:r>
            <a:r>
              <a:rPr lang="en-US" b="1" dirty="0" err="1">
                <a:latin typeface="Century Gothic" pitchFamily="34" charset="0"/>
              </a:rPr>
              <a:t>tertanggal</a:t>
            </a:r>
            <a:r>
              <a:rPr lang="en-US" b="1" dirty="0">
                <a:latin typeface="Century Gothic" pitchFamily="34" charset="0"/>
              </a:rPr>
              <a:t> 1 </a:t>
            </a:r>
            <a:r>
              <a:rPr lang="en-US" b="1" dirty="0" err="1">
                <a:latin typeface="Century Gothic" pitchFamily="34" charset="0"/>
              </a:rPr>
              <a:t>Juni</a:t>
            </a:r>
            <a:r>
              <a:rPr lang="en-US" b="1" dirty="0">
                <a:latin typeface="Century Gothic" pitchFamily="34" charset="0"/>
              </a:rPr>
              <a:t> 2001, </a:t>
            </a:r>
            <a:r>
              <a:rPr lang="en-US" b="1" dirty="0" err="1">
                <a:latin typeface="Century Gothic" pitchFamily="34" charset="0"/>
              </a:rPr>
              <a:t>perihal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bentuk</a:t>
            </a:r>
            <a:r>
              <a:rPr lang="en-US" b="1" dirty="0">
                <a:latin typeface="Century Gothic" pitchFamily="34" charset="0"/>
              </a:rPr>
              <a:t> SPO</a:t>
            </a:r>
          </a:p>
          <a:p>
            <a:pPr>
              <a:lnSpc>
                <a:spcPct val="90000"/>
              </a:lnSpc>
            </a:pPr>
            <a:endParaRPr lang="en-US" b="1" dirty="0">
              <a:latin typeface="Century Gothic" pitchFamily="34" charset="0"/>
            </a:endParaRPr>
          </a:p>
          <a:p>
            <a:pPr>
              <a:lnSpc>
                <a:spcPct val="90000"/>
              </a:lnSpc>
            </a:pPr>
            <a:r>
              <a:rPr lang="en-US" b="1" dirty="0" err="1">
                <a:latin typeface="Century Gothic" pitchFamily="34" charset="0"/>
              </a:rPr>
              <a:t>Mulai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diberlakukan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Januari</a:t>
            </a:r>
            <a:r>
              <a:rPr lang="en-US" b="1" dirty="0">
                <a:latin typeface="Century Gothic" pitchFamily="34" charset="0"/>
              </a:rPr>
              <a:t> 2002</a:t>
            </a:r>
          </a:p>
          <a:p>
            <a:pPr>
              <a:lnSpc>
                <a:spcPct val="90000"/>
              </a:lnSpc>
            </a:pPr>
            <a:endParaRPr lang="en-US" b="1" dirty="0">
              <a:latin typeface="Century Gothic" pitchFamily="34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Century Gothic" pitchFamily="34" charset="0"/>
              </a:rPr>
              <a:t>Format </a:t>
            </a:r>
            <a:r>
              <a:rPr lang="en-US" b="1" dirty="0" err="1">
                <a:latin typeface="Century Gothic" pitchFamily="34" charset="0"/>
              </a:rPr>
              <a:t>ini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dapat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diberi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tambahan</a:t>
            </a:r>
            <a:r>
              <a:rPr lang="en-US" b="1" dirty="0">
                <a:latin typeface="Century Gothic" pitchFamily="34" charset="0"/>
              </a:rPr>
              <a:t> (</a:t>
            </a:r>
            <a:r>
              <a:rPr lang="en-US" b="1" dirty="0" err="1">
                <a:latin typeface="Century Gothic" pitchFamily="34" charset="0"/>
              </a:rPr>
              <a:t>judul</a:t>
            </a:r>
            <a:r>
              <a:rPr lang="en-US" b="1" dirty="0">
                <a:latin typeface="Century Gothic" pitchFamily="34" charset="0"/>
              </a:rPr>
              <a:t>) </a:t>
            </a:r>
            <a:r>
              <a:rPr lang="en-US" b="1" dirty="0" err="1">
                <a:latin typeface="Century Gothic" pitchFamily="34" charset="0"/>
              </a:rPr>
              <a:t>materi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sesuai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dng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ketentuan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yg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berlaku</a:t>
            </a:r>
            <a:r>
              <a:rPr lang="en-US" b="1" dirty="0">
                <a:latin typeface="Century Gothic" pitchFamily="34" charset="0"/>
              </a:rPr>
              <a:t> di RS </a:t>
            </a:r>
            <a:r>
              <a:rPr lang="id-ID" b="1" dirty="0">
                <a:latin typeface="Century Gothic" pitchFamily="34" charset="0"/>
              </a:rPr>
              <a:t>ybs</a:t>
            </a:r>
            <a:r>
              <a:rPr lang="en-US" b="1" dirty="0">
                <a:latin typeface="Century Gothic" pitchFamily="34" charset="0"/>
              </a:rPr>
              <a:t>, </a:t>
            </a:r>
            <a:r>
              <a:rPr lang="en-US" b="1" dirty="0" err="1">
                <a:latin typeface="Century Gothic" pitchFamily="34" charset="0"/>
              </a:rPr>
              <a:t>kebutuhan</a:t>
            </a:r>
            <a:r>
              <a:rPr lang="en-US" b="1" dirty="0">
                <a:latin typeface="Century Gothic" pitchFamily="34" charset="0"/>
              </a:rPr>
              <a:t> RS, &amp; </a:t>
            </a:r>
            <a:r>
              <a:rPr lang="en-US" b="1" dirty="0" err="1">
                <a:latin typeface="Century Gothic" pitchFamily="34" charset="0"/>
              </a:rPr>
              <a:t>atau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standar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profesi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terkait</a:t>
            </a:r>
            <a:endParaRPr lang="en-US" b="1" dirty="0">
              <a:latin typeface="Century Gothic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327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324012"/>
              </p:ext>
            </p:extLst>
          </p:nvPr>
        </p:nvGraphicFramePr>
        <p:xfrm>
          <a:off x="304800" y="609600"/>
          <a:ext cx="8497888" cy="5867401"/>
        </p:xfrm>
        <a:graphic>
          <a:graphicData uri="http://schemas.openxmlformats.org/drawingml/2006/table">
            <a:tbl>
              <a:tblPr/>
              <a:tblGrid>
                <a:gridCol w="2376488"/>
                <a:gridCol w="6121400"/>
              </a:tblGrid>
              <a:tr h="1006382">
                <a:tc rowSpan="2">
                  <a:txBody>
                    <a:bodyPr/>
                    <a:lstStyle/>
                    <a:p>
                      <a:pPr marL="0" marR="0" lvl="0" indent="0" algn="ctr" defTabSz="12271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ctr" defTabSz="12271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RUMAH SAKIT</a:t>
                      </a:r>
                    </a:p>
                    <a:p>
                      <a:pPr marL="0" marR="0" lvl="0" indent="0" algn="ctr" defTabSz="12271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LOGO RS</a:t>
                      </a:r>
                    </a:p>
                  </a:txBody>
                  <a:tcPr marL="91426" marR="91426" marT="45713" marB="45713" horzOverflow="overflow">
                    <a:lnL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71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JUDUL SPO</a:t>
                      </a:r>
                    </a:p>
                  </a:txBody>
                  <a:tcPr marL="91426" marR="91426" marT="45713" marB="45713" horzOverflow="overflow">
                    <a:lnL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0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71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  No Dokumen      </a:t>
                      </a:r>
                      <a:r>
                        <a:rPr kumimoji="0" lang="id-ID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N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o. revisi     </a:t>
                      </a:r>
                      <a:r>
                        <a:rPr kumimoji="0" lang="id-ID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      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Halaman</a:t>
                      </a:r>
                    </a:p>
                  </a:txBody>
                  <a:tcPr marL="91426" marR="91426" marT="45713" marB="45713" horzOverflow="overflow">
                    <a:lnL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48795">
                <a:tc>
                  <a:txBody>
                    <a:bodyPr/>
                    <a:lstStyle/>
                    <a:p>
                      <a:pPr marL="0" marR="0" lvl="0" indent="0" algn="ctr" defTabSz="12271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SPO/Prosedur tetap/juknis </a:t>
                      </a:r>
                    </a:p>
                  </a:txBody>
                  <a:tcPr marL="91426" marR="91426" marT="45713" marB="45713" horzOverflow="overflow">
                    <a:lnL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71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Tanggal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terbit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               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Ditetapkan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</a:p>
                    <a:p>
                      <a:pPr marL="0" marR="0" lvl="0" indent="0" algn="l" defTabSz="12271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                                                    </a:t>
                      </a:r>
                    </a:p>
                    <a:p>
                      <a:pPr marL="0" marR="0" lvl="0" indent="0" algn="l" defTabSz="12271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                                          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Direktur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1426" marR="91426" marT="45713" marB="45713" horzOverflow="overflow">
                    <a:lnL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5786">
                <a:tc>
                  <a:txBody>
                    <a:bodyPr/>
                    <a:lstStyle/>
                    <a:p>
                      <a:pPr marL="0" marR="0" lvl="0" indent="0" algn="l" defTabSz="12271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Pengertian</a:t>
                      </a:r>
                    </a:p>
                  </a:txBody>
                  <a:tcPr marL="91426" marR="91426" marT="45713" marB="45713" horzOverflow="overflow">
                    <a:lnL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71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1426" marR="91426" marT="45713" marB="45713" horzOverflow="overflow">
                    <a:lnL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1609">
                <a:tc>
                  <a:txBody>
                    <a:bodyPr/>
                    <a:lstStyle/>
                    <a:p>
                      <a:pPr marL="0" marR="0" lvl="0" indent="0" algn="l" defTabSz="12271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Tujuan</a:t>
                      </a:r>
                    </a:p>
                  </a:txBody>
                  <a:tcPr marL="91426" marR="91426" marT="45713" marB="45713" horzOverflow="overflow">
                    <a:lnL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71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1426" marR="91426" marT="45713" marB="45713" horzOverflow="overflow">
                    <a:lnL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7433">
                <a:tc>
                  <a:txBody>
                    <a:bodyPr/>
                    <a:lstStyle/>
                    <a:p>
                      <a:pPr marL="0" marR="0" lvl="0" indent="0" algn="l" defTabSz="12271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Kebijakan</a:t>
                      </a:r>
                    </a:p>
                  </a:txBody>
                  <a:tcPr marL="91426" marR="91426" marT="45713" marB="45713" horzOverflow="overflow">
                    <a:lnL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71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1426" marR="91426" marT="45713" marB="45713" horzOverflow="overflow">
                    <a:lnL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1674">
                <a:tc>
                  <a:txBody>
                    <a:bodyPr/>
                    <a:lstStyle/>
                    <a:p>
                      <a:pPr marL="0" marR="0" lvl="0" indent="0" algn="l" defTabSz="12271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Prosedur</a:t>
                      </a:r>
                    </a:p>
                  </a:txBody>
                  <a:tcPr marL="91426" marR="91426" marT="45713" marB="45713" horzOverflow="overflow">
                    <a:lnL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71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1426" marR="91426" marT="45713" marB="45713" horzOverflow="overflow">
                    <a:lnL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14917">
                <a:tc>
                  <a:txBody>
                    <a:bodyPr/>
                    <a:lstStyle/>
                    <a:p>
                      <a:pPr marL="0" marR="0" lvl="0" indent="0" algn="l" defTabSz="12271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Unit terkait</a:t>
                      </a:r>
                    </a:p>
                  </a:txBody>
                  <a:tcPr marL="91426" marR="91426" marT="45713" marB="45713" horzOverflow="overflow">
                    <a:lnL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71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1426" marR="91426" marT="45713" marB="45713" horzOverflow="overflow">
                    <a:lnL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2284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6400"/>
            <a:ext cx="7239000" cy="1066800"/>
          </a:xfrm>
        </p:spPr>
        <p:txBody>
          <a:bodyPr>
            <a:normAutofit/>
          </a:bodyPr>
          <a:lstStyle/>
          <a:p>
            <a:r>
              <a:rPr lang="en-US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KOTAK </a:t>
            </a:r>
            <a:r>
              <a:rPr lang="en-US" kern="10" dirty="0" smtClean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Heading &amp;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kotaknya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dicetak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pada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setiap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halaman</a:t>
            </a:r>
            <a:endParaRPr lang="en-US" b="1" dirty="0">
              <a:solidFill>
                <a:srgbClr val="C00000"/>
              </a:solidFill>
              <a:latin typeface="Century Gothic" pitchFamily="34" charset="0"/>
            </a:endParaRPr>
          </a:p>
          <a:p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Kotak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RS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diberi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nama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&amp; logo RS (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bila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RS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memp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. Logo)</a:t>
            </a:r>
          </a:p>
          <a:p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Judul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SPO :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diberi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judul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/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nama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SPO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sesuai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proses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kerjanya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misal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: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Konsultasi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medis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Biopsi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ginjal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Persiapan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pasien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operasi,dsb</a:t>
            </a:r>
            <a:endParaRPr lang="en-US" b="1" dirty="0">
              <a:solidFill>
                <a:srgbClr val="C00000"/>
              </a:solidFill>
              <a:latin typeface="Century Gothic" pitchFamily="34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No.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Dokumen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: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diisi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sesuai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dng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ketentuan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penomoran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yg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berlaku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di RS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ybs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yg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dibuat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sistematis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agar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ada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keseragaman</a:t>
            </a:r>
            <a:endParaRPr lang="en-US" b="1" dirty="0">
              <a:solidFill>
                <a:srgbClr val="C00000"/>
              </a:solidFill>
              <a:latin typeface="Century Gothic" pitchFamily="34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No.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revisi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: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diisi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dng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status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revisi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dng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menggunakan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angka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Contoh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 :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untuk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dokumen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baru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diberi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nomor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00,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dokumen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revisi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pertama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diberi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angka</a:t>
            </a:r>
            <a:r>
              <a:rPr lang="en-US" b="1" dirty="0">
                <a:solidFill>
                  <a:srgbClr val="C00000"/>
                </a:solidFill>
                <a:latin typeface="Century Gothic" pitchFamily="34" charset="0"/>
              </a:rPr>
              <a:t> 01, </a:t>
            </a:r>
            <a:r>
              <a:rPr lang="en-US" b="1" dirty="0" err="1">
                <a:solidFill>
                  <a:srgbClr val="C00000"/>
                </a:solidFill>
                <a:latin typeface="Century Gothic" pitchFamily="34" charset="0"/>
              </a:rPr>
              <a:t>dst</a:t>
            </a:r>
            <a:endParaRPr lang="en-US" b="1" dirty="0">
              <a:solidFill>
                <a:srgbClr val="C00000"/>
              </a:solidFill>
              <a:latin typeface="Century Gothi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745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ISI </a:t>
            </a:r>
            <a:r>
              <a:rPr lang="en-US" kern="10" dirty="0" smtClean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SPO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09600" indent="-609600" algn="just">
              <a:buFont typeface="Wingdings" pitchFamily="2" charset="2"/>
              <a:buAutoNum type="arabicPeriod"/>
            </a:pPr>
            <a:r>
              <a:rPr lang="en-US" b="1" dirty="0" err="1">
                <a:solidFill>
                  <a:srgbClr val="00FF00"/>
                </a:solidFill>
                <a:latin typeface="Century Gothic" pitchFamily="34" charset="0"/>
              </a:rPr>
              <a:t>Pengertian</a:t>
            </a:r>
            <a:r>
              <a:rPr lang="en-US" b="1" dirty="0">
                <a:solidFill>
                  <a:srgbClr val="00FF00"/>
                </a:solidFill>
                <a:latin typeface="Century Gothic" pitchFamily="34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entury Gothic" pitchFamily="34" charset="0"/>
              </a:rPr>
              <a:t>: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berisi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penjelasan</a:t>
            </a:r>
            <a:r>
              <a:rPr lang="en-US" b="1" dirty="0">
                <a:latin typeface="Century Gothic" pitchFamily="34" charset="0"/>
              </a:rPr>
              <a:t> &amp; </a:t>
            </a:r>
            <a:r>
              <a:rPr lang="en-US" b="1" dirty="0" err="1">
                <a:latin typeface="Century Gothic" pitchFamily="34" charset="0"/>
              </a:rPr>
              <a:t>atau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definisi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tentang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istilah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yg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mungkin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sulit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dipahami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atau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menyebabkan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salah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pengertian</a:t>
            </a:r>
            <a:endParaRPr lang="en-US" b="1" dirty="0">
              <a:latin typeface="Century Gothic" pitchFamily="34" charset="0"/>
            </a:endParaRPr>
          </a:p>
          <a:p>
            <a:pPr marL="609600" indent="-609600" algn="just">
              <a:buFont typeface="Wingdings" pitchFamily="2" charset="2"/>
              <a:buAutoNum type="arabicPeriod"/>
            </a:pPr>
            <a:r>
              <a:rPr lang="en-US" b="1" dirty="0" err="1">
                <a:solidFill>
                  <a:srgbClr val="00FF00"/>
                </a:solidFill>
                <a:latin typeface="Century Gothic" pitchFamily="34" charset="0"/>
              </a:rPr>
              <a:t>Tujuan</a:t>
            </a:r>
            <a:r>
              <a:rPr lang="en-US" b="1" dirty="0">
                <a:solidFill>
                  <a:srgbClr val="00FF00"/>
                </a:solidFill>
                <a:latin typeface="Century Gothic" pitchFamily="34" charset="0"/>
              </a:rPr>
              <a:t> :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berisi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tujuan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pelaksanaan</a:t>
            </a:r>
            <a:r>
              <a:rPr lang="en-US" b="1" dirty="0">
                <a:latin typeface="Century Gothic" pitchFamily="34" charset="0"/>
              </a:rPr>
              <a:t> SPO </a:t>
            </a:r>
            <a:r>
              <a:rPr lang="en-US" b="1" dirty="0" err="1">
                <a:latin typeface="Century Gothic" pitchFamily="34" charset="0"/>
              </a:rPr>
              <a:t>secara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spesifik</a:t>
            </a:r>
            <a:r>
              <a:rPr lang="en-US" b="1" dirty="0">
                <a:latin typeface="Century Gothic" pitchFamily="34" charset="0"/>
              </a:rPr>
              <a:t>. Kata </a:t>
            </a:r>
            <a:r>
              <a:rPr lang="en-US" b="1" dirty="0" err="1">
                <a:latin typeface="Century Gothic" pitchFamily="34" charset="0"/>
              </a:rPr>
              <a:t>kunci</a:t>
            </a:r>
            <a:r>
              <a:rPr lang="en-US" b="1" dirty="0">
                <a:latin typeface="Century Gothic" pitchFamily="34" charset="0"/>
              </a:rPr>
              <a:t> : “</a:t>
            </a:r>
            <a:r>
              <a:rPr lang="en-US" b="1" dirty="0" err="1">
                <a:latin typeface="Century Gothic" pitchFamily="34" charset="0"/>
              </a:rPr>
              <a:t>Sebagai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acuan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penerapan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langkah-langkah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untuk</a:t>
            </a:r>
            <a:r>
              <a:rPr lang="en-US" b="1" dirty="0">
                <a:latin typeface="Century Gothic" pitchFamily="34" charset="0"/>
              </a:rPr>
              <a:t> ……………..”</a:t>
            </a:r>
          </a:p>
          <a:p>
            <a:pPr marL="609600" indent="-609600" algn="just">
              <a:buFont typeface="Wingdings" pitchFamily="2" charset="2"/>
              <a:buAutoNum type="arabicPeriod"/>
            </a:pPr>
            <a:r>
              <a:rPr lang="en-US" b="1" dirty="0" err="1">
                <a:solidFill>
                  <a:srgbClr val="00FF00"/>
                </a:solidFill>
                <a:latin typeface="Century Gothic" pitchFamily="34" charset="0"/>
              </a:rPr>
              <a:t>Kebijakan</a:t>
            </a:r>
            <a:r>
              <a:rPr lang="en-US" b="1" dirty="0">
                <a:solidFill>
                  <a:srgbClr val="00FF00"/>
                </a:solidFill>
                <a:latin typeface="Century Gothic" pitchFamily="34" charset="0"/>
              </a:rPr>
              <a:t> :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berisi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kebijakan</a:t>
            </a:r>
            <a:r>
              <a:rPr lang="en-US" b="1" dirty="0">
                <a:latin typeface="Century Gothic" pitchFamily="34" charset="0"/>
              </a:rPr>
              <a:t> (RS </a:t>
            </a:r>
            <a:r>
              <a:rPr lang="en-US" b="1" dirty="0" err="1">
                <a:latin typeface="Century Gothic" pitchFamily="34" charset="0"/>
              </a:rPr>
              <a:t>dan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atau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bidang</a:t>
            </a:r>
            <a:r>
              <a:rPr lang="en-US" b="1" dirty="0">
                <a:latin typeface="Century Gothic" pitchFamily="34" charset="0"/>
              </a:rPr>
              <a:t>/</a:t>
            </a:r>
            <a:r>
              <a:rPr lang="en-US" b="1" dirty="0" err="1">
                <a:latin typeface="Century Gothic" pitchFamily="34" charset="0"/>
              </a:rPr>
              <a:t>departemen</a:t>
            </a:r>
            <a:r>
              <a:rPr lang="en-US" b="1" dirty="0">
                <a:latin typeface="Century Gothic" pitchFamily="34" charset="0"/>
              </a:rPr>
              <a:t>) </a:t>
            </a:r>
            <a:r>
              <a:rPr lang="en-US" b="1" dirty="0" err="1">
                <a:latin typeface="Century Gothic" pitchFamily="34" charset="0"/>
              </a:rPr>
              <a:t>yg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menjadi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dasar</a:t>
            </a:r>
            <a:r>
              <a:rPr lang="en-US" b="1" dirty="0">
                <a:latin typeface="Century Gothic" pitchFamily="34" charset="0"/>
              </a:rPr>
              <a:t> &amp; </a:t>
            </a:r>
            <a:r>
              <a:rPr lang="en-US" b="1" dirty="0" err="1">
                <a:latin typeface="Century Gothic" pitchFamily="34" charset="0"/>
              </a:rPr>
              <a:t>garis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besar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dibuatnya</a:t>
            </a:r>
            <a:r>
              <a:rPr lang="en-US" b="1" dirty="0">
                <a:latin typeface="Century Gothic" pitchFamily="34" charset="0"/>
              </a:rPr>
              <a:t> SPO </a:t>
            </a:r>
            <a:r>
              <a:rPr lang="en-US" b="1" dirty="0" err="1">
                <a:latin typeface="Century Gothic" pitchFamily="34" charset="0"/>
              </a:rPr>
              <a:t>tsb</a:t>
            </a:r>
            <a:r>
              <a:rPr lang="en-US" b="1" dirty="0">
                <a:latin typeface="Century Gothic" pitchFamily="34" charset="0"/>
              </a:rPr>
              <a:t>. </a:t>
            </a:r>
            <a:r>
              <a:rPr lang="en-US" b="1" dirty="0" err="1">
                <a:latin typeface="Century Gothic" pitchFamily="34" charset="0"/>
              </a:rPr>
              <a:t>Dapat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berisi</a:t>
            </a:r>
            <a:r>
              <a:rPr lang="en-US" b="1" dirty="0">
                <a:latin typeface="Century Gothic" pitchFamily="34" charset="0"/>
              </a:rPr>
              <a:t> (</a:t>
            </a:r>
            <a:r>
              <a:rPr lang="en-US" b="1" dirty="0" err="1">
                <a:latin typeface="Century Gothic" pitchFamily="34" charset="0"/>
              </a:rPr>
              <a:t>terkait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deng</a:t>
            </a:r>
            <a:r>
              <a:rPr lang="id-ID" b="1" dirty="0">
                <a:latin typeface="Century Gothic" pitchFamily="34" charset="0"/>
              </a:rPr>
              <a:t>a</a:t>
            </a:r>
            <a:r>
              <a:rPr lang="en-US" b="1" dirty="0">
                <a:latin typeface="Century Gothic" pitchFamily="34" charset="0"/>
              </a:rPr>
              <a:t>n) </a:t>
            </a:r>
            <a:r>
              <a:rPr lang="en-US" b="1" dirty="0" err="1">
                <a:latin typeface="Century Gothic" pitchFamily="34" charset="0"/>
              </a:rPr>
              <a:t>bbrp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kebijakan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yg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mendasari</a:t>
            </a:r>
            <a:r>
              <a:rPr lang="en-US" b="1" dirty="0">
                <a:latin typeface="Century Gothic" pitchFamily="34" charset="0"/>
              </a:rPr>
              <a:t> SPO </a:t>
            </a:r>
            <a:r>
              <a:rPr lang="en-US" b="1" dirty="0" err="1">
                <a:latin typeface="Century Gothic" pitchFamily="34" charset="0"/>
              </a:rPr>
              <a:t>tsb</a:t>
            </a:r>
            <a:r>
              <a:rPr lang="en-US" b="1" dirty="0">
                <a:latin typeface="Century Gothic" pitchFamily="34" charset="0"/>
              </a:rPr>
              <a:t>. </a:t>
            </a:r>
            <a:r>
              <a:rPr lang="en-US" b="1" dirty="0" err="1">
                <a:latin typeface="Century Gothic" pitchFamily="34" charset="0"/>
              </a:rPr>
              <a:t>Dapat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juga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terjadi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satu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kebijakan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menjadi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dasar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bbrp</a:t>
            </a:r>
            <a:r>
              <a:rPr lang="en-US" b="1" dirty="0">
                <a:latin typeface="Century Gothic" pitchFamily="34" charset="0"/>
              </a:rPr>
              <a:t> SPO, </a:t>
            </a:r>
            <a:r>
              <a:rPr lang="en-US" b="1" dirty="0" err="1">
                <a:latin typeface="Century Gothic" pitchFamily="34" charset="0"/>
              </a:rPr>
              <a:t>sehingga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tercantum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dlm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bbrp</a:t>
            </a:r>
            <a:r>
              <a:rPr lang="en-US" b="1" dirty="0">
                <a:latin typeface="Century Gothic" pitchFamily="34" charset="0"/>
              </a:rPr>
              <a:t> SPO </a:t>
            </a:r>
            <a:r>
              <a:rPr lang="en-US" b="1" dirty="0" err="1">
                <a:latin typeface="Century Gothic" pitchFamily="34" charset="0"/>
              </a:rPr>
              <a:t>yg</a:t>
            </a:r>
            <a:r>
              <a:rPr lang="en-US" b="1" dirty="0">
                <a:latin typeface="Century Gothic" pitchFamily="34" charset="0"/>
              </a:rPr>
              <a:t> “</a:t>
            </a:r>
            <a:r>
              <a:rPr lang="en-US" b="1" dirty="0" err="1">
                <a:latin typeface="Century Gothic" pitchFamily="34" charset="0"/>
              </a:rPr>
              <a:t>dipayungi</a:t>
            </a:r>
            <a:r>
              <a:rPr lang="en-US" b="1" dirty="0">
                <a:latin typeface="Century Gothic" pitchFamily="34" charset="0"/>
              </a:rPr>
              <a:t>”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7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10" dirty="0" smtClean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b="1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Agar </a:t>
            </a:r>
            <a:r>
              <a:rPr kumimoji="1" lang="en-US" b="1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berbagai</a:t>
            </a:r>
            <a:r>
              <a:rPr kumimoji="1" lang="en-US" b="1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proses </a:t>
            </a:r>
            <a:r>
              <a:rPr kumimoji="1" lang="en-US" b="1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kerja</a:t>
            </a:r>
            <a:r>
              <a:rPr kumimoji="1" lang="en-US" b="1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rutin</a:t>
            </a:r>
            <a:r>
              <a:rPr kumimoji="1" lang="en-US" b="1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terlaksana</a:t>
            </a:r>
            <a:r>
              <a:rPr kumimoji="1" lang="id-ID" b="1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dengan</a:t>
            </a:r>
            <a:r>
              <a:rPr kumimoji="1" lang="en-US" b="1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efisien</a:t>
            </a:r>
            <a:r>
              <a:rPr kumimoji="1" lang="en-US" b="1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, </a:t>
            </a:r>
            <a:r>
              <a:rPr kumimoji="1" lang="en-US" b="1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efektif</a:t>
            </a:r>
            <a:r>
              <a:rPr kumimoji="1" lang="en-US" b="1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, </a:t>
            </a:r>
            <a:r>
              <a:rPr kumimoji="1" lang="en-US" b="1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konsisten</a:t>
            </a:r>
            <a:r>
              <a:rPr kumimoji="1" lang="en-US" b="1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/uniform &amp; </a:t>
            </a:r>
            <a:r>
              <a:rPr kumimoji="1" lang="en-US" b="1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aman</a:t>
            </a:r>
            <a:r>
              <a:rPr kumimoji="1" lang="en-US" b="1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dalam</a:t>
            </a:r>
            <a:r>
              <a:rPr kumimoji="1" lang="en-US" b="1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rangka</a:t>
            </a:r>
            <a:r>
              <a:rPr kumimoji="1" lang="en-US" b="1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 </a:t>
            </a:r>
            <a:r>
              <a:rPr kumimoji="1" lang="en-US" b="1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meningkatkan</a:t>
            </a:r>
            <a:r>
              <a:rPr kumimoji="1" lang="en-US" b="1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mutu</a:t>
            </a:r>
            <a:r>
              <a:rPr kumimoji="1" lang="en-US" b="1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pelayanan</a:t>
            </a:r>
            <a:r>
              <a:rPr kumimoji="1" lang="en-US" b="1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melalui</a:t>
            </a:r>
            <a:r>
              <a:rPr kumimoji="1" lang="en-US" b="1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pemenuhan</a:t>
            </a:r>
            <a:r>
              <a:rPr kumimoji="1" lang="en-US" b="1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 </a:t>
            </a:r>
            <a:r>
              <a:rPr kumimoji="1" lang="en-US" b="1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standar</a:t>
            </a:r>
            <a:r>
              <a:rPr kumimoji="1" lang="en-US" b="1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yg</a:t>
            </a:r>
            <a:r>
              <a:rPr kumimoji="1" lang="en-US" b="1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kumimoji="1" lang="en-US" b="1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berlaku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6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r>
              <a:rPr lang="en-US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ISI SPO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en-US" b="1" dirty="0" smtClean="0">
                <a:solidFill>
                  <a:srgbClr val="00FF00"/>
                </a:solidFill>
                <a:latin typeface="Century Gothic" pitchFamily="34" charset="0"/>
              </a:rPr>
              <a:t>4. PROSEDUR</a:t>
            </a:r>
            <a:r>
              <a:rPr lang="en-US" b="1" dirty="0">
                <a:solidFill>
                  <a:srgbClr val="008000"/>
                </a:solidFill>
                <a:latin typeface="Century Gothic" pitchFamily="34" charset="0"/>
              </a:rPr>
              <a:t>: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bagian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ini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mrpk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bagian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utama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yg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mengu</a:t>
            </a:r>
            <a:r>
              <a:rPr lang="id-ID" b="1" dirty="0">
                <a:latin typeface="Century Gothic" pitchFamily="34" charset="0"/>
              </a:rPr>
              <a:t>rai</a:t>
            </a:r>
            <a:r>
              <a:rPr lang="en-US" b="1" dirty="0" err="1">
                <a:latin typeface="Century Gothic" pitchFamily="34" charset="0"/>
              </a:rPr>
              <a:t>kan</a:t>
            </a:r>
            <a:r>
              <a:rPr lang="en-US" b="1" dirty="0">
                <a:latin typeface="Century Gothic" pitchFamily="34" charset="0"/>
              </a:rPr>
              <a:t> langkah-2 </a:t>
            </a:r>
            <a:r>
              <a:rPr lang="en-US" b="1" dirty="0" err="1">
                <a:latin typeface="Century Gothic" pitchFamily="34" charset="0"/>
              </a:rPr>
              <a:t>kegiat</a:t>
            </a:r>
            <a:r>
              <a:rPr lang="id-ID" b="1" dirty="0">
                <a:latin typeface="Century Gothic" pitchFamily="34" charset="0"/>
              </a:rPr>
              <a:t>a</a:t>
            </a:r>
            <a:r>
              <a:rPr lang="en-US" b="1" dirty="0">
                <a:latin typeface="Century Gothic" pitchFamily="34" charset="0"/>
              </a:rPr>
              <a:t>n </a:t>
            </a:r>
            <a:r>
              <a:rPr lang="en-US" b="1" dirty="0" err="1">
                <a:latin typeface="Century Gothic" pitchFamily="34" charset="0"/>
              </a:rPr>
              <a:t>utk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menyele</a:t>
            </a:r>
            <a:r>
              <a:rPr lang="id-ID" b="1" dirty="0">
                <a:latin typeface="Century Gothic" pitchFamily="34" charset="0"/>
              </a:rPr>
              <a:t>-</a:t>
            </a:r>
            <a:r>
              <a:rPr lang="en-US" b="1" dirty="0" err="1">
                <a:latin typeface="Century Gothic" pitchFamily="34" charset="0"/>
              </a:rPr>
              <a:t>saikan</a:t>
            </a:r>
            <a:r>
              <a:rPr lang="en-US" b="1" dirty="0">
                <a:latin typeface="Century Gothic" pitchFamily="34" charset="0"/>
              </a:rPr>
              <a:t> proses </a:t>
            </a:r>
            <a:r>
              <a:rPr lang="en-US" b="1" dirty="0" err="1">
                <a:latin typeface="Century Gothic" pitchFamily="34" charset="0"/>
              </a:rPr>
              <a:t>kerja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ttt</a:t>
            </a:r>
            <a:r>
              <a:rPr lang="en-US" b="1" dirty="0">
                <a:latin typeface="Century Gothic" pitchFamily="34" charset="0"/>
              </a:rPr>
              <a:t>, &amp; </a:t>
            </a:r>
            <a:r>
              <a:rPr lang="en-US" b="1" dirty="0" err="1">
                <a:latin typeface="Century Gothic" pitchFamily="34" charset="0"/>
              </a:rPr>
              <a:t>staf</a:t>
            </a:r>
            <a:r>
              <a:rPr lang="en-US" b="1" dirty="0">
                <a:latin typeface="Century Gothic" pitchFamily="34" charset="0"/>
              </a:rPr>
              <a:t>/</a:t>
            </a:r>
            <a:r>
              <a:rPr lang="en-US" b="1" dirty="0" err="1">
                <a:latin typeface="Century Gothic" pitchFamily="34" charset="0"/>
              </a:rPr>
              <a:t>petugas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yg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berwe</a:t>
            </a:r>
            <a:r>
              <a:rPr lang="id-ID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nang</a:t>
            </a:r>
            <a:r>
              <a:rPr lang="en-US" b="1" dirty="0">
                <a:latin typeface="Century Gothic" pitchFamily="34" charset="0"/>
              </a:rPr>
              <a:t>. </a:t>
            </a:r>
            <a:r>
              <a:rPr lang="en-US" b="1" dirty="0" err="1">
                <a:latin typeface="Century Gothic" pitchFamily="34" charset="0"/>
              </a:rPr>
              <a:t>Didalamnya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dpt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dicantumkan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alat</a:t>
            </a:r>
            <a:r>
              <a:rPr lang="en-US" b="1" dirty="0">
                <a:latin typeface="Century Gothic" pitchFamily="34" charset="0"/>
              </a:rPr>
              <a:t>/</a:t>
            </a:r>
            <a:r>
              <a:rPr lang="en-US" b="1" dirty="0" err="1">
                <a:latin typeface="Century Gothic" pitchFamily="34" charset="0"/>
              </a:rPr>
              <a:t>formu</a:t>
            </a:r>
            <a:r>
              <a:rPr lang="id-ID" b="1" dirty="0">
                <a:latin typeface="Century Gothic" pitchFamily="34" charset="0"/>
              </a:rPr>
              <a:t>- </a:t>
            </a:r>
            <a:r>
              <a:rPr lang="en-US" b="1" dirty="0" err="1">
                <a:latin typeface="Century Gothic" pitchFamily="34" charset="0"/>
              </a:rPr>
              <a:t>lir</a:t>
            </a:r>
            <a:r>
              <a:rPr lang="en-US" b="1" dirty="0">
                <a:latin typeface="Century Gothic" pitchFamily="34" charset="0"/>
              </a:rPr>
              <a:t>/</a:t>
            </a:r>
            <a:r>
              <a:rPr lang="en-US" b="1" dirty="0" err="1">
                <a:latin typeface="Century Gothic" pitchFamily="34" charset="0"/>
              </a:rPr>
              <a:t>fasilitas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yg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digunakan</a:t>
            </a:r>
            <a:r>
              <a:rPr lang="en-US" b="1" dirty="0">
                <a:latin typeface="Century Gothic" pitchFamily="34" charset="0"/>
              </a:rPr>
              <a:t>, </a:t>
            </a:r>
            <a:r>
              <a:rPr lang="en-US" b="1" dirty="0" err="1">
                <a:latin typeface="Century Gothic" pitchFamily="34" charset="0"/>
              </a:rPr>
              <a:t>waktu</a:t>
            </a:r>
            <a:r>
              <a:rPr lang="en-US" b="1" dirty="0">
                <a:latin typeface="Century Gothic" pitchFamily="34" charset="0"/>
              </a:rPr>
              <a:t>, </a:t>
            </a:r>
            <a:r>
              <a:rPr lang="en-US" b="1" dirty="0" err="1">
                <a:latin typeface="Century Gothic" pitchFamily="34" charset="0"/>
              </a:rPr>
              <a:t>frekuensi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dalam</a:t>
            </a:r>
            <a:r>
              <a:rPr lang="en-US" b="1" dirty="0">
                <a:latin typeface="Century Gothic" pitchFamily="34" charset="0"/>
              </a:rPr>
              <a:t> proses </a:t>
            </a:r>
            <a:r>
              <a:rPr lang="en-US" b="1" dirty="0" err="1">
                <a:latin typeface="Century Gothic" pitchFamily="34" charset="0"/>
              </a:rPr>
              <a:t>kerja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yg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digunakan</a:t>
            </a:r>
            <a:r>
              <a:rPr lang="en-US" b="1" dirty="0">
                <a:latin typeface="Century Gothic" pitchFamily="34" charset="0"/>
              </a:rPr>
              <a:t>. </a:t>
            </a:r>
            <a:r>
              <a:rPr lang="en-US" b="1" dirty="0" err="1">
                <a:latin typeface="Century Gothic" pitchFamily="34" charset="0"/>
              </a:rPr>
              <a:t>Bila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memungkinkan</a:t>
            </a:r>
            <a:r>
              <a:rPr lang="en-US" b="1" dirty="0">
                <a:latin typeface="Century Gothic" pitchFamily="34" charset="0"/>
              </a:rPr>
              <a:t>, </a:t>
            </a:r>
            <a:r>
              <a:rPr lang="en-US" b="1" dirty="0" err="1">
                <a:latin typeface="Century Gothic" pitchFamily="34" charset="0"/>
              </a:rPr>
              <a:t>diuraikan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secara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lengkap</a:t>
            </a:r>
            <a:r>
              <a:rPr lang="en-US" b="1" dirty="0">
                <a:latin typeface="Century Gothic" pitchFamily="34" charset="0"/>
              </a:rPr>
              <a:t> unsur-2 </a:t>
            </a:r>
            <a:r>
              <a:rPr lang="en-US" b="1" dirty="0" err="1">
                <a:latin typeface="Century Gothic" pitchFamily="34" charset="0"/>
              </a:rPr>
              <a:t>yg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menyang</a:t>
            </a:r>
            <a:r>
              <a:rPr lang="id-ID" b="1" dirty="0">
                <a:latin typeface="Century Gothic" pitchFamily="34" charset="0"/>
              </a:rPr>
              <a:t>-</a:t>
            </a:r>
            <a:r>
              <a:rPr lang="en-US" b="1" dirty="0" err="1">
                <a:latin typeface="Century Gothic" pitchFamily="34" charset="0"/>
              </a:rPr>
              <a:t>kut</a:t>
            </a:r>
            <a:r>
              <a:rPr lang="en-US" b="1" dirty="0">
                <a:latin typeface="Century Gothic" pitchFamily="34" charset="0"/>
              </a:rPr>
              <a:t> : SIAPA, DIMANA, KAPAN &amp; BAGAIMANA (Who, what, where, when, how)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00FF00"/>
                </a:solidFill>
                <a:latin typeface="Century Gothic" pitchFamily="34" charset="0"/>
              </a:rPr>
              <a:t>5. UNIT TERKAIT</a:t>
            </a:r>
            <a:r>
              <a:rPr lang="en-US" b="1" dirty="0">
                <a:solidFill>
                  <a:srgbClr val="008000"/>
                </a:solidFill>
                <a:latin typeface="Century Gothic" pitchFamily="34" charset="0"/>
              </a:rPr>
              <a:t>: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berisi</a:t>
            </a:r>
            <a:r>
              <a:rPr lang="en-US" b="1" dirty="0">
                <a:latin typeface="Century Gothic" pitchFamily="34" charset="0"/>
              </a:rPr>
              <a:t> unit-unit </a:t>
            </a:r>
            <a:r>
              <a:rPr lang="en-US" b="1" dirty="0" err="1">
                <a:latin typeface="Century Gothic" pitchFamily="34" charset="0"/>
              </a:rPr>
              <a:t>yg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terkait</a:t>
            </a:r>
            <a:r>
              <a:rPr lang="en-US" b="1" dirty="0">
                <a:latin typeface="Century Gothic" pitchFamily="34" charset="0"/>
              </a:rPr>
              <a:t> &amp; </a:t>
            </a:r>
            <a:r>
              <a:rPr lang="en-US" b="1" dirty="0" err="1">
                <a:latin typeface="Century Gothic" pitchFamily="34" charset="0"/>
              </a:rPr>
              <a:t>atau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prosedur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terkait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dalam</a:t>
            </a:r>
            <a:r>
              <a:rPr lang="en-US" b="1" dirty="0">
                <a:latin typeface="Century Gothic" pitchFamily="34" charset="0"/>
              </a:rPr>
              <a:t> proses </a:t>
            </a:r>
            <a:r>
              <a:rPr lang="en-US" b="1" dirty="0" err="1">
                <a:latin typeface="Century Gothic" pitchFamily="34" charset="0"/>
              </a:rPr>
              <a:t>kerja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tsb</a:t>
            </a:r>
            <a:endParaRPr lang="en-US" b="1" dirty="0">
              <a:latin typeface="Century Gothi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8301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11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Prinsip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Penyusunan</a:t>
            </a:r>
            <a:r>
              <a:rPr lang="en-US" dirty="0">
                <a:solidFill>
                  <a:srgbClr val="7030A0"/>
                </a:solidFill>
              </a:rPr>
              <a:t> SOP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en-US" dirty="0" err="1" smtClean="0">
                <a:solidFill>
                  <a:srgbClr val="7030A0"/>
                </a:solidFill>
              </a:rPr>
              <a:t>Kemudahan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kejelasan</a:t>
            </a:r>
            <a:r>
              <a:rPr lang="en-US" dirty="0">
                <a:solidFill>
                  <a:srgbClr val="7030A0"/>
                </a:solidFill>
              </a:rPr>
              <a:t>. </a:t>
            </a:r>
            <a:r>
              <a:rPr lang="en-US" dirty="0" err="1">
                <a:solidFill>
                  <a:srgbClr val="7030A0"/>
                </a:solidFill>
              </a:rPr>
              <a:t>Prosedur-prosedur</a:t>
            </a:r>
            <a:r>
              <a:rPr lang="en-US" dirty="0">
                <a:solidFill>
                  <a:srgbClr val="7030A0"/>
                </a:solidFill>
              </a:rPr>
              <a:t> yang </a:t>
            </a:r>
            <a:r>
              <a:rPr lang="en-US" dirty="0" err="1" smtClean="0">
                <a:solidFill>
                  <a:srgbClr val="7030A0"/>
                </a:solidFill>
              </a:rPr>
              <a:t>distandarkan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harus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dapat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dengan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mudah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dimengerti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diterapkan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oleh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semua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aparatur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bahkan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bagi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seseorang</a:t>
            </a:r>
            <a:r>
              <a:rPr lang="en-US" dirty="0">
                <a:solidFill>
                  <a:srgbClr val="7030A0"/>
                </a:solidFill>
              </a:rPr>
              <a:t> yang </a:t>
            </a:r>
            <a:r>
              <a:rPr lang="en-US" dirty="0" err="1">
                <a:solidFill>
                  <a:srgbClr val="7030A0"/>
                </a:solidFill>
              </a:rPr>
              <a:t>sama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sekali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baru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dalam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pelaksanaan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tugasnya</a:t>
            </a:r>
            <a:r>
              <a:rPr lang="en-US" dirty="0">
                <a:solidFill>
                  <a:srgbClr val="7030A0"/>
                </a:solidFill>
              </a:rPr>
              <a:t>;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err="1" smtClean="0">
                <a:solidFill>
                  <a:srgbClr val="7030A0"/>
                </a:solidFill>
              </a:rPr>
              <a:t>Efisiensi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efektivitas</a:t>
            </a:r>
            <a:r>
              <a:rPr lang="en-US" dirty="0">
                <a:solidFill>
                  <a:srgbClr val="7030A0"/>
                </a:solidFill>
              </a:rPr>
              <a:t>. </a:t>
            </a:r>
            <a:r>
              <a:rPr lang="en-US" dirty="0" err="1">
                <a:solidFill>
                  <a:srgbClr val="7030A0"/>
                </a:solidFill>
              </a:rPr>
              <a:t>Prosedur-prosedur</a:t>
            </a:r>
            <a:r>
              <a:rPr lang="en-US" dirty="0">
                <a:solidFill>
                  <a:srgbClr val="7030A0"/>
                </a:solidFill>
              </a:rPr>
              <a:t> yang </a:t>
            </a:r>
            <a:r>
              <a:rPr lang="en-US" dirty="0" err="1" smtClean="0">
                <a:solidFill>
                  <a:srgbClr val="7030A0"/>
                </a:solidFill>
              </a:rPr>
              <a:t>distandarkan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harus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merupakan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prosedur</a:t>
            </a:r>
            <a:r>
              <a:rPr lang="en-US" dirty="0">
                <a:solidFill>
                  <a:srgbClr val="7030A0"/>
                </a:solidFill>
              </a:rPr>
              <a:t> yang paling </a:t>
            </a:r>
            <a:r>
              <a:rPr lang="en-US" dirty="0" err="1">
                <a:solidFill>
                  <a:srgbClr val="7030A0"/>
                </a:solidFill>
              </a:rPr>
              <a:t>efisien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efektif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dalam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proses </a:t>
            </a:r>
            <a:r>
              <a:rPr lang="en-US" dirty="0" err="1" smtClean="0">
                <a:solidFill>
                  <a:srgbClr val="7030A0"/>
                </a:solidFill>
              </a:rPr>
              <a:t>pelaksanaan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tugas</a:t>
            </a:r>
            <a:r>
              <a:rPr lang="en-US" dirty="0">
                <a:solidFill>
                  <a:srgbClr val="7030A0"/>
                </a:solidFill>
              </a:rPr>
              <a:t>;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err="1" smtClean="0">
                <a:solidFill>
                  <a:srgbClr val="7030A0"/>
                </a:solidFill>
              </a:rPr>
              <a:t>Keselarasan</a:t>
            </a:r>
            <a:r>
              <a:rPr lang="en-US" dirty="0">
                <a:solidFill>
                  <a:srgbClr val="7030A0"/>
                </a:solidFill>
              </a:rPr>
              <a:t>. </a:t>
            </a:r>
            <a:r>
              <a:rPr lang="en-US" dirty="0" err="1">
                <a:solidFill>
                  <a:srgbClr val="7030A0"/>
                </a:solidFill>
              </a:rPr>
              <a:t>Prosedur-prosedur</a:t>
            </a:r>
            <a:r>
              <a:rPr lang="en-US" dirty="0">
                <a:solidFill>
                  <a:srgbClr val="7030A0"/>
                </a:solidFill>
              </a:rPr>
              <a:t> yang </a:t>
            </a:r>
            <a:r>
              <a:rPr lang="en-US" dirty="0" err="1">
                <a:solidFill>
                  <a:srgbClr val="7030A0"/>
                </a:solidFill>
              </a:rPr>
              <a:t>distandarkan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harus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selaras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dengan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prosedur-prosedur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standar</a:t>
            </a:r>
            <a:r>
              <a:rPr lang="en-US" dirty="0">
                <a:solidFill>
                  <a:srgbClr val="7030A0"/>
                </a:solidFill>
              </a:rPr>
              <a:t> lain yang </a:t>
            </a:r>
            <a:r>
              <a:rPr lang="en-US" dirty="0" err="1">
                <a:solidFill>
                  <a:srgbClr val="7030A0"/>
                </a:solidFill>
              </a:rPr>
              <a:t>terkait</a:t>
            </a:r>
            <a:r>
              <a:rPr lang="en-US" dirty="0">
                <a:solidFill>
                  <a:srgbClr val="7030A0"/>
                </a:solidFill>
              </a:rPr>
              <a:t>; </a:t>
            </a:r>
          </a:p>
          <a:p>
            <a:pPr marL="514350" indent="-514350" algn="just">
              <a:buFont typeface="+mj-lt"/>
              <a:buAutoNum type="alphaLcParenR"/>
            </a:pP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14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…</a:t>
            </a:r>
            <a:r>
              <a:rPr lang="en-US" dirty="0" err="1">
                <a:solidFill>
                  <a:srgbClr val="7030A0"/>
                </a:solidFill>
              </a:rPr>
              <a:t>Prinsip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Penyusunan</a:t>
            </a:r>
            <a:r>
              <a:rPr lang="en-US" dirty="0">
                <a:solidFill>
                  <a:srgbClr val="7030A0"/>
                </a:solidFill>
              </a:rPr>
              <a:t> SOP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 algn="just">
              <a:buFont typeface="+mj-lt"/>
              <a:buAutoNum type="alphaLcParenR" startAt="4"/>
            </a:pPr>
            <a:r>
              <a:rPr lang="en-US" dirty="0" err="1" smtClean="0">
                <a:solidFill>
                  <a:srgbClr val="7030A0"/>
                </a:solidFill>
              </a:rPr>
              <a:t>Keterukuran</a:t>
            </a:r>
            <a:r>
              <a:rPr lang="en-US" dirty="0" smtClean="0">
                <a:solidFill>
                  <a:srgbClr val="7030A0"/>
                </a:solidFill>
              </a:rPr>
              <a:t>. Output </a:t>
            </a:r>
            <a:r>
              <a:rPr lang="en-US" dirty="0" err="1" smtClean="0">
                <a:solidFill>
                  <a:srgbClr val="7030A0"/>
                </a:solidFill>
              </a:rPr>
              <a:t>dari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prosedur-prosedur</a:t>
            </a:r>
            <a:r>
              <a:rPr lang="en-US" dirty="0">
                <a:solidFill>
                  <a:srgbClr val="7030A0"/>
                </a:solidFill>
              </a:rPr>
              <a:t> yang </a:t>
            </a:r>
            <a:r>
              <a:rPr lang="en-US" dirty="0" err="1">
                <a:solidFill>
                  <a:srgbClr val="7030A0"/>
                </a:solidFill>
              </a:rPr>
              <a:t>distandarkan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mengandung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standar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kualitas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atau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mutu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baku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tertentu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yang </a:t>
            </a:r>
            <a:r>
              <a:rPr lang="en-US" dirty="0" err="1" smtClean="0">
                <a:solidFill>
                  <a:srgbClr val="7030A0"/>
                </a:solidFill>
              </a:rPr>
              <a:t>dapat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diukur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pencapaian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keberhasilannya</a:t>
            </a:r>
            <a:r>
              <a:rPr lang="en-US" dirty="0">
                <a:solidFill>
                  <a:srgbClr val="7030A0"/>
                </a:solidFill>
              </a:rPr>
              <a:t>; </a:t>
            </a:r>
          </a:p>
          <a:p>
            <a:pPr marL="514350" indent="-514350" algn="just">
              <a:buFont typeface="+mj-lt"/>
              <a:buAutoNum type="alphaLcParenR" startAt="4"/>
            </a:pPr>
            <a:r>
              <a:rPr lang="en-US" dirty="0" err="1" smtClean="0">
                <a:solidFill>
                  <a:srgbClr val="7030A0"/>
                </a:solidFill>
              </a:rPr>
              <a:t>Dinamis</a:t>
            </a:r>
            <a:r>
              <a:rPr lang="en-US" dirty="0">
                <a:solidFill>
                  <a:srgbClr val="7030A0"/>
                </a:solidFill>
              </a:rPr>
              <a:t>. </a:t>
            </a:r>
            <a:r>
              <a:rPr lang="en-US" dirty="0" err="1">
                <a:solidFill>
                  <a:srgbClr val="7030A0"/>
                </a:solidFill>
              </a:rPr>
              <a:t>Prosedur-prosedur</a:t>
            </a:r>
            <a:r>
              <a:rPr lang="en-US" dirty="0">
                <a:solidFill>
                  <a:srgbClr val="7030A0"/>
                </a:solidFill>
              </a:rPr>
              <a:t> yang </a:t>
            </a:r>
            <a:r>
              <a:rPr lang="en-US" dirty="0" err="1">
                <a:solidFill>
                  <a:srgbClr val="7030A0"/>
                </a:solidFill>
              </a:rPr>
              <a:t>distandarkan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harus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dengan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cepat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dapat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disesuaikan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dengan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kebutuhan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peningkatan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kualitas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pelayanan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yang </a:t>
            </a:r>
            <a:r>
              <a:rPr lang="en-US" dirty="0" err="1" smtClean="0">
                <a:solidFill>
                  <a:srgbClr val="7030A0"/>
                </a:solidFill>
              </a:rPr>
              <a:t>berkembang</a:t>
            </a:r>
            <a:r>
              <a:rPr lang="en-US" dirty="0" smtClean="0">
                <a:solidFill>
                  <a:srgbClr val="7030A0"/>
                </a:solidFill>
              </a:rPr>
              <a:t>; </a:t>
            </a:r>
            <a:endParaRPr lang="en-US" dirty="0">
              <a:solidFill>
                <a:srgbClr val="7030A0"/>
              </a:solidFill>
            </a:endParaRPr>
          </a:p>
          <a:p>
            <a:pPr marL="514350" indent="-514350" algn="just">
              <a:buFont typeface="+mj-lt"/>
              <a:buAutoNum type="alphaLcParenR" startAt="4"/>
            </a:pPr>
            <a:r>
              <a:rPr lang="en-US" dirty="0" err="1" smtClean="0">
                <a:solidFill>
                  <a:srgbClr val="7030A0"/>
                </a:solidFill>
              </a:rPr>
              <a:t>Berorientasi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pada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pengguna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atau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pihak</a:t>
            </a:r>
            <a:r>
              <a:rPr lang="en-US" dirty="0">
                <a:solidFill>
                  <a:srgbClr val="7030A0"/>
                </a:solidFill>
              </a:rPr>
              <a:t> yang </a:t>
            </a:r>
            <a:r>
              <a:rPr lang="en-US" dirty="0" err="1">
                <a:solidFill>
                  <a:srgbClr val="7030A0"/>
                </a:solidFill>
              </a:rPr>
              <a:t>dilayani</a:t>
            </a:r>
            <a:r>
              <a:rPr lang="en-US" dirty="0">
                <a:solidFill>
                  <a:srgbClr val="7030A0"/>
                </a:solidFill>
              </a:rPr>
              <a:t>. </a:t>
            </a:r>
            <a:r>
              <a:rPr lang="en-US" dirty="0" err="1" smtClean="0">
                <a:solidFill>
                  <a:srgbClr val="7030A0"/>
                </a:solidFill>
              </a:rPr>
              <a:t>Prosedur</a:t>
            </a:r>
            <a:r>
              <a:rPr lang="en-US" dirty="0" smtClean="0">
                <a:solidFill>
                  <a:srgbClr val="7030A0"/>
                </a:solidFill>
              </a:rPr>
              <a:t>- </a:t>
            </a:r>
            <a:r>
              <a:rPr lang="en-US" dirty="0" err="1" smtClean="0">
                <a:solidFill>
                  <a:srgbClr val="7030A0"/>
                </a:solidFill>
              </a:rPr>
              <a:t>prosedur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yang </a:t>
            </a:r>
            <a:r>
              <a:rPr lang="en-US" dirty="0" err="1" smtClean="0">
                <a:solidFill>
                  <a:srgbClr val="7030A0"/>
                </a:solidFill>
              </a:rPr>
              <a:t>distandarkan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harus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mempertimbangkan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kebutuhan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pengguna</a:t>
            </a:r>
            <a:r>
              <a:rPr lang="en-US" dirty="0" smtClean="0">
                <a:solidFill>
                  <a:srgbClr val="7030A0"/>
                </a:solidFill>
              </a:rPr>
              <a:t> (customer’s needs) </a:t>
            </a:r>
            <a:r>
              <a:rPr lang="en-US" dirty="0" err="1">
                <a:solidFill>
                  <a:srgbClr val="7030A0"/>
                </a:solidFill>
              </a:rPr>
              <a:t>sehingga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dapat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memberikan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kepuasan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kepada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pengguna</a:t>
            </a:r>
            <a:r>
              <a:rPr lang="en-US" dirty="0">
                <a:solidFill>
                  <a:srgbClr val="7030A0"/>
                </a:solidFill>
              </a:rPr>
              <a:t>; </a:t>
            </a:r>
          </a:p>
          <a:p>
            <a:pPr algn="just"/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62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…</a:t>
            </a:r>
            <a:r>
              <a:rPr lang="en-US" dirty="0" err="1">
                <a:solidFill>
                  <a:srgbClr val="7030A0"/>
                </a:solidFill>
              </a:rPr>
              <a:t>Prinsip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Penyusunan</a:t>
            </a:r>
            <a:r>
              <a:rPr lang="en-US" dirty="0">
                <a:solidFill>
                  <a:srgbClr val="7030A0"/>
                </a:solidFill>
              </a:rPr>
              <a:t> SOP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lphaLcParenR" startAt="7"/>
            </a:pPr>
            <a:r>
              <a:rPr lang="en-US" dirty="0" err="1" smtClean="0">
                <a:solidFill>
                  <a:srgbClr val="7030A0"/>
                </a:solidFill>
              </a:rPr>
              <a:t>Kepatuhan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hukum</a:t>
            </a:r>
            <a:r>
              <a:rPr lang="en-US" dirty="0">
                <a:solidFill>
                  <a:srgbClr val="7030A0"/>
                </a:solidFill>
              </a:rPr>
              <a:t>. </a:t>
            </a:r>
            <a:r>
              <a:rPr lang="en-US" dirty="0" err="1">
                <a:solidFill>
                  <a:srgbClr val="7030A0"/>
                </a:solidFill>
              </a:rPr>
              <a:t>Prosedur-prosedur</a:t>
            </a:r>
            <a:r>
              <a:rPr lang="en-US" dirty="0">
                <a:solidFill>
                  <a:srgbClr val="7030A0"/>
                </a:solidFill>
              </a:rPr>
              <a:t> yang </a:t>
            </a:r>
            <a:r>
              <a:rPr lang="en-US" dirty="0" err="1">
                <a:solidFill>
                  <a:srgbClr val="7030A0"/>
                </a:solidFill>
              </a:rPr>
              <a:t>distandarkan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harus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memenuhi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ketentuan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peraturan-peraturan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pemerintah</a:t>
            </a:r>
            <a:r>
              <a:rPr lang="en-US" dirty="0" smtClean="0">
                <a:solidFill>
                  <a:srgbClr val="7030A0"/>
                </a:solidFill>
              </a:rPr>
              <a:t> yang </a:t>
            </a:r>
            <a:r>
              <a:rPr lang="en-US" dirty="0" err="1" smtClean="0">
                <a:solidFill>
                  <a:srgbClr val="7030A0"/>
                </a:solidFill>
              </a:rPr>
              <a:t>berlaku</a:t>
            </a:r>
            <a:r>
              <a:rPr lang="en-US" dirty="0">
                <a:solidFill>
                  <a:srgbClr val="7030A0"/>
                </a:solidFill>
              </a:rPr>
              <a:t>; </a:t>
            </a:r>
          </a:p>
          <a:p>
            <a:pPr marL="514350" indent="-514350" algn="just">
              <a:buFont typeface="+mj-lt"/>
              <a:buAutoNum type="alphaLcParenR" startAt="7"/>
            </a:pPr>
            <a:r>
              <a:rPr lang="en-US" dirty="0" err="1" smtClean="0">
                <a:solidFill>
                  <a:srgbClr val="7030A0"/>
                </a:solidFill>
              </a:rPr>
              <a:t>Kepastian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hukum</a:t>
            </a:r>
            <a:r>
              <a:rPr lang="en-US" dirty="0">
                <a:solidFill>
                  <a:srgbClr val="7030A0"/>
                </a:solidFill>
              </a:rPr>
              <a:t>. </a:t>
            </a:r>
            <a:r>
              <a:rPr lang="en-US" dirty="0" err="1">
                <a:solidFill>
                  <a:srgbClr val="7030A0"/>
                </a:solidFill>
              </a:rPr>
              <a:t>Prosedur-prosedur</a:t>
            </a:r>
            <a:r>
              <a:rPr lang="en-US" dirty="0">
                <a:solidFill>
                  <a:srgbClr val="7030A0"/>
                </a:solidFill>
              </a:rPr>
              <a:t> yang </a:t>
            </a:r>
            <a:r>
              <a:rPr lang="en-US" dirty="0" err="1">
                <a:solidFill>
                  <a:srgbClr val="7030A0"/>
                </a:solidFill>
              </a:rPr>
              <a:t>distandarkan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harus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ditetapkan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oleh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pimpinan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sebagai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sebuah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produk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hukum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yang </a:t>
            </a:r>
            <a:r>
              <a:rPr lang="en-US" dirty="0" err="1" smtClean="0">
                <a:solidFill>
                  <a:srgbClr val="7030A0"/>
                </a:solidFill>
              </a:rPr>
              <a:t>ditaati</a:t>
            </a:r>
            <a:r>
              <a:rPr lang="en-US" dirty="0">
                <a:solidFill>
                  <a:srgbClr val="7030A0"/>
                </a:solidFill>
              </a:rPr>
              <a:t>, </a:t>
            </a:r>
            <a:r>
              <a:rPr lang="en-US" dirty="0" err="1">
                <a:solidFill>
                  <a:srgbClr val="7030A0"/>
                </a:solidFill>
              </a:rPr>
              <a:t>dilaksanakan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menjadi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instrumen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untuk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melindungi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dari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kemungkinan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tuntutan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hukum</a:t>
            </a:r>
            <a:r>
              <a:rPr lang="en-US" dirty="0">
                <a:solidFill>
                  <a:srgbClr val="7030A0"/>
                </a:solidFill>
              </a:rPr>
              <a:t>. </a:t>
            </a:r>
          </a:p>
          <a:p>
            <a:pPr algn="just"/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0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Prinsip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Pelaksanaan</a:t>
            </a:r>
            <a:r>
              <a:rPr lang="en-US" dirty="0">
                <a:solidFill>
                  <a:schemeClr val="tx1"/>
                </a:solidFill>
              </a:rPr>
              <a:t> SOP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en-US" dirty="0" err="1">
                <a:solidFill>
                  <a:schemeClr val="tx1"/>
                </a:solidFill>
              </a:rPr>
              <a:t>Konsisten</a:t>
            </a:r>
            <a:r>
              <a:rPr lang="en-US" dirty="0">
                <a:solidFill>
                  <a:schemeClr val="tx1"/>
                </a:solidFill>
              </a:rPr>
              <a:t>. SOP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dilaksanakan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konsisten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siapa</a:t>
            </a:r>
            <a:r>
              <a:rPr lang="en-US" dirty="0">
                <a:solidFill>
                  <a:schemeClr val="tx1"/>
                </a:solidFill>
              </a:rPr>
              <a:t> pun,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kondisi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relatif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seluruh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jajaran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organisasi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err="1" smtClean="0">
                <a:solidFill>
                  <a:schemeClr val="tx1"/>
                </a:solidFill>
              </a:rPr>
              <a:t>Komitmen</a:t>
            </a:r>
            <a:r>
              <a:rPr lang="en-US" dirty="0">
                <a:solidFill>
                  <a:schemeClr val="tx1"/>
                </a:solidFill>
              </a:rPr>
              <a:t>. SOP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dilaksanakan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komitmen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penuh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seluruh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jajaran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organisasi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tingkatan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smtClean="0">
                <a:solidFill>
                  <a:schemeClr val="tx1"/>
                </a:solidFill>
              </a:rPr>
              <a:t>paling </a:t>
            </a:r>
            <a:r>
              <a:rPr lang="en-US" dirty="0" err="1" smtClean="0">
                <a:solidFill>
                  <a:schemeClr val="tx1"/>
                </a:solidFill>
              </a:rPr>
              <a:t>rendah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tertinggi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err="1" smtClean="0">
                <a:solidFill>
                  <a:schemeClr val="tx1"/>
                </a:solidFill>
              </a:rPr>
              <a:t>Perbaikan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berkelanjutan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Pelaksanaan</a:t>
            </a:r>
            <a:r>
              <a:rPr lang="en-US" dirty="0">
                <a:solidFill>
                  <a:schemeClr val="tx1"/>
                </a:solidFill>
              </a:rPr>
              <a:t> SOP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terbuka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terhadap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penyempurnaan-penyempurnaan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memperoleh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prosedur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benar-benar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efisien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efektif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3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r>
              <a:rPr lang="en-US" dirty="0" err="1">
                <a:solidFill>
                  <a:schemeClr val="tx1"/>
                </a:solidFill>
              </a:rPr>
              <a:t>Prinsip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Pelaksanaan</a:t>
            </a:r>
            <a:r>
              <a:rPr lang="en-US" dirty="0">
                <a:solidFill>
                  <a:schemeClr val="tx1"/>
                </a:solidFill>
              </a:rPr>
              <a:t> SOP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 algn="just">
              <a:buFont typeface="+mj-lt"/>
              <a:buAutoNum type="alphaLcParenR" startAt="4"/>
            </a:pPr>
            <a:r>
              <a:rPr lang="en-US" dirty="0" err="1" smtClean="0">
                <a:solidFill>
                  <a:schemeClr val="tx1"/>
                </a:solidFill>
              </a:rPr>
              <a:t>Mengikat</a:t>
            </a:r>
            <a:r>
              <a:rPr lang="en-US" dirty="0">
                <a:solidFill>
                  <a:schemeClr val="tx1"/>
                </a:solidFill>
              </a:rPr>
              <a:t>. SOP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mengikat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pelaksana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melaksanakan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tugasnya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prosedur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standar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ditetapkan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pPr marL="514350" indent="-514350" algn="just">
              <a:buFont typeface="+mj-lt"/>
              <a:buAutoNum type="alphaLcParenR" startAt="4"/>
            </a:pPr>
            <a:r>
              <a:rPr lang="en-US" dirty="0" err="1" smtClean="0">
                <a:solidFill>
                  <a:schemeClr val="tx1"/>
                </a:solidFill>
              </a:rPr>
              <a:t>Seluruh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unsur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penting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Seluruh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petugas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melaksanakan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peran-peran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tertentu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prosedur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 smtClean="0">
                <a:solidFill>
                  <a:schemeClr val="tx1"/>
                </a:solidFill>
              </a:rPr>
              <a:t>distandarkan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petugas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tertentu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melaksanakan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perannya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mengganggu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keseluruhan</a:t>
            </a:r>
            <a:r>
              <a:rPr lang="en-US" dirty="0">
                <a:solidFill>
                  <a:schemeClr val="tx1"/>
                </a:solidFill>
              </a:rPr>
              <a:t> proses, </a:t>
            </a:r>
            <a:r>
              <a:rPr lang="en-US" dirty="0" smtClean="0">
                <a:solidFill>
                  <a:schemeClr val="tx1"/>
                </a:solidFill>
              </a:rPr>
              <a:t>yang </a:t>
            </a:r>
            <a:r>
              <a:rPr lang="en-US" dirty="0" err="1" smtClean="0">
                <a:solidFill>
                  <a:schemeClr val="tx1"/>
                </a:solidFill>
              </a:rPr>
              <a:t>akhirnya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berdampak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terganggunya</a:t>
            </a:r>
            <a:r>
              <a:rPr lang="en-US" dirty="0" smtClean="0">
                <a:solidFill>
                  <a:schemeClr val="tx1"/>
                </a:solidFill>
              </a:rPr>
              <a:t> proses </a:t>
            </a:r>
            <a:r>
              <a:rPr lang="en-US" dirty="0" err="1" smtClean="0">
                <a:solidFill>
                  <a:schemeClr val="tx1"/>
                </a:solidFill>
              </a:rPr>
              <a:t>penyelenggaraan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lphaLcParenR" startAt="4"/>
            </a:pPr>
            <a:r>
              <a:rPr lang="en-US" dirty="0" err="1" smtClean="0">
                <a:solidFill>
                  <a:schemeClr val="tx1"/>
                </a:solidFill>
              </a:rPr>
              <a:t>Terdokumentasi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Seluruh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prosedur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distandarkan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didokumentasikan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selalu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dijadikan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acuan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referensi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pihak-pihak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 smtClean="0">
                <a:solidFill>
                  <a:schemeClr val="tx1"/>
                </a:solidFill>
              </a:rPr>
              <a:t>memerlukan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7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Simbol</a:t>
            </a:r>
            <a:r>
              <a:rPr lang="en-US" dirty="0"/>
              <a:t> Flowcharts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Kapsul</a:t>
            </a:r>
            <a:r>
              <a:rPr lang="en-US" dirty="0" smtClean="0"/>
              <a:t>/Terminator           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/Process           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mendeskripsikan</a:t>
            </a:r>
            <a:r>
              <a:rPr lang="en-US" dirty="0"/>
              <a:t> proses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/>
              <a:t>eksekusi</a:t>
            </a:r>
            <a:r>
              <a:rPr lang="en-US" dirty="0"/>
              <a:t>;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096000" y="3048000"/>
            <a:ext cx="7620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29200" y="4495800"/>
            <a:ext cx="10668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s-PowerPoint-Template-2705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Childrens-PowerPoint-Template-27056</Template>
  <TotalTime>88</TotalTime>
  <Words>1570</Words>
  <Application>Microsoft Office PowerPoint</Application>
  <PresentationFormat>On-screen Show (4:3)</PresentationFormat>
  <Paragraphs>150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Childrens-PowerPoint-Template-27056</vt:lpstr>
      <vt:lpstr>PowerPoint Presentation</vt:lpstr>
      <vt:lpstr>Standar Operasional Prosedur</vt:lpstr>
      <vt:lpstr>TUJUAN</vt:lpstr>
      <vt:lpstr>Prinsip Penyusunan SOP</vt:lpstr>
      <vt:lpstr>…Prinsip Penyusunan SOP</vt:lpstr>
      <vt:lpstr>…Prinsip Penyusunan SOP</vt:lpstr>
      <vt:lpstr>Prinsip Pelaksanaan SOP </vt:lpstr>
      <vt:lpstr>…Prinsip Pelaksanaan SOP </vt:lpstr>
      <vt:lpstr>Simbol Flowcharts </vt:lpstr>
      <vt:lpstr>…Simbol Flowcharts </vt:lpstr>
      <vt:lpstr>…Simbol Flowcharts </vt:lpstr>
      <vt:lpstr>JENIS</vt:lpstr>
      <vt:lpstr>SPO  PROFESI</vt:lpstr>
      <vt:lpstr>PowerPoint Presentation</vt:lpstr>
      <vt:lpstr>. SPO PELAYANAN</vt:lpstr>
      <vt:lpstr>SPO ADMINISTRASI</vt:lpstr>
      <vt:lpstr>TATA CARA PENGELOLAAN SPO</vt:lpstr>
      <vt:lpstr>TATA CARA PENYUSUNAN SPO</vt:lpstr>
      <vt:lpstr>SYARAT PENYUSUNAN SPO</vt:lpstr>
      <vt:lpstr>…SYARAT PENYUSUNAN SPO</vt:lpstr>
      <vt:lpstr>PROSES PENYUSUNAN SPO</vt:lpstr>
      <vt:lpstr>TATA CARA PENOMORAN</vt:lpstr>
      <vt:lpstr>PENDISTRIBUSIAN SPO</vt:lpstr>
      <vt:lpstr>EVALUASI</vt:lpstr>
      <vt:lpstr>PERUBAHAN ATAU REVISI</vt:lpstr>
      <vt:lpstr>FORMAT SOP</vt:lpstr>
      <vt:lpstr>PowerPoint Presentation</vt:lpstr>
      <vt:lpstr>KOTAK HEADING</vt:lpstr>
      <vt:lpstr>ISI SPO</vt:lpstr>
      <vt:lpstr>…ISI SPO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BPISTI2008</dc:creator>
  <cp:lastModifiedBy>BPISTI2008</cp:lastModifiedBy>
  <cp:revision>10</cp:revision>
  <dcterms:created xsi:type="dcterms:W3CDTF">2017-12-07T19:02:19Z</dcterms:created>
  <dcterms:modified xsi:type="dcterms:W3CDTF">2017-12-17T19:11:53Z</dcterms:modified>
</cp:coreProperties>
</file>