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6" r:id="rId3"/>
    <p:sldId id="267" r:id="rId4"/>
    <p:sldId id="268" r:id="rId5"/>
    <p:sldId id="269" r:id="rId6"/>
    <p:sldId id="257" r:id="rId7"/>
    <p:sldId id="272" r:id="rId8"/>
    <p:sldId id="270" r:id="rId9"/>
    <p:sldId id="273" r:id="rId10"/>
    <p:sldId id="279" r:id="rId11"/>
    <p:sldId id="280" r:id="rId12"/>
    <p:sldId id="281" r:id="rId13"/>
    <p:sldId id="282" r:id="rId14"/>
    <p:sldId id="304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2" r:id="rId34"/>
    <p:sldId id="305" r:id="rId35"/>
    <p:sldId id="307" r:id="rId36"/>
    <p:sldId id="308" r:id="rId37"/>
    <p:sldId id="309" r:id="rId38"/>
    <p:sldId id="310" r:id="rId39"/>
    <p:sldId id="311" r:id="rId40"/>
    <p:sldId id="312" r:id="rId41"/>
    <p:sldId id="313" r:id="rId42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9DD9-2040-4EF7-B152-135362BE4945}" type="datetimeFigureOut">
              <a:rPr lang="id-ID" smtClean="0"/>
              <a:t>08/03/2015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20CA6-4219-4139-B1DB-0B390551E22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7D69B8D-E092-44B4-B7A6-92B461CF7EBE}" type="datetimeFigureOut">
              <a:rPr lang="id-ID" smtClean="0"/>
              <a:t>08/03/2015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F1D1BA6-23FC-4A24-A9DF-10858214B2F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E4FA3-056A-4650-8C39-DAEEEBD957A1}" type="datetime1">
              <a:rPr lang="id-ID" smtClean="0"/>
              <a:t>08/03/2015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A0A1D-70FB-46B3-877C-6F9D7D8B1960}" type="datetime1">
              <a:rPr lang="id-ID" smtClean="0"/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7FBFB-ABA3-4571-9071-93A87DB550E6}" type="datetime1">
              <a:rPr lang="id-ID" smtClean="0"/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A96F9B77-DEE7-4491-8882-1BD31078A22B}" type="datetime1">
              <a:rPr lang="id-ID" smtClean="0"/>
              <a:t>08/03/2015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D097807-5E79-4E6F-BA38-BCB2764FC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6EAEBBA-1065-4D71-9EEA-7F21DD78168A}" type="datetime1">
              <a:rPr lang="id-ID" smtClean="0"/>
              <a:t>08/03/2015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8C6D529-2C9A-4DC9-8F73-B00BF861A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8F4B0C69-73DF-42F7-80B5-9349B3B95D1C}" type="datetime1">
              <a:rPr lang="id-ID" smtClean="0"/>
              <a:t>08/03/2015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32DF448-FA5A-4EB7-B648-9BD393C08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4E2EA7A-87A1-4CFA-B7B4-900AF89F5E51}" type="datetime1">
              <a:rPr lang="id-ID" smtClean="0"/>
              <a:t>08/03/2015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4CB3FFB-C174-4807-84E8-4F09AB9CA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49B3-419C-4463-BEF6-BFC055D5ADE8}" type="datetime1">
              <a:rPr lang="id-ID" smtClean="0"/>
              <a:t>08/03/2015</a:t>
            </a:fld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C64E1-9C50-4ACC-ADE5-935C74C9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394CBA-520E-4A88-90B3-B3FB19BDC6A7}" type="datetime1">
              <a:rPr lang="id-ID" smtClean="0"/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A4721-6E88-4BB8-800F-8E0DB755BFA5}" type="datetime1">
              <a:rPr lang="id-ID" smtClean="0"/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10EA7-252F-43A1-B42D-6A71B4E986B7}" type="datetime1">
              <a:rPr lang="id-ID" smtClean="0"/>
              <a:t>08/03/2015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C6E93-78ED-4258-9161-09E6A5ED0C6C}" type="datetime1">
              <a:rPr lang="id-ID" smtClean="0"/>
              <a:t>08/03/2015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E92EF0-F7B9-4E76-9874-7FB548405134}" type="datetime1">
              <a:rPr lang="id-ID" smtClean="0"/>
              <a:t>08/03/2015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3AC60-E24C-47C7-83A6-B036EED90986}" type="datetime1">
              <a:rPr lang="id-ID" smtClean="0"/>
              <a:t>08/03/2015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D19AD-1F45-41D6-9139-1C607F8B76B7}" type="datetime1">
              <a:rPr lang="id-ID" smtClean="0"/>
              <a:t>08/03/2015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AB694E-496D-4927-95CE-837FB28940D5}" type="datetime1">
              <a:rPr lang="id-ID" smtClean="0"/>
              <a:t>08/03/2015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CC47B5-A97B-49AC-9DED-5D257EE25AA3}" type="datetime1">
              <a:rPr lang="id-ID" smtClean="0"/>
              <a:t>08/03/2015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67399E-1BDD-42F0-82C6-A8883FE96B6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STUDI GERAKAN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DISUSUN OLEH : IPHOV K.S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36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erlin Sans FB Demi" pitchFamily="34" charset="0"/>
              </a:rPr>
              <a:t>3. </a:t>
            </a:r>
            <a:r>
              <a:rPr lang="en-US" b="1" dirty="0" err="1">
                <a:solidFill>
                  <a:srgbClr val="FF0000"/>
                </a:solidFill>
                <a:latin typeface="Berlin Sans FB Demi" pitchFamily="34" charset="0"/>
              </a:rPr>
              <a:t>Gerakan</a:t>
            </a:r>
            <a:r>
              <a:rPr lang="en-US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Berlin Sans FB Demi" pitchFamily="34" charset="0"/>
              </a:rPr>
              <a:t>memegang</a:t>
            </a:r>
            <a:r>
              <a:rPr lang="en-US" b="1" dirty="0">
                <a:solidFill>
                  <a:srgbClr val="FF0000"/>
                </a:solidFill>
                <a:latin typeface="Berlin Sans FB Demi" pitchFamily="34" charset="0"/>
              </a:rPr>
              <a:t> (Grasp)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928662" y="3786190"/>
            <a:ext cx="7910538" cy="261143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err="1">
                <a:latin typeface="Berlin Sans FB Demi" pitchFamily="34" charset="0"/>
              </a:rPr>
              <a:t>Gerakan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ini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biasanya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didahului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oleh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gerakan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menjangkau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dilanjutkan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dengn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gerakan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membawa</a:t>
            </a:r>
            <a:endParaRPr lang="en-US" sz="2400" b="1" dirty="0">
              <a:latin typeface="Berlin Sans FB Demi" pitchFamily="34" charset="0"/>
            </a:endParaRPr>
          </a:p>
          <a:p>
            <a:pPr algn="just"/>
            <a:r>
              <a:rPr lang="en-US" sz="2400" b="1" dirty="0" err="1">
                <a:latin typeface="Berlin Sans FB Demi" pitchFamily="34" charset="0"/>
              </a:rPr>
              <a:t>Therblig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ini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merupakan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gerak</a:t>
            </a:r>
            <a:r>
              <a:rPr lang="en-US" sz="2400" b="1" dirty="0">
                <a:latin typeface="Berlin Sans FB Demi" pitchFamily="34" charset="0"/>
              </a:rPr>
              <a:t> yang </a:t>
            </a:r>
            <a:r>
              <a:rPr lang="en-US" sz="2400" b="1" dirty="0" err="1">
                <a:latin typeface="Berlin Sans FB Demi" pitchFamily="34" charset="0"/>
              </a:rPr>
              <a:t>efektif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dari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suatu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pekerjaan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meskipun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sulit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untuk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dihilangkan</a:t>
            </a:r>
            <a:r>
              <a:rPr lang="en-US" sz="2400" b="1" dirty="0">
                <a:latin typeface="Berlin Sans FB Demi" pitchFamily="34" charset="0"/>
              </a:rPr>
              <a:t>, </a:t>
            </a:r>
            <a:r>
              <a:rPr lang="en-US" sz="2400" b="1" dirty="0" err="1">
                <a:latin typeface="Berlin Sans FB Demi" pitchFamily="34" charset="0"/>
              </a:rPr>
              <a:t>namun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untuk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beberapa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keadaan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masih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bisa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dikurangi</a:t>
            </a:r>
            <a:endParaRPr lang="en-US" sz="2400" b="1" dirty="0">
              <a:latin typeface="Berlin Sans FB Demi" pitchFamily="34" charset="0"/>
            </a:endParaRPr>
          </a:p>
        </p:txBody>
      </p:sp>
      <p:pic>
        <p:nvPicPr>
          <p:cNvPr id="138246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488" y="1500175"/>
            <a:ext cx="3429000" cy="2071702"/>
          </a:xfrm>
          <a:solidFill>
            <a:srgbClr val="FFFFCC"/>
          </a:solidFill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D529-2C9A-4DC9-8F73-B00BF861A9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3513"/>
            <a:ext cx="8229600" cy="10175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Berlin Sans FB Demi" pitchFamily="34" charset="0"/>
              </a:rPr>
              <a:t>“</a:t>
            </a:r>
            <a:r>
              <a:rPr lang="en-US" sz="3200" dirty="0" err="1">
                <a:solidFill>
                  <a:srgbClr val="FF0000"/>
                </a:solidFill>
                <a:latin typeface="Berlin Sans FB Demi" pitchFamily="34" charset="0"/>
              </a:rPr>
              <a:t>Pertanyaan</a:t>
            </a:r>
            <a:r>
              <a:rPr lang="en-US" sz="3200" dirty="0">
                <a:solidFill>
                  <a:srgbClr val="FF0000"/>
                </a:solidFill>
                <a:latin typeface="Berlin Sans FB Demi" pitchFamily="34" charset="0"/>
              </a:rPr>
              <a:t>” </a:t>
            </a:r>
            <a:r>
              <a:rPr lang="en-US" sz="3200" dirty="0">
                <a:latin typeface="Berlin Sans FB Demi" pitchFamily="34" charset="0"/>
              </a:rPr>
              <a:t>yang </a:t>
            </a:r>
            <a:r>
              <a:rPr lang="en-US" sz="3200" dirty="0" err="1">
                <a:latin typeface="Berlin Sans FB Demi" pitchFamily="34" charset="0"/>
              </a:rPr>
              <a:t>bisa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diajukan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untuk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memperbaiki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err="1">
                <a:latin typeface="Berlin Sans FB Demi" pitchFamily="34" charset="0"/>
              </a:rPr>
              <a:t>elemen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Berlin Sans FB Demi" pitchFamily="34" charset="0"/>
              </a:rPr>
              <a:t>“</a:t>
            </a:r>
            <a:r>
              <a:rPr lang="en-US" sz="3200" dirty="0" err="1">
                <a:solidFill>
                  <a:srgbClr val="FF0000"/>
                </a:solidFill>
                <a:latin typeface="Berlin Sans FB Demi" pitchFamily="34" charset="0"/>
              </a:rPr>
              <a:t>memegang</a:t>
            </a:r>
            <a:r>
              <a:rPr lang="en-US" sz="3200" dirty="0">
                <a:solidFill>
                  <a:srgbClr val="FF0000"/>
                </a:solidFill>
                <a:latin typeface="Berlin Sans FB Demi" pitchFamily="34" charset="0"/>
              </a:rPr>
              <a:t>” (1)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1000100" y="3357562"/>
            <a:ext cx="8015313" cy="3043238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b="1" dirty="0" err="1">
                <a:latin typeface="Franklin Gothic Medium" pitchFamily="34" charset="0"/>
              </a:rPr>
              <a:t>Dapatkah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beberapa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obyek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dipegang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sekaligus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?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b="1" dirty="0" err="1">
                <a:latin typeface="Franklin Gothic Medium" pitchFamily="34" charset="0"/>
              </a:rPr>
              <a:t>Dapatkah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permukaan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wadah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ditumpulkan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digelincirkan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?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b="1" dirty="0" err="1">
                <a:latin typeface="Franklin Gothic Medium" pitchFamily="34" charset="0"/>
              </a:rPr>
              <a:t>Dapatkah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bibir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tempat</a:t>
            </a:r>
            <a:r>
              <a:rPr lang="en-US" sz="2400" b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penyimpanan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dirancang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sdmk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rupa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memudahkan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gerakan</a:t>
            </a:r>
            <a:r>
              <a:rPr lang="en-US" sz="2400" b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sehingga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dapat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ini</a:t>
            </a:r>
            <a:r>
              <a:rPr lang="en-US" sz="2400" b="1" dirty="0">
                <a:latin typeface="Franklin Gothic Medium" pitchFamily="34" charset="0"/>
              </a:rPr>
              <a:t> ?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sz="2400" b="1" dirty="0" err="1">
                <a:latin typeface="Franklin Gothic Medium" pitchFamily="34" charset="0"/>
              </a:rPr>
              <a:t>Dapatkah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obyek</a:t>
            </a:r>
            <a:r>
              <a:rPr lang="en-US" sz="2400" b="1" dirty="0">
                <a:latin typeface="Franklin Gothic Medium" pitchFamily="34" charset="0"/>
              </a:rPr>
              <a:t> yang </a:t>
            </a:r>
            <a:r>
              <a:rPr lang="en-US" sz="2400" b="1" dirty="0" err="1">
                <a:latin typeface="Franklin Gothic Medium" pitchFamily="34" charset="0"/>
              </a:rPr>
              <a:t>akan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dipegang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diletakkan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sedemikian</a:t>
            </a:r>
            <a:r>
              <a:rPr lang="en-US" sz="2400" b="1" i="1" dirty="0">
                <a:solidFill>
                  <a:srgbClr val="FF0000"/>
                </a:solidFill>
                <a:latin typeface="Franklin Gothic Medium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Franklin Gothic Medium" pitchFamily="34" charset="0"/>
              </a:rPr>
              <a:t>rupa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sehingga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memudahkan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usaha</a:t>
            </a:r>
            <a:r>
              <a:rPr lang="en-US" sz="2400" b="1" dirty="0">
                <a:latin typeface="Franklin Gothic Medium" pitchFamily="34" charset="0"/>
              </a:rPr>
              <a:t> </a:t>
            </a:r>
            <a:r>
              <a:rPr lang="en-US" sz="2400" b="1" dirty="0" err="1">
                <a:latin typeface="Franklin Gothic Medium" pitchFamily="34" charset="0"/>
              </a:rPr>
              <a:t>pemegangan</a:t>
            </a:r>
            <a:r>
              <a:rPr lang="en-US" sz="2400" b="1" dirty="0">
                <a:latin typeface="Franklin Gothic Medium" pitchFamily="34" charset="0"/>
              </a:rPr>
              <a:t> ?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endParaRPr lang="en-US" sz="2400" b="1" dirty="0">
              <a:latin typeface="Franklin Gothic Medium" pitchFamily="34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b="1" dirty="0">
              <a:latin typeface="Franklin Gothic Medium" pitchFamily="34" charset="0"/>
            </a:endParaRP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14612" y="1285861"/>
            <a:ext cx="3810000" cy="2000264"/>
          </a:xfrm>
          <a:solidFill>
            <a:srgbClr val="FFFFCC"/>
          </a:solidFill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F448-FA5A-4EB7-B648-9BD393C08EA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  <p:bldP spid="307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FFFF00"/>
                </a:solidFill>
                <a:latin typeface="Berlin Sans FB Demi" pitchFamily="34" charset="0"/>
              </a:rPr>
              <a:t>“Pertanyaan”</a:t>
            </a:r>
            <a:r>
              <a:rPr lang="en-US" sz="3200">
                <a:solidFill>
                  <a:schemeClr val="tx1"/>
                </a:solidFill>
                <a:latin typeface="Berlin Sans FB Demi" pitchFamily="34" charset="0"/>
              </a:rPr>
              <a:t> yang bisa diajukan untuk memperbaiki elemen </a:t>
            </a:r>
            <a:r>
              <a:rPr lang="en-US" sz="3200">
                <a:solidFill>
                  <a:srgbClr val="FFFF00"/>
                </a:solidFill>
                <a:latin typeface="Berlin Sans FB Demi" pitchFamily="34" charset="0"/>
              </a:rPr>
              <a:t>“memegang”</a:t>
            </a:r>
            <a:r>
              <a:rPr lang="en-US" sz="3200">
                <a:solidFill>
                  <a:schemeClr val="tx1"/>
                </a:solidFill>
                <a:latin typeface="Berlin Sans FB Demi" pitchFamily="34" charset="0"/>
              </a:rPr>
              <a:t> (2)</a:t>
            </a:r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5763" y="1600200"/>
            <a:ext cx="4038600" cy="4530725"/>
          </a:xfrm>
          <a:solidFill>
            <a:srgbClr val="66FFFF"/>
          </a:solidFill>
        </p:spPr>
      </p:pic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648200" cy="4525963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Tx/>
              <a:buAutoNum type="arabicPeriod" startAt="5"/>
            </a:pPr>
            <a:r>
              <a:rPr lang="en-US" sz="2400" b="1">
                <a:latin typeface="Franklin Gothic Medium" pitchFamily="34" charset="0"/>
              </a:rPr>
              <a:t>Dapatkah obyek tersebut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digelincirkan ?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5"/>
            </a:pPr>
            <a:r>
              <a:rPr lang="en-US" sz="2400" b="1">
                <a:latin typeface="Franklin Gothic Medium" pitchFamily="34" charset="0"/>
              </a:rPr>
              <a:t>Dapatkah permukaan tempat meletakkan obyek yang akan dipegang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dirancang sdmk rupa </a:t>
            </a:r>
            <a:r>
              <a:rPr lang="en-US" sz="2400" b="1">
                <a:latin typeface="Franklin Gothic Medium" pitchFamily="34" charset="0"/>
              </a:rPr>
              <a:t>shg memudahkan pemegangan ? 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5"/>
            </a:pPr>
            <a:r>
              <a:rPr lang="en-US" sz="2400" b="1">
                <a:latin typeface="Franklin Gothic Medium" pitchFamily="34" charset="0"/>
              </a:rPr>
              <a:t>Dapatkah dipakai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peralatan bantu</a:t>
            </a:r>
            <a:r>
              <a:rPr lang="en-US" sz="2400" b="1">
                <a:latin typeface="Franklin Gothic Medium" pitchFamily="34" charset="0"/>
              </a:rPr>
              <a:t> untuk memegang ?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5"/>
            </a:pPr>
            <a:r>
              <a:rPr lang="en-US" sz="2400" b="1">
                <a:latin typeface="Franklin Gothic Medium" pitchFamily="34" charset="0"/>
              </a:rPr>
              <a:t>Dapatkah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dipakai magnit</a:t>
            </a:r>
            <a:r>
              <a:rPr lang="en-US" sz="2400" b="1">
                <a:latin typeface="Franklin Gothic Medium" pitchFamily="34" charset="0"/>
              </a:rPr>
              <a:t> utk membantu memegang obyek</a:t>
            </a:r>
          </a:p>
          <a:p>
            <a:pPr marL="533400" indent="-533400">
              <a:buClr>
                <a:schemeClr val="tx1"/>
              </a:buClr>
              <a:buFontTx/>
              <a:buAutoNum type="arabicPeriod" startAt="5"/>
            </a:pPr>
            <a:endParaRPr lang="en-US" sz="2400" b="1">
              <a:latin typeface="Franklin Gothic Medium" pitchFamily="34" charset="0"/>
            </a:endParaRPr>
          </a:p>
          <a:p>
            <a:pPr marL="533400" indent="-533400">
              <a:buFontTx/>
              <a:buNone/>
            </a:pPr>
            <a:endParaRPr lang="en-US" sz="2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animBg="1"/>
      <p:bldP spid="3584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1463" y="244475"/>
            <a:ext cx="8610600" cy="898525"/>
          </a:xfrm>
        </p:spPr>
        <p:txBody>
          <a:bodyPr/>
          <a:lstStyle/>
          <a:p>
            <a:r>
              <a:rPr lang="en-US">
                <a:latin typeface="Berlin Sans FB Demi" pitchFamily="34" charset="0"/>
              </a:rPr>
              <a:t>4. Gerakan Menjangkau (Reach)</a:t>
            </a:r>
          </a:p>
        </p:txBody>
      </p:sp>
      <p:pic>
        <p:nvPicPr>
          <p:cNvPr id="3789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600200"/>
            <a:ext cx="3276600" cy="4525963"/>
          </a:xfrm>
          <a:solidFill>
            <a:srgbClr val="FF99CC"/>
          </a:solidFill>
        </p:spPr>
      </p:pic>
      <p:sp>
        <p:nvSpPr>
          <p:cNvPr id="3789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505200" y="1600200"/>
            <a:ext cx="54102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400" b="1">
                <a:latin typeface="Franklin Gothic Medium" pitchFamily="34" charset="0"/>
              </a:rPr>
              <a:t>Therblig menjangkau adalah </a:t>
            </a:r>
            <a:r>
              <a:rPr lang="en-US" sz="2400" b="1" i="1">
                <a:latin typeface="Franklin Gothic Medium" pitchFamily="34" charset="0"/>
              </a:rPr>
              <a:t>gerakan tangan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berpindah tempat tanpa beban</a:t>
            </a:r>
            <a:r>
              <a:rPr lang="en-US" sz="2400" b="1">
                <a:latin typeface="Franklin Gothic Medium" pitchFamily="34" charset="0"/>
              </a:rPr>
              <a:t>, baik gerakan mendekati maupun menjauhi obyek.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400" b="1">
                <a:latin typeface="Franklin Gothic Medium" pitchFamily="34" charset="0"/>
              </a:rPr>
              <a:t>Therblig ini </a:t>
            </a:r>
            <a:r>
              <a:rPr lang="en-US" sz="2400" b="1" i="1">
                <a:latin typeface="Franklin Gothic Medium" pitchFamily="34" charset="0"/>
              </a:rPr>
              <a:t>dimulai</a:t>
            </a:r>
            <a:r>
              <a:rPr lang="en-US" sz="2400" b="1">
                <a:latin typeface="Franklin Gothic Medium" pitchFamily="34" charset="0"/>
              </a:rPr>
              <a:t> pada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saat tangan</a:t>
            </a:r>
            <a:r>
              <a:rPr lang="en-US" sz="2400" b="1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mulai berpindah</a:t>
            </a:r>
            <a:r>
              <a:rPr lang="en-US" sz="2400" b="1">
                <a:latin typeface="Franklin Gothic Medium" pitchFamily="34" charset="0"/>
              </a:rPr>
              <a:t> dan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berakhir</a:t>
            </a:r>
            <a:r>
              <a:rPr lang="en-US" sz="2400" b="1">
                <a:latin typeface="Franklin Gothic Medium" pitchFamily="34" charset="0"/>
              </a:rPr>
              <a:t> pada saat tangan sudah</a:t>
            </a:r>
            <a:r>
              <a:rPr lang="en-US" sz="2400" b="1" i="1">
                <a:latin typeface="Franklin Gothic Medium" pitchFamily="34" charset="0"/>
              </a:rPr>
              <a:t>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berhenti</a:t>
            </a:r>
          </a:p>
          <a:p>
            <a:pPr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400" b="1">
                <a:latin typeface="Franklin Gothic Medium" pitchFamily="34" charset="0"/>
              </a:rPr>
              <a:t>Seperti halnya gerak memegang, gerakan menjangkau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sulit dihilangkn</a:t>
            </a:r>
            <a:r>
              <a:rPr lang="en-US" sz="2400" b="1">
                <a:latin typeface="Franklin Gothic Medium" pitchFamily="34" charset="0"/>
              </a:rPr>
              <a:t> dari siklus kerja, yg masih mungkin adalah </a:t>
            </a:r>
            <a:r>
              <a:rPr lang="en-US" sz="2400" b="1" i="1">
                <a:solidFill>
                  <a:srgbClr val="FFFF00"/>
                </a:solidFill>
                <a:latin typeface="Franklin Gothic Medium" pitchFamily="34" charset="0"/>
              </a:rPr>
              <a:t>mengurangi waktunya saja</a:t>
            </a:r>
            <a:r>
              <a:rPr lang="en-US" sz="2400" b="1">
                <a:latin typeface="Franklin Gothic Medium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animBg="1"/>
      <p:bldP spid="3789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Untitled-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bright="-12000" contrast="12000"/>
          </a:blip>
          <a:srcRect/>
          <a:stretch>
            <a:fillRect/>
          </a:stretch>
        </p:blipFill>
        <p:spPr>
          <a:xfrm>
            <a:off x="0" y="0"/>
            <a:ext cx="3867150" cy="4343400"/>
          </a:xfrm>
          <a:noFill/>
        </p:spPr>
      </p:pic>
      <p:pic>
        <p:nvPicPr>
          <p:cNvPr id="5123" name="Picture 5" descr="Untitled-6"/>
          <p:cNvPicPr>
            <a:picLocks noChangeAspect="1" noChangeArrowheads="1"/>
          </p:cNvPicPr>
          <p:nvPr/>
        </p:nvPicPr>
        <p:blipFill>
          <a:blip r:embed="rId3">
            <a:lum bright="-18000" contrast="18000"/>
          </a:blip>
          <a:srcRect/>
          <a:stretch>
            <a:fillRect/>
          </a:stretch>
        </p:blipFill>
        <p:spPr bwMode="auto">
          <a:xfrm>
            <a:off x="3886200" y="2133600"/>
            <a:ext cx="388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r>
              <a:rPr lang="en-US" sz="4000" b="1">
                <a:solidFill>
                  <a:srgbClr val="FFFF00"/>
                </a:solidFill>
                <a:latin typeface="Berlin Sans FB Demi" pitchFamily="34" charset="0"/>
              </a:rPr>
              <a:t>5. Gerakan Membawa (Move)</a:t>
            </a:r>
          </a:p>
        </p:txBody>
      </p:sp>
      <p:pic>
        <p:nvPicPr>
          <p:cNvPr id="15053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538" y="1219200"/>
            <a:ext cx="3586162" cy="4953000"/>
          </a:xfrm>
          <a:solidFill>
            <a:srgbClr val="FFFF99"/>
          </a:solidFill>
          <a:ln w="19050">
            <a:solidFill>
              <a:srgbClr val="FF3300"/>
            </a:solidFill>
          </a:ln>
        </p:spPr>
      </p:pic>
      <p:sp>
        <p:nvSpPr>
          <p:cNvPr id="150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219200"/>
            <a:ext cx="5181600" cy="4983163"/>
          </a:xfrm>
        </p:spPr>
        <p:txBody>
          <a:bodyPr>
            <a:normAutofit lnSpcReduction="10000"/>
          </a:bodyPr>
          <a:lstStyle/>
          <a:p>
            <a:r>
              <a:rPr lang="en-US" sz="2400" b="1">
                <a:latin typeface="Berlin Sans FB Demi" pitchFamily="34" charset="0"/>
              </a:rPr>
              <a:t>Elemen gerakan membawa adalah gerakan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menjangkau</a:t>
            </a:r>
            <a:r>
              <a:rPr lang="en-US" sz="2400" b="1">
                <a:latin typeface="Berlin Sans FB Demi" pitchFamily="34" charset="0"/>
              </a:rPr>
              <a:t> dengan tangan yang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dibebani</a:t>
            </a:r>
          </a:p>
          <a:p>
            <a:r>
              <a:rPr lang="en-US" sz="2400" b="1" i="1">
                <a:latin typeface="Berlin Sans FB Demi" pitchFamily="34" charset="0"/>
              </a:rPr>
              <a:t>Therblig </a:t>
            </a:r>
            <a:r>
              <a:rPr lang="en-US" sz="2400" b="1">
                <a:latin typeface="Berlin Sans FB Demi" pitchFamily="34" charset="0"/>
              </a:rPr>
              <a:t>ini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dimulai &amp; berakhir</a:t>
            </a:r>
            <a:r>
              <a:rPr lang="en-US" sz="2400" b="1">
                <a:latin typeface="Berlin Sans FB Demi" pitchFamily="34" charset="0"/>
              </a:rPr>
              <a:t> pada saat yang </a:t>
            </a:r>
            <a:r>
              <a:rPr lang="en-US" sz="2400" b="1">
                <a:solidFill>
                  <a:srgbClr val="FFFF00"/>
                </a:solidFill>
                <a:latin typeface="Berlin Sans FB Demi" pitchFamily="34" charset="0"/>
              </a:rPr>
              <a:t>sama dengan</a:t>
            </a:r>
            <a:r>
              <a:rPr lang="en-US" sz="2400" b="1">
                <a:latin typeface="Berlin Sans FB Demi" pitchFamily="34" charset="0"/>
              </a:rPr>
              <a:t> gerakan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menjangkau</a:t>
            </a:r>
          </a:p>
          <a:p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Faktor-faktor berpengaruh</a:t>
            </a:r>
            <a:r>
              <a:rPr lang="en-US" sz="2400" b="1">
                <a:latin typeface="Berlin Sans FB Demi" pitchFamily="34" charset="0"/>
              </a:rPr>
              <a:t> pada waktu geraknya adalah hampir sama dengan menjangkau yakni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jarak pindah,</a:t>
            </a:r>
            <a:r>
              <a:rPr lang="en-US" sz="2400" b="1" i="1">
                <a:latin typeface="Berlin Sans FB Demi" pitchFamily="34" charset="0"/>
              </a:rPr>
              <a:t> </a:t>
            </a:r>
            <a:r>
              <a:rPr lang="en-US" sz="2400" b="1">
                <a:latin typeface="Berlin Sans FB Demi" pitchFamily="34" charset="0"/>
              </a:rPr>
              <a:t>juga kadang dipengaruhi oleh</a:t>
            </a:r>
            <a:r>
              <a:rPr lang="en-US" sz="2400" b="1" i="1">
                <a:latin typeface="Berlin Sans FB Demi" pitchFamily="34" charset="0"/>
              </a:rPr>
              <a:t>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mata</a:t>
            </a:r>
          </a:p>
          <a:p>
            <a:r>
              <a:rPr lang="en-US" sz="2400" b="1">
                <a:latin typeface="Berlin Sans FB Demi" pitchFamily="34" charset="0"/>
              </a:rPr>
              <a:t>Pengaruh lain adalah</a:t>
            </a:r>
            <a:r>
              <a:rPr lang="en-US" sz="2400" b="1" i="1">
                <a:latin typeface="Berlin Sans FB Demi" pitchFamily="34" charset="0"/>
              </a:rPr>
              <a:t> </a:t>
            </a:r>
            <a:r>
              <a:rPr lang="en-US" sz="2400" b="1" i="1">
                <a:solidFill>
                  <a:srgbClr val="FFFF00"/>
                </a:solidFill>
                <a:latin typeface="Berlin Sans FB Demi" pitchFamily="34" charset="0"/>
              </a:rPr>
              <a:t>berat beban</a:t>
            </a:r>
            <a:r>
              <a:rPr lang="en-US" sz="2400" b="1" i="1">
                <a:latin typeface="Berlin Sans FB Demi" pitchFamily="34" charset="0"/>
              </a:rPr>
              <a:t> </a:t>
            </a:r>
            <a:r>
              <a:rPr lang="en-US" sz="2400" b="1">
                <a:latin typeface="Berlin Sans FB Demi" pitchFamily="34" charset="0"/>
              </a:rPr>
              <a:t>yang dibawa oleh tangan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animBg="1"/>
      <p:bldP spid="15053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>
                <a:solidFill>
                  <a:srgbClr val="FFFF00"/>
                </a:solidFill>
                <a:latin typeface="Berlin Sans FB Demi" pitchFamily="34" charset="0"/>
              </a:rPr>
              <a:t>“</a:t>
            </a:r>
            <a:r>
              <a:rPr lang="en-US" sz="2800" i="1" dirty="0" err="1">
                <a:solidFill>
                  <a:srgbClr val="FF0000"/>
                </a:solidFill>
                <a:latin typeface="Berlin Sans FB Demi" pitchFamily="34" charset="0"/>
              </a:rPr>
              <a:t>Pertanyaan</a:t>
            </a:r>
            <a:r>
              <a:rPr lang="en-US" sz="2800" i="1" dirty="0">
                <a:solidFill>
                  <a:srgbClr val="FF0000"/>
                </a:solidFill>
                <a:latin typeface="Berlin Sans FB Demi" pitchFamily="34" charset="0"/>
              </a:rPr>
              <a:t>” 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untuk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pedoman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memperbaiki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gerakan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“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menjangkau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” 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 “</a:t>
            </a:r>
            <a:r>
              <a:rPr lang="en-US" sz="2800" dirty="0" err="1">
                <a:solidFill>
                  <a:srgbClr val="FF0000"/>
                </a:solidFill>
                <a:latin typeface="Berlin Sans FB Demi" pitchFamily="34" charset="0"/>
              </a:rPr>
              <a:t>Membawa</a:t>
            </a:r>
            <a:r>
              <a:rPr lang="en-US" sz="2800" dirty="0">
                <a:solidFill>
                  <a:srgbClr val="FF0000"/>
                </a:solidFill>
                <a:latin typeface="Berlin Sans FB Demi" pitchFamily="34" charset="0"/>
              </a:rPr>
              <a:t>”</a:t>
            </a:r>
          </a:p>
        </p:txBody>
      </p:sp>
      <p:pic>
        <p:nvPicPr>
          <p:cNvPr id="45062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solidFill>
            <a:srgbClr val="FFCCFF"/>
          </a:solidFill>
        </p:spPr>
      </p:pic>
      <p:pic>
        <p:nvPicPr>
          <p:cNvPr id="45063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3810000"/>
            <a:ext cx="4038600" cy="2590800"/>
          </a:xfrm>
          <a:solidFill>
            <a:srgbClr val="00FFCC"/>
          </a:solidFill>
        </p:spPr>
      </p:pic>
      <p:sp>
        <p:nvSpPr>
          <p:cNvPr id="4505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600200"/>
            <a:ext cx="41910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 err="1">
                <a:latin typeface="Berlin Sans FB Demi" pitchFamily="34" charset="0"/>
              </a:rPr>
              <a:t>Dapatkah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jarak</a:t>
            </a:r>
            <a:r>
              <a:rPr lang="en-US" sz="2200" b="1" i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tempuh</a:t>
            </a:r>
            <a:r>
              <a:rPr lang="en-US" sz="2200" b="1" i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dikurangi</a:t>
            </a:r>
            <a:r>
              <a:rPr lang="en-US" sz="2200" b="1" i="1" dirty="0">
                <a:latin typeface="Berlin Sans FB Demi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200" b="1" dirty="0" err="1">
                <a:latin typeface="Berlin Sans FB Demi" pitchFamily="34" charset="0"/>
              </a:rPr>
              <a:t>Apakah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cara</a:t>
            </a:r>
            <a:r>
              <a:rPr lang="en-US" sz="2200" b="1" i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terbaik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sudah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dipakai</a:t>
            </a:r>
            <a:r>
              <a:rPr lang="en-US" sz="2200" b="1" dirty="0">
                <a:latin typeface="Berlin Sans FB Demi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200" b="1" dirty="0" err="1">
                <a:latin typeface="Berlin Sans FB Demi" pitchFamily="34" charset="0"/>
              </a:rPr>
              <a:t>Apakah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anggauta</a:t>
            </a:r>
            <a:r>
              <a:rPr lang="en-US" sz="2200" b="1" i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badan</a:t>
            </a:r>
            <a:r>
              <a:rPr lang="en-US" sz="2200" b="1" dirty="0">
                <a:latin typeface="Berlin Sans FB Demi" pitchFamily="34" charset="0"/>
              </a:rPr>
              <a:t> yang </a:t>
            </a:r>
            <a:r>
              <a:rPr lang="en-US" sz="2200" b="1" dirty="0" err="1">
                <a:latin typeface="Berlin Sans FB Demi" pitchFamily="34" charset="0"/>
              </a:rPr>
              <a:t>digerakkan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sudah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tepat</a:t>
            </a:r>
            <a:r>
              <a:rPr lang="en-US" sz="2200" b="1" dirty="0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200" b="1" dirty="0" err="1">
                <a:latin typeface="Berlin Sans FB Demi" pitchFamily="34" charset="0"/>
              </a:rPr>
              <a:t>Dapatkah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waktu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dikurangi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dengan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mengangkut</a:t>
            </a:r>
            <a:r>
              <a:rPr lang="en-US" sz="2200" b="1" i="1" dirty="0">
                <a:latin typeface="Berlin Sans FB Demi" pitchFamily="34" charset="0"/>
              </a:rPr>
              <a:t> </a:t>
            </a:r>
            <a:r>
              <a:rPr lang="en-US" sz="2200" b="1" i="1" dirty="0" err="1">
                <a:latin typeface="Berlin Sans FB Demi" pitchFamily="34" charset="0"/>
              </a:rPr>
              <a:t>sekaligus</a:t>
            </a:r>
            <a:r>
              <a:rPr lang="en-US" sz="2200" b="1" dirty="0">
                <a:latin typeface="Berlin Sans FB Demi" pitchFamily="34" charset="0"/>
              </a:rPr>
              <a:t> (</a:t>
            </a:r>
            <a:r>
              <a:rPr lang="en-US" sz="2200" b="1" dirty="0" err="1">
                <a:latin typeface="Berlin Sans FB Demi" pitchFamily="34" charset="0"/>
              </a:rPr>
              <a:t>banyak</a:t>
            </a:r>
            <a:r>
              <a:rPr lang="en-US" sz="2200" b="1" dirty="0">
                <a:latin typeface="Berlin Sans FB Demi" pitchFamily="34" charset="0"/>
              </a:rPr>
              <a:t>) ?</a:t>
            </a:r>
          </a:p>
          <a:p>
            <a:pPr>
              <a:lnSpc>
                <a:spcPct val="90000"/>
              </a:lnSpc>
            </a:pPr>
            <a:r>
              <a:rPr lang="en-US" sz="2200" b="1" dirty="0" err="1">
                <a:latin typeface="Berlin Sans FB Demi" pitchFamily="34" charset="0"/>
              </a:rPr>
              <a:t>Dapatkah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perubahan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arah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gerak</a:t>
            </a:r>
            <a:r>
              <a:rPr lang="en-US" sz="2200" b="1" dirty="0">
                <a:latin typeface="Berlin Sans FB Demi" pitchFamily="34" charset="0"/>
              </a:rPr>
              <a:t> </a:t>
            </a:r>
            <a:r>
              <a:rPr lang="en-US" sz="2200" b="1" dirty="0" err="1">
                <a:latin typeface="Berlin Sans FB Demi" pitchFamily="34" charset="0"/>
              </a:rPr>
              <a:t>dihindari</a:t>
            </a:r>
            <a:r>
              <a:rPr lang="en-US" sz="2000" b="1" dirty="0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Berlin Sans FB Demi" pitchFamily="34" charset="0"/>
              </a:rPr>
              <a:t>Dapatkah</a:t>
            </a:r>
            <a:r>
              <a:rPr lang="en-US" sz="2000" b="1" dirty="0">
                <a:latin typeface="Berlin Sans FB Demi" pitchFamily="34" charset="0"/>
              </a:rPr>
              <a:t> </a:t>
            </a:r>
            <a:r>
              <a:rPr lang="en-US" sz="2000" b="1" i="1" dirty="0" err="1">
                <a:latin typeface="Berlin Sans FB Demi" pitchFamily="34" charset="0"/>
              </a:rPr>
              <a:t>obyek</a:t>
            </a:r>
            <a:r>
              <a:rPr lang="en-US" sz="2000" b="1" i="1" dirty="0">
                <a:latin typeface="Berlin Sans FB Demi" pitchFamily="34" charset="0"/>
              </a:rPr>
              <a:t> </a:t>
            </a:r>
            <a:r>
              <a:rPr lang="en-US" sz="2000" b="1" i="1" dirty="0" err="1">
                <a:latin typeface="Berlin Sans FB Demi" pitchFamily="34" charset="0"/>
              </a:rPr>
              <a:t>digelincirkan</a:t>
            </a:r>
            <a:r>
              <a:rPr lang="en-US" sz="2000" b="1" i="1" dirty="0">
                <a:latin typeface="Berlin Sans FB Demi" pitchFamily="34" charset="0"/>
              </a:rPr>
              <a:t> ?</a:t>
            </a:r>
            <a:r>
              <a:rPr lang="en-US" sz="2000" b="1" dirty="0">
                <a:latin typeface="Berlin Sans FB Demi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F448-FA5A-4EB7-B648-9BD393C08EA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2" grpId="0" animBg="1"/>
      <p:bldP spid="45063" grpId="0" animBg="1"/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29600" cy="941387"/>
          </a:xfrm>
        </p:spPr>
        <p:txBody>
          <a:bodyPr>
            <a:normAutofit fontScale="90000"/>
          </a:bodyPr>
          <a:lstStyle/>
          <a:p>
            <a:r>
              <a:rPr lang="en-US" sz="3000" b="1">
                <a:solidFill>
                  <a:srgbClr val="FFFF00"/>
                </a:solidFill>
                <a:effectLst/>
                <a:latin typeface="Berlin Sans FB Demi" pitchFamily="34" charset="0"/>
              </a:rPr>
              <a:t>Dengan adanya lengkungan yang beda-beda maka waktu geraknyapun menjadi berlainan</a:t>
            </a:r>
          </a:p>
        </p:txBody>
      </p:sp>
      <p:pic>
        <p:nvPicPr>
          <p:cNvPr id="5734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1450" y="1295400"/>
            <a:ext cx="4267200" cy="4830763"/>
          </a:xfrm>
          <a:solidFill>
            <a:srgbClr val="FFCCFF"/>
          </a:solidFill>
        </p:spPr>
      </p:pic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371600"/>
            <a:ext cx="47244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66FFFF"/>
                </a:solidFill>
                <a:effectLst/>
                <a:latin typeface="Berlin Sans FB Demi" pitchFamily="34" charset="0"/>
              </a:rPr>
              <a:t>Kasus 1</a:t>
            </a:r>
            <a:r>
              <a:rPr lang="en-US" sz="2000">
                <a:latin typeface="Berlin Sans FB Demi" pitchFamily="34" charset="0"/>
              </a:rPr>
              <a:t> : pjng 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BD &lt; 1/3 AD</a:t>
            </a:r>
            <a:r>
              <a:rPr lang="en-US" sz="2000">
                <a:latin typeface="Berlin Sans FB Demi" pitchFamily="34" charset="0"/>
              </a:rPr>
              <a:t> (lintasan masih dapat </a:t>
            </a:r>
            <a:r>
              <a:rPr lang="en-US" sz="2000" b="1">
                <a:solidFill>
                  <a:srgbClr val="FFFF00"/>
                </a:solidFill>
                <a:effectLst/>
                <a:latin typeface="Berlin Sans FB Demi" pitchFamily="34" charset="0"/>
              </a:rPr>
              <a:t>dianggap normal</a:t>
            </a:r>
            <a:r>
              <a:rPr lang="en-US" sz="2000">
                <a:latin typeface="Berlin Sans FB Demi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66FFFF"/>
                </a:solidFill>
                <a:effectLst/>
                <a:latin typeface="Berlin Sans FB Demi" pitchFamily="34" charset="0"/>
              </a:rPr>
              <a:t>Kasus 2</a:t>
            </a:r>
            <a:r>
              <a:rPr lang="en-US" sz="2000">
                <a:latin typeface="Berlin Sans FB Demi" pitchFamily="34" charset="0"/>
              </a:rPr>
              <a:t> : </a:t>
            </a:r>
            <a:r>
              <a:rPr lang="en-US" sz="2000" b="1">
                <a:latin typeface="Berlin Sans FB Demi" pitchFamily="34" charset="0"/>
              </a:rPr>
              <a:t>panjang </a:t>
            </a:r>
            <a:r>
              <a:rPr lang="en-US" sz="2000" b="1">
                <a:solidFill>
                  <a:srgbClr val="FFFF00"/>
                </a:solidFill>
                <a:effectLst/>
                <a:latin typeface="Berlin Sans FB Demi" pitchFamily="34" charset="0"/>
              </a:rPr>
              <a:t>1/3 AD</a:t>
            </a:r>
            <a:r>
              <a:rPr lang="en-US" sz="2000">
                <a:solidFill>
                  <a:srgbClr val="FFFF00"/>
                </a:solidFill>
                <a:effectLst/>
                <a:latin typeface="Berlin Sans FB Demi" pitchFamily="34" charset="0"/>
              </a:rPr>
              <a:t> </a:t>
            </a:r>
            <a:r>
              <a:rPr lang="en-US" sz="2000" b="1" u="sng">
                <a:effectLst/>
                <a:latin typeface="Berlin Sans FB Demi" pitchFamily="34" charset="0"/>
              </a:rPr>
              <a:t>&lt;</a:t>
            </a:r>
            <a:r>
              <a:rPr lang="en-US" sz="2000" b="1">
                <a:effectLst/>
                <a:latin typeface="Berlin Sans FB Demi" pitchFamily="34" charset="0"/>
              </a:rPr>
              <a:t> </a:t>
            </a:r>
            <a:r>
              <a:rPr lang="en-US" sz="2000" b="1">
                <a:solidFill>
                  <a:srgbClr val="FFFF00"/>
                </a:solidFill>
                <a:effectLst/>
                <a:latin typeface="Berlin Sans FB Demi" pitchFamily="34" charset="0"/>
              </a:rPr>
              <a:t>BD &lt; AD</a:t>
            </a:r>
            <a:r>
              <a:rPr lang="en-US" sz="2000" b="1">
                <a:latin typeface="Berlin Sans FB Demi" pitchFamily="34" charset="0"/>
              </a:rPr>
              <a:t>  jarak perpindahan = AB + BC</a:t>
            </a:r>
            <a:r>
              <a:rPr lang="en-US" sz="2000" u="sng">
                <a:latin typeface="Berlin Sans FB Demi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66FFFF"/>
                </a:solidFill>
                <a:effectLst/>
                <a:latin typeface="Berlin Sans FB Demi" pitchFamily="34" charset="0"/>
              </a:rPr>
              <a:t>Kasus 3</a:t>
            </a:r>
            <a:r>
              <a:rPr lang="en-US" sz="2000">
                <a:latin typeface="Berlin Sans FB Demi" pitchFamily="34" charset="0"/>
              </a:rPr>
              <a:t> : panjang BD lebih besar atau = AD tetapi kurang dari 3 AD  </a:t>
            </a:r>
            <a:r>
              <a:rPr lang="en-US" sz="2000">
                <a:solidFill>
                  <a:srgbClr val="FFFF00"/>
                </a:solidFill>
                <a:effectLst/>
                <a:latin typeface="Berlin Sans FB Demi" pitchFamily="34" charset="0"/>
              </a:rPr>
              <a:t>(AD </a:t>
            </a:r>
            <a:r>
              <a:rPr lang="en-US" sz="2000" u="sng">
                <a:solidFill>
                  <a:srgbClr val="FFFF00"/>
                </a:solidFill>
                <a:effectLst/>
                <a:latin typeface="Berlin Sans FB Demi" pitchFamily="34" charset="0"/>
              </a:rPr>
              <a:t>&lt; </a:t>
            </a:r>
            <a:r>
              <a:rPr lang="en-US" sz="2000">
                <a:solidFill>
                  <a:srgbClr val="FFFF00"/>
                </a:solidFill>
                <a:effectLst/>
                <a:latin typeface="Berlin Sans FB Demi" pitchFamily="34" charset="0"/>
              </a:rPr>
              <a:t>BD &lt; 3AD )</a:t>
            </a:r>
            <a:r>
              <a:rPr lang="en-US" sz="2000">
                <a:latin typeface="Berlin Sans FB Demi" pitchFamily="34" charset="0"/>
              </a:rPr>
              <a:t> jarak tempuh menjadi </a:t>
            </a:r>
            <a:r>
              <a:rPr lang="en-US" sz="2000" b="1">
                <a:solidFill>
                  <a:srgbClr val="FFFF00"/>
                </a:solidFill>
                <a:effectLst/>
                <a:latin typeface="Berlin Sans FB Demi" pitchFamily="34" charset="0"/>
              </a:rPr>
              <a:t>lebih besar,</a:t>
            </a:r>
            <a:r>
              <a:rPr lang="en-US" sz="2000">
                <a:latin typeface="Berlin Sans FB Demi" pitchFamily="34" charset="0"/>
              </a:rPr>
              <a:t> &amp; ada </a:t>
            </a:r>
            <a:r>
              <a:rPr lang="en-US" sz="2000" b="1" i="1">
                <a:effectLst/>
                <a:latin typeface="Berlin Sans FB Demi" pitchFamily="34" charset="0"/>
              </a:rPr>
              <a:t>faktor </a:t>
            </a:r>
            <a:r>
              <a:rPr lang="en-US" sz="2000">
                <a:latin typeface="Berlin Sans FB Demi" pitchFamily="34" charset="0"/>
              </a:rPr>
              <a:t>yang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2000" b="1" i="1">
                <a:solidFill>
                  <a:srgbClr val="FFFF00"/>
                </a:solidFill>
                <a:effectLst/>
                <a:latin typeface="Berlin Sans FB Demi" pitchFamily="34" charset="0"/>
              </a:rPr>
              <a:t>memperlambat waktu</a:t>
            </a:r>
            <a:r>
              <a:rPr lang="en-US" sz="2000">
                <a:latin typeface="Berlin Sans FB Demi" pitchFamily="34" charset="0"/>
              </a:rPr>
              <a:t> gerak</a:t>
            </a:r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66FFFF"/>
                </a:solidFill>
                <a:effectLst/>
                <a:latin typeface="Berlin Sans FB Demi" pitchFamily="34" charset="0"/>
              </a:rPr>
              <a:t>Kasus 4</a:t>
            </a:r>
            <a:r>
              <a:rPr lang="en-US" sz="2000">
                <a:latin typeface="Berlin Sans FB Demi" pitchFamily="34" charset="0"/>
              </a:rPr>
              <a:t> : panjang BD sama atau lebih dari 3 AD </a:t>
            </a:r>
            <a:r>
              <a:rPr lang="en-US" sz="2000">
                <a:solidFill>
                  <a:srgbClr val="FFFF00"/>
                </a:solidFill>
                <a:effectLst/>
                <a:latin typeface="Berlin Sans FB Demi" pitchFamily="34" charset="0"/>
              </a:rPr>
              <a:t>( BD </a:t>
            </a:r>
            <a:r>
              <a:rPr lang="en-US" sz="2000" u="sng">
                <a:solidFill>
                  <a:srgbClr val="FFFF00"/>
                </a:solidFill>
                <a:effectLst/>
                <a:latin typeface="Berlin Sans FB Demi" pitchFamily="34" charset="0"/>
              </a:rPr>
              <a:t>&gt;</a:t>
            </a:r>
            <a:r>
              <a:rPr lang="en-US" sz="2000">
                <a:solidFill>
                  <a:srgbClr val="FFFF00"/>
                </a:solidFill>
                <a:effectLst/>
                <a:latin typeface="Berlin Sans FB Demi" pitchFamily="34" charset="0"/>
              </a:rPr>
              <a:t> 3AD).</a:t>
            </a:r>
            <a:r>
              <a:rPr lang="en-US" sz="2000">
                <a:latin typeface="Berlin Sans FB Demi" pitchFamily="34" charset="0"/>
              </a:rPr>
              <a:t> Untuk kasus ini lintasan AC sudah terdiri dari </a:t>
            </a:r>
            <a:r>
              <a:rPr lang="en-US" sz="2000">
                <a:solidFill>
                  <a:srgbClr val="FFFF00"/>
                </a:solidFill>
                <a:effectLst/>
                <a:latin typeface="Berlin Sans FB Demi" pitchFamily="34" charset="0"/>
              </a:rPr>
              <a:t>2 gerakan</a:t>
            </a:r>
            <a:r>
              <a:rPr lang="en-US" sz="2000">
                <a:latin typeface="Berlin Sans FB Demi" pitchFamily="34" charset="0"/>
              </a:rPr>
              <a:t> (perubahan arah dianggap sudah </a:t>
            </a:r>
            <a:r>
              <a:rPr lang="en-US" sz="2000" i="1">
                <a:solidFill>
                  <a:srgbClr val="FFFF00"/>
                </a:solidFill>
                <a:effectLst/>
                <a:latin typeface="Berlin Sans FB Demi" pitchFamily="34" charset="0"/>
              </a:rPr>
              <a:t>tidak ada</a:t>
            </a:r>
            <a:r>
              <a:rPr lang="en-US" sz="2000">
                <a:effectLst/>
                <a:latin typeface="Berlin Sans FB Demi" pitchFamily="34" charset="0"/>
              </a:rPr>
              <a:t>,</a:t>
            </a:r>
            <a:r>
              <a:rPr lang="en-US" sz="2000">
                <a:latin typeface="Berlin Sans FB Demi" pitchFamily="34" charset="0"/>
              </a:rPr>
              <a:t> tapi </a:t>
            </a:r>
            <a:r>
              <a:rPr lang="en-US" sz="2000" b="1" i="1">
                <a:solidFill>
                  <a:srgbClr val="FFFF00"/>
                </a:solidFill>
                <a:effectLst/>
                <a:latin typeface="Berlin Sans FB Demi" pitchFamily="34" charset="0"/>
              </a:rPr>
              <a:t>dianggap 2 gerakan</a:t>
            </a:r>
            <a:r>
              <a:rPr lang="en-US" sz="2000">
                <a:latin typeface="Berlin Sans FB Demi" pitchFamily="34" charset="0"/>
              </a:rPr>
              <a:t> yaitu A ke B dan B ke C)</a:t>
            </a:r>
            <a:endParaRPr lang="en-US" sz="2000" b="1">
              <a:latin typeface="Berlin Sans FB Dem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7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animBg="1"/>
      <p:bldP spid="5734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3600" b="0">
                <a:solidFill>
                  <a:srgbClr val="FFFF00"/>
                </a:solidFill>
                <a:latin typeface="Berlin Sans FB Demi" pitchFamily="34" charset="0"/>
              </a:rPr>
              <a:t>6. Gerakan “Memegang untuk Memakai (Hold)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62463" y="1600200"/>
            <a:ext cx="4495800" cy="4525963"/>
          </a:xfrm>
        </p:spPr>
        <p:txBody>
          <a:bodyPr/>
          <a:lstStyle/>
          <a:p>
            <a:r>
              <a:rPr lang="en-US" sz="2000" b="1"/>
              <a:t>Memegang untuk memakai adalah memegang</a:t>
            </a:r>
            <a:r>
              <a:rPr lang="en-US" sz="2000" b="1">
                <a:solidFill>
                  <a:srgbClr val="FFFF00"/>
                </a:solidFill>
              </a:rPr>
              <a:t> tanpa menggerakkan </a:t>
            </a:r>
            <a:r>
              <a:rPr lang="en-US" sz="2000" b="1"/>
              <a:t>obyek yang dipegang tersebut</a:t>
            </a:r>
          </a:p>
          <a:p>
            <a:r>
              <a:rPr lang="en-US" sz="2000" b="1"/>
              <a:t>Perbedaannya dgn memegang adalah pada </a:t>
            </a:r>
            <a:r>
              <a:rPr lang="en-US" sz="2000" b="1">
                <a:solidFill>
                  <a:srgbClr val="FFFF00"/>
                </a:solidFill>
              </a:rPr>
              <a:t>perlakuan obyek</a:t>
            </a:r>
            <a:r>
              <a:rPr lang="en-US" sz="2000" b="1"/>
              <a:t> yg dipegang.</a:t>
            </a:r>
          </a:p>
          <a:p>
            <a:r>
              <a:rPr lang="en-US" sz="2000" b="1"/>
              <a:t>pada “memegang” pemegangan </a:t>
            </a:r>
            <a:r>
              <a:rPr lang="en-US" sz="2000" b="1">
                <a:solidFill>
                  <a:srgbClr val="FFFF00"/>
                </a:solidFill>
              </a:rPr>
              <a:t>dilanjutkan dgn membawa</a:t>
            </a:r>
            <a:r>
              <a:rPr lang="en-US" sz="2000" b="1"/>
              <a:t>.</a:t>
            </a:r>
          </a:p>
          <a:p>
            <a:r>
              <a:rPr lang="en-US" sz="2000" b="1"/>
              <a:t>Therblig ini merupakan gerak yang </a:t>
            </a:r>
            <a:r>
              <a:rPr lang="en-US" sz="2000" b="1">
                <a:solidFill>
                  <a:srgbClr val="FFFF00"/>
                </a:solidFill>
              </a:rPr>
              <a:t>tidak efektif</a:t>
            </a:r>
            <a:r>
              <a:rPr lang="en-US" sz="2000" b="1"/>
              <a:t> sehingga perlu dihilangkan /dikurangi.</a:t>
            </a:r>
          </a:p>
        </p:txBody>
      </p:sp>
      <p:pic>
        <p:nvPicPr>
          <p:cNvPr id="47108" name="Picture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4325" y="1600200"/>
            <a:ext cx="4038600" cy="4525963"/>
          </a:xfrm>
          <a:solidFill>
            <a:srgbClr val="FFCCFF"/>
          </a:solidFill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3FFB-C174-4807-84E8-4F09AB9CA7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  <p:bldP spid="471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03200"/>
            <a:ext cx="868680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0">
                <a:solidFill>
                  <a:srgbClr val="FFFF00"/>
                </a:solidFill>
                <a:latin typeface="Berlin Sans FB Demi" pitchFamily="34" charset="0"/>
              </a:rPr>
              <a:t>“Pertanyaan”</a:t>
            </a:r>
            <a:r>
              <a:rPr lang="en-US" sz="3200" b="0">
                <a:latin typeface="Berlin Sans FB Demi" pitchFamily="34" charset="0"/>
              </a:rPr>
              <a:t> </a:t>
            </a:r>
            <a:r>
              <a:rPr lang="en-US" sz="3200" b="0">
                <a:solidFill>
                  <a:schemeClr val="tx1"/>
                </a:solidFill>
                <a:latin typeface="Berlin Sans FB Demi" pitchFamily="34" charset="0"/>
              </a:rPr>
              <a:t>sebagai pedoman memperbaiki gerakan</a:t>
            </a:r>
            <a:r>
              <a:rPr lang="en-US" sz="3200" b="0">
                <a:latin typeface="Berlin Sans FB Demi" pitchFamily="34" charset="0"/>
              </a:rPr>
              <a:t> </a:t>
            </a:r>
            <a:r>
              <a:rPr lang="en-US" sz="3200" b="0">
                <a:solidFill>
                  <a:srgbClr val="FFFF00"/>
                </a:solidFill>
                <a:latin typeface="Berlin Sans FB Demi" pitchFamily="34" charset="0"/>
              </a:rPr>
              <a:t>memegang untuk memakai</a:t>
            </a:r>
          </a:p>
        </p:txBody>
      </p:sp>
      <p:pic>
        <p:nvPicPr>
          <p:cNvPr id="1536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9713" y="1524000"/>
            <a:ext cx="3436937" cy="4648200"/>
          </a:xfrm>
          <a:solidFill>
            <a:srgbClr val="FFCCFF"/>
          </a:solidFill>
        </p:spPr>
      </p:pic>
      <p:sp>
        <p:nvSpPr>
          <p:cNvPr id="153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400175"/>
            <a:ext cx="5181600" cy="50006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>
                <a:latin typeface="Berlin Sans FB Demi" pitchFamily="34" charset="0"/>
              </a:rPr>
              <a:t>Dapatkah pemegangan dilakukan oleh </a:t>
            </a:r>
            <a:r>
              <a:rPr lang="en-US" sz="2400" b="1">
                <a:solidFill>
                  <a:srgbClr val="FFFF00"/>
                </a:solidFill>
                <a:latin typeface="Berlin Sans FB Demi" pitchFamily="34" charset="0"/>
              </a:rPr>
              <a:t>peralatan</a:t>
            </a:r>
            <a:r>
              <a:rPr lang="en-US" sz="2400" b="1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Berlin Sans FB Demi" pitchFamily="34" charset="0"/>
              </a:rPr>
              <a:t>Dapatkah diusahakan </a:t>
            </a:r>
            <a:r>
              <a:rPr lang="en-US" sz="2400" b="1">
                <a:solidFill>
                  <a:srgbClr val="FFFF00"/>
                </a:solidFill>
                <a:latin typeface="Berlin Sans FB Demi" pitchFamily="34" charset="0"/>
              </a:rPr>
              <a:t>penyangga tangan</a:t>
            </a:r>
            <a:r>
              <a:rPr lang="en-US" sz="2400" b="1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Berlin Sans FB Demi" pitchFamily="34" charset="0"/>
              </a:rPr>
              <a:t>Contoh-contoh therblig ini adalah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Berlin Sans FB Demi" pitchFamily="34" charset="0"/>
              </a:rPr>
              <a:t> Pekerjaan perakitan, satu tangan memegang untuk memakai dan satu tangan lagi melakukan pekerjaan untuk memasang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>
                <a:latin typeface="Berlin Sans FB Demi" pitchFamily="34" charset="0"/>
              </a:rPr>
              <a:t>Pekerjaan memasang buah kancing yg mana tangan kiri tak bergerak (pegang kancing), tangan kanan bekerja menggerakkan jarum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animBg="1"/>
      <p:bldP spid="1536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b="1" dirty="0" err="1" smtClean="0">
                <a:latin typeface="Berlin Sans FB Demi" pitchFamily="34" charset="0"/>
              </a:rPr>
              <a:t>A</a:t>
            </a:r>
            <a:r>
              <a:rPr lang="en-US" b="1" dirty="0" err="1" smtClean="0">
                <a:latin typeface="Berlin Sans FB Demi" pitchFamily="34" charset="0"/>
              </a:rPr>
              <a:t>nalisa</a:t>
            </a:r>
            <a:r>
              <a:rPr lang="en-US" b="1" dirty="0" smtClean="0">
                <a:latin typeface="Berlin Sans FB Demi" pitchFamily="34" charset="0"/>
              </a:rPr>
              <a:t> yang </a:t>
            </a:r>
            <a:r>
              <a:rPr lang="en-US" b="1" dirty="0" err="1" smtClean="0">
                <a:latin typeface="Berlin Sans FB Demi" pitchFamily="34" charset="0"/>
              </a:rPr>
              <a:t>dilakukan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terhadap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beberapa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gerakan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bagian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badan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pekerja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dalam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menyelesaikan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pekerjaannya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Berlin Sans FB Demi" pitchFamily="34" charset="0"/>
              </a:rPr>
              <a:t>Gerakan melepas (Release)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790950" y="1981200"/>
            <a:ext cx="49720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Elemen gerak ini terjadi bila pekerja melepaskan obyek yang dipegangnya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Gerakan ini terjadi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relatif singkat</a:t>
            </a:r>
            <a:r>
              <a:rPr lang="en-US" sz="2400">
                <a:latin typeface="Berlin Sans FB Demi" pitchFamily="34" charset="0"/>
              </a:rPr>
              <a:t> bila dibanding gerak lainnya.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Therblig ini mulai pada saat pekerja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mulai melepaskan</a:t>
            </a:r>
            <a:r>
              <a:rPr lang="en-US" sz="2400">
                <a:latin typeface="Berlin Sans FB Demi" pitchFamily="34" charset="0"/>
              </a:rPr>
              <a:t> obyek dari tangannya dan berakhir di saat jari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sudah tak menyentuh obyek</a:t>
            </a:r>
            <a:r>
              <a:rPr lang="en-US" sz="2400">
                <a:latin typeface="Berlin Sans FB Demi" pitchFamily="34" charset="0"/>
              </a:rPr>
              <a:t> lagi</a:t>
            </a:r>
          </a:p>
        </p:txBody>
      </p:sp>
      <p:pic>
        <p:nvPicPr>
          <p:cNvPr id="9114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905000"/>
            <a:ext cx="2817813" cy="4191000"/>
          </a:xfrm>
          <a:solidFill>
            <a:srgbClr val="FFCCFF"/>
          </a:solidFill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build="p"/>
      <p:bldP spid="911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FFFF66"/>
                </a:solidFill>
                <a:latin typeface="Berlin Sans FB Demi" pitchFamily="34" charset="0"/>
              </a:rPr>
              <a:t>“Pertanyaan”</a:t>
            </a:r>
            <a:r>
              <a:rPr lang="en-US" sz="3600">
                <a:solidFill>
                  <a:schemeClr val="tx1"/>
                </a:solidFill>
                <a:latin typeface="Berlin Sans FB Demi" pitchFamily="34" charset="0"/>
              </a:rPr>
              <a:t> sebagai pedoman untuk memperbaiki gerakan </a:t>
            </a:r>
            <a:r>
              <a:rPr lang="en-US" sz="3600">
                <a:solidFill>
                  <a:srgbClr val="00FFCC"/>
                </a:solidFill>
                <a:latin typeface="Berlin Sans FB Demi" pitchFamily="34" charset="0"/>
              </a:rPr>
              <a:t>“melepas”</a:t>
            </a:r>
          </a:p>
        </p:txBody>
      </p:sp>
      <p:pic>
        <p:nvPicPr>
          <p:cNvPr id="9318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00200"/>
            <a:ext cx="3048000" cy="4495800"/>
          </a:xfrm>
          <a:solidFill>
            <a:srgbClr val="FFCCFF"/>
          </a:solidFill>
        </p:spPr>
      </p:pic>
      <p:sp>
        <p:nvSpPr>
          <p:cNvPr id="93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600200"/>
            <a:ext cx="5029200" cy="4495800"/>
          </a:xfrm>
        </p:spPr>
        <p:txBody>
          <a:bodyPr/>
          <a:lstStyle/>
          <a:p>
            <a:r>
              <a:rPr lang="en-US" sz="2400">
                <a:latin typeface="Berlin Sans FB Demi" pitchFamily="34" charset="0"/>
              </a:rPr>
              <a:t>Dapatkah gerakan ini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disatukan </a:t>
            </a:r>
            <a:r>
              <a:rPr lang="en-US" sz="2400">
                <a:latin typeface="Berlin Sans FB Demi" pitchFamily="34" charset="0"/>
              </a:rPr>
              <a:t>dengan gerakan </a:t>
            </a:r>
            <a:r>
              <a:rPr lang="en-US" sz="2400">
                <a:solidFill>
                  <a:srgbClr val="FFFF66"/>
                </a:solidFill>
                <a:latin typeface="Berlin Sans FB Demi" pitchFamily="34" charset="0"/>
              </a:rPr>
              <a:t>membawa ?</a:t>
            </a:r>
          </a:p>
          <a:p>
            <a:r>
              <a:rPr lang="en-US" sz="2400">
                <a:latin typeface="Berlin Sans FB Demi" pitchFamily="34" charset="0"/>
              </a:rPr>
              <a:t>Apakah tempat obyek setelah dilepas </a:t>
            </a:r>
            <a:r>
              <a:rPr lang="en-US" sz="2400">
                <a:solidFill>
                  <a:srgbClr val="FFFF66"/>
                </a:solidFill>
                <a:latin typeface="Berlin Sans FB Demi" pitchFamily="34" charset="0"/>
              </a:rPr>
              <a:t>telah dirancang dengan baik?</a:t>
            </a:r>
          </a:p>
          <a:p>
            <a:r>
              <a:rPr lang="en-US" sz="2400">
                <a:latin typeface="Berlin Sans FB Demi" pitchFamily="34" charset="0"/>
              </a:rPr>
              <a:t>Apakah setelah melepas beban, </a:t>
            </a:r>
            <a:r>
              <a:rPr lang="en-US" sz="2400">
                <a:solidFill>
                  <a:srgbClr val="FFFF66"/>
                </a:solidFill>
                <a:latin typeface="Berlin Sans FB Demi" pitchFamily="34" charset="0"/>
              </a:rPr>
              <a:t>tangan /alat sudah dioperasikan</a:t>
            </a:r>
            <a:r>
              <a:rPr lang="en-US" sz="2400">
                <a:latin typeface="Berlin Sans FB Demi" pitchFamily="34" charset="0"/>
              </a:rPr>
              <a:t> kembali ?</a:t>
            </a:r>
          </a:p>
          <a:p>
            <a:r>
              <a:rPr lang="en-US" sz="2400">
                <a:latin typeface="Berlin Sans FB Demi" pitchFamily="34" charset="0"/>
              </a:rPr>
              <a:t>Dapatkah </a:t>
            </a:r>
            <a:r>
              <a:rPr lang="en-US" sz="2400">
                <a:solidFill>
                  <a:srgbClr val="FFFF66"/>
                </a:solidFill>
                <a:latin typeface="Berlin Sans FB Demi" pitchFamily="34" charset="0"/>
              </a:rPr>
              <a:t>digunakan peralatan</a:t>
            </a:r>
            <a:r>
              <a:rPr lang="en-US" sz="2400">
                <a:latin typeface="Berlin Sans FB Demi" pitchFamily="34" charset="0"/>
              </a:rPr>
              <a:t> untuk melepas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3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3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3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animBg="1"/>
      <p:bldP spid="9318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 Demi" pitchFamily="34" charset="0"/>
              </a:rPr>
              <a:t>Gerakan Mengarahkan (Position)</a:t>
            </a:r>
          </a:p>
        </p:txBody>
      </p:sp>
      <p:pic>
        <p:nvPicPr>
          <p:cNvPr id="9728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5" y="1981200"/>
            <a:ext cx="3971925" cy="3352800"/>
          </a:xfrm>
          <a:solidFill>
            <a:srgbClr val="FFFF99"/>
          </a:solidFill>
        </p:spPr>
      </p:pic>
      <p:sp>
        <p:nvSpPr>
          <p:cNvPr id="972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00200"/>
            <a:ext cx="5105400" cy="4191000"/>
          </a:xfrm>
        </p:spPr>
        <p:txBody>
          <a:bodyPr/>
          <a:lstStyle/>
          <a:p>
            <a:pPr>
              <a:buClr>
                <a:srgbClr val="00FFFF"/>
              </a:buClr>
            </a:pPr>
            <a:r>
              <a:rPr lang="en-US" sz="2000" b="1">
                <a:latin typeface="Franklin Gothic Medium" pitchFamily="34" charset="0"/>
              </a:rPr>
              <a:t>Therblig ini merupakn gerak </a:t>
            </a:r>
            <a:r>
              <a:rPr lang="en-US" sz="2000" b="1" i="1">
                <a:solidFill>
                  <a:srgbClr val="FFFF00"/>
                </a:solidFill>
                <a:latin typeface="Franklin Gothic Medium" pitchFamily="34" charset="0"/>
              </a:rPr>
              <a:t>mengarahkn</a:t>
            </a:r>
            <a:r>
              <a:rPr lang="en-US" sz="2000" b="1">
                <a:latin typeface="Franklin Gothic Medium" pitchFamily="34" charset="0"/>
              </a:rPr>
              <a:t> suatu obyek pada suatu </a:t>
            </a:r>
            <a:r>
              <a:rPr lang="en-US" sz="2000" b="1" i="1">
                <a:solidFill>
                  <a:srgbClr val="FFFF00"/>
                </a:solidFill>
                <a:latin typeface="Franklin Gothic Medium" pitchFamily="34" charset="0"/>
              </a:rPr>
              <a:t>tempat tertentu</a:t>
            </a:r>
          </a:p>
          <a:p>
            <a:pPr>
              <a:buClr>
                <a:srgbClr val="00FFFF"/>
              </a:buClr>
            </a:pPr>
            <a:r>
              <a:rPr lang="en-US" sz="2000" b="1">
                <a:latin typeface="Franklin Gothic Medium" pitchFamily="34" charset="0"/>
              </a:rPr>
              <a:t>Gerakan ini biasanya dimulai dari </a:t>
            </a:r>
            <a:r>
              <a:rPr lang="en-US" sz="2000" b="1" i="1">
                <a:solidFill>
                  <a:srgbClr val="FFFF00"/>
                </a:solidFill>
                <a:latin typeface="Franklin Gothic Medium" pitchFamily="34" charset="0"/>
              </a:rPr>
              <a:t>gerak mengangkut</a:t>
            </a:r>
            <a:r>
              <a:rPr lang="en-US" sz="2000" b="1">
                <a:latin typeface="Franklin Gothic Medium" pitchFamily="34" charset="0"/>
              </a:rPr>
              <a:t>, diikuti oleh </a:t>
            </a:r>
            <a:r>
              <a:rPr lang="en-US" sz="2000" b="1" i="1">
                <a:solidFill>
                  <a:srgbClr val="FFFF00"/>
                </a:solidFill>
                <a:latin typeface="Franklin Gothic Medium" pitchFamily="34" charset="0"/>
              </a:rPr>
              <a:t>gerak merakit</a:t>
            </a:r>
            <a:r>
              <a:rPr lang="en-US" sz="2000" b="1">
                <a:latin typeface="Franklin Gothic Medium" pitchFamily="34" charset="0"/>
              </a:rPr>
              <a:t> </a:t>
            </a:r>
          </a:p>
          <a:p>
            <a:pPr>
              <a:buClr>
                <a:srgbClr val="00FFFF"/>
              </a:buClr>
            </a:pPr>
            <a:r>
              <a:rPr lang="en-US" sz="2000" b="1">
                <a:latin typeface="Franklin Gothic Medium" pitchFamily="34" charset="0"/>
              </a:rPr>
              <a:t>Gerakan ini dimulai </a:t>
            </a:r>
            <a:r>
              <a:rPr lang="en-US" sz="2000" b="1" i="1">
                <a:solidFill>
                  <a:srgbClr val="FFFF00"/>
                </a:solidFill>
                <a:latin typeface="Franklin Gothic Medium" pitchFamily="34" charset="0"/>
              </a:rPr>
              <a:t>sejak tangan mengendalikan obyek</a:t>
            </a:r>
            <a:r>
              <a:rPr lang="en-US" sz="2000" b="1">
                <a:latin typeface="Franklin Gothic Medium" pitchFamily="34" charset="0"/>
              </a:rPr>
              <a:t> (misal, memutar), menggeser ke tempat yg diinginkan dan </a:t>
            </a:r>
            <a:r>
              <a:rPr lang="en-US" sz="2000" b="1">
                <a:solidFill>
                  <a:srgbClr val="FFFF00"/>
                </a:solidFill>
                <a:latin typeface="Franklin Gothic Medium" pitchFamily="34" charset="0"/>
              </a:rPr>
              <a:t>berakhir </a:t>
            </a:r>
            <a:r>
              <a:rPr lang="en-US" sz="2000" b="1">
                <a:latin typeface="Franklin Gothic Medium" pitchFamily="34" charset="0"/>
              </a:rPr>
              <a:t>pada saat gerak </a:t>
            </a:r>
            <a:r>
              <a:rPr lang="en-US" sz="2000" b="1">
                <a:solidFill>
                  <a:srgbClr val="FFFF00"/>
                </a:solidFill>
                <a:latin typeface="Franklin Gothic Medium" pitchFamily="34" charset="0"/>
              </a:rPr>
              <a:t>merakit mulai</a:t>
            </a:r>
          </a:p>
          <a:p>
            <a:pPr>
              <a:buClr>
                <a:srgbClr val="00FFFF"/>
              </a:buClr>
            </a:pPr>
            <a:r>
              <a:rPr lang="en-US" sz="2000" b="1">
                <a:solidFill>
                  <a:srgbClr val="FFFF00"/>
                </a:solidFill>
                <a:latin typeface="Franklin Gothic Medium" pitchFamily="34" charset="0"/>
              </a:rPr>
              <a:t>Waktu </a:t>
            </a:r>
            <a:r>
              <a:rPr lang="en-US" sz="2000" b="1">
                <a:latin typeface="Franklin Gothic Medium" pitchFamily="34" charset="0"/>
              </a:rPr>
              <a:t>utk mengarahkn juga </a:t>
            </a:r>
            <a:r>
              <a:rPr lang="en-US" sz="2000" b="1">
                <a:solidFill>
                  <a:srgbClr val="FFFF00"/>
                </a:solidFill>
                <a:latin typeface="Franklin Gothic Medium" pitchFamily="34" charset="0"/>
              </a:rPr>
              <a:t>terpengaruh</a:t>
            </a:r>
            <a:r>
              <a:rPr lang="en-US" sz="2000" b="1">
                <a:latin typeface="Franklin Gothic Medium" pitchFamily="34" charset="0"/>
              </a:rPr>
              <a:t>  kerja </a:t>
            </a:r>
            <a:r>
              <a:rPr lang="en-US" sz="2000" b="1">
                <a:solidFill>
                  <a:srgbClr val="FFFF00"/>
                </a:solidFill>
                <a:latin typeface="Franklin Gothic Medium" pitchFamily="34" charset="0"/>
              </a:rPr>
              <a:t>mata,</a:t>
            </a:r>
            <a:r>
              <a:rPr lang="en-US" sz="2000" b="1">
                <a:latin typeface="Franklin Gothic Medium" pitchFamily="34" charset="0"/>
              </a:rPr>
              <a:t> karena selama mengarahkn mata terus mengontrol agar obyek dapat ditempatkan sesuai tujuan</a:t>
            </a:r>
            <a:r>
              <a:rPr lang="en-US" sz="2400" b="1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animBg="1"/>
      <p:bldP spid="9728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382000" cy="1036638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chemeClr val="tx1"/>
                </a:solidFill>
                <a:latin typeface="Berlin Sans FB Demi" pitchFamily="34" charset="0"/>
              </a:rPr>
              <a:t>“Pertanyaan”</a:t>
            </a:r>
            <a:r>
              <a:rPr lang="en-US" sz="3200">
                <a:solidFill>
                  <a:srgbClr val="FFFF00"/>
                </a:solidFill>
                <a:latin typeface="Berlin Sans FB Demi" pitchFamily="34" charset="0"/>
              </a:rPr>
              <a:t> yang bisa dipakai untuk pedoman perbaikan gerakan </a:t>
            </a:r>
            <a:r>
              <a:rPr lang="en-US" sz="3200">
                <a:solidFill>
                  <a:schemeClr val="tx1"/>
                </a:solidFill>
                <a:latin typeface="Berlin Sans FB Demi" pitchFamily="34" charset="0"/>
              </a:rPr>
              <a:t>mengarahkan</a:t>
            </a:r>
          </a:p>
        </p:txBody>
      </p:sp>
      <p:pic>
        <p:nvPicPr>
          <p:cNvPr id="10137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1981200"/>
            <a:ext cx="4038600" cy="3068638"/>
          </a:xfrm>
          <a:solidFill>
            <a:srgbClr val="FF99FF"/>
          </a:solidFill>
        </p:spPr>
      </p:pic>
      <p:sp>
        <p:nvSpPr>
          <p:cNvPr id="101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pPr>
              <a:buClr>
                <a:srgbClr val="FF3300"/>
              </a:buClr>
            </a:pPr>
            <a:r>
              <a:rPr lang="en-US" sz="2400">
                <a:latin typeface="Berlin Sans FB Demi" pitchFamily="34" charset="0"/>
              </a:rPr>
              <a:t>Apakah pengarahan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diperlukan?</a:t>
            </a:r>
          </a:p>
          <a:p>
            <a:pPr>
              <a:buClr>
                <a:srgbClr val="FF3300"/>
              </a:buClr>
            </a:pPr>
            <a:r>
              <a:rPr lang="en-US" sz="2400">
                <a:latin typeface="Berlin Sans FB Demi" pitchFamily="34" charset="0"/>
              </a:rPr>
              <a:t>Apakah obyek yang akan dipegang telah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diletakkan sedemikian rupa</a:t>
            </a:r>
            <a:r>
              <a:rPr lang="en-US" sz="2400">
                <a:latin typeface="Berlin Sans FB Demi" pitchFamily="34" charset="0"/>
              </a:rPr>
              <a:t> sehingga memudahkan pengambilan?</a:t>
            </a:r>
          </a:p>
          <a:p>
            <a:pPr>
              <a:buClr>
                <a:srgbClr val="FF3300"/>
              </a:buClr>
            </a:pPr>
            <a:r>
              <a:rPr lang="en-US" sz="2400">
                <a:latin typeface="Berlin Sans FB Demi" pitchFamily="34" charset="0"/>
              </a:rPr>
              <a:t>Dapatkah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dipakai alat bantu</a:t>
            </a:r>
            <a:r>
              <a:rPr lang="en-US" sz="2400">
                <a:latin typeface="Berlin Sans FB Demi" pitchFamily="34" charset="0"/>
              </a:rPr>
              <a:t> sebagai penuntun obyek yang akan ditempatkan?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1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animBg="1"/>
      <p:bldP spid="10138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>
                <a:solidFill>
                  <a:srgbClr val="FFFF00"/>
                </a:solidFill>
                <a:latin typeface="Berlin Sans FB Demi" pitchFamily="34" charset="0"/>
              </a:rPr>
              <a:t>Gerakan (Therblig) “Mengarahkan Sementara” (Preposition)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Therblig ini merupakan elemen gerak </a:t>
            </a:r>
            <a:r>
              <a:rPr lang="en-US" sz="2400" b="1">
                <a:solidFill>
                  <a:srgbClr val="FFFF00"/>
                </a:solidFill>
              </a:rPr>
              <a:t>mengarahkan pada suatu tempat sementara</a:t>
            </a:r>
          </a:p>
          <a:p>
            <a:pPr>
              <a:lnSpc>
                <a:spcPct val="90000"/>
              </a:lnSpc>
            </a:pPr>
            <a:r>
              <a:rPr lang="en-US" sz="2400" b="1"/>
              <a:t>Tujuannya untuk </a:t>
            </a:r>
            <a:r>
              <a:rPr lang="en-US" sz="2400" b="1">
                <a:solidFill>
                  <a:srgbClr val="FFFF00"/>
                </a:solidFill>
              </a:rPr>
              <a:t>memudahkan pemegangan</a:t>
            </a:r>
            <a:r>
              <a:rPr lang="en-US" sz="2400" b="1"/>
              <a:t> apabila obyek tersebut akan segera dipakai dengan harapan elemen </a:t>
            </a:r>
            <a:r>
              <a:rPr lang="en-US" sz="2400" b="1">
                <a:solidFill>
                  <a:srgbClr val="FFFF00"/>
                </a:solidFill>
              </a:rPr>
              <a:t>“mengarahkan”</a:t>
            </a:r>
            <a:r>
              <a:rPr lang="en-US" sz="2400" b="1"/>
              <a:t> diharapkan </a:t>
            </a:r>
            <a:r>
              <a:rPr lang="en-US" sz="2400" b="1">
                <a:solidFill>
                  <a:srgbClr val="FFFF00"/>
                </a:solidFill>
              </a:rPr>
              <a:t>berkurang</a:t>
            </a:r>
            <a:r>
              <a:rPr lang="en-US" sz="2400" b="1"/>
              <a:t> (Why?)</a:t>
            </a:r>
          </a:p>
          <a:p>
            <a:pPr>
              <a:lnSpc>
                <a:spcPct val="90000"/>
              </a:lnSpc>
            </a:pPr>
            <a:r>
              <a:rPr lang="en-US" sz="2400" b="1"/>
              <a:t>Therblig ini sering terjadi bersama therblig lainnya seperti “mengangkut &amp; melepas”</a:t>
            </a:r>
          </a:p>
          <a:p>
            <a:pPr>
              <a:lnSpc>
                <a:spcPct val="90000"/>
              </a:lnSpc>
            </a:pPr>
            <a:r>
              <a:rPr lang="en-US" sz="2400" b="1"/>
              <a:t>Sebagai gambaran adalah gerakan orang yang akan menulis, dimulai dari menjangkau mengambil pulpen, sampai mengembalikan pulpen itu ke tempat semula (pen holder)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FF00"/>
                </a:solidFill>
              </a:rPr>
              <a:t>Uraian gerak</a:t>
            </a:r>
            <a:r>
              <a:rPr lang="en-US" sz="2400" b="1"/>
              <a:t> dapat diuraikan pada </a:t>
            </a:r>
            <a:r>
              <a:rPr lang="en-US" sz="2400" b="1">
                <a:solidFill>
                  <a:srgbClr val="FFFF00"/>
                </a:solidFill>
              </a:rPr>
              <a:t>tabel berikut: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endParaRPr lang="en-US" sz="24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  <a:latin typeface="Berlin Sans FB Demi" pitchFamily="34" charset="0"/>
              </a:rPr>
              <a:t>Uraian</a:t>
            </a:r>
            <a:r>
              <a:rPr lang="en-US" sz="32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 Demi" pitchFamily="34" charset="0"/>
              </a:rPr>
              <a:t>Langkah</a:t>
            </a:r>
            <a:r>
              <a:rPr lang="en-US" sz="32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 Demi" pitchFamily="34" charset="0"/>
              </a:rPr>
              <a:t>mengarahkan</a:t>
            </a:r>
            <a:r>
              <a:rPr lang="en-US" sz="32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 Demi" pitchFamily="34" charset="0"/>
              </a:rPr>
              <a:t>sementara</a:t>
            </a: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8229600" cy="4602480"/>
        </p:xfrm>
        <a:graphic>
          <a:graphicData uri="http://schemas.openxmlformats.org/drawingml/2006/table">
            <a:tbl>
              <a:tblPr/>
              <a:tblGrid>
                <a:gridCol w="838200"/>
                <a:gridCol w="4800600"/>
                <a:gridCol w="25908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Langkah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Nama gerakan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Mengambil pulpen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Menjangkau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Memegang pulpen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Memegang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Membawa pulpen ke kertas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Membawa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Mengarahkan pulpen utk menulis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Mengarahkan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Menulis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Memakai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Mengembalikan pulpen ke tempatnya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Membawa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Memasukkan pulpen ke dlm tempatny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Mengarahkn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smntr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Melepaskan pulpen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Melepas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</a:rPr>
                        <a:t>Menggerakkan kembali tangn ke kertas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rlin Sans FB Demi" pitchFamily="34" charset="0"/>
                        </a:rPr>
                        <a:t>Menjangkau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28600"/>
            <a:ext cx="7543824" cy="639763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Berlin Sans FB Demi" pitchFamily="34" charset="0"/>
              </a:rPr>
              <a:t>Gerakan</a:t>
            </a:r>
            <a:r>
              <a:rPr lang="en-US" sz="4000" b="1" dirty="0">
                <a:solidFill>
                  <a:srgbClr val="FF0000"/>
                </a:solidFill>
                <a:latin typeface="Berlin Sans FB Demi" pitchFamily="34" charset="0"/>
              </a:rPr>
              <a:t> “</a:t>
            </a:r>
            <a:r>
              <a:rPr lang="en-US" sz="4000" b="1" dirty="0" err="1">
                <a:solidFill>
                  <a:srgbClr val="FF0000"/>
                </a:solidFill>
                <a:latin typeface="Berlin Sans FB Demi" pitchFamily="34" charset="0"/>
              </a:rPr>
              <a:t>Pemeriksaan</a:t>
            </a:r>
            <a:r>
              <a:rPr lang="en-US" sz="4000" b="1" dirty="0">
                <a:solidFill>
                  <a:srgbClr val="FF0000"/>
                </a:solidFill>
                <a:latin typeface="Berlin Sans FB Demi" pitchFamily="34" charset="0"/>
              </a:rPr>
              <a:t>” (</a:t>
            </a:r>
            <a:r>
              <a:rPr lang="en-US" sz="4000" b="1" dirty="0" err="1">
                <a:solidFill>
                  <a:srgbClr val="FF0000"/>
                </a:solidFill>
                <a:latin typeface="Berlin Sans FB Demi" pitchFamily="34" charset="0"/>
              </a:rPr>
              <a:t>Inspec</a:t>
            </a:r>
            <a:r>
              <a:rPr lang="en-US" sz="4000" b="1" dirty="0">
                <a:solidFill>
                  <a:srgbClr val="FF0000"/>
                </a:solidFill>
                <a:latin typeface="Berlin Sans FB Demi" pitchFamily="34" charset="0"/>
              </a:rPr>
              <a:t>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57290" y="1143000"/>
            <a:ext cx="755811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err="1">
                <a:latin typeface="Berlin Sans FB Demi" pitchFamily="34" charset="0"/>
              </a:rPr>
              <a:t>Elemen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ini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merupakan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pekerjaan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memeriksa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obyek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utk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mengetahui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apakah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obyek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telah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sesuai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standar</a:t>
            </a:r>
            <a:endParaRPr lang="en-US" sz="2400" b="1" dirty="0">
              <a:solidFill>
                <a:srgbClr val="FF0000"/>
              </a:solidFill>
              <a:latin typeface="Berlin Sans FB Dem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 err="1">
                <a:latin typeface="Berlin Sans FB Demi" pitchFamily="34" charset="0"/>
              </a:rPr>
              <a:t>Therblig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ini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dapat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berupa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gerakan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melihat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seperti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misalnya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memeriksa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warna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meraba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untuk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memeriksa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kehalusan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permukaan</a:t>
            </a:r>
            <a:r>
              <a:rPr lang="en-US" sz="2400" b="1" dirty="0">
                <a:latin typeface="Berlin Sans FB Demi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mencium</a:t>
            </a:r>
            <a:r>
              <a:rPr lang="en-US" sz="2400" b="1" dirty="0">
                <a:solidFill>
                  <a:srgbClr val="FF0000"/>
                </a:solidFill>
                <a:latin typeface="Berlin Sans FB Demi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Berlin Sans FB Demi" pitchFamily="34" charset="0"/>
              </a:rPr>
              <a:t>mendengarkan</a:t>
            </a:r>
            <a:r>
              <a:rPr lang="en-US" sz="2400" b="1" dirty="0">
                <a:latin typeface="Berlin Sans FB Demi" pitchFamily="34" charset="0"/>
              </a:rPr>
              <a:t>, </a:t>
            </a:r>
            <a:r>
              <a:rPr lang="en-US" sz="2400" b="1" dirty="0" err="1">
                <a:latin typeface="Berlin Sans FB Demi" pitchFamily="34" charset="0"/>
              </a:rPr>
              <a:t>kadang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merasakan</a:t>
            </a:r>
            <a:r>
              <a:rPr lang="en-US" sz="2400" b="1" dirty="0">
                <a:latin typeface="Berlin Sans FB Demi" pitchFamily="34" charset="0"/>
              </a:rPr>
              <a:t> (</a:t>
            </a:r>
            <a:r>
              <a:rPr lang="en-US" sz="2400" b="1" dirty="0" err="1">
                <a:latin typeface="Berlin Sans FB Demi" pitchFamily="34" charset="0"/>
              </a:rPr>
              <a:t>mencicipi</a:t>
            </a:r>
            <a:r>
              <a:rPr lang="en-US" sz="2400" b="1" dirty="0">
                <a:latin typeface="Berlin Sans FB Demi" pitchFamily="34" charset="0"/>
              </a:rPr>
              <a:t>) </a:t>
            </a:r>
            <a:r>
              <a:rPr lang="en-US" sz="2400" b="1" dirty="0" err="1">
                <a:latin typeface="Berlin Sans FB Demi" pitchFamily="34" charset="0"/>
              </a:rPr>
              <a:t>dengan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lidah</a:t>
            </a:r>
            <a:r>
              <a:rPr lang="en-US" sz="2400" b="1" dirty="0">
                <a:latin typeface="Berlin Sans FB Dem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b="1" dirty="0" err="1">
                <a:latin typeface="Berlin Sans FB Demi" pitchFamily="34" charset="0"/>
              </a:rPr>
              <a:t>Lamanya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gerakan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ini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tergantung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dari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kecepatan</a:t>
            </a:r>
            <a:r>
              <a:rPr lang="en-US" sz="2400" b="1" dirty="0">
                <a:solidFill>
                  <a:srgbClr val="FFFF00"/>
                </a:solidFill>
                <a:latin typeface="Berlin Sans FB Demi" pitchFamily="34" charset="0"/>
              </a:rPr>
              <a:t> operator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untuk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menemukan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perbedaan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antara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obyek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dgn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standar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yg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dibandingkan</a:t>
            </a:r>
            <a:endParaRPr lang="en-US" sz="2400" b="1" dirty="0"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28600"/>
            <a:ext cx="7543824" cy="1219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“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Pertanyaan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” 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sebagai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pedoman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untuk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memperbaiki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  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gerak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 “</a:t>
            </a:r>
            <a:r>
              <a:rPr lang="en-US" sz="3600" dirty="0" err="1">
                <a:solidFill>
                  <a:srgbClr val="FFFF00"/>
                </a:solidFill>
                <a:latin typeface="Berlin Sans FB Demi" pitchFamily="34" charset="0"/>
              </a:rPr>
              <a:t>memeriksa</a:t>
            </a:r>
            <a:r>
              <a:rPr lang="en-US" sz="3600" dirty="0">
                <a:solidFill>
                  <a:srgbClr val="FFFF00"/>
                </a:solidFill>
                <a:latin typeface="Berlin Sans FB Demi" pitchFamily="34" charset="0"/>
              </a:rPr>
              <a:t>”</a:t>
            </a:r>
            <a:r>
              <a:rPr lang="en-US" sz="3700" dirty="0">
                <a:latin typeface="Berlin Sans FB Demi" pitchFamily="34" charset="0"/>
              </a:rPr>
              <a:t> 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57290" y="1676400"/>
            <a:ext cx="7558110" cy="4800600"/>
          </a:xfrm>
        </p:spPr>
        <p:txBody>
          <a:bodyPr/>
          <a:lstStyle/>
          <a:p>
            <a:pPr>
              <a:buClr>
                <a:srgbClr val="FF3300"/>
              </a:buClr>
            </a:pPr>
            <a:r>
              <a:rPr lang="en-US" sz="2400" b="1" dirty="0" err="1">
                <a:latin typeface="Berlin Sans FB Demi" pitchFamily="34" charset="0"/>
              </a:rPr>
              <a:t>Dapatkah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gerakan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tersebut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dilakukan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sekaligus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bersamaan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dengan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therblig</a:t>
            </a:r>
            <a:r>
              <a:rPr lang="en-US" sz="2400" b="1" dirty="0">
                <a:latin typeface="Berlin Sans FB Demi" pitchFamily="34" charset="0"/>
              </a:rPr>
              <a:t> yang lain ?</a:t>
            </a:r>
          </a:p>
          <a:p>
            <a:pPr>
              <a:buClr>
                <a:srgbClr val="FF3300"/>
              </a:buClr>
            </a:pPr>
            <a:r>
              <a:rPr lang="en-US" sz="2400" b="1" dirty="0" err="1">
                <a:latin typeface="Berlin Sans FB Demi" pitchFamily="34" charset="0"/>
              </a:rPr>
              <a:t>Dapatkh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dipakai</a:t>
            </a:r>
            <a:r>
              <a:rPr lang="en-US" sz="2400" b="1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suatu</a:t>
            </a:r>
            <a:r>
              <a:rPr lang="en-US" sz="2400" b="1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alat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yg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dapat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memeriksa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beberapa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obyek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sekaligus</a:t>
            </a:r>
            <a:r>
              <a:rPr lang="en-US" sz="2400" b="1" dirty="0">
                <a:latin typeface="Berlin Sans FB Demi" pitchFamily="34" charset="0"/>
              </a:rPr>
              <a:t>?</a:t>
            </a:r>
          </a:p>
          <a:p>
            <a:pPr>
              <a:buClr>
                <a:srgbClr val="FF3300"/>
              </a:buClr>
            </a:pPr>
            <a:r>
              <a:rPr lang="en-US" sz="2400" b="1" dirty="0" err="1">
                <a:latin typeface="Berlin Sans FB Demi" pitchFamily="34" charset="0"/>
              </a:rPr>
              <a:t>Apakah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penambahan</a:t>
            </a:r>
            <a:r>
              <a:rPr lang="en-US" sz="2400" b="1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cahaya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dapat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mempercepat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pemeriksaan</a:t>
            </a:r>
            <a:r>
              <a:rPr lang="en-US" sz="2400" b="1" dirty="0">
                <a:latin typeface="Berlin Sans FB Demi" pitchFamily="34" charset="0"/>
              </a:rPr>
              <a:t> ?</a:t>
            </a:r>
          </a:p>
          <a:p>
            <a:pPr>
              <a:buClr>
                <a:srgbClr val="FF3300"/>
              </a:buClr>
            </a:pPr>
            <a:r>
              <a:rPr lang="en-US" sz="2400" b="1" dirty="0" err="1">
                <a:latin typeface="Berlin Sans FB Demi" pitchFamily="34" charset="0"/>
              </a:rPr>
              <a:t>Apakah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jarak</a:t>
            </a:r>
            <a:r>
              <a:rPr lang="en-US" sz="2400" b="1" dirty="0">
                <a:solidFill>
                  <a:srgbClr val="FFFF00"/>
                </a:solidFill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obyek</a:t>
            </a:r>
            <a:r>
              <a:rPr lang="en-US" sz="2400" b="1" dirty="0">
                <a:latin typeface="Berlin Sans FB Demi" pitchFamily="34" charset="0"/>
              </a:rPr>
              <a:t> yang </a:t>
            </a:r>
            <a:r>
              <a:rPr lang="en-US" sz="2400" b="1" dirty="0" err="1">
                <a:latin typeface="Berlin Sans FB Demi" pitchFamily="34" charset="0"/>
              </a:rPr>
              <a:t>diperiksa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sudah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tepat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dari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mata</a:t>
            </a:r>
            <a:r>
              <a:rPr lang="en-US" sz="2400" b="1" dirty="0">
                <a:latin typeface="Berlin Sans FB Demi" pitchFamily="34" charset="0"/>
              </a:rPr>
              <a:t> operator ?</a:t>
            </a:r>
          </a:p>
          <a:p>
            <a:pPr>
              <a:buClr>
                <a:srgbClr val="FF3300"/>
              </a:buClr>
            </a:pPr>
            <a:r>
              <a:rPr lang="en-US" sz="2400" b="1" dirty="0" err="1">
                <a:latin typeface="Berlin Sans FB Demi" pitchFamily="34" charset="0"/>
              </a:rPr>
              <a:t>Apkah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dapat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dipakai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Berlin Sans FB Demi" pitchFamily="34" charset="0"/>
              </a:rPr>
              <a:t>alat</a:t>
            </a:r>
            <a:r>
              <a:rPr lang="en-US" sz="2400" b="1" dirty="0">
                <a:solidFill>
                  <a:srgbClr val="FFFF00"/>
                </a:solidFill>
                <a:latin typeface="Berlin Sans FB Demi" pitchFamily="34" charset="0"/>
              </a:rPr>
              <a:t> bantu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atau</a:t>
            </a:r>
            <a:r>
              <a:rPr lang="en-US" sz="2400" b="1" dirty="0">
                <a:latin typeface="Berlin Sans FB Demi" pitchFamily="34" charset="0"/>
              </a:rPr>
              <a:t>  </a:t>
            </a:r>
            <a:r>
              <a:rPr lang="en-US" sz="2400" b="1" dirty="0" err="1">
                <a:latin typeface="Berlin Sans FB Demi" pitchFamily="34" charset="0"/>
              </a:rPr>
              <a:t>atau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menggantikan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bagian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tubuh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untuk</a:t>
            </a:r>
            <a:r>
              <a:rPr lang="en-US" sz="2400" b="1" dirty="0">
                <a:latin typeface="Berlin Sans FB Demi" pitchFamily="34" charset="0"/>
              </a:rPr>
              <a:t> </a:t>
            </a:r>
            <a:r>
              <a:rPr lang="en-US" sz="2400" b="1" dirty="0" err="1">
                <a:latin typeface="Berlin Sans FB Demi" pitchFamily="34" charset="0"/>
              </a:rPr>
              <a:t>pemeriksaan</a:t>
            </a:r>
            <a:r>
              <a:rPr lang="en-US" sz="2400" b="1" dirty="0">
                <a:latin typeface="Berlin Sans FB Demi" pitchFamily="34" charset="0"/>
              </a:rPr>
              <a:t> ?</a:t>
            </a:r>
          </a:p>
          <a:p>
            <a:pPr>
              <a:buClr>
                <a:srgbClr val="FF3300"/>
              </a:buClr>
            </a:pPr>
            <a:endParaRPr lang="en-US" sz="2400" b="1" dirty="0">
              <a:latin typeface="Berlin Sans FB Dem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4625"/>
            <a:ext cx="8229600" cy="868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0">
                <a:solidFill>
                  <a:srgbClr val="FFFF00"/>
                </a:solidFill>
                <a:latin typeface="Berlin Sans FB Demi" pitchFamily="34" charset="0"/>
              </a:rPr>
              <a:t>Gerak Perakitan (asemble) dan gerak Lepas rakit ( diasemble)</a:t>
            </a:r>
          </a:p>
        </p:txBody>
      </p:sp>
      <p:pic>
        <p:nvPicPr>
          <p:cNvPr id="13312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219200"/>
            <a:ext cx="3352800" cy="2057400"/>
          </a:xfrm>
          <a:solidFill>
            <a:srgbClr val="FFCCFF"/>
          </a:solidFill>
          <a:ln w="28575">
            <a:solidFill>
              <a:srgbClr val="00FF00"/>
            </a:solidFill>
          </a:ln>
        </p:spPr>
      </p:pic>
      <p:pic>
        <p:nvPicPr>
          <p:cNvPr id="13312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724400" y="1219200"/>
            <a:ext cx="2133600" cy="2286000"/>
          </a:xfrm>
          <a:solidFill>
            <a:srgbClr val="FFFFCC"/>
          </a:solidFill>
          <a:ln w="28575">
            <a:solidFill>
              <a:srgbClr val="FF0066"/>
            </a:solidFill>
          </a:ln>
        </p:spPr>
      </p:pic>
      <p:sp>
        <p:nvSpPr>
          <p:cNvPr id="133125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304800" y="3524250"/>
            <a:ext cx="8534400" cy="2895600"/>
          </a:xfrm>
        </p:spPr>
        <p:txBody>
          <a:bodyPr>
            <a:normAutofit lnSpcReduction="10000"/>
          </a:bodyPr>
          <a:lstStyle/>
          <a:p>
            <a:r>
              <a:rPr lang="en-US" sz="2000" b="1" i="1">
                <a:solidFill>
                  <a:srgbClr val="FFFF00"/>
                </a:solidFill>
                <a:latin typeface="Berlin Sans FB Demi" pitchFamily="34" charset="0"/>
              </a:rPr>
              <a:t>Gerak perakitan</a:t>
            </a:r>
            <a:r>
              <a:rPr lang="en-US" sz="2000" b="1">
                <a:latin typeface="Berlin Sans FB Demi" pitchFamily="34" charset="0"/>
              </a:rPr>
              <a:t> adalah gerak untuk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menggabungkan dua obyek</a:t>
            </a:r>
            <a:r>
              <a:rPr lang="en-US" sz="2000" b="1">
                <a:latin typeface="Berlin Sans FB Demi" pitchFamily="34" charset="0"/>
              </a:rPr>
              <a:t> atau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 lebih</a:t>
            </a:r>
            <a:r>
              <a:rPr lang="en-US" sz="2000" b="1">
                <a:latin typeface="Berlin Sans FB Demi" pitchFamily="34" charset="0"/>
              </a:rPr>
              <a:t> agar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jadi satu kesatuan</a:t>
            </a:r>
            <a:r>
              <a:rPr lang="en-US" sz="2000" b="1">
                <a:latin typeface="Berlin Sans FB Demi" pitchFamily="34" charset="0"/>
              </a:rPr>
              <a:t> ( gerak ini biasanya didahului oleh therblig membawa atau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mengarahkan</a:t>
            </a:r>
            <a:r>
              <a:rPr lang="en-US" sz="2000" b="1">
                <a:latin typeface="Berlin Sans FB Demi" pitchFamily="34" charset="0"/>
              </a:rPr>
              <a:t>, kemudian dilanjutkan dengan therblig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melepas</a:t>
            </a:r>
          </a:p>
          <a:p>
            <a:r>
              <a:rPr lang="en-US" sz="2000" b="1" i="1">
                <a:solidFill>
                  <a:srgbClr val="FFFF00"/>
                </a:solidFill>
                <a:latin typeface="Berlin Sans FB Demi" pitchFamily="34" charset="0"/>
              </a:rPr>
              <a:t>Gerak lepas rakit</a:t>
            </a:r>
            <a:r>
              <a:rPr lang="en-US" sz="2000" b="1" i="1">
                <a:latin typeface="Berlin Sans FB Demi" pitchFamily="34" charset="0"/>
              </a:rPr>
              <a:t> </a:t>
            </a:r>
            <a:r>
              <a:rPr lang="en-US" sz="2000" b="1">
                <a:latin typeface="Berlin Sans FB Demi" pitchFamily="34" charset="0"/>
              </a:rPr>
              <a:t>adalah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kebalikan gerak perakitan</a:t>
            </a:r>
            <a:r>
              <a:rPr lang="en-US" sz="2000" b="1">
                <a:latin typeface="Berlin Sans FB Demi" pitchFamily="34" charset="0"/>
              </a:rPr>
              <a:t>, dengan tujuan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memisahkan dua obyeh /lebih</a:t>
            </a:r>
            <a:r>
              <a:rPr lang="en-US" sz="2000" b="1">
                <a:latin typeface="Berlin Sans FB Demi" pitchFamily="34" charset="0"/>
              </a:rPr>
              <a:t> yg telah menyatu (Gerak ini biasanya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didahului </a:t>
            </a:r>
            <a:r>
              <a:rPr lang="en-US" sz="2000" b="1">
                <a:latin typeface="Berlin Sans FB Demi" pitchFamily="34" charset="0"/>
              </a:rPr>
              <a:t>oleh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memegang,</a:t>
            </a:r>
            <a:r>
              <a:rPr lang="en-US" sz="2000" b="1">
                <a:latin typeface="Berlin Sans FB Demi" pitchFamily="34" charset="0"/>
              </a:rPr>
              <a:t> kemudian dilanjutkan dengan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melepas</a:t>
            </a:r>
            <a:r>
              <a:rPr lang="en-US" sz="2000" b="1">
                <a:latin typeface="Berlin Sans FB Demi" pitchFamily="34" charset="0"/>
              </a:rPr>
              <a:t>). Jadi dimulai dari memegang obyek dilanjutkan dengan usaha memisahkan obyek dan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berakhir</a:t>
            </a:r>
            <a:r>
              <a:rPr lang="en-US" sz="2000" b="1">
                <a:latin typeface="Berlin Sans FB Demi" pitchFamily="34" charset="0"/>
              </a:rPr>
              <a:t> pada saat obyek telah </a:t>
            </a:r>
            <a:r>
              <a:rPr lang="en-US" sz="2000" b="1">
                <a:solidFill>
                  <a:srgbClr val="FFFF00"/>
                </a:solidFill>
                <a:latin typeface="Berlin Sans FB Demi" pitchFamily="34" charset="0"/>
              </a:rPr>
              <a:t>terpisahkan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D529-2C9A-4DC9-8F73-B00BF861A9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animBg="1"/>
      <p:bldP spid="133124" grpId="0" animBg="1"/>
      <p:bldP spid="13312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Berlin Sans FB Demi" pitchFamily="34" charset="0"/>
              </a:rPr>
              <a:t>Gerak “Memakai” (Use)</a:t>
            </a:r>
          </a:p>
        </p:txBody>
      </p:sp>
      <p:pic>
        <p:nvPicPr>
          <p:cNvPr id="11878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5763" y="1600200"/>
            <a:ext cx="4386262" cy="4525963"/>
          </a:xfrm>
          <a:solidFill>
            <a:srgbClr val="FFFFCC"/>
          </a:solidFill>
          <a:ln w="28575">
            <a:solidFill>
              <a:srgbClr val="FF0066"/>
            </a:solidFill>
          </a:ln>
        </p:spPr>
      </p:pic>
      <p:sp>
        <p:nvSpPr>
          <p:cNvPr id="11878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00600" y="1600200"/>
            <a:ext cx="4038600" cy="4525963"/>
          </a:xfrm>
        </p:spPr>
        <p:txBody>
          <a:bodyPr/>
          <a:lstStyle/>
          <a:p>
            <a:r>
              <a:rPr lang="en-US" sz="2600" b="1">
                <a:latin typeface="Berlin Sans FB Demi" pitchFamily="34" charset="0"/>
              </a:rPr>
              <a:t>Gerak memakai adalah gerak satu tangan / kedua tangan untuk menggunakan alat</a:t>
            </a:r>
          </a:p>
          <a:p>
            <a:r>
              <a:rPr lang="en-US" sz="2600" b="1">
                <a:latin typeface="Berlin Sans FB Demi" pitchFamily="34" charset="0"/>
              </a:rPr>
              <a:t>Lamanya gerak ini tergantung dari jenis pekerjaannnya dan juga ketrampilan pekerjanya</a:t>
            </a:r>
          </a:p>
          <a:p>
            <a:endParaRPr lang="en-US" sz="2600" b="1">
              <a:latin typeface="Berlin Sans FB Dem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animBg="1"/>
      <p:bldP spid="1187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STUDI GERAKAN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latin typeface="Berlin Sans FB Demi" pitchFamily="34" charset="0"/>
              </a:rPr>
              <a:t>Untuk meng</a:t>
            </a:r>
            <a:r>
              <a:rPr lang="en-US" b="1" dirty="0" err="1" smtClean="0">
                <a:latin typeface="Berlin Sans FB Demi" pitchFamily="34" charset="0"/>
              </a:rPr>
              <a:t>urangi</a:t>
            </a:r>
            <a:r>
              <a:rPr lang="en-US" b="1" dirty="0" smtClean="0">
                <a:latin typeface="Berlin Sans FB Demi" pitchFamily="34" charset="0"/>
              </a:rPr>
              <a:t> /</a:t>
            </a:r>
            <a:r>
              <a:rPr lang="id-ID" b="1" dirty="0" smtClean="0">
                <a:latin typeface="Berlin Sans FB Demi" pitchFamily="34" charset="0"/>
              </a:rPr>
              <a:t>meng</a:t>
            </a:r>
            <a:r>
              <a:rPr lang="en-US" b="1" dirty="0" err="1" smtClean="0">
                <a:latin typeface="Berlin Sans FB Demi" pitchFamily="34" charset="0"/>
              </a:rPr>
              <a:t>hilangkan</a:t>
            </a:r>
            <a:r>
              <a:rPr lang="id-ID" b="1" dirty="0" smtClean="0">
                <a:latin typeface="Berlin Sans FB Demi" pitchFamily="34" charset="0"/>
              </a:rPr>
              <a:t> gerakan yang tidak efektif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sehingga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dapat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menghemat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waktu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kerja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dapat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menghemat</a:t>
            </a:r>
            <a:r>
              <a:rPr lang="en-US" b="1" dirty="0" smtClean="0">
                <a:latin typeface="Berlin Sans FB Demi" pitchFamily="34" charset="0"/>
              </a:rPr>
              <a:t> pula </a:t>
            </a:r>
            <a:r>
              <a:rPr lang="en-US" b="1" dirty="0" err="1" smtClean="0">
                <a:latin typeface="Berlin Sans FB Demi" pitchFamily="34" charset="0"/>
              </a:rPr>
              <a:t>pemakaian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alat</a:t>
            </a:r>
            <a:r>
              <a:rPr lang="en-US" b="1" dirty="0" smtClean="0">
                <a:latin typeface="Berlin Sans FB Demi" pitchFamily="34" charset="0"/>
              </a:rPr>
              <a:t> /</a:t>
            </a:r>
            <a:r>
              <a:rPr lang="en-US" b="1" dirty="0" err="1" smtClean="0">
                <a:latin typeface="Berlin Sans FB Demi" pitchFamily="34" charset="0"/>
              </a:rPr>
              <a:t>fasilitas</a:t>
            </a:r>
            <a:r>
              <a:rPr lang="id-ID" b="1" dirty="0" smtClean="0">
                <a:latin typeface="Berlin Sans FB Demi" pitchFamily="34" charset="0"/>
              </a:rPr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/>
          <a:lstStyle/>
          <a:p>
            <a:r>
              <a:rPr lang="en-US" sz="2800">
                <a:solidFill>
                  <a:srgbClr val="FFFF00"/>
                </a:solidFill>
                <a:latin typeface="Franklin Gothic Medium" pitchFamily="34" charset="0"/>
              </a:rPr>
              <a:t>“Pertanyaan”</a:t>
            </a:r>
            <a:r>
              <a:rPr lang="en-US" sz="2800">
                <a:solidFill>
                  <a:schemeClr val="tx1"/>
                </a:solidFill>
                <a:latin typeface="Franklin Gothic Medium" pitchFamily="34" charset="0"/>
              </a:rPr>
              <a:t> yg bisa dipakai sbg pedoman untuk perbaikan gerak </a:t>
            </a:r>
            <a:r>
              <a:rPr lang="en-US" sz="2800" i="1">
                <a:solidFill>
                  <a:srgbClr val="FFFF00"/>
                </a:solidFill>
                <a:latin typeface="Franklin Gothic Medium" pitchFamily="34" charset="0"/>
              </a:rPr>
              <a:t>“Merakit” “Lepas rakit”</a:t>
            </a:r>
            <a:r>
              <a:rPr lang="en-US" sz="2800">
                <a:solidFill>
                  <a:schemeClr val="tx1"/>
                </a:solidFill>
                <a:latin typeface="Franklin Gothic Medium" pitchFamily="34" charset="0"/>
              </a:rPr>
              <a:t> &amp; </a:t>
            </a:r>
            <a:r>
              <a:rPr lang="en-US" sz="2800" i="1">
                <a:solidFill>
                  <a:srgbClr val="FFFF00"/>
                </a:solidFill>
                <a:latin typeface="Franklin Gothic Medium" pitchFamily="34" charset="0"/>
              </a:rPr>
              <a:t>“Memakai”</a:t>
            </a:r>
          </a:p>
        </p:txBody>
      </p:sp>
      <p:pic>
        <p:nvPicPr>
          <p:cNvPr id="15974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solidFill>
            <a:srgbClr val="FFFF99"/>
          </a:solidFill>
        </p:spPr>
      </p:pic>
      <p:sp>
        <p:nvSpPr>
          <p:cNvPr id="159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4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Dapatkah dipakai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perkakas pembantu</a:t>
            </a:r>
            <a:r>
              <a:rPr lang="en-US" sz="2400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Dapatkah aktifitas pekerjaan dilakukan oleh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peralatan secara otomatis ?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Dapatkah melakukan perakitan dengan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beberapa unit sekaligus ?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Berlin Sans FB Demi" pitchFamily="34" charset="0"/>
              </a:rPr>
              <a:t>Apakah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peralatan</a:t>
            </a:r>
            <a:r>
              <a:rPr lang="en-US" sz="2400">
                <a:latin typeface="Berlin Sans FB Demi" pitchFamily="34" charset="0"/>
              </a:rPr>
              <a:t>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telah </a:t>
            </a:r>
            <a:r>
              <a:rPr lang="en-US" sz="2400">
                <a:latin typeface="Berlin Sans FB Demi" pitchFamily="34" charset="0"/>
              </a:rPr>
              <a:t>dijalankan secara </a:t>
            </a:r>
            <a:r>
              <a:rPr lang="en-US" sz="2400">
                <a:solidFill>
                  <a:srgbClr val="FFFF00"/>
                </a:solidFill>
                <a:latin typeface="Berlin Sans FB Demi" pitchFamily="34" charset="0"/>
              </a:rPr>
              <a:t>efisien ? </a:t>
            </a:r>
            <a:r>
              <a:rPr lang="en-US" sz="2000" b="1" i="1">
                <a:latin typeface="Berlin Sans FB Demi" pitchFamily="34" charset="0"/>
              </a:rPr>
              <a:t>ex; pd mesin bubut </a:t>
            </a:r>
            <a:r>
              <a:rPr lang="en-US" sz="2000" b="1" i="1">
                <a:solidFill>
                  <a:srgbClr val="FFFF00"/>
                </a:solidFill>
                <a:latin typeface="Berlin Sans FB Demi" pitchFamily="34" charset="0"/>
              </a:rPr>
              <a:t>Feeding (ingsut)</a:t>
            </a:r>
            <a:r>
              <a:rPr lang="en-US" sz="2000" b="1" i="1">
                <a:latin typeface="Berlin Sans FB Demi" pitchFamily="34" charset="0"/>
              </a:rPr>
              <a:t> </a:t>
            </a:r>
            <a:r>
              <a:rPr lang="en-US" sz="2000" b="1" i="1">
                <a:solidFill>
                  <a:srgbClr val="FFFF00"/>
                </a:solidFill>
                <a:latin typeface="Berlin Sans FB Demi" pitchFamily="34" charset="0"/>
              </a:rPr>
              <a:t>&amp; kecepatan</a:t>
            </a:r>
            <a:r>
              <a:rPr lang="en-US" sz="2000" b="1" i="1">
                <a:latin typeface="Berlin Sans FB Demi" pitchFamily="34" charset="0"/>
              </a:rPr>
              <a:t> sdh sesuai 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9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9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9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9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7" grpId="0" animBg="1"/>
      <p:bldP spid="15974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rgbClr val="FFFF00"/>
                </a:solidFill>
                <a:latin typeface="Berlin Sans FB Demi" pitchFamily="34" charset="0"/>
              </a:rPr>
              <a:t>Kelambatan Tak terhindarkan (Unavoidable Delay)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Berlin Sans FB Demi" pitchFamily="34" charset="0"/>
              </a:rPr>
              <a:t>Adalah kelambatan yang diakibatkan hal-hal yang tak dapat dihindari dan di luar lkemampuan pekerja</a:t>
            </a:r>
          </a:p>
          <a:p>
            <a:pPr>
              <a:buFontTx/>
              <a:buNone/>
            </a:pPr>
            <a:r>
              <a:rPr lang="en-US" sz="2400">
                <a:latin typeface="Berlin Sans FB Demi" pitchFamily="34" charset="0"/>
              </a:rPr>
              <a:t>Contoh :</a:t>
            </a:r>
          </a:p>
          <a:p>
            <a:r>
              <a:rPr lang="en-US" sz="2400">
                <a:latin typeface="Berlin Sans FB Demi" pitchFamily="34" charset="0"/>
              </a:rPr>
              <a:t>Operator mesin drill, sesuai ketentuan cara kerja (sbgmn sifat pekerjaannya) hanya memungkinkan satu tangan bekerja</a:t>
            </a:r>
          </a:p>
          <a:p>
            <a:r>
              <a:rPr lang="en-US" sz="2400">
                <a:latin typeface="Berlin Sans FB Demi" pitchFamily="34" charset="0"/>
              </a:rPr>
              <a:t>Gangguan-gangguan seperti padamnya listrik, rusaknya alat-alat dll</a:t>
            </a:r>
          </a:p>
          <a:p>
            <a:pPr>
              <a:buFontTx/>
              <a:buNone/>
            </a:pPr>
            <a:r>
              <a:rPr lang="en-US" sz="2400">
                <a:latin typeface="Berlin Sans FB Demi" pitchFamily="34" charset="0"/>
              </a:rPr>
              <a:t>Perbaikan pada kelambatan ini dapat dikurangi dengan perbaikan pada proses operasi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>
                <a:solidFill>
                  <a:srgbClr val="FFFF66"/>
                </a:solidFill>
                <a:latin typeface="Berlin Sans FB Demi" pitchFamily="34" charset="0"/>
              </a:rPr>
              <a:t>Kelambatan dapat dihindarkan (Avoidable Delay)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FFFFFF"/>
                </a:solidFill>
                <a:latin typeface="Berlin Sans FB Demi" pitchFamily="34" charset="0"/>
              </a:rPr>
              <a:t>Adalah kelambatan yang muncul  sebagai akibat adanya  hal-hal tertentu dari pekerja selama berlangsungnya pekerjaan</a:t>
            </a:r>
          </a:p>
          <a:p>
            <a:r>
              <a:rPr lang="en-US" sz="2800" b="1">
                <a:solidFill>
                  <a:srgbClr val="FFFFFF"/>
                </a:solidFill>
                <a:latin typeface="Berlin Sans FB Demi" pitchFamily="34" charset="0"/>
              </a:rPr>
              <a:t>Misalnya pekerja sakit, merokok atau stres dan lain-lain</a:t>
            </a:r>
          </a:p>
          <a:p>
            <a:pPr>
              <a:buFontTx/>
              <a:buNone/>
            </a:pPr>
            <a:r>
              <a:rPr lang="en-US" sz="2800" b="1">
                <a:solidFill>
                  <a:srgbClr val="FFFFFF"/>
                </a:solidFill>
                <a:latin typeface="Berlin Sans FB Demi" pitchFamily="34" charset="0"/>
              </a:rPr>
              <a:t>Untuk mengurangi kelambatan ini harus diadakan perbaikan oleh pekerjanya sendiri tanpa harus merubah proses operasinya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0575"/>
          </a:xfrm>
        </p:spPr>
        <p:txBody>
          <a:bodyPr/>
          <a:lstStyle/>
          <a:p>
            <a:r>
              <a:rPr lang="en-US" sz="3200" b="1">
                <a:solidFill>
                  <a:srgbClr val="FFFF00"/>
                </a:solidFill>
              </a:rPr>
              <a:t>ISTIRAHAT (Rest to Overcome fatique)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42976" y="1066800"/>
            <a:ext cx="7848624" cy="5059363"/>
          </a:xfrm>
        </p:spPr>
        <p:txBody>
          <a:bodyPr/>
          <a:lstStyle/>
          <a:p>
            <a:r>
              <a:rPr lang="en-US" sz="2200" b="1" dirty="0" err="1">
                <a:latin typeface="Franklin Gothic Medium" pitchFamily="34" charset="0"/>
              </a:rPr>
              <a:t>Waktu</a:t>
            </a:r>
            <a:r>
              <a:rPr lang="en-US" sz="2200" b="1" dirty="0">
                <a:latin typeface="Franklin Gothic Medium" pitchFamily="34" charset="0"/>
              </a:rPr>
              <a:t> yang </a:t>
            </a:r>
            <a:r>
              <a:rPr lang="en-US" sz="2200" b="1" dirty="0" err="1">
                <a:latin typeface="Franklin Gothic Medium" pitchFamily="34" charset="0"/>
              </a:rPr>
              <a:t>dibutuhkan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untuk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memulihkan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lagi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kondisi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badannya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dari</a:t>
            </a:r>
            <a:r>
              <a:rPr lang="en-US" sz="2200" b="1" dirty="0">
                <a:latin typeface="Franklin Gothic Medium" pitchFamily="34" charset="0"/>
              </a:rPr>
              <a:t> rasa </a:t>
            </a:r>
            <a:r>
              <a:rPr lang="en-US" sz="2200" b="1" dirty="0" err="1">
                <a:latin typeface="Franklin Gothic Medium" pitchFamily="34" charset="0"/>
              </a:rPr>
              <a:t>fatique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sebagai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akibat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kerja</a:t>
            </a:r>
            <a:r>
              <a:rPr lang="en-US" sz="2200" b="1" dirty="0">
                <a:latin typeface="Franklin Gothic Medium" pitchFamily="34" charset="0"/>
              </a:rPr>
              <a:t> yang </a:t>
            </a:r>
            <a:r>
              <a:rPr lang="en-US" sz="2200" b="1" dirty="0" err="1">
                <a:latin typeface="Franklin Gothic Medium" pitchFamily="34" charset="0"/>
              </a:rPr>
              <a:t>berbeda-beda</a:t>
            </a:r>
            <a:r>
              <a:rPr lang="en-US" sz="2200" b="1" dirty="0">
                <a:latin typeface="Franklin Gothic Medium" pitchFamily="34" charset="0"/>
              </a:rPr>
              <a:t>, </a:t>
            </a:r>
            <a:r>
              <a:rPr lang="en-US" sz="2200" b="1" dirty="0" err="1">
                <a:latin typeface="Franklin Gothic Medium" pitchFamily="34" charset="0"/>
              </a:rPr>
              <a:t>tidak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saja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jenisnya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tapi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juga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individu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 smtClean="0">
                <a:latin typeface="Franklin Gothic Medium" pitchFamily="34" charset="0"/>
              </a:rPr>
              <a:t>pekerjanya</a:t>
            </a:r>
            <a:endParaRPr lang="id-ID" sz="2200" b="1" dirty="0" smtClean="0">
              <a:latin typeface="Franklin Gothic Medium" pitchFamily="34" charset="0"/>
            </a:endParaRPr>
          </a:p>
          <a:p>
            <a:endParaRPr lang="en-US" sz="2200" b="1" dirty="0">
              <a:latin typeface="Franklin Gothic Medium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 err="1">
                <a:solidFill>
                  <a:srgbClr val="FFFF00"/>
                </a:solidFill>
                <a:latin typeface="Franklin Gothic Medium" pitchFamily="34" charset="0"/>
              </a:rPr>
              <a:t>Pertanyaan</a:t>
            </a:r>
            <a:r>
              <a:rPr lang="en-US" sz="2200" b="1" dirty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Franklin Gothic Medium" pitchFamily="34" charset="0"/>
              </a:rPr>
              <a:t>untuk</a:t>
            </a:r>
            <a:r>
              <a:rPr lang="en-US" sz="2200" b="1" dirty="0">
                <a:solidFill>
                  <a:srgbClr val="FFFF00"/>
                </a:solidFill>
                <a:latin typeface="Franklin Gothic Medium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Franklin Gothic Medium" pitchFamily="34" charset="0"/>
              </a:rPr>
              <a:t>Perbaikannya</a:t>
            </a:r>
            <a:r>
              <a:rPr lang="en-US" sz="2200" b="1" dirty="0">
                <a:solidFill>
                  <a:srgbClr val="FFFF00"/>
                </a:solidFill>
                <a:latin typeface="Franklin Gothic Medium" pitchFamily="34" charset="0"/>
              </a:rPr>
              <a:t> :</a:t>
            </a:r>
          </a:p>
          <a:p>
            <a:r>
              <a:rPr lang="en-US" sz="2200" b="1" dirty="0" err="1">
                <a:latin typeface="Franklin Gothic Medium" pitchFamily="34" charset="0"/>
              </a:rPr>
              <a:t>Anggota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tubuh</a:t>
            </a:r>
            <a:r>
              <a:rPr lang="en-US" sz="2200" b="1" dirty="0">
                <a:latin typeface="Franklin Gothic Medium" pitchFamily="34" charset="0"/>
              </a:rPr>
              <a:t> yang </a:t>
            </a:r>
            <a:r>
              <a:rPr lang="en-US" sz="2200" b="1" dirty="0" err="1">
                <a:latin typeface="Franklin Gothic Medium" pitchFamily="34" charset="0"/>
              </a:rPr>
              <a:t>digunakan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sudah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tepat</a:t>
            </a:r>
            <a:r>
              <a:rPr lang="en-US" sz="2200" b="1" dirty="0">
                <a:latin typeface="Franklin Gothic Medium" pitchFamily="34" charset="0"/>
              </a:rPr>
              <a:t> ?</a:t>
            </a:r>
          </a:p>
          <a:p>
            <a:r>
              <a:rPr lang="en-US" sz="2200" b="1" dirty="0" err="1">
                <a:latin typeface="Franklin Gothic Medium" pitchFamily="34" charset="0"/>
              </a:rPr>
              <a:t>Apakah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temperatur</a:t>
            </a:r>
            <a:r>
              <a:rPr lang="en-US" sz="2200" b="1" dirty="0">
                <a:latin typeface="Franklin Gothic Medium" pitchFamily="34" charset="0"/>
              </a:rPr>
              <a:t>, </a:t>
            </a:r>
            <a:r>
              <a:rPr lang="en-US" sz="2200" b="1" dirty="0" err="1">
                <a:latin typeface="Franklin Gothic Medium" pitchFamily="34" charset="0"/>
              </a:rPr>
              <a:t>kelembaban</a:t>
            </a:r>
            <a:r>
              <a:rPr lang="en-US" sz="2200" b="1" dirty="0">
                <a:latin typeface="Franklin Gothic Medium" pitchFamily="34" charset="0"/>
              </a:rPr>
              <a:t>, </a:t>
            </a:r>
            <a:r>
              <a:rPr lang="en-US" sz="2200" b="1" dirty="0" err="1">
                <a:latin typeface="Franklin Gothic Medium" pitchFamily="34" charset="0"/>
              </a:rPr>
              <a:t>kebisingan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kondisi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kerja</a:t>
            </a:r>
            <a:r>
              <a:rPr lang="en-US" sz="2200" b="1" dirty="0">
                <a:latin typeface="Franklin Gothic Medium" pitchFamily="34" charset="0"/>
              </a:rPr>
              <a:t> yang lain </a:t>
            </a:r>
            <a:r>
              <a:rPr lang="en-US" sz="2200" b="1" dirty="0" err="1">
                <a:latin typeface="Franklin Gothic Medium" pitchFamily="34" charset="0"/>
              </a:rPr>
              <a:t>telah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memuaskan</a:t>
            </a:r>
            <a:r>
              <a:rPr lang="en-US" sz="2200" b="1" dirty="0">
                <a:latin typeface="Franklin Gothic Medium" pitchFamily="34" charset="0"/>
              </a:rPr>
              <a:t> ?</a:t>
            </a:r>
          </a:p>
          <a:p>
            <a:r>
              <a:rPr lang="en-US" sz="2200" b="1" dirty="0" err="1">
                <a:latin typeface="Franklin Gothic Medium" pitchFamily="34" charset="0"/>
              </a:rPr>
              <a:t>Apakah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ukuran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kursi</a:t>
            </a:r>
            <a:r>
              <a:rPr lang="en-US" sz="2200" b="1" dirty="0">
                <a:latin typeface="Franklin Gothic Medium" pitchFamily="34" charset="0"/>
              </a:rPr>
              <a:t> &amp; </a:t>
            </a:r>
            <a:r>
              <a:rPr lang="en-US" sz="2200" b="1" dirty="0" err="1">
                <a:latin typeface="Franklin Gothic Medium" pitchFamily="34" charset="0"/>
              </a:rPr>
              <a:t>meja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telah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sesuai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dengan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pekerja</a:t>
            </a:r>
            <a:r>
              <a:rPr lang="en-US" sz="2200" b="1" dirty="0">
                <a:latin typeface="Franklin Gothic Medium" pitchFamily="34" charset="0"/>
              </a:rPr>
              <a:t> ?</a:t>
            </a:r>
          </a:p>
          <a:p>
            <a:r>
              <a:rPr lang="en-US" sz="2200" b="1" dirty="0" err="1">
                <a:latin typeface="Franklin Gothic Medium" pitchFamily="34" charset="0"/>
              </a:rPr>
              <a:t>Apakah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posisi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kerja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terbaik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telah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ditentukan</a:t>
            </a:r>
            <a:r>
              <a:rPr lang="en-US" sz="2200" b="1" dirty="0">
                <a:latin typeface="Franklin Gothic Medium" pitchFamily="34" charset="0"/>
              </a:rPr>
              <a:t>?</a:t>
            </a:r>
          </a:p>
          <a:p>
            <a:r>
              <a:rPr lang="en-US" sz="2200" b="1" dirty="0" err="1">
                <a:latin typeface="Franklin Gothic Medium" pitchFamily="34" charset="0"/>
              </a:rPr>
              <a:t>Apakah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gizi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makanan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dari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pekerja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telah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mencukupi</a:t>
            </a:r>
            <a:r>
              <a:rPr lang="en-US" sz="2200" b="1" dirty="0">
                <a:latin typeface="Franklin Gothic Medium" pitchFamily="34" charset="0"/>
              </a:rPr>
              <a:t>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Picture 4" descr="Untitled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71670" y="571480"/>
            <a:ext cx="4572032" cy="568442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Tugas Kelompok : 3 orang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Cari contoh 17 gerakan Therbliq disertai dengan gambarnya !</a:t>
            </a:r>
          </a:p>
          <a:p>
            <a:pPr eaLnBrk="1" hangingPunct="1"/>
            <a:r>
              <a:rPr lang="en-US" smtClean="0"/>
              <a:t>Buat dalam bentuk kliping kemudian dijilid</a:t>
            </a:r>
          </a:p>
          <a:p>
            <a:pPr eaLnBrk="1" hangingPunct="1"/>
            <a:r>
              <a:rPr lang="en-US" smtClean="0"/>
              <a:t>Dalam bentuk paper yang diketik disertai gambar (scan/ copy paste)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214290"/>
            <a:ext cx="7477125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Contoh</a:t>
            </a:r>
            <a:r>
              <a:rPr lang="en-US" dirty="0" smtClean="0"/>
              <a:t>  1 :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</p:txBody>
      </p:sp>
      <p:graphicFrame>
        <p:nvGraphicFramePr>
          <p:cNvPr id="17489" name="Group 81"/>
          <p:cNvGraphicFramePr>
            <a:graphicFrameLocks noGrp="1"/>
          </p:cNvGraphicFramePr>
          <p:nvPr>
            <p:ph type="tbl" idx="1"/>
          </p:nvPr>
        </p:nvGraphicFramePr>
        <p:xfrm>
          <a:off x="1571604" y="1643050"/>
          <a:ext cx="7386638" cy="4497389"/>
        </p:xfrm>
        <a:graphic>
          <a:graphicData uri="http://schemas.openxmlformats.org/drawingml/2006/table">
            <a:tbl>
              <a:tblPr/>
              <a:tblGrid>
                <a:gridCol w="574675"/>
                <a:gridCol w="2286000"/>
                <a:gridCol w="1571625"/>
                <a:gridCol w="1476375"/>
                <a:gridCol w="1477963"/>
              </a:tblGrid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Gerakan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Therbliq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Deskripsi / definisi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Lambang/ Simbol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Contoh gambar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C64E1-9C50-4ACC-ADE5-935C74C98D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2 : Narasi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Nama Gerakan Therbliq :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Lambang :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Deskripsi/definisi :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Contoh gambar gerakan :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therbl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6842121" cy="633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therbl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72009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39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erlin Sans FB Demi" pitchFamily="34" charset="0"/>
              </a:rPr>
              <a:t>Frank B. </a:t>
            </a:r>
            <a:r>
              <a:rPr lang="en-US" b="1" dirty="0" err="1" smtClean="0">
                <a:solidFill>
                  <a:srgbClr val="FF0000"/>
                </a:solidFill>
                <a:latin typeface="Berlin Sans FB Demi" pitchFamily="34" charset="0"/>
              </a:rPr>
              <a:t>Gilberth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erlin Sans FB Demi" pitchFamily="34" charset="0"/>
              </a:rPr>
              <a:t>17 </a:t>
            </a:r>
            <a:r>
              <a:rPr lang="en-US" b="1" dirty="0" err="1" smtClean="0">
                <a:latin typeface="Berlin Sans FB Demi" pitchFamily="34" charset="0"/>
              </a:rPr>
              <a:t>gerakan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dasar</a:t>
            </a:r>
            <a:r>
              <a:rPr lang="id-ID" b="1" dirty="0" smtClean="0">
                <a:latin typeface="Berlin Sans FB Demi" pitchFamily="34" charset="0"/>
              </a:rPr>
              <a:t> = </a:t>
            </a:r>
            <a:r>
              <a:rPr lang="en-US" b="1" dirty="0" smtClean="0">
                <a:latin typeface="Berlin Sans FB Demi" pitchFamily="34" charset="0"/>
              </a:rPr>
              <a:t>THERBLIG</a:t>
            </a:r>
            <a:r>
              <a:rPr lang="id-ID" b="1" dirty="0" smtClean="0">
                <a:latin typeface="Berlin Sans FB Demi" pitchFamily="34" charset="0"/>
              </a:rPr>
              <a:t> </a:t>
            </a:r>
            <a:endParaRPr lang="en-US" b="1" dirty="0" smtClean="0">
              <a:latin typeface="Berlin Sans FB Demi" pitchFamily="34" charset="0"/>
            </a:endParaRPr>
          </a:p>
          <a:p>
            <a:r>
              <a:rPr lang="en-US" b="1" i="1" dirty="0" err="1" smtClean="0">
                <a:latin typeface="Berlin Sans FB Demi" pitchFamily="34" charset="0"/>
              </a:rPr>
              <a:t>Therblig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adalah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i="1" dirty="0" err="1" smtClean="0">
                <a:latin typeface="Berlin Sans FB Demi" pitchFamily="34" charset="0"/>
              </a:rPr>
              <a:t>kebalikan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dari</a:t>
            </a:r>
            <a:r>
              <a:rPr lang="en-US" b="1" dirty="0" smtClean="0">
                <a:latin typeface="Berlin Sans FB Demi" pitchFamily="34" charset="0"/>
              </a:rPr>
              <a:t> </a:t>
            </a:r>
            <a:r>
              <a:rPr lang="en-US" b="1" dirty="0" err="1" smtClean="0">
                <a:latin typeface="Berlin Sans FB Demi" pitchFamily="34" charset="0"/>
              </a:rPr>
              <a:t>Gilberth</a:t>
            </a:r>
            <a:r>
              <a:rPr lang="en-US" b="1" dirty="0" smtClean="0">
                <a:latin typeface="Berlin Sans FB Demi" pitchFamily="34" charset="0"/>
              </a:rPr>
              <a:t> 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17 Gerakan therblig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7FA7A"/>
                </a:solidFill>
              </a:rPr>
              <a:t>Keterlambatan yang tak terhindarkan (Unavoidable delay) </a:t>
            </a:r>
          </a:p>
          <a:p>
            <a:pPr lvl="1" eaLnBrk="1" hangingPunct="1"/>
            <a:r>
              <a:rPr lang="en-US" sz="2400" smtClean="0">
                <a:solidFill>
                  <a:srgbClr val="F7FA7A"/>
                </a:solidFill>
              </a:rPr>
              <a:t>Kelambatan diakibatkan oleh hal-hal di luar kemampuan pengendalian pekerja.</a:t>
            </a:r>
          </a:p>
          <a:p>
            <a:pPr lvl="1" eaLnBrk="1" hangingPunct="1"/>
            <a:r>
              <a:rPr lang="en-US" sz="2400" smtClean="0">
                <a:solidFill>
                  <a:srgbClr val="F7FA7A"/>
                </a:solidFill>
              </a:rPr>
              <a:t>Listrik padam, alat rusak, dll</a:t>
            </a:r>
          </a:p>
          <a:p>
            <a:pPr eaLnBrk="1" hangingPunct="1"/>
            <a:r>
              <a:rPr lang="en-US" sz="2800" smtClean="0">
                <a:solidFill>
                  <a:srgbClr val="F7FA7A"/>
                </a:solidFill>
              </a:rPr>
              <a:t>Kelambatan yang dihindarkan (Avoidable Delay)</a:t>
            </a:r>
          </a:p>
          <a:p>
            <a:pPr lvl="1" eaLnBrk="1" hangingPunct="1"/>
            <a:r>
              <a:rPr lang="en-US" sz="2400" smtClean="0">
                <a:solidFill>
                  <a:srgbClr val="F7FA7A"/>
                </a:solidFill>
              </a:rPr>
              <a:t>Ditimbulkan sepan</a:t>
            </a:r>
            <a:r>
              <a:rPr lang="id-ID" sz="2400" smtClean="0">
                <a:solidFill>
                  <a:srgbClr val="F7FA7A"/>
                </a:solidFill>
              </a:rPr>
              <a:t>j</a:t>
            </a:r>
            <a:r>
              <a:rPr lang="en-US" sz="2400" smtClean="0">
                <a:solidFill>
                  <a:srgbClr val="F7FA7A"/>
                </a:solidFill>
              </a:rPr>
              <a:t>ang waktu kerja oleh pek</a:t>
            </a:r>
            <a:r>
              <a:rPr lang="id-ID" sz="2400" smtClean="0">
                <a:solidFill>
                  <a:srgbClr val="F7FA7A"/>
                </a:solidFill>
              </a:rPr>
              <a:t>e</a:t>
            </a:r>
            <a:r>
              <a:rPr lang="en-US" sz="2400" smtClean="0">
                <a:solidFill>
                  <a:srgbClr val="F7FA7A"/>
                </a:solidFill>
              </a:rPr>
              <a:t>rja baik yang sengaja atau tidak.</a:t>
            </a:r>
          </a:p>
          <a:p>
            <a:pPr lvl="1" eaLnBrk="1" hangingPunct="1"/>
            <a:r>
              <a:rPr lang="en-US" sz="2400" smtClean="0">
                <a:solidFill>
                  <a:srgbClr val="F7FA7A"/>
                </a:solidFill>
              </a:rPr>
              <a:t>Merokok saat bekerja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40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Rest  to overcome fatique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fatique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ditimbulkan</a:t>
            </a:r>
            <a:r>
              <a:rPr lang="en-US" dirty="0" smtClean="0"/>
              <a:t> :</a:t>
            </a:r>
          </a:p>
          <a:p>
            <a:pPr lvl="1" eaLnBrk="1" hangingPunct="1"/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(</a:t>
            </a:r>
            <a:r>
              <a:rPr lang="en-US" dirty="0" err="1" smtClean="0"/>
              <a:t>bising</a:t>
            </a:r>
            <a:r>
              <a:rPr lang="en-US" dirty="0" smtClean="0"/>
              <a:t>,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meja</a:t>
            </a:r>
            <a:r>
              <a:rPr lang="en-US" dirty="0" smtClean="0"/>
              <a:t>, </a:t>
            </a:r>
            <a:r>
              <a:rPr lang="en-US" dirty="0" err="1" smtClean="0"/>
              <a:t>kursi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:</a:t>
            </a:r>
          </a:p>
          <a:p>
            <a:pPr lvl="2" eaLnBrk="1" hangingPunct="1"/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 </a:t>
            </a:r>
            <a:r>
              <a:rPr lang="en-US" dirty="0" err="1" smtClean="0"/>
              <a:t>sekali</a:t>
            </a:r>
            <a:r>
              <a:rPr lang="en-US" dirty="0" smtClean="0"/>
              <a:t> 2400 </a:t>
            </a:r>
            <a:r>
              <a:rPr lang="en-US" dirty="0" err="1" smtClean="0"/>
              <a:t>kalori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	2700 </a:t>
            </a:r>
            <a:r>
              <a:rPr lang="en-US" dirty="0" err="1" smtClean="0"/>
              <a:t>kalori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	3000 </a:t>
            </a:r>
            <a:r>
              <a:rPr lang="en-US" dirty="0" err="1" smtClean="0"/>
              <a:t>kalori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	3600 </a:t>
            </a:r>
            <a:r>
              <a:rPr lang="en-US" dirty="0" err="1" smtClean="0"/>
              <a:t>kalori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41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Suatu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Berlin Sans FB Demi" pitchFamily="34" charset="0"/>
              </a:rPr>
              <a:t>pekerjaan</a:t>
            </a:r>
            <a:r>
              <a:rPr lang="en-US" sz="2800" b="1" i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Berlin Sans FB Demi" pitchFamily="34" charset="0"/>
              </a:rPr>
              <a:t>utuh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menurut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Gilberth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diurakan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jadi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Berlin Sans FB Demi" pitchFamily="34" charset="0"/>
              </a:rPr>
              <a:t>17 </a:t>
            </a:r>
            <a:r>
              <a:rPr lang="en-US" sz="2800" b="1" i="1" dirty="0" err="1">
                <a:solidFill>
                  <a:schemeClr val="tx1"/>
                </a:solidFill>
                <a:latin typeface="Berlin Sans FB Demi" pitchFamily="34" charset="0"/>
              </a:rPr>
              <a:t>therblig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gerakan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dasar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 ) </a:t>
            </a:r>
            <a:r>
              <a:rPr lang="en-US" sz="2800" b="1" dirty="0" err="1">
                <a:solidFill>
                  <a:schemeClr val="tx1"/>
                </a:solidFill>
                <a:latin typeface="Berlin Sans FB Demi" pitchFamily="34" charset="0"/>
              </a:rPr>
              <a:t>sbb</a:t>
            </a:r>
            <a:r>
              <a:rPr lang="en-US" sz="2800" b="1" dirty="0">
                <a:solidFill>
                  <a:schemeClr val="tx1"/>
                </a:solidFill>
                <a:latin typeface="Berlin Sans FB Demi" pitchFamily="34" charset="0"/>
              </a:rPr>
              <a:t>. :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1295400"/>
            <a:ext cx="3567138" cy="4830763"/>
          </a:xfrm>
        </p:spPr>
        <p:txBody>
          <a:bodyPr>
            <a:normAutofit fontScale="92500"/>
          </a:bodyPr>
          <a:lstStyle/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Mencari</a:t>
            </a:r>
            <a:r>
              <a:rPr lang="en-US" sz="2200" b="1" dirty="0">
                <a:latin typeface="Franklin Gothic Medium" pitchFamily="34" charset="0"/>
              </a:rPr>
              <a:t> (Search) =</a:t>
            </a:r>
            <a:r>
              <a:rPr lang="en-US" sz="2200" b="1" dirty="0" err="1">
                <a:latin typeface="Franklin Gothic Medium" pitchFamily="34" charset="0"/>
              </a:rPr>
              <a:t>Sh</a:t>
            </a:r>
            <a:endParaRPr lang="en-US" sz="2200" b="1" dirty="0">
              <a:latin typeface="Franklin Gothic Medium" pitchFamily="34" charset="0"/>
            </a:endParaRP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Memilih</a:t>
            </a:r>
            <a:r>
              <a:rPr lang="en-US" sz="2200" b="1" dirty="0">
                <a:latin typeface="Franklin Gothic Medium" pitchFamily="34" charset="0"/>
              </a:rPr>
              <a:t> (Select) = ST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Memegang</a:t>
            </a:r>
            <a:r>
              <a:rPr lang="en-US" sz="2200" b="1" dirty="0">
                <a:latin typeface="Franklin Gothic Medium" pitchFamily="34" charset="0"/>
              </a:rPr>
              <a:t> (Grasp) =G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Menjangkau</a:t>
            </a:r>
            <a:r>
              <a:rPr lang="en-US" sz="2200" b="1" dirty="0">
                <a:latin typeface="Franklin Gothic Medium" pitchFamily="34" charset="0"/>
              </a:rPr>
              <a:t> (reach) =RE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Membawa</a:t>
            </a:r>
            <a:r>
              <a:rPr lang="en-US" sz="2200" b="1" dirty="0">
                <a:latin typeface="Franklin Gothic Medium" pitchFamily="34" charset="0"/>
              </a:rPr>
              <a:t> (move) = M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Memegang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untuk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memakai</a:t>
            </a:r>
            <a:r>
              <a:rPr lang="en-US" sz="2200" b="1" dirty="0">
                <a:latin typeface="Franklin Gothic Medium" pitchFamily="34" charset="0"/>
              </a:rPr>
              <a:t> (Hold) = H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Melepas</a:t>
            </a:r>
            <a:r>
              <a:rPr lang="en-US" sz="2200" b="1" dirty="0">
                <a:latin typeface="Franklin Gothic Medium" pitchFamily="34" charset="0"/>
              </a:rPr>
              <a:t> (Released Load) =RL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Mengarahkan</a:t>
            </a:r>
            <a:r>
              <a:rPr lang="en-US" sz="2200" b="1" dirty="0">
                <a:latin typeface="Franklin Gothic Medium" pitchFamily="34" charset="0"/>
              </a:rPr>
              <a:t> (Position)=P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r>
              <a:rPr lang="en-US" sz="2200" b="1" dirty="0" err="1">
                <a:latin typeface="Franklin Gothic Medium" pitchFamily="34" charset="0"/>
              </a:rPr>
              <a:t>Pengarahan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sementara</a:t>
            </a:r>
            <a:r>
              <a:rPr lang="en-US" sz="2200" b="1" dirty="0">
                <a:latin typeface="Franklin Gothic Medium" pitchFamily="34" charset="0"/>
              </a:rPr>
              <a:t> (Pre position) = P</a:t>
            </a:r>
          </a:p>
          <a:p>
            <a:pPr marL="533400" indent="-533400">
              <a:buClr>
                <a:schemeClr val="tx1"/>
              </a:buClr>
              <a:buFontTx/>
              <a:buAutoNum type="arabicPeriod"/>
            </a:pPr>
            <a:endParaRPr lang="en-US" sz="2200" b="1" dirty="0">
              <a:latin typeface="Franklin Gothic Medium" pitchFamily="34" charset="0"/>
            </a:endParaRP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Memeriksa</a:t>
            </a:r>
            <a:r>
              <a:rPr lang="en-US" sz="2200" b="1" dirty="0">
                <a:latin typeface="Franklin Gothic Medium" pitchFamily="34" charset="0"/>
              </a:rPr>
              <a:t> (Inspection) = I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Merakit</a:t>
            </a:r>
            <a:r>
              <a:rPr lang="en-US" sz="2200" b="1" dirty="0">
                <a:latin typeface="Franklin Gothic Medium" pitchFamily="34" charset="0"/>
              </a:rPr>
              <a:t> (</a:t>
            </a:r>
            <a:r>
              <a:rPr lang="en-US" sz="2200" b="1" dirty="0" err="1">
                <a:latin typeface="Franklin Gothic Medium" pitchFamily="34" charset="0"/>
              </a:rPr>
              <a:t>Asemble</a:t>
            </a:r>
            <a:r>
              <a:rPr lang="en-US" sz="2200" b="1" dirty="0">
                <a:latin typeface="Franklin Gothic Medium" pitchFamily="34" charset="0"/>
              </a:rPr>
              <a:t>) = A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Lepas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rakit</a:t>
            </a:r>
            <a:r>
              <a:rPr lang="en-US" sz="2200" b="1" dirty="0">
                <a:latin typeface="Franklin Gothic Medium" pitchFamily="34" charset="0"/>
              </a:rPr>
              <a:t> (</a:t>
            </a:r>
            <a:r>
              <a:rPr lang="en-US" sz="2200" b="1" dirty="0" err="1">
                <a:latin typeface="Franklin Gothic Medium" pitchFamily="34" charset="0"/>
              </a:rPr>
              <a:t>Deassemble</a:t>
            </a:r>
            <a:r>
              <a:rPr lang="en-US" sz="2200" b="1" dirty="0">
                <a:latin typeface="Franklin Gothic Medium" pitchFamily="34" charset="0"/>
              </a:rPr>
              <a:t>)=DA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Memakai</a:t>
            </a:r>
            <a:r>
              <a:rPr lang="en-US" sz="2200" b="1" dirty="0">
                <a:latin typeface="Franklin Gothic Medium" pitchFamily="34" charset="0"/>
              </a:rPr>
              <a:t> (Use) = U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Kelambatan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tak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terhindar</a:t>
            </a:r>
            <a:r>
              <a:rPr lang="en-US" sz="2200" b="1" dirty="0">
                <a:latin typeface="Franklin Gothic Medium" pitchFamily="34" charset="0"/>
              </a:rPr>
              <a:t> (</a:t>
            </a:r>
            <a:r>
              <a:rPr lang="en-US" sz="2200" b="1" dirty="0" err="1">
                <a:latin typeface="Franklin Gothic Medium" pitchFamily="34" charset="0"/>
              </a:rPr>
              <a:t>Unavodable</a:t>
            </a:r>
            <a:r>
              <a:rPr lang="en-US" sz="2200" b="1" dirty="0">
                <a:latin typeface="Franklin Gothic Medium" pitchFamily="34" charset="0"/>
              </a:rPr>
              <a:t> Delay ) = UD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Kelambatan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dapat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dihindari</a:t>
            </a:r>
            <a:r>
              <a:rPr lang="en-US" sz="2200" b="1" dirty="0">
                <a:latin typeface="Franklin Gothic Medium" pitchFamily="34" charset="0"/>
              </a:rPr>
              <a:t> (Avoidable Delay) = AD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Merencanakan</a:t>
            </a:r>
            <a:r>
              <a:rPr lang="en-US" sz="2200" b="1" dirty="0">
                <a:latin typeface="Franklin Gothic Medium" pitchFamily="34" charset="0"/>
              </a:rPr>
              <a:t> (Plan) = </a:t>
            </a:r>
            <a:r>
              <a:rPr lang="en-US" sz="2200" b="1" dirty="0" err="1">
                <a:latin typeface="Franklin Gothic Medium" pitchFamily="34" charset="0"/>
              </a:rPr>
              <a:t>Pn</a:t>
            </a:r>
            <a:endParaRPr lang="en-US" sz="2200" b="1" dirty="0">
              <a:latin typeface="Franklin Gothic Medium" pitchFamily="34" charset="0"/>
            </a:endParaRP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r>
              <a:rPr lang="en-US" sz="2200" b="1" dirty="0" err="1">
                <a:latin typeface="Franklin Gothic Medium" pitchFamily="34" charset="0"/>
              </a:rPr>
              <a:t>Istirahat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menghilngkan</a:t>
            </a:r>
            <a:r>
              <a:rPr lang="en-US" sz="2200" b="1" dirty="0">
                <a:latin typeface="Franklin Gothic Medium" pitchFamily="34" charset="0"/>
              </a:rPr>
              <a:t> </a:t>
            </a:r>
            <a:r>
              <a:rPr lang="en-US" sz="2200" b="1" dirty="0" err="1">
                <a:latin typeface="Franklin Gothic Medium" pitchFamily="34" charset="0"/>
              </a:rPr>
              <a:t>capek</a:t>
            </a:r>
            <a:r>
              <a:rPr lang="en-US" sz="2200" b="1" dirty="0">
                <a:latin typeface="Franklin Gothic Medium" pitchFamily="34" charset="0"/>
              </a:rPr>
              <a:t> (Rest to overcome </a:t>
            </a:r>
            <a:r>
              <a:rPr lang="en-US" sz="2200" b="1" dirty="0" err="1">
                <a:latin typeface="Franklin Gothic Medium" pitchFamily="34" charset="0"/>
              </a:rPr>
              <a:t>fatique</a:t>
            </a:r>
            <a:r>
              <a:rPr lang="en-US" sz="2200" b="1" dirty="0">
                <a:latin typeface="Franklin Gothic Medium" pitchFamily="34" charset="0"/>
              </a:rPr>
              <a:t>) = R</a:t>
            </a:r>
          </a:p>
          <a:p>
            <a:pPr marL="533400" indent="-533400">
              <a:lnSpc>
                <a:spcPct val="90000"/>
              </a:lnSpc>
              <a:buClr>
                <a:schemeClr val="tx1"/>
              </a:buClr>
              <a:buFontTx/>
              <a:buAutoNum type="arabicPeriod" startAt="10"/>
            </a:pPr>
            <a:endParaRPr lang="en-US" sz="2200" b="1" dirty="0">
              <a:latin typeface="Franklin Gothic Medium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0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0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60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60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60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60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60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60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  <p:bldP spid="16077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848600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sz="2200" dirty="0" err="1" smtClean="0">
                <a:latin typeface="Berlin Sans FB Demi" pitchFamily="34" charset="0"/>
              </a:rPr>
              <a:t>Merupakan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gerakan</a:t>
            </a:r>
            <a:r>
              <a:rPr lang="en-US" sz="2200" i="1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dasar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dari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pekerja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untuk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menentukan</a:t>
            </a:r>
            <a:r>
              <a:rPr lang="id-ID" sz="2200" dirty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lokasi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obyek</a:t>
            </a:r>
            <a:r>
              <a:rPr lang="en-US" sz="2200" dirty="0" smtClean="0">
                <a:latin typeface="Berlin Sans FB Demi" pitchFamily="34" charset="0"/>
              </a:rPr>
              <a:t> </a:t>
            </a: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sz="2200" dirty="0" err="1" smtClean="0">
                <a:latin typeface="Berlin Sans FB Demi" pitchFamily="34" charset="0"/>
              </a:rPr>
              <a:t>Gerakan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Mencari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dimulai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pada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saat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mata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bergerak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mencari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obyek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berakhir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pada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saat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obyek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sudah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ditemukan</a:t>
            </a:r>
            <a:endParaRPr lang="en-US" sz="2200" dirty="0" smtClean="0">
              <a:latin typeface="Berlin Sans FB Demi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sz="2200" dirty="0" err="1" smtClean="0">
                <a:latin typeface="Berlin Sans FB Demi" pitchFamily="34" charset="0"/>
              </a:rPr>
              <a:t>Mencari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merupakan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gerakan</a:t>
            </a:r>
            <a:r>
              <a:rPr lang="en-US" sz="2200" dirty="0" smtClean="0">
                <a:latin typeface="Berlin Sans FB Demi" pitchFamily="34" charset="0"/>
              </a:rPr>
              <a:t> yang </a:t>
            </a:r>
            <a:r>
              <a:rPr lang="en-US" sz="2200" i="1" dirty="0" err="1" smtClean="0">
                <a:latin typeface="Berlin Sans FB Demi" pitchFamily="34" charset="0"/>
              </a:rPr>
              <a:t>tidak</a:t>
            </a:r>
            <a:r>
              <a:rPr lang="en-US" sz="2200" i="1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efektif</a:t>
            </a:r>
            <a:r>
              <a:rPr lang="en-US" sz="2200" dirty="0" smtClean="0">
                <a:latin typeface="Berlin Sans FB Demi" pitchFamily="34" charset="0"/>
              </a:rPr>
              <a:t>  </a:t>
            </a:r>
            <a:r>
              <a:rPr lang="en-US" sz="2200" dirty="0" err="1" smtClean="0">
                <a:latin typeface="Berlin Sans FB Demi" pitchFamily="34" charset="0"/>
              </a:rPr>
              <a:t>dan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dapat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dihindarkan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dgn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penyimpanan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obyek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tempat</a:t>
            </a:r>
            <a:r>
              <a:rPr lang="en-US" sz="2200" i="1" dirty="0" smtClean="0">
                <a:latin typeface="Berlin Sans FB Demi" pitchFamily="34" charset="0"/>
              </a:rPr>
              <a:t> y</a:t>
            </a:r>
            <a:r>
              <a:rPr lang="id-ID" sz="2200" i="1" dirty="0" smtClean="0">
                <a:latin typeface="Berlin Sans FB Demi" pitchFamily="34" charset="0"/>
              </a:rPr>
              <a:t>ang</a:t>
            </a:r>
            <a:r>
              <a:rPr lang="en-US" sz="2200" i="1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tetap</a:t>
            </a:r>
            <a:endParaRPr lang="en-US" sz="2200" i="1" dirty="0" smtClean="0">
              <a:latin typeface="Berlin Sans FB Demi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sz="2200" i="1" dirty="0" err="1" smtClean="0">
                <a:latin typeface="Berlin Sans FB Demi" pitchFamily="34" charset="0"/>
              </a:rPr>
              <a:t>Tujuan</a:t>
            </a:r>
            <a:r>
              <a:rPr lang="en-US" sz="2200" i="1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penganalisaan</a:t>
            </a:r>
            <a:r>
              <a:rPr lang="en-US" sz="2200" i="1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therblig</a:t>
            </a:r>
            <a:r>
              <a:rPr lang="en-US" sz="2200" dirty="0" smtClean="0">
                <a:latin typeface="Berlin Sans FB Demi" pitchFamily="34" charset="0"/>
              </a:rPr>
              <a:t>  </a:t>
            </a:r>
            <a:r>
              <a:rPr lang="en-US" sz="2200" dirty="0" err="1" smtClean="0">
                <a:latin typeface="Berlin Sans FB Demi" pitchFamily="34" charset="0"/>
              </a:rPr>
              <a:t>dari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kegiatan</a:t>
            </a:r>
            <a:r>
              <a:rPr lang="en-US" sz="2200" dirty="0" smtClean="0">
                <a:latin typeface="Berlin Sans FB Demi" pitchFamily="34" charset="0"/>
              </a:rPr>
              <a:t> “</a:t>
            </a:r>
            <a:r>
              <a:rPr lang="en-US" sz="2200" dirty="0" err="1" smtClean="0">
                <a:latin typeface="Berlin Sans FB Demi" pitchFamily="34" charset="0"/>
              </a:rPr>
              <a:t>mencari</a:t>
            </a:r>
            <a:r>
              <a:rPr lang="en-US" sz="2200" dirty="0" smtClean="0">
                <a:latin typeface="Berlin Sans FB Demi" pitchFamily="34" charset="0"/>
              </a:rPr>
              <a:t>” </a:t>
            </a:r>
            <a:r>
              <a:rPr lang="en-US" sz="2200" dirty="0" err="1" smtClean="0">
                <a:latin typeface="Berlin Sans FB Demi" pitchFamily="34" charset="0"/>
              </a:rPr>
              <a:t>adalah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untuk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menghilangkan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gerak</a:t>
            </a:r>
            <a:r>
              <a:rPr lang="en-US" sz="2200" dirty="0" smtClean="0">
                <a:latin typeface="Berlin Sans FB Demi" pitchFamily="34" charset="0"/>
              </a:rPr>
              <a:t> yang </a:t>
            </a:r>
            <a:r>
              <a:rPr lang="en-US" sz="2200" dirty="0" err="1" smtClean="0">
                <a:latin typeface="Berlin Sans FB Demi" pitchFamily="34" charset="0"/>
              </a:rPr>
              <a:t>tak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perlu</a:t>
            </a:r>
            <a:r>
              <a:rPr lang="en-US" sz="2200" dirty="0" smtClean="0">
                <a:latin typeface="Berlin Sans FB Demi" pitchFamily="34" charset="0"/>
              </a:rPr>
              <a:t> </a:t>
            </a:r>
          </a:p>
          <a:p>
            <a:pPr marL="457200" indent="-457200" algn="just">
              <a:lnSpc>
                <a:spcPct val="90000"/>
              </a:lnSpc>
              <a:buClr>
                <a:schemeClr val="tx1"/>
              </a:buClr>
              <a:buFont typeface="+mj-lt"/>
              <a:buAutoNum type="alphaLcPeriod"/>
            </a:pPr>
            <a:r>
              <a:rPr lang="en-US" sz="2200" i="1" dirty="0" err="1" smtClean="0">
                <a:latin typeface="Berlin Sans FB Demi" pitchFamily="34" charset="0"/>
              </a:rPr>
              <a:t>Tujuan</a:t>
            </a:r>
            <a:r>
              <a:rPr lang="en-US" sz="2200" i="1" dirty="0" smtClean="0">
                <a:latin typeface="Berlin Sans FB Demi" pitchFamily="34" charset="0"/>
              </a:rPr>
              <a:t> </a:t>
            </a:r>
            <a:r>
              <a:rPr lang="en-US" sz="2200" i="1" dirty="0" err="1" smtClean="0">
                <a:latin typeface="Berlin Sans FB Demi" pitchFamily="34" charset="0"/>
              </a:rPr>
              <a:t>lainnya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memudahkan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pekerja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baru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menyesuaikan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diri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untuk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mengenali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tempat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penyimpanan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bahan</a:t>
            </a:r>
            <a:r>
              <a:rPr lang="en-US" sz="2200" dirty="0" smtClean="0">
                <a:latin typeface="Berlin Sans FB Demi" pitchFamily="34" charset="0"/>
              </a:rPr>
              <a:t>/</a:t>
            </a:r>
            <a:r>
              <a:rPr lang="en-US" sz="2200" dirty="0" err="1" smtClean="0">
                <a:latin typeface="Berlin Sans FB Demi" pitchFamily="34" charset="0"/>
              </a:rPr>
              <a:t>alat</a:t>
            </a:r>
            <a:r>
              <a:rPr lang="en-US" sz="2200" dirty="0" smtClean="0">
                <a:latin typeface="Berlin Sans FB Demi" pitchFamily="34" charset="0"/>
              </a:rPr>
              <a:t> </a:t>
            </a:r>
            <a:r>
              <a:rPr lang="en-US" sz="2200" dirty="0" err="1" smtClean="0">
                <a:latin typeface="Berlin Sans FB Demi" pitchFamily="34" charset="0"/>
              </a:rPr>
              <a:t>kerja</a:t>
            </a:r>
            <a:endParaRPr lang="en-US" sz="2200" dirty="0">
              <a:latin typeface="Berlin Sans FB Demi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STUDI </a:t>
            </a:r>
            <a:r>
              <a:rPr lang="en-US" sz="2400" b="1" dirty="0" smtClean="0">
                <a:latin typeface="Times New Roman" pitchFamily="18" charset="0"/>
              </a:rPr>
              <a:t>GERAKAN</a:t>
            </a:r>
            <a:r>
              <a:rPr lang="id-ID" sz="2400" b="1" dirty="0" smtClean="0">
                <a:latin typeface="Times New Roman" pitchFamily="18" charset="0"/>
              </a:rPr>
              <a:t> .......... (</a:t>
            </a:r>
            <a:r>
              <a:rPr lang="en-US" sz="2400" dirty="0" err="1" smtClean="0">
                <a:latin typeface="Times New Roman" pitchFamily="18" charset="0"/>
              </a:rPr>
              <a:t>Mencari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</a:rPr>
              <a:t>Search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9144000" cy="8223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i="1" dirty="0">
                <a:solidFill>
                  <a:srgbClr val="FFFF66"/>
                </a:solidFill>
                <a:latin typeface="Berlin Sans FB Demi" pitchFamily="34" charset="0"/>
              </a:rPr>
              <a:t>“</a:t>
            </a:r>
            <a:r>
              <a:rPr lang="en-US" sz="3600" i="1" dirty="0" err="1">
                <a:solidFill>
                  <a:srgbClr val="FF0000"/>
                </a:solidFill>
                <a:latin typeface="Berlin Sans FB Demi" pitchFamily="34" charset="0"/>
              </a:rPr>
              <a:t>Pertanyaan</a:t>
            </a:r>
            <a:r>
              <a:rPr lang="en-US" sz="3600" i="1" dirty="0">
                <a:solidFill>
                  <a:srgbClr val="FF0000"/>
                </a:solidFill>
                <a:latin typeface="Berlin Sans FB Demi" pitchFamily="34" charset="0"/>
              </a:rPr>
              <a:t>”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erlin Sans FB Demi" pitchFamily="34" charset="0"/>
              </a:rPr>
              <a:t>diajukan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erlin Sans FB Demi" pitchFamily="34" charset="0"/>
              </a:rPr>
              <a:t>mengurangi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erlin Sans FB Demi" pitchFamily="34" charset="0"/>
              </a:rPr>
              <a:t>waktu</a:t>
            </a:r>
            <a:r>
              <a:rPr lang="en-US" sz="36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3600" i="1" dirty="0" err="1">
                <a:solidFill>
                  <a:srgbClr val="FF3399"/>
                </a:solidFill>
                <a:latin typeface="Berlin Sans FB Demi" pitchFamily="34" charset="0"/>
              </a:rPr>
              <a:t>therblig</a:t>
            </a:r>
            <a:r>
              <a:rPr lang="en-US" sz="3600" i="1" dirty="0">
                <a:solidFill>
                  <a:srgbClr val="FF3399"/>
                </a:solidFill>
                <a:latin typeface="Berlin Sans FB Demi" pitchFamily="34" charset="0"/>
              </a:rPr>
              <a:t> </a:t>
            </a:r>
            <a:r>
              <a:rPr lang="en-US" sz="3600" i="1" dirty="0" err="1">
                <a:solidFill>
                  <a:srgbClr val="FF3399"/>
                </a:solidFill>
                <a:latin typeface="Berlin Sans FB Demi" pitchFamily="34" charset="0"/>
              </a:rPr>
              <a:t>mencari</a:t>
            </a:r>
            <a:endParaRPr lang="en-US" sz="3600" i="1" dirty="0">
              <a:solidFill>
                <a:srgbClr val="FF3399"/>
              </a:solidFill>
              <a:latin typeface="Berlin Sans FB Demi" pitchFamily="34" charset="0"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500438" y="1671638"/>
            <a:ext cx="52578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Sudah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jelaskah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ciri-ciri</a:t>
            </a:r>
            <a:r>
              <a:rPr lang="en-US" sz="2600" b="1" dirty="0">
                <a:solidFill>
                  <a:srgbClr val="FF0000"/>
                </a:solidFill>
                <a:latin typeface="Berlin Sans FB Demi" pitchFamily="34" charset="0"/>
              </a:rPr>
              <a:t>  </a:t>
            </a:r>
            <a:r>
              <a:rPr lang="en-US" sz="2600" b="1" dirty="0" err="1">
                <a:latin typeface="Berlin Sans FB Demi" pitchFamily="34" charset="0"/>
              </a:rPr>
              <a:t>obyek</a:t>
            </a:r>
            <a:r>
              <a:rPr lang="en-US" sz="2600" b="1" dirty="0">
                <a:latin typeface="Berlin Sans FB Demi" pitchFamily="34" charset="0"/>
              </a:rPr>
              <a:t> yang </a:t>
            </a:r>
            <a:r>
              <a:rPr lang="en-US" sz="2600" b="1" dirty="0" err="1">
                <a:latin typeface="Berlin Sans FB Demi" pitchFamily="34" charset="0"/>
              </a:rPr>
              <a:t>akan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diambil</a:t>
            </a:r>
            <a:r>
              <a:rPr lang="en-US" sz="2600" b="1" dirty="0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Sudah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tetapkah</a:t>
            </a:r>
            <a:r>
              <a:rPr lang="en-US" sz="2600" b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tempatnya</a:t>
            </a:r>
            <a:r>
              <a:rPr lang="en-US" sz="2600" b="1" dirty="0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600" b="1" dirty="0" err="1">
                <a:latin typeface="Berlin Sans FB Demi" pitchFamily="34" charset="0"/>
              </a:rPr>
              <a:t>Dapatkah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dipakai</a:t>
            </a:r>
            <a:r>
              <a:rPr lang="en-US" sz="2600" b="1" dirty="0">
                <a:latin typeface="Berlin Sans FB Demi" pitchFamily="34" charset="0"/>
              </a:rPr>
              <a:t>  </a:t>
            </a:r>
            <a:r>
              <a:rPr lang="en-US" sz="2600" b="1" i="1" dirty="0" err="1">
                <a:latin typeface="Berlin Sans FB Demi" pitchFamily="34" charset="0"/>
              </a:rPr>
              <a:t>tempat</a:t>
            </a:r>
            <a:r>
              <a:rPr lang="en-US" sz="2600" b="1" i="1" dirty="0">
                <a:latin typeface="Berlin Sans FB Demi" pitchFamily="34" charset="0"/>
              </a:rPr>
              <a:t> </a:t>
            </a:r>
            <a:r>
              <a:rPr lang="en-US" sz="2600" b="1" dirty="0">
                <a:latin typeface="Berlin Sans FB Demi" pitchFamily="34" charset="0"/>
              </a:rPr>
              <a:t>yang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tembus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pandang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>
                <a:latin typeface="Berlin Sans FB Demi" pitchFamily="34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600" b="1" dirty="0" err="1">
                <a:latin typeface="Berlin Sans FB Demi" pitchFamily="34" charset="0"/>
              </a:rPr>
              <a:t>Apakah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susunan</a:t>
            </a:r>
            <a:r>
              <a:rPr lang="en-US" sz="2600" b="1" i="1" dirty="0"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tata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letak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sudah</a:t>
            </a:r>
            <a:r>
              <a:rPr lang="en-US" sz="2600" b="1" dirty="0">
                <a:latin typeface="Berlin Sans FB Demi" pitchFamily="34" charset="0"/>
              </a:rPr>
              <a:t> yang</a:t>
            </a:r>
            <a:r>
              <a:rPr lang="en-US" sz="2600" b="1" i="1" dirty="0"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FF00"/>
                </a:solidFill>
                <a:latin typeface="Berlin Sans FB Demi" pitchFamily="34" charset="0"/>
              </a:rPr>
              <a:t>terbaik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untuk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mengurangi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gerak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mencari</a:t>
            </a:r>
            <a:r>
              <a:rPr lang="en-US" sz="2600" b="1" dirty="0">
                <a:latin typeface="Berlin Sans FB Demi" pitchFamily="34" charset="0"/>
              </a:rPr>
              <a:t> ?</a:t>
            </a:r>
          </a:p>
          <a:p>
            <a:pPr>
              <a:lnSpc>
                <a:spcPct val="90000"/>
              </a:lnSpc>
            </a:pPr>
            <a:r>
              <a:rPr lang="en-US" sz="2600" b="1" dirty="0" err="1">
                <a:latin typeface="Berlin Sans FB Demi" pitchFamily="34" charset="0"/>
              </a:rPr>
              <a:t>Apakah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dirty="0" err="1">
                <a:latin typeface="Berlin Sans FB Demi" pitchFamily="34" charset="0"/>
              </a:rPr>
              <a:t>kebutuhan</a:t>
            </a:r>
            <a:r>
              <a:rPr lang="en-US" sz="2600" b="1" dirty="0"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cahaya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sudah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Berlin Sans FB Demi" pitchFamily="34" charset="0"/>
              </a:rPr>
              <a:t>terpenuhi</a:t>
            </a:r>
            <a:r>
              <a:rPr lang="en-US" sz="2600" b="1" i="1" dirty="0">
                <a:solidFill>
                  <a:srgbClr val="FF0000"/>
                </a:solidFill>
                <a:latin typeface="Berlin Sans FB Demi" pitchFamily="34" charset="0"/>
              </a:rPr>
              <a:t> ?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57188" y="1676400"/>
          <a:ext cx="2990850" cy="4343400"/>
        </p:xfrm>
        <a:graphic>
          <a:graphicData uri="http://schemas.openxmlformats.org/presentationml/2006/ole">
            <p:oleObj spid="_x0000_s1026" name="Clip" r:id="rId4" imgW="3025440" imgH="325260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7807-5E79-4E6F-BA38-BCB2764FCF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STUDI </a:t>
            </a:r>
            <a:r>
              <a:rPr lang="en-US" sz="2400" b="1" dirty="0" smtClean="0">
                <a:latin typeface="Times New Roman" pitchFamily="18" charset="0"/>
              </a:rPr>
              <a:t>GERAKAN</a:t>
            </a:r>
            <a:r>
              <a:rPr lang="id-ID" sz="2400" b="1" dirty="0" smtClean="0">
                <a:latin typeface="Times New Roman" pitchFamily="18" charset="0"/>
              </a:rPr>
              <a:t> ......(</a:t>
            </a:r>
            <a:r>
              <a:rPr lang="en-US" sz="2400" dirty="0" err="1" smtClean="0">
                <a:latin typeface="Times New Roman" pitchFamily="18" charset="0"/>
              </a:rPr>
              <a:t>Memilih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</a:rPr>
              <a:t>select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00100" y="1571612"/>
            <a:ext cx="77724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just">
              <a:lnSpc>
                <a:spcPct val="90000"/>
              </a:lnSpc>
              <a:buClr>
                <a:srgbClr val="FFFF00"/>
              </a:buClr>
              <a:buFont typeface="+mj-lt"/>
              <a:buAutoNum type="alphaLcPeriod"/>
            </a:pPr>
            <a:r>
              <a:rPr lang="en-US" sz="2300" b="1" dirty="0" err="1" smtClean="0">
                <a:latin typeface="Franklin Gothic Medium" pitchFamily="34" charset="0"/>
              </a:rPr>
              <a:t>Memilih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merupakan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gerakan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untuk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menemukan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obyek</a:t>
            </a:r>
            <a:r>
              <a:rPr lang="en-US" sz="2300" b="1" dirty="0" smtClean="0">
                <a:latin typeface="Franklin Gothic Medium" pitchFamily="34" charset="0"/>
              </a:rPr>
              <a:t> yang </a:t>
            </a:r>
            <a:r>
              <a:rPr lang="en-US" sz="2300" b="1" dirty="0" err="1" smtClean="0">
                <a:latin typeface="Franklin Gothic Medium" pitchFamily="34" charset="0"/>
              </a:rPr>
              <a:t>tercampur</a:t>
            </a:r>
            <a:endParaRPr lang="en-US" sz="2300" b="1" dirty="0" smtClean="0">
              <a:latin typeface="Franklin Gothic Medium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rgbClr val="FFFF00"/>
              </a:buClr>
              <a:buFont typeface="+mj-lt"/>
              <a:buAutoNum type="alphaLcPeriod"/>
            </a:pPr>
            <a:r>
              <a:rPr lang="en-US" sz="2300" b="1" dirty="0" err="1" smtClean="0">
                <a:latin typeface="Franklin Gothic Medium" pitchFamily="34" charset="0"/>
              </a:rPr>
              <a:t>Tangan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mata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adalah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bagian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tubuh</a:t>
            </a:r>
            <a:r>
              <a:rPr lang="en-US" sz="2300" b="1" dirty="0" smtClean="0">
                <a:latin typeface="Franklin Gothic Medium" pitchFamily="34" charset="0"/>
              </a:rPr>
              <a:t> yang </a:t>
            </a:r>
            <a:r>
              <a:rPr lang="en-US" sz="2300" b="1" dirty="0" err="1" smtClean="0">
                <a:latin typeface="Franklin Gothic Medium" pitchFamily="34" charset="0"/>
              </a:rPr>
              <a:t>digunakan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untuk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memilih</a:t>
            </a:r>
            <a:endParaRPr lang="en-US" sz="2300" b="1" dirty="0" smtClean="0">
              <a:latin typeface="Franklin Gothic Medium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rgbClr val="FFFF00"/>
              </a:buClr>
              <a:buFont typeface="+mj-lt"/>
              <a:buAutoNum type="alphaLcPeriod"/>
            </a:pPr>
            <a:r>
              <a:rPr lang="en-US" sz="2300" b="1" dirty="0" err="1" smtClean="0">
                <a:latin typeface="Franklin Gothic Medium" pitchFamily="34" charset="0"/>
              </a:rPr>
              <a:t>Therblig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ini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dimulai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dari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saat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tangan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mata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mulai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memilih</a:t>
            </a:r>
            <a:r>
              <a:rPr lang="en-US" sz="2300" b="1" dirty="0" smtClean="0">
                <a:latin typeface="Franklin Gothic Medium" pitchFamily="34" charset="0"/>
              </a:rPr>
              <a:t>, </a:t>
            </a:r>
            <a:r>
              <a:rPr lang="en-US" sz="2300" b="1" dirty="0" err="1" smtClean="0">
                <a:latin typeface="Franklin Gothic Medium" pitchFamily="34" charset="0"/>
              </a:rPr>
              <a:t>dan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berakhir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bila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obyek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sudah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ditemukan</a:t>
            </a:r>
            <a:endParaRPr lang="en-US" sz="2300" b="1" dirty="0" smtClean="0">
              <a:latin typeface="Franklin Gothic Medium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rgbClr val="FFFF00"/>
              </a:buClr>
              <a:buFont typeface="+mj-lt"/>
              <a:buAutoNum type="alphaLcPeriod"/>
            </a:pPr>
            <a:r>
              <a:rPr lang="en-US" sz="2300" b="1" dirty="0" smtClean="0">
                <a:latin typeface="Franklin Gothic Medium" pitchFamily="34" charset="0"/>
              </a:rPr>
              <a:t>Batas </a:t>
            </a:r>
            <a:r>
              <a:rPr lang="en-US" sz="2300" b="1" dirty="0" err="1" smtClean="0">
                <a:latin typeface="Franklin Gothic Medium" pitchFamily="34" charset="0"/>
              </a:rPr>
              <a:t>antara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mulai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memilih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dengan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akhir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mencari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agak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sulit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ditentuka</a:t>
            </a:r>
            <a:endParaRPr lang="en-US" sz="2300" b="1" dirty="0" smtClean="0">
              <a:latin typeface="Franklin Gothic Medium" pitchFamily="34" charset="0"/>
            </a:endParaRPr>
          </a:p>
          <a:p>
            <a:pPr marL="457200" indent="-457200" algn="just">
              <a:lnSpc>
                <a:spcPct val="90000"/>
              </a:lnSpc>
              <a:buClr>
                <a:srgbClr val="FFFF00"/>
              </a:buClr>
              <a:buFont typeface="+mj-lt"/>
              <a:buAutoNum type="alphaLcPeriod"/>
            </a:pPr>
            <a:r>
              <a:rPr lang="en-US" sz="2300" b="1" dirty="0" err="1" smtClean="0">
                <a:latin typeface="Franklin Gothic Medium" pitchFamily="34" charset="0"/>
              </a:rPr>
              <a:t>Gerakan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memilih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merupakan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gerakan</a:t>
            </a:r>
            <a:r>
              <a:rPr lang="en-US" sz="2300" b="1" dirty="0" smtClean="0">
                <a:latin typeface="Franklin Gothic Medium" pitchFamily="34" charset="0"/>
              </a:rPr>
              <a:t> yang </a:t>
            </a:r>
            <a:r>
              <a:rPr lang="en-US" sz="2300" b="1" dirty="0" err="1" smtClean="0">
                <a:latin typeface="Franklin Gothic Medium" pitchFamily="34" charset="0"/>
              </a:rPr>
              <a:t>tidak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efektif</a:t>
            </a:r>
            <a:r>
              <a:rPr lang="en-US" sz="2300" b="1" dirty="0" smtClean="0">
                <a:latin typeface="Franklin Gothic Medium" pitchFamily="34" charset="0"/>
              </a:rPr>
              <a:t> &amp; </a:t>
            </a:r>
            <a:r>
              <a:rPr lang="en-US" sz="2300" b="1" dirty="0" err="1" smtClean="0">
                <a:latin typeface="Franklin Gothic Medium" pitchFamily="34" charset="0"/>
              </a:rPr>
              <a:t>perlu</a:t>
            </a:r>
            <a:r>
              <a:rPr lang="en-US" sz="2300" b="1" dirty="0" smtClean="0">
                <a:latin typeface="Franklin Gothic Medium" pitchFamily="34" charset="0"/>
              </a:rPr>
              <a:t> </a:t>
            </a:r>
            <a:r>
              <a:rPr lang="en-US" sz="2300" b="1" dirty="0" err="1" smtClean="0">
                <a:latin typeface="Franklin Gothic Medium" pitchFamily="34" charset="0"/>
              </a:rPr>
              <a:t>dihindarkan</a:t>
            </a:r>
            <a:endParaRPr lang="en-US" sz="2300" b="1" dirty="0" smtClean="0">
              <a:latin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dirty="0" err="1" smtClean="0">
                <a:solidFill>
                  <a:srgbClr val="FF0000"/>
                </a:solidFill>
                <a:latin typeface="Berlin Sans FB Demi" pitchFamily="34" charset="0"/>
              </a:rPr>
              <a:t>Pertanyaan</a:t>
            </a:r>
            <a:r>
              <a:rPr lang="en-US" sz="2400" i="1" dirty="0" smtClean="0">
                <a:solidFill>
                  <a:srgbClr val="FF0000"/>
                </a:solidFill>
                <a:latin typeface="Berlin Sans FB Demi" pitchFamily="34" charset="0"/>
              </a:rPr>
              <a:t>”</a:t>
            </a:r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diajukan</a:t>
            </a:r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mengurangi</a:t>
            </a:r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Berlin Sans FB Demi" pitchFamily="34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400" i="1" dirty="0" err="1" smtClean="0">
                <a:solidFill>
                  <a:srgbClr val="FF3399"/>
                </a:solidFill>
                <a:latin typeface="Berlin Sans FB Demi" pitchFamily="34" charset="0"/>
              </a:rPr>
              <a:t>therblig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00100" y="1571612"/>
            <a:ext cx="7772400" cy="215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err="1" smtClean="0">
                <a:latin typeface="Times New Roman" pitchFamily="18" charset="0"/>
              </a:rPr>
              <a:t>Apakah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obek-obyek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berbeda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ditempatkan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tempat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</a:rPr>
              <a:t>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err="1">
                <a:latin typeface="Times New Roman" pitchFamily="18" charset="0"/>
              </a:rPr>
              <a:t>Dapatkan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permukaan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wadah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diperluas?Dapatkah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dipakai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tempat</a:t>
            </a:r>
            <a:r>
              <a:rPr lang="en-US" dirty="0">
                <a:latin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</a:rPr>
              <a:t>tembus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pandang</a:t>
            </a:r>
            <a:r>
              <a:rPr lang="en-US" dirty="0">
                <a:latin typeface="Times New Roman" pitchFamily="18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99E-1BDD-42F0-82C6-A8883FE96B66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2008</Words>
  <Application>Microsoft Office PowerPoint</Application>
  <PresentationFormat>On-screen Show (4:3)</PresentationFormat>
  <Paragraphs>261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Solstice</vt:lpstr>
      <vt:lpstr>Clip</vt:lpstr>
      <vt:lpstr>STUDI GERAKAN</vt:lpstr>
      <vt:lpstr>DEFINISI</vt:lpstr>
      <vt:lpstr>TUJUAN STUDI GERAKAN</vt:lpstr>
      <vt:lpstr>Frank B. Gilberth</vt:lpstr>
      <vt:lpstr>Suatu pekerjaan utuh menurut Gilberth dapat diurakan jadi 17 therblig (gerakan dasar ) sbb. :</vt:lpstr>
      <vt:lpstr>Slide 6</vt:lpstr>
      <vt:lpstr>“Pertanyaan” yang dapat diajukan untuk mengurangi waktu therblig mencari</vt:lpstr>
      <vt:lpstr>Slide 8</vt:lpstr>
      <vt:lpstr>Slide 9</vt:lpstr>
      <vt:lpstr>3. Gerakan memegang (Grasp)</vt:lpstr>
      <vt:lpstr>“Pertanyaan” yang bisa diajukan untuk memperbaiki elemen “memegang” (1)</vt:lpstr>
      <vt:lpstr>“Pertanyaan” yang bisa diajukan untuk memperbaiki elemen “memegang” (2)</vt:lpstr>
      <vt:lpstr>4. Gerakan Menjangkau (Reach)</vt:lpstr>
      <vt:lpstr>Slide 14</vt:lpstr>
      <vt:lpstr>5. Gerakan Membawa (Move)</vt:lpstr>
      <vt:lpstr>“Pertanyaan”  untuk  pedoman memperbaiki gerakan “menjangkau” dan “Membawa”</vt:lpstr>
      <vt:lpstr>Dengan adanya lengkungan yang beda-beda maka waktu geraknyapun menjadi berlainan</vt:lpstr>
      <vt:lpstr>6. Gerakan “Memegang untuk Memakai (Hold)</vt:lpstr>
      <vt:lpstr>“Pertanyaan” sebagai pedoman memperbaiki gerakan memegang untuk memakai</vt:lpstr>
      <vt:lpstr>Gerakan melepas (Release)</vt:lpstr>
      <vt:lpstr>“Pertanyaan” sebagai pedoman untuk memperbaiki gerakan “melepas”</vt:lpstr>
      <vt:lpstr>Gerakan Mengarahkan (Position)</vt:lpstr>
      <vt:lpstr>“Pertanyaan” yang bisa dipakai untuk pedoman perbaikan gerakan mengarahkan</vt:lpstr>
      <vt:lpstr>Gerakan (Therblig) “Mengarahkan Sementara” (Preposition)</vt:lpstr>
      <vt:lpstr>Uraian Langkah mengarahkan sementara</vt:lpstr>
      <vt:lpstr>Gerakan “Pemeriksaan” (Inspec)</vt:lpstr>
      <vt:lpstr>“Pertanyaan” sebagai pedoman untuk memperbaiki  gerak “memeriksa” </vt:lpstr>
      <vt:lpstr>Gerak Perakitan (asemble) dan gerak Lepas rakit ( diasemble)</vt:lpstr>
      <vt:lpstr>Gerak “Memakai” (Use)</vt:lpstr>
      <vt:lpstr>“Pertanyaan” yg bisa dipakai sbg pedoman untuk perbaikan gerak “Merakit” “Lepas rakit” &amp; “Memakai”</vt:lpstr>
      <vt:lpstr>Kelambatan Tak terhindarkan (Unavoidable Delay)</vt:lpstr>
      <vt:lpstr>Kelambatan dapat dihindarkan (Avoidable Delay)</vt:lpstr>
      <vt:lpstr>ISTIRAHAT (Rest to Overcome fatique)</vt:lpstr>
      <vt:lpstr>Slide 34</vt:lpstr>
      <vt:lpstr>Tugas Kelompok : 3 orang</vt:lpstr>
      <vt:lpstr>Contoh  1 :Tampilan Tabel</vt:lpstr>
      <vt:lpstr>Contoh 2 : Narasi</vt:lpstr>
      <vt:lpstr>Slide 38</vt:lpstr>
      <vt:lpstr>Slide 39</vt:lpstr>
      <vt:lpstr>Contoh 17 Gerakan therblig</vt:lpstr>
      <vt:lpstr>Rest  to overcome fatique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hendra</dc:creator>
  <cp:lastModifiedBy>hendra</cp:lastModifiedBy>
  <cp:revision>17</cp:revision>
  <dcterms:created xsi:type="dcterms:W3CDTF">2015-03-08T10:40:41Z</dcterms:created>
  <dcterms:modified xsi:type="dcterms:W3CDTF">2015-03-08T14:27:14Z</dcterms:modified>
</cp:coreProperties>
</file>