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65" r:id="rId3"/>
    <p:sldId id="279" r:id="rId4"/>
    <p:sldId id="280" r:id="rId5"/>
    <p:sldId id="281" r:id="rId6"/>
    <p:sldId id="282" r:id="rId7"/>
    <p:sldId id="290" r:id="rId8"/>
    <p:sldId id="288" r:id="rId9"/>
    <p:sldId id="289" r:id="rId10"/>
    <p:sldId id="283" r:id="rId11"/>
    <p:sldId id="284" r:id="rId12"/>
    <p:sldId id="285" r:id="rId13"/>
    <p:sldId id="295" r:id="rId14"/>
    <p:sldId id="287" r:id="rId15"/>
    <p:sldId id="291" r:id="rId16"/>
    <p:sldId id="292" r:id="rId17"/>
    <p:sldId id="293" r:id="rId18"/>
    <p:sldId id="296" r:id="rId19"/>
    <p:sldId id="297" r:id="rId20"/>
    <p:sldId id="298" r:id="rId21"/>
    <p:sldId id="299" r:id="rId22"/>
    <p:sldId id="300" r:id="rId2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4" d="100"/>
          <a:sy n="114" d="100"/>
        </p:scale>
        <p:origin x="-1458" y="1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92F045-DAF9-470D-ABC5-D053804D65AB}" type="doc">
      <dgm:prSet loTypeId="urn:microsoft.com/office/officeart/2005/8/layout/vList2" loCatId="list" qsTypeId="urn:microsoft.com/office/officeart/2005/8/quickstyle/3d1" qsCatId="3D" csTypeId="urn:microsoft.com/office/officeart/2005/8/colors/accent1_4" csCatId="accent1" phldr="1"/>
      <dgm:spPr/>
    </dgm:pt>
    <dgm:pt modelId="{031EE797-DF53-4219-AC75-3FAE48E1724D}">
      <dgm:prSet phldrT="[Text]"/>
      <dgm:spPr/>
      <dgm:t>
        <a:bodyPr/>
        <a:lstStyle/>
        <a:p>
          <a:pPr algn="ctr"/>
          <a:r>
            <a:rPr lang="id-ID" dirty="0" smtClean="0"/>
            <a:t>Mahasiswa mampu menguraikan </a:t>
          </a:r>
          <a:r>
            <a:rPr lang="en-US" dirty="0" err="1" smtClean="0"/>
            <a:t>jenis</a:t>
          </a:r>
          <a:r>
            <a:rPr lang="en-US" dirty="0" smtClean="0"/>
            <a:t> </a:t>
          </a:r>
          <a:r>
            <a:rPr lang="en-US" dirty="0" err="1" smtClean="0"/>
            <a:t>penelitian</a:t>
          </a:r>
          <a:r>
            <a:rPr lang="en-US" dirty="0" smtClean="0"/>
            <a:t> </a:t>
          </a:r>
          <a:r>
            <a:rPr lang="en-US" dirty="0" err="1" smtClean="0"/>
            <a:t>dan</a:t>
          </a:r>
          <a:r>
            <a:rPr lang="en-US" dirty="0" smtClean="0"/>
            <a:t> </a:t>
          </a:r>
          <a:r>
            <a:rPr lang="en-US" dirty="0" err="1" smtClean="0"/>
            <a:t>hipotesis</a:t>
          </a:r>
          <a:endParaRPr lang="en-US" dirty="0"/>
        </a:p>
      </dgm:t>
    </dgm:pt>
    <dgm:pt modelId="{B010DD37-1D05-4804-926D-86C704E62EC3}" type="parTrans" cxnId="{70C8D4E8-827C-4270-9188-E52D56401977}">
      <dgm:prSet/>
      <dgm:spPr/>
      <dgm:t>
        <a:bodyPr/>
        <a:lstStyle/>
        <a:p>
          <a:pPr algn="ctr"/>
          <a:endParaRPr lang="en-US"/>
        </a:p>
      </dgm:t>
    </dgm:pt>
    <dgm:pt modelId="{24C06427-E34D-47E4-BE76-9939DA3BED92}" type="sibTrans" cxnId="{70C8D4E8-827C-4270-9188-E52D56401977}">
      <dgm:prSet/>
      <dgm:spPr/>
      <dgm:t>
        <a:bodyPr/>
        <a:lstStyle/>
        <a:p>
          <a:pPr algn="ctr"/>
          <a:endParaRPr lang="en-US"/>
        </a:p>
      </dgm:t>
    </dgm:pt>
    <dgm:pt modelId="{542F87D6-02B1-4D92-A2A4-43886DEF8D49}" type="pres">
      <dgm:prSet presAssocID="{2692F045-DAF9-470D-ABC5-D053804D65AB}" presName="linear" presStyleCnt="0">
        <dgm:presLayoutVars>
          <dgm:animLvl val="lvl"/>
          <dgm:resizeHandles val="exact"/>
        </dgm:presLayoutVars>
      </dgm:prSet>
      <dgm:spPr/>
    </dgm:pt>
    <dgm:pt modelId="{41E11F48-32EF-4182-952E-6FF5F4563A00}" type="pres">
      <dgm:prSet presAssocID="{031EE797-DF53-4219-AC75-3FAE48E1724D}" presName="parentText" presStyleLbl="node1" presStyleIdx="0" presStyleCnt="1">
        <dgm:presLayoutVars>
          <dgm:chMax val="0"/>
          <dgm:bulletEnabled val="1"/>
        </dgm:presLayoutVars>
      </dgm:prSet>
      <dgm:spPr/>
      <dgm:t>
        <a:bodyPr/>
        <a:lstStyle/>
        <a:p>
          <a:endParaRPr lang="en-US"/>
        </a:p>
      </dgm:t>
    </dgm:pt>
  </dgm:ptLst>
  <dgm:cxnLst>
    <dgm:cxn modelId="{D1BB8950-CAA1-4E78-B58B-8F70C9F9D891}" type="presOf" srcId="{2692F045-DAF9-470D-ABC5-D053804D65AB}" destId="{542F87D6-02B1-4D92-A2A4-43886DEF8D49}" srcOrd="0" destOrd="0" presId="urn:microsoft.com/office/officeart/2005/8/layout/vList2"/>
    <dgm:cxn modelId="{70C8D4E8-827C-4270-9188-E52D56401977}" srcId="{2692F045-DAF9-470D-ABC5-D053804D65AB}" destId="{031EE797-DF53-4219-AC75-3FAE48E1724D}" srcOrd="0" destOrd="0" parTransId="{B010DD37-1D05-4804-926D-86C704E62EC3}" sibTransId="{24C06427-E34D-47E4-BE76-9939DA3BED92}"/>
    <dgm:cxn modelId="{99963234-EAAD-4A1A-8BF4-ABAB5585D5D8}" type="presOf" srcId="{031EE797-DF53-4219-AC75-3FAE48E1724D}" destId="{41E11F48-32EF-4182-952E-6FF5F4563A00}" srcOrd="0" destOrd="0" presId="urn:microsoft.com/office/officeart/2005/8/layout/vList2"/>
    <dgm:cxn modelId="{49C9D186-60F0-4B56-949A-361690E33EEF}" type="presParOf" srcId="{542F87D6-02B1-4D92-A2A4-43886DEF8D49}" destId="{41E11F48-32EF-4182-952E-6FF5F4563A00}"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E11F48-32EF-4182-952E-6FF5F4563A00}">
      <dsp:nvSpPr>
        <dsp:cNvPr id="0" name=""/>
        <dsp:cNvSpPr/>
      </dsp:nvSpPr>
      <dsp:spPr>
        <a:xfrm>
          <a:off x="0" y="30060"/>
          <a:ext cx="5715000" cy="3140280"/>
        </a:xfrm>
        <a:prstGeom prst="roundRect">
          <a:avLst/>
        </a:prstGeom>
        <a:gradFill rotWithShape="0">
          <a:gsLst>
            <a:gs pos="0">
              <a:schemeClr val="accent1">
                <a:shade val="50000"/>
                <a:hueOff val="0"/>
                <a:satOff val="0"/>
                <a:lumOff val="0"/>
                <a:alphaOff val="0"/>
                <a:shade val="51000"/>
                <a:satMod val="130000"/>
              </a:schemeClr>
            </a:gs>
            <a:gs pos="80000">
              <a:schemeClr val="accent1">
                <a:shade val="50000"/>
                <a:hueOff val="0"/>
                <a:satOff val="0"/>
                <a:lumOff val="0"/>
                <a:alphaOff val="0"/>
                <a:shade val="93000"/>
                <a:satMod val="130000"/>
              </a:schemeClr>
            </a:gs>
            <a:gs pos="100000">
              <a:schemeClr val="accent1">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id-ID" sz="4400" kern="1200" dirty="0" smtClean="0"/>
            <a:t>Mahasiswa mampu menguraikan </a:t>
          </a:r>
          <a:r>
            <a:rPr lang="en-US" sz="4400" kern="1200" dirty="0" err="1" smtClean="0"/>
            <a:t>jenis</a:t>
          </a:r>
          <a:r>
            <a:rPr lang="en-US" sz="4400" kern="1200" dirty="0" smtClean="0"/>
            <a:t> </a:t>
          </a:r>
          <a:r>
            <a:rPr lang="en-US" sz="4400" kern="1200" dirty="0" err="1" smtClean="0"/>
            <a:t>penelitian</a:t>
          </a:r>
          <a:r>
            <a:rPr lang="en-US" sz="4400" kern="1200" dirty="0" smtClean="0"/>
            <a:t> </a:t>
          </a:r>
          <a:r>
            <a:rPr lang="en-US" sz="4400" kern="1200" dirty="0" err="1" smtClean="0"/>
            <a:t>dan</a:t>
          </a:r>
          <a:r>
            <a:rPr lang="en-US" sz="4400" kern="1200" dirty="0" smtClean="0"/>
            <a:t> </a:t>
          </a:r>
          <a:r>
            <a:rPr lang="en-US" sz="4400" kern="1200" dirty="0" err="1" smtClean="0"/>
            <a:t>hipotesis</a:t>
          </a:r>
          <a:endParaRPr lang="en-US" sz="4400" kern="1200" dirty="0"/>
        </a:p>
      </dsp:txBody>
      <dsp:txXfrm>
        <a:off x="153296" y="183356"/>
        <a:ext cx="5408408" cy="283368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2FDA6E-0977-441D-B43D-18178606C995}" type="datetimeFigureOut">
              <a:rPr lang="en-US" smtClean="0"/>
              <a:pPr/>
              <a:t>10/25/2017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0F1169-CC71-4366-9D2A-E9E4562E48D6}" type="slidenum">
              <a:rPr lang="en-US" smtClean="0"/>
              <a:pPr/>
              <a:t>‹#›</a:t>
            </a:fld>
            <a:endParaRPr lang="en-US"/>
          </a:p>
        </p:txBody>
      </p:sp>
    </p:spTree>
    <p:extLst>
      <p:ext uri="{BB962C8B-B14F-4D97-AF65-F5344CB8AC3E}">
        <p14:creationId xmlns:p14="http://schemas.microsoft.com/office/powerpoint/2010/main" val="4254309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C878553-C9CA-463E-9011-827D6D201E46}" type="slidenum">
              <a:rPr lang="id-ID" smtClean="0"/>
              <a:pPr>
                <a:defRPr/>
              </a:pPr>
              <a:t>2</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05CB0C55-C565-44C1-BA29-7C7E11F09F9B}" type="datetimeFigureOut">
              <a:rPr lang="id-ID" smtClean="0"/>
              <a:pPr/>
              <a:t>25/10/2017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F48879B-8629-421F-85C8-7BE7A6C8DB22}" type="slidenum">
              <a:rPr lang="id-ID" smtClean="0"/>
              <a:pPr/>
              <a:t>‹#›</a:t>
            </a:fld>
            <a:endParaRPr lang="id-ID"/>
          </a:p>
        </p:txBody>
      </p:sp>
    </p:spTree>
    <p:extLst>
      <p:ext uri="{BB962C8B-B14F-4D97-AF65-F5344CB8AC3E}">
        <p14:creationId xmlns:p14="http://schemas.microsoft.com/office/powerpoint/2010/main" val="561018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5CB0C55-C565-44C1-BA29-7C7E11F09F9B}" type="datetimeFigureOut">
              <a:rPr lang="id-ID" smtClean="0"/>
              <a:pPr/>
              <a:t>25/10/2017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F48879B-8629-421F-85C8-7BE7A6C8DB22}" type="slidenum">
              <a:rPr lang="id-ID" smtClean="0"/>
              <a:pPr/>
              <a:t>‹#›</a:t>
            </a:fld>
            <a:endParaRPr lang="id-ID"/>
          </a:p>
        </p:txBody>
      </p:sp>
    </p:spTree>
    <p:extLst>
      <p:ext uri="{BB962C8B-B14F-4D97-AF65-F5344CB8AC3E}">
        <p14:creationId xmlns:p14="http://schemas.microsoft.com/office/powerpoint/2010/main" val="655021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5CB0C55-C565-44C1-BA29-7C7E11F09F9B}" type="datetimeFigureOut">
              <a:rPr lang="id-ID" smtClean="0"/>
              <a:pPr/>
              <a:t>25/10/2017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F48879B-8629-421F-85C8-7BE7A6C8DB22}" type="slidenum">
              <a:rPr lang="id-ID" smtClean="0"/>
              <a:pPr/>
              <a:t>‹#›</a:t>
            </a:fld>
            <a:endParaRPr lang="id-ID"/>
          </a:p>
        </p:txBody>
      </p:sp>
    </p:spTree>
    <p:extLst>
      <p:ext uri="{BB962C8B-B14F-4D97-AF65-F5344CB8AC3E}">
        <p14:creationId xmlns:p14="http://schemas.microsoft.com/office/powerpoint/2010/main" val="163291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5CB0C55-C565-44C1-BA29-7C7E11F09F9B}" type="datetimeFigureOut">
              <a:rPr lang="id-ID" smtClean="0"/>
              <a:pPr/>
              <a:t>25/10/2017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F48879B-8629-421F-85C8-7BE7A6C8DB22}" type="slidenum">
              <a:rPr lang="id-ID" smtClean="0"/>
              <a:pPr/>
              <a:t>‹#›</a:t>
            </a:fld>
            <a:endParaRPr lang="id-ID"/>
          </a:p>
        </p:txBody>
      </p:sp>
    </p:spTree>
    <p:extLst>
      <p:ext uri="{BB962C8B-B14F-4D97-AF65-F5344CB8AC3E}">
        <p14:creationId xmlns:p14="http://schemas.microsoft.com/office/powerpoint/2010/main" val="2864607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CB0C55-C565-44C1-BA29-7C7E11F09F9B}" type="datetimeFigureOut">
              <a:rPr lang="id-ID" smtClean="0"/>
              <a:pPr/>
              <a:t>25/10/2017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F48879B-8629-421F-85C8-7BE7A6C8DB22}" type="slidenum">
              <a:rPr lang="id-ID" smtClean="0"/>
              <a:pPr/>
              <a:t>‹#›</a:t>
            </a:fld>
            <a:endParaRPr lang="id-ID"/>
          </a:p>
        </p:txBody>
      </p:sp>
    </p:spTree>
    <p:extLst>
      <p:ext uri="{BB962C8B-B14F-4D97-AF65-F5344CB8AC3E}">
        <p14:creationId xmlns:p14="http://schemas.microsoft.com/office/powerpoint/2010/main" val="3906993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05CB0C55-C565-44C1-BA29-7C7E11F09F9B}" type="datetimeFigureOut">
              <a:rPr lang="id-ID" smtClean="0"/>
              <a:pPr/>
              <a:t>25/10/2017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F48879B-8629-421F-85C8-7BE7A6C8DB22}" type="slidenum">
              <a:rPr lang="id-ID" smtClean="0"/>
              <a:pPr/>
              <a:t>‹#›</a:t>
            </a:fld>
            <a:endParaRPr lang="id-ID"/>
          </a:p>
        </p:txBody>
      </p:sp>
    </p:spTree>
    <p:extLst>
      <p:ext uri="{BB962C8B-B14F-4D97-AF65-F5344CB8AC3E}">
        <p14:creationId xmlns:p14="http://schemas.microsoft.com/office/powerpoint/2010/main" val="3750109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05CB0C55-C565-44C1-BA29-7C7E11F09F9B}" type="datetimeFigureOut">
              <a:rPr lang="id-ID" smtClean="0"/>
              <a:pPr/>
              <a:t>25/10/2017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F48879B-8629-421F-85C8-7BE7A6C8DB22}" type="slidenum">
              <a:rPr lang="id-ID" smtClean="0"/>
              <a:pPr/>
              <a:t>‹#›</a:t>
            </a:fld>
            <a:endParaRPr lang="id-ID"/>
          </a:p>
        </p:txBody>
      </p:sp>
    </p:spTree>
    <p:extLst>
      <p:ext uri="{BB962C8B-B14F-4D97-AF65-F5344CB8AC3E}">
        <p14:creationId xmlns:p14="http://schemas.microsoft.com/office/powerpoint/2010/main" val="3470358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05CB0C55-C565-44C1-BA29-7C7E11F09F9B}" type="datetimeFigureOut">
              <a:rPr lang="id-ID" smtClean="0"/>
              <a:pPr/>
              <a:t>25/10/2017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F48879B-8629-421F-85C8-7BE7A6C8DB22}" type="slidenum">
              <a:rPr lang="id-ID" smtClean="0"/>
              <a:pPr/>
              <a:t>‹#›</a:t>
            </a:fld>
            <a:endParaRPr lang="id-ID"/>
          </a:p>
        </p:txBody>
      </p:sp>
    </p:spTree>
    <p:extLst>
      <p:ext uri="{BB962C8B-B14F-4D97-AF65-F5344CB8AC3E}">
        <p14:creationId xmlns:p14="http://schemas.microsoft.com/office/powerpoint/2010/main" val="4293833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CB0C55-C565-44C1-BA29-7C7E11F09F9B}" type="datetimeFigureOut">
              <a:rPr lang="id-ID" smtClean="0"/>
              <a:pPr/>
              <a:t>25/10/2017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F48879B-8629-421F-85C8-7BE7A6C8DB22}" type="slidenum">
              <a:rPr lang="id-ID" smtClean="0"/>
              <a:pPr/>
              <a:t>‹#›</a:t>
            </a:fld>
            <a:endParaRPr lang="id-ID"/>
          </a:p>
        </p:txBody>
      </p:sp>
    </p:spTree>
    <p:extLst>
      <p:ext uri="{BB962C8B-B14F-4D97-AF65-F5344CB8AC3E}">
        <p14:creationId xmlns:p14="http://schemas.microsoft.com/office/powerpoint/2010/main" val="3127979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B0C55-C565-44C1-BA29-7C7E11F09F9B}" type="datetimeFigureOut">
              <a:rPr lang="id-ID" smtClean="0"/>
              <a:pPr/>
              <a:t>25/10/2017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F48879B-8629-421F-85C8-7BE7A6C8DB22}" type="slidenum">
              <a:rPr lang="id-ID" smtClean="0"/>
              <a:pPr/>
              <a:t>‹#›</a:t>
            </a:fld>
            <a:endParaRPr lang="id-ID"/>
          </a:p>
        </p:txBody>
      </p:sp>
    </p:spTree>
    <p:extLst>
      <p:ext uri="{BB962C8B-B14F-4D97-AF65-F5344CB8AC3E}">
        <p14:creationId xmlns:p14="http://schemas.microsoft.com/office/powerpoint/2010/main" val="1096556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B0C55-C565-44C1-BA29-7C7E11F09F9B}" type="datetimeFigureOut">
              <a:rPr lang="id-ID" smtClean="0"/>
              <a:pPr/>
              <a:t>25/10/2017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F48879B-8629-421F-85C8-7BE7A6C8DB22}" type="slidenum">
              <a:rPr lang="id-ID" smtClean="0"/>
              <a:pPr/>
              <a:t>‹#›</a:t>
            </a:fld>
            <a:endParaRPr lang="id-ID"/>
          </a:p>
        </p:txBody>
      </p:sp>
    </p:spTree>
    <p:extLst>
      <p:ext uri="{BB962C8B-B14F-4D97-AF65-F5344CB8AC3E}">
        <p14:creationId xmlns:p14="http://schemas.microsoft.com/office/powerpoint/2010/main" val="1215377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CB0C55-C565-44C1-BA29-7C7E11F09F9B}" type="datetimeFigureOut">
              <a:rPr lang="id-ID" smtClean="0"/>
              <a:pPr/>
              <a:t>25/10/2017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48879B-8629-421F-85C8-7BE7A6C8DB22}" type="slidenum">
              <a:rPr lang="id-ID" smtClean="0"/>
              <a:pPr/>
              <a:t>‹#›</a:t>
            </a:fld>
            <a:endParaRPr lang="id-ID"/>
          </a:p>
        </p:txBody>
      </p:sp>
    </p:spTree>
    <p:extLst>
      <p:ext uri="{BB962C8B-B14F-4D97-AF65-F5344CB8AC3E}">
        <p14:creationId xmlns:p14="http://schemas.microsoft.com/office/powerpoint/2010/main" val="2263891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cstate="print">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1"/>
          <p:cNvSpPr txBox="1">
            <a:spLocks noChangeArrowheads="1"/>
          </p:cNvSpPr>
          <p:nvPr/>
        </p:nvSpPr>
        <p:spPr bwMode="auto">
          <a:xfrm>
            <a:off x="3200400" y="3725863"/>
            <a:ext cx="5638800" cy="1262062"/>
          </a:xfrm>
          <a:prstGeom prst="rect">
            <a:avLst/>
          </a:prstGeom>
          <a:noFill/>
          <a:ln w="9525">
            <a:noFill/>
            <a:miter lim="800000"/>
            <a:headEnd/>
            <a:tailEnd/>
          </a:ln>
        </p:spPr>
        <p:txBody>
          <a:bodyPr>
            <a:spAutoFit/>
          </a:bodyPr>
          <a:lstStyle/>
          <a:p>
            <a:pPr marL="342900" indent="-342900" algn="ctr">
              <a:defRPr/>
            </a:pPr>
            <a:r>
              <a:rPr lang="en-US" sz="1600" b="1" dirty="0" smtClean="0">
                <a:solidFill>
                  <a:schemeClr val="bg1"/>
                </a:solidFill>
              </a:rPr>
              <a:t>JENIS PENELITIAN DAN HIPOTESIS</a:t>
            </a:r>
            <a:endParaRPr lang="en-US" sz="1600" b="1" dirty="0">
              <a:solidFill>
                <a:schemeClr val="bg1"/>
              </a:solidFill>
            </a:endParaRPr>
          </a:p>
          <a:p>
            <a:pPr marL="342900" indent="-342900" algn="ctr">
              <a:defRPr/>
            </a:pPr>
            <a:endParaRPr lang="en-US" b="1" dirty="0">
              <a:solidFill>
                <a:schemeClr val="bg1"/>
              </a:solidFill>
            </a:endParaRPr>
          </a:p>
          <a:p>
            <a:pPr algn="ctr">
              <a:defRPr/>
            </a:pPr>
            <a:r>
              <a:rPr lang="en-US" sz="1400" b="1" dirty="0">
                <a:solidFill>
                  <a:schemeClr val="bg1"/>
                </a:solidFill>
              </a:rPr>
              <a:t>PERTEMUAN </a:t>
            </a:r>
            <a:r>
              <a:rPr lang="en-US" sz="1400" b="1" dirty="0" smtClean="0">
                <a:solidFill>
                  <a:schemeClr val="bg1"/>
                </a:solidFill>
              </a:rPr>
              <a:t>5</a:t>
            </a:r>
            <a:endParaRPr lang="en-US" sz="1400" b="1" dirty="0">
              <a:solidFill>
                <a:schemeClr val="bg1"/>
              </a:solidFill>
            </a:endParaRPr>
          </a:p>
          <a:p>
            <a:pPr algn="ctr">
              <a:defRPr/>
            </a:pPr>
            <a:r>
              <a:rPr lang="en-US" sz="1400" b="1" dirty="0">
                <a:solidFill>
                  <a:schemeClr val="bg1"/>
                </a:solidFill>
              </a:rPr>
              <a:t>NAURI ANGGITA TEMESVARI, SKM., MKM</a:t>
            </a:r>
          </a:p>
          <a:p>
            <a:pPr algn="ctr">
              <a:defRPr/>
            </a:pPr>
            <a:r>
              <a:rPr lang="en-US" sz="1400" b="1" dirty="0">
                <a:solidFill>
                  <a:schemeClr val="bg1"/>
                </a:solidFill>
              </a:rPr>
              <a:t>PRODI MIK, FIKES</a:t>
            </a:r>
          </a:p>
        </p:txBody>
      </p:sp>
    </p:spTree>
    <p:extLst>
      <p:ext uri="{BB962C8B-B14F-4D97-AF65-F5344CB8AC3E}">
        <p14:creationId xmlns:p14="http://schemas.microsoft.com/office/powerpoint/2010/main" val="2585018026"/>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 descr="C:\Users\arsil\Desktop\Smartcreative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4"/>
          <p:cNvSpPr>
            <a:spLocks noGrp="1"/>
          </p:cNvSpPr>
          <p:nvPr>
            <p:ph type="title"/>
          </p:nvPr>
        </p:nvSpPr>
        <p:spPr/>
        <p:txBody>
          <a:bodyPr/>
          <a:lstStyle/>
          <a:p>
            <a:r>
              <a:rPr lang="en-US" dirty="0" err="1"/>
              <a:t>Jenis</a:t>
            </a:r>
            <a:r>
              <a:rPr lang="en-US" dirty="0"/>
              <a:t> </a:t>
            </a:r>
            <a:r>
              <a:rPr lang="en-US" dirty="0" err="1"/>
              <a:t>penelitian</a:t>
            </a:r>
            <a:endParaRPr lang="id-ID" dirty="0"/>
          </a:p>
        </p:txBody>
      </p:sp>
      <p:sp>
        <p:nvSpPr>
          <p:cNvPr id="6" name="Content Placeholder 5"/>
          <p:cNvSpPr>
            <a:spLocks noGrp="1"/>
          </p:cNvSpPr>
          <p:nvPr>
            <p:ph idx="1"/>
          </p:nvPr>
        </p:nvSpPr>
        <p:spPr/>
        <p:txBody>
          <a:bodyPr>
            <a:normAutofit lnSpcReduction="10000"/>
          </a:bodyPr>
          <a:lstStyle/>
          <a:p>
            <a:pPr algn="just">
              <a:lnSpc>
                <a:spcPct val="90000"/>
              </a:lnSpc>
              <a:buFontTx/>
              <a:buNone/>
            </a:pPr>
            <a:r>
              <a:rPr lang="en-US" dirty="0" err="1"/>
              <a:t>Setelah</a:t>
            </a:r>
            <a:r>
              <a:rPr lang="en-US" dirty="0"/>
              <a:t> 15 </a:t>
            </a:r>
            <a:r>
              <a:rPr lang="en-US" dirty="0" err="1"/>
              <a:t>tahun</a:t>
            </a:r>
            <a:r>
              <a:rPr lang="en-US" dirty="0"/>
              <a:t>, </a:t>
            </a:r>
            <a:r>
              <a:rPr lang="en-US" dirty="0" err="1"/>
              <a:t>maka</a:t>
            </a:r>
            <a:r>
              <a:rPr lang="en-US" dirty="0"/>
              <a:t> </a:t>
            </a:r>
            <a:r>
              <a:rPr lang="en-US" dirty="0" err="1"/>
              <a:t>terhadap</a:t>
            </a:r>
            <a:r>
              <a:rPr lang="en-US" dirty="0"/>
              <a:t> orang-orang </a:t>
            </a:r>
            <a:r>
              <a:rPr lang="en-US" dirty="0" err="1"/>
              <a:t>tersebut</a:t>
            </a:r>
            <a:r>
              <a:rPr lang="en-US" dirty="0"/>
              <a:t> </a:t>
            </a:r>
            <a:r>
              <a:rPr lang="en-US" dirty="0" err="1"/>
              <a:t>diadakan</a:t>
            </a:r>
            <a:r>
              <a:rPr lang="en-US" dirty="0"/>
              <a:t> </a:t>
            </a:r>
            <a:r>
              <a:rPr lang="en-US" dirty="0" err="1"/>
              <a:t>peneriksaan</a:t>
            </a:r>
            <a:r>
              <a:rPr lang="en-US" dirty="0"/>
              <a:t>  </a:t>
            </a:r>
            <a:r>
              <a:rPr lang="en-US" dirty="0" err="1"/>
              <a:t>kesehatan</a:t>
            </a:r>
            <a:r>
              <a:rPr lang="en-US" dirty="0"/>
              <a:t> </a:t>
            </a:r>
            <a:r>
              <a:rPr lang="en-US" dirty="0" err="1"/>
              <a:t>khususnya</a:t>
            </a:r>
            <a:r>
              <a:rPr lang="en-US" dirty="0"/>
              <a:t> </a:t>
            </a:r>
            <a:r>
              <a:rPr lang="en-US" dirty="0" err="1"/>
              <a:t>paru-paru</a:t>
            </a:r>
            <a:r>
              <a:rPr lang="en-US" dirty="0"/>
              <a:t>.</a:t>
            </a:r>
          </a:p>
          <a:p>
            <a:pPr algn="just">
              <a:lnSpc>
                <a:spcPct val="90000"/>
              </a:lnSpc>
              <a:buFontTx/>
              <a:buNone/>
            </a:pPr>
            <a:r>
              <a:rPr lang="en-US" dirty="0"/>
              <a:t>Dari  </a:t>
            </a:r>
            <a:r>
              <a:rPr lang="en-US" dirty="0" err="1"/>
              <a:t>analisis</a:t>
            </a:r>
            <a:r>
              <a:rPr lang="en-US" dirty="0"/>
              <a:t> </a:t>
            </a:r>
            <a:r>
              <a:rPr lang="en-US" dirty="0" err="1"/>
              <a:t>hasil</a:t>
            </a:r>
            <a:r>
              <a:rPr lang="en-US" dirty="0"/>
              <a:t>  </a:t>
            </a:r>
            <a:r>
              <a:rPr lang="en-US" dirty="0" err="1"/>
              <a:t>atau</a:t>
            </a:r>
            <a:r>
              <a:rPr lang="en-US" dirty="0"/>
              <a:t> </a:t>
            </a:r>
            <a:r>
              <a:rPr lang="en-US" dirty="0" err="1"/>
              <a:t>proporsi</a:t>
            </a:r>
            <a:r>
              <a:rPr lang="en-US" dirty="0"/>
              <a:t> orang-orang yang </a:t>
            </a:r>
            <a:r>
              <a:rPr lang="en-US" dirty="0" err="1"/>
              <a:t>merokok</a:t>
            </a:r>
            <a:r>
              <a:rPr lang="en-US" dirty="0"/>
              <a:t> </a:t>
            </a:r>
            <a:r>
              <a:rPr lang="en-US" dirty="0" err="1"/>
              <a:t>dan</a:t>
            </a:r>
            <a:r>
              <a:rPr lang="en-US" dirty="0"/>
              <a:t> </a:t>
            </a:r>
            <a:r>
              <a:rPr lang="en-US" dirty="0" err="1"/>
              <a:t>menderita</a:t>
            </a:r>
            <a:r>
              <a:rPr lang="en-US" dirty="0"/>
              <a:t> </a:t>
            </a:r>
            <a:r>
              <a:rPr lang="en-US" dirty="0" err="1"/>
              <a:t>kanker</a:t>
            </a:r>
            <a:r>
              <a:rPr lang="en-US" dirty="0"/>
              <a:t> </a:t>
            </a:r>
            <a:r>
              <a:rPr lang="en-US" dirty="0" err="1"/>
              <a:t>paru-paru</a:t>
            </a:r>
            <a:r>
              <a:rPr lang="en-US" dirty="0"/>
              <a:t>, </a:t>
            </a:r>
            <a:r>
              <a:rPr lang="en-US" dirty="0" err="1"/>
              <a:t>dan</a:t>
            </a:r>
            <a:r>
              <a:rPr lang="en-US" dirty="0"/>
              <a:t> </a:t>
            </a:r>
            <a:r>
              <a:rPr lang="en-US" dirty="0" err="1"/>
              <a:t>bukan</a:t>
            </a:r>
            <a:r>
              <a:rPr lang="en-US" dirty="0"/>
              <a:t> </a:t>
            </a:r>
            <a:r>
              <a:rPr lang="en-US" dirty="0" err="1"/>
              <a:t>perokok</a:t>
            </a:r>
            <a:r>
              <a:rPr lang="en-US" dirty="0"/>
              <a:t> </a:t>
            </a:r>
            <a:r>
              <a:rPr lang="en-US" dirty="0" err="1"/>
              <a:t>juga</a:t>
            </a:r>
            <a:r>
              <a:rPr lang="en-US" dirty="0"/>
              <a:t> </a:t>
            </a:r>
            <a:r>
              <a:rPr lang="en-US" dirty="0" err="1"/>
              <a:t>menderita</a:t>
            </a:r>
            <a:r>
              <a:rPr lang="en-US" dirty="0"/>
              <a:t> </a:t>
            </a:r>
            <a:r>
              <a:rPr lang="en-US" dirty="0" err="1"/>
              <a:t>kanker</a:t>
            </a:r>
            <a:r>
              <a:rPr lang="en-US" dirty="0"/>
              <a:t> </a:t>
            </a:r>
            <a:r>
              <a:rPr lang="en-US" dirty="0" err="1"/>
              <a:t>paru-paru</a:t>
            </a:r>
            <a:r>
              <a:rPr lang="en-US" dirty="0"/>
              <a:t>, </a:t>
            </a:r>
            <a:r>
              <a:rPr lang="en-US" dirty="0" err="1"/>
              <a:t>serta</a:t>
            </a:r>
            <a:r>
              <a:rPr lang="en-US" dirty="0"/>
              <a:t> orang yang </a:t>
            </a:r>
            <a:r>
              <a:rPr lang="en-US" dirty="0" err="1"/>
              <a:t>merokok</a:t>
            </a:r>
            <a:r>
              <a:rPr lang="en-US" dirty="0"/>
              <a:t> </a:t>
            </a:r>
            <a:r>
              <a:rPr lang="en-US" dirty="0" err="1"/>
              <a:t>tidak</a:t>
            </a:r>
            <a:r>
              <a:rPr lang="en-US" dirty="0"/>
              <a:t> </a:t>
            </a:r>
            <a:r>
              <a:rPr lang="en-US" dirty="0" err="1"/>
              <a:t>menderita</a:t>
            </a:r>
            <a:r>
              <a:rPr lang="en-US" dirty="0"/>
              <a:t> </a:t>
            </a:r>
            <a:r>
              <a:rPr lang="en-US" dirty="0" err="1"/>
              <a:t>kanker</a:t>
            </a:r>
            <a:r>
              <a:rPr lang="en-US" dirty="0"/>
              <a:t> </a:t>
            </a:r>
            <a:r>
              <a:rPr lang="en-US" dirty="0" err="1"/>
              <a:t>paru-paru</a:t>
            </a:r>
            <a:r>
              <a:rPr lang="en-US" dirty="0"/>
              <a:t>, </a:t>
            </a:r>
            <a:r>
              <a:rPr lang="en-US" dirty="0" err="1"/>
              <a:t>dan</a:t>
            </a:r>
            <a:r>
              <a:rPr lang="en-US" dirty="0"/>
              <a:t> orang yang </a:t>
            </a:r>
            <a:r>
              <a:rPr lang="en-US" dirty="0" err="1"/>
              <a:t>tidak</a:t>
            </a:r>
            <a:r>
              <a:rPr lang="en-US" dirty="0"/>
              <a:t> </a:t>
            </a:r>
            <a:r>
              <a:rPr lang="en-US" dirty="0" err="1"/>
              <a:t>merokok</a:t>
            </a:r>
            <a:r>
              <a:rPr lang="en-US" dirty="0"/>
              <a:t> </a:t>
            </a:r>
            <a:r>
              <a:rPr lang="en-US" dirty="0" err="1"/>
              <a:t>tidak</a:t>
            </a:r>
            <a:r>
              <a:rPr lang="en-US" dirty="0"/>
              <a:t> </a:t>
            </a:r>
            <a:r>
              <a:rPr lang="en-US" dirty="0" err="1"/>
              <a:t>menderita</a:t>
            </a:r>
            <a:r>
              <a:rPr lang="en-US" dirty="0"/>
              <a:t> </a:t>
            </a:r>
            <a:r>
              <a:rPr lang="en-US" dirty="0" err="1"/>
              <a:t>paru-paru</a:t>
            </a:r>
            <a:r>
              <a:rPr lang="en-US" dirty="0"/>
              <a:t>, </a:t>
            </a:r>
            <a:r>
              <a:rPr lang="en-US" dirty="0" err="1"/>
              <a:t>dapat</a:t>
            </a:r>
            <a:r>
              <a:rPr lang="en-US" dirty="0"/>
              <a:t> </a:t>
            </a:r>
            <a:r>
              <a:rPr lang="en-US" dirty="0" err="1"/>
              <a:t>disimpulkan</a:t>
            </a:r>
            <a:r>
              <a:rPr lang="en-US" dirty="0"/>
              <a:t> </a:t>
            </a:r>
            <a:r>
              <a:rPr lang="en-US" dirty="0" err="1"/>
              <a:t>hubungan</a:t>
            </a:r>
            <a:r>
              <a:rPr lang="en-US" dirty="0"/>
              <a:t> </a:t>
            </a:r>
            <a:r>
              <a:rPr lang="en-US" dirty="0" err="1"/>
              <a:t>antara</a:t>
            </a:r>
            <a:r>
              <a:rPr lang="en-US" dirty="0"/>
              <a:t> </a:t>
            </a:r>
            <a:r>
              <a:rPr lang="en-US" dirty="0" err="1"/>
              <a:t>merokok</a:t>
            </a:r>
            <a:r>
              <a:rPr lang="en-US" dirty="0"/>
              <a:t> </a:t>
            </a:r>
            <a:r>
              <a:rPr lang="en-US" dirty="0" err="1"/>
              <a:t>dan</a:t>
            </a:r>
            <a:r>
              <a:rPr lang="en-US" dirty="0"/>
              <a:t> </a:t>
            </a:r>
            <a:r>
              <a:rPr lang="en-US" dirty="0" err="1"/>
              <a:t>kanker</a:t>
            </a:r>
            <a:r>
              <a:rPr lang="en-US" dirty="0"/>
              <a:t> </a:t>
            </a:r>
            <a:r>
              <a:rPr lang="en-US" dirty="0" err="1"/>
              <a:t>paru-paru</a:t>
            </a:r>
            <a:r>
              <a:rPr lang="en-US" dirty="0"/>
              <a:t>    </a:t>
            </a:r>
          </a:p>
          <a:p>
            <a:endParaRPr lang="id-ID" dirty="0"/>
          </a:p>
        </p:txBody>
      </p:sp>
    </p:spTree>
    <p:extLst>
      <p:ext uri="{BB962C8B-B14F-4D97-AF65-F5344CB8AC3E}">
        <p14:creationId xmlns:p14="http://schemas.microsoft.com/office/powerpoint/2010/main" val="15760192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 descr="C:\Users\arsil\Desktop\Smartcreative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4"/>
          <p:cNvSpPr>
            <a:spLocks noGrp="1"/>
          </p:cNvSpPr>
          <p:nvPr>
            <p:ph type="title"/>
          </p:nvPr>
        </p:nvSpPr>
        <p:spPr/>
        <p:txBody>
          <a:bodyPr/>
          <a:lstStyle/>
          <a:p>
            <a:r>
              <a:rPr lang="en-US" dirty="0" err="1"/>
              <a:t>Jenis</a:t>
            </a:r>
            <a:r>
              <a:rPr lang="en-US" dirty="0"/>
              <a:t> </a:t>
            </a:r>
            <a:r>
              <a:rPr lang="en-US" dirty="0" err="1"/>
              <a:t>penelitian</a:t>
            </a:r>
            <a:endParaRPr lang="id-ID" dirty="0"/>
          </a:p>
        </p:txBody>
      </p:sp>
      <p:sp>
        <p:nvSpPr>
          <p:cNvPr id="6" name="Content Placeholder 5"/>
          <p:cNvSpPr>
            <a:spLocks noGrp="1"/>
          </p:cNvSpPr>
          <p:nvPr>
            <p:ph idx="1"/>
          </p:nvPr>
        </p:nvSpPr>
        <p:spPr/>
        <p:txBody>
          <a:bodyPr>
            <a:normAutofit fontScale="85000" lnSpcReduction="20000"/>
          </a:bodyPr>
          <a:lstStyle/>
          <a:p>
            <a:pPr marL="231775" indent="-231775" algn="ctr">
              <a:lnSpc>
                <a:spcPct val="90000"/>
              </a:lnSpc>
              <a:buFontTx/>
              <a:buNone/>
            </a:pPr>
            <a:r>
              <a:rPr lang="en-US" b="1" dirty="0" err="1"/>
              <a:t>Ilustrasi</a:t>
            </a:r>
            <a:endParaRPr lang="en-US" b="1" dirty="0"/>
          </a:p>
          <a:p>
            <a:pPr marL="231775" indent="-231775">
              <a:lnSpc>
                <a:spcPct val="90000"/>
              </a:lnSpc>
              <a:buFontTx/>
              <a:buNone/>
            </a:pPr>
            <a:r>
              <a:rPr lang="en-US" dirty="0" err="1"/>
              <a:t>Risiko</a:t>
            </a:r>
            <a:r>
              <a:rPr lang="en-US" dirty="0"/>
              <a:t> :</a:t>
            </a:r>
          </a:p>
          <a:p>
            <a:pPr marL="231775" indent="-231775">
              <a:lnSpc>
                <a:spcPct val="90000"/>
              </a:lnSpc>
              <a:buFontTx/>
              <a:buNone/>
            </a:pPr>
            <a:r>
              <a:rPr lang="en-US" dirty="0"/>
              <a:t>                                                 </a:t>
            </a:r>
            <a:r>
              <a:rPr lang="en-US" dirty="0" err="1"/>
              <a:t>Ca</a:t>
            </a:r>
            <a:r>
              <a:rPr lang="en-US" dirty="0"/>
              <a:t> </a:t>
            </a:r>
            <a:r>
              <a:rPr lang="en-US" dirty="0" err="1"/>
              <a:t>Paru</a:t>
            </a:r>
            <a:endParaRPr lang="en-US" dirty="0"/>
          </a:p>
          <a:p>
            <a:pPr marL="231775" indent="-231775">
              <a:lnSpc>
                <a:spcPct val="90000"/>
              </a:lnSpc>
              <a:buFontTx/>
              <a:buNone/>
            </a:pPr>
            <a:r>
              <a:rPr lang="en-US" dirty="0" err="1"/>
              <a:t>Merokok</a:t>
            </a:r>
            <a:endParaRPr lang="en-US" dirty="0"/>
          </a:p>
          <a:p>
            <a:pPr marL="231775" indent="-231775">
              <a:lnSpc>
                <a:spcPct val="90000"/>
              </a:lnSpc>
              <a:buFontTx/>
              <a:buNone/>
            </a:pPr>
            <a:r>
              <a:rPr lang="en-US" dirty="0"/>
              <a:t>                                                 </a:t>
            </a:r>
            <a:r>
              <a:rPr lang="en-US" dirty="0" err="1"/>
              <a:t>Tidak</a:t>
            </a:r>
            <a:r>
              <a:rPr lang="en-US" dirty="0"/>
              <a:t> </a:t>
            </a:r>
            <a:r>
              <a:rPr lang="en-US" dirty="0" err="1"/>
              <a:t>Ca</a:t>
            </a:r>
            <a:r>
              <a:rPr lang="en-US" dirty="0"/>
              <a:t> </a:t>
            </a:r>
            <a:r>
              <a:rPr lang="en-US" dirty="0" err="1"/>
              <a:t>Paru</a:t>
            </a:r>
            <a:endParaRPr lang="en-US" dirty="0"/>
          </a:p>
          <a:p>
            <a:pPr marL="231775" indent="-231775">
              <a:lnSpc>
                <a:spcPct val="90000"/>
              </a:lnSpc>
              <a:buFontTx/>
              <a:buNone/>
            </a:pPr>
            <a:r>
              <a:rPr lang="en-US" dirty="0"/>
              <a:t>--------------------------------------------------------------</a:t>
            </a:r>
          </a:p>
          <a:p>
            <a:pPr marL="231775" indent="-231775">
              <a:lnSpc>
                <a:spcPct val="90000"/>
              </a:lnSpc>
              <a:buFontTx/>
              <a:buNone/>
            </a:pPr>
            <a:r>
              <a:rPr lang="en-US" dirty="0" err="1"/>
              <a:t>Kontrol</a:t>
            </a:r>
            <a:endParaRPr lang="en-US" dirty="0"/>
          </a:p>
          <a:p>
            <a:pPr marL="231775" indent="-231775">
              <a:lnSpc>
                <a:spcPct val="90000"/>
              </a:lnSpc>
              <a:buFontTx/>
              <a:buNone/>
            </a:pPr>
            <a:r>
              <a:rPr lang="en-US" dirty="0"/>
              <a:t>                                                  </a:t>
            </a:r>
            <a:r>
              <a:rPr lang="en-US" dirty="0" err="1"/>
              <a:t>Ca</a:t>
            </a:r>
            <a:r>
              <a:rPr lang="en-US" dirty="0"/>
              <a:t> </a:t>
            </a:r>
            <a:r>
              <a:rPr lang="en-US" dirty="0" err="1"/>
              <a:t>Paru</a:t>
            </a:r>
            <a:endParaRPr lang="en-US" dirty="0"/>
          </a:p>
          <a:p>
            <a:pPr marL="231775" indent="-231775">
              <a:lnSpc>
                <a:spcPct val="90000"/>
              </a:lnSpc>
              <a:buFontTx/>
              <a:buNone/>
            </a:pPr>
            <a:endParaRPr lang="en-US" dirty="0"/>
          </a:p>
          <a:p>
            <a:pPr marL="231775" indent="-231775">
              <a:lnSpc>
                <a:spcPct val="90000"/>
              </a:lnSpc>
              <a:buFontTx/>
              <a:buNone/>
            </a:pPr>
            <a:r>
              <a:rPr lang="en-US" dirty="0" err="1"/>
              <a:t>Tak</a:t>
            </a:r>
            <a:r>
              <a:rPr lang="en-US" dirty="0"/>
              <a:t> </a:t>
            </a:r>
            <a:r>
              <a:rPr lang="en-US" dirty="0" err="1"/>
              <a:t>Merokok</a:t>
            </a:r>
            <a:endParaRPr lang="en-US" dirty="0"/>
          </a:p>
          <a:p>
            <a:pPr marL="231775" indent="-231775">
              <a:lnSpc>
                <a:spcPct val="90000"/>
              </a:lnSpc>
              <a:buFontTx/>
              <a:buNone/>
            </a:pPr>
            <a:r>
              <a:rPr lang="en-US" dirty="0"/>
              <a:t>                                                 </a:t>
            </a:r>
            <a:r>
              <a:rPr lang="en-US" dirty="0" err="1"/>
              <a:t>Tidak</a:t>
            </a:r>
            <a:r>
              <a:rPr lang="en-US" dirty="0"/>
              <a:t> </a:t>
            </a:r>
            <a:r>
              <a:rPr lang="en-US" dirty="0" err="1"/>
              <a:t>Ca</a:t>
            </a:r>
            <a:r>
              <a:rPr lang="en-US" dirty="0"/>
              <a:t> </a:t>
            </a:r>
            <a:r>
              <a:rPr lang="en-US" dirty="0" err="1"/>
              <a:t>Paru</a:t>
            </a:r>
            <a:endParaRPr lang="en-US" dirty="0"/>
          </a:p>
          <a:p>
            <a:endParaRPr lang="id-ID" dirty="0"/>
          </a:p>
        </p:txBody>
      </p:sp>
      <p:sp>
        <p:nvSpPr>
          <p:cNvPr id="7" name="Line 4"/>
          <p:cNvSpPr>
            <a:spLocks noChangeShapeType="1"/>
          </p:cNvSpPr>
          <p:nvPr/>
        </p:nvSpPr>
        <p:spPr bwMode="auto">
          <a:xfrm flipV="1">
            <a:off x="2968629" y="2438400"/>
            <a:ext cx="1066800" cy="4572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id-ID"/>
          </a:p>
        </p:txBody>
      </p:sp>
      <p:sp>
        <p:nvSpPr>
          <p:cNvPr id="8" name="Line 5"/>
          <p:cNvSpPr>
            <a:spLocks noChangeShapeType="1"/>
          </p:cNvSpPr>
          <p:nvPr/>
        </p:nvSpPr>
        <p:spPr bwMode="auto">
          <a:xfrm>
            <a:off x="2968629" y="2895600"/>
            <a:ext cx="1219200" cy="3810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id-ID"/>
          </a:p>
        </p:txBody>
      </p:sp>
      <p:sp>
        <p:nvSpPr>
          <p:cNvPr id="9" name="Line 7"/>
          <p:cNvSpPr>
            <a:spLocks noChangeShapeType="1"/>
          </p:cNvSpPr>
          <p:nvPr/>
        </p:nvSpPr>
        <p:spPr bwMode="auto">
          <a:xfrm flipV="1">
            <a:off x="3121029" y="4339273"/>
            <a:ext cx="1066800" cy="6858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id-ID"/>
          </a:p>
        </p:txBody>
      </p:sp>
      <p:sp>
        <p:nvSpPr>
          <p:cNvPr id="10" name="Line 8"/>
          <p:cNvSpPr>
            <a:spLocks noChangeShapeType="1"/>
          </p:cNvSpPr>
          <p:nvPr/>
        </p:nvSpPr>
        <p:spPr bwMode="auto">
          <a:xfrm>
            <a:off x="3121029" y="5101273"/>
            <a:ext cx="990600" cy="4572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id-ID"/>
          </a:p>
        </p:txBody>
      </p:sp>
      <p:sp>
        <p:nvSpPr>
          <p:cNvPr id="11" name="Line 3"/>
          <p:cNvSpPr>
            <a:spLocks noChangeShapeType="1"/>
          </p:cNvSpPr>
          <p:nvPr/>
        </p:nvSpPr>
        <p:spPr bwMode="auto">
          <a:xfrm>
            <a:off x="2195736" y="2852936"/>
            <a:ext cx="772893"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id-ID"/>
          </a:p>
        </p:txBody>
      </p:sp>
      <p:sp>
        <p:nvSpPr>
          <p:cNvPr id="13" name="Line 3"/>
          <p:cNvSpPr>
            <a:spLocks noChangeShapeType="1"/>
          </p:cNvSpPr>
          <p:nvPr/>
        </p:nvSpPr>
        <p:spPr bwMode="auto">
          <a:xfrm>
            <a:off x="2483768" y="5043928"/>
            <a:ext cx="637261"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id-ID"/>
          </a:p>
        </p:txBody>
      </p:sp>
    </p:spTree>
    <p:extLst>
      <p:ext uri="{BB962C8B-B14F-4D97-AF65-F5344CB8AC3E}">
        <p14:creationId xmlns:p14="http://schemas.microsoft.com/office/powerpoint/2010/main" val="15760192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 descr="C:\Users\arsil\Desktop\Smartcreative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4"/>
          <p:cNvSpPr>
            <a:spLocks noGrp="1"/>
          </p:cNvSpPr>
          <p:nvPr>
            <p:ph type="title"/>
          </p:nvPr>
        </p:nvSpPr>
        <p:spPr/>
        <p:txBody>
          <a:bodyPr/>
          <a:lstStyle/>
          <a:p>
            <a:r>
              <a:rPr lang="en-US" dirty="0" err="1"/>
              <a:t>Jenis</a:t>
            </a:r>
            <a:r>
              <a:rPr lang="en-US" dirty="0"/>
              <a:t> </a:t>
            </a:r>
            <a:r>
              <a:rPr lang="en-US" dirty="0" err="1"/>
              <a:t>penelitian</a:t>
            </a:r>
            <a:endParaRPr lang="id-ID" dirty="0"/>
          </a:p>
        </p:txBody>
      </p:sp>
      <p:sp>
        <p:nvSpPr>
          <p:cNvPr id="6" name="Content Placeholder 5"/>
          <p:cNvSpPr>
            <a:spLocks noGrp="1"/>
          </p:cNvSpPr>
          <p:nvPr>
            <p:ph idx="1"/>
          </p:nvPr>
        </p:nvSpPr>
        <p:spPr/>
        <p:txBody>
          <a:bodyPr>
            <a:normAutofit fontScale="70000" lnSpcReduction="20000"/>
          </a:bodyPr>
          <a:lstStyle/>
          <a:p>
            <a:pPr marL="354013" indent="-354013">
              <a:buFont typeface="Wingdings" pitchFamily="2" charset="2"/>
              <a:buAutoNum type="alphaLcPeriod" startAt="2"/>
            </a:pPr>
            <a:r>
              <a:rPr lang="en-US" dirty="0" err="1"/>
              <a:t>Metode</a:t>
            </a:r>
            <a:r>
              <a:rPr lang="en-US" dirty="0"/>
              <a:t> </a:t>
            </a:r>
            <a:r>
              <a:rPr lang="en-US" dirty="0" err="1"/>
              <a:t>penelitian</a:t>
            </a:r>
            <a:r>
              <a:rPr lang="en-US" dirty="0"/>
              <a:t> </a:t>
            </a:r>
            <a:r>
              <a:rPr lang="en-US" dirty="0" err="1"/>
              <a:t>experimen</a:t>
            </a:r>
            <a:endParaRPr lang="en-US" dirty="0"/>
          </a:p>
          <a:p>
            <a:pPr marL="354013" indent="-354013" algn="just">
              <a:buFont typeface="Wingdings" pitchFamily="2" charset="2"/>
              <a:buNone/>
            </a:pPr>
            <a:r>
              <a:rPr lang="en-US" dirty="0" err="1"/>
              <a:t>Dalam</a:t>
            </a:r>
            <a:r>
              <a:rPr lang="en-US" dirty="0"/>
              <a:t> </a:t>
            </a:r>
            <a:r>
              <a:rPr lang="en-US" dirty="0" err="1"/>
              <a:t>penelitian</a:t>
            </a:r>
            <a:r>
              <a:rPr lang="en-US" dirty="0"/>
              <a:t> </a:t>
            </a:r>
            <a:r>
              <a:rPr lang="en-US" dirty="0" err="1"/>
              <a:t>eksperimen</a:t>
            </a:r>
            <a:r>
              <a:rPr lang="en-US" dirty="0"/>
              <a:t> </a:t>
            </a:r>
            <a:r>
              <a:rPr lang="en-US" dirty="0" err="1"/>
              <a:t>atau</a:t>
            </a:r>
            <a:r>
              <a:rPr lang="en-US" dirty="0"/>
              <a:t> </a:t>
            </a:r>
            <a:r>
              <a:rPr lang="en-US" dirty="0" err="1"/>
              <a:t>percobaan</a:t>
            </a:r>
            <a:r>
              <a:rPr lang="en-US" dirty="0"/>
              <a:t>, </a:t>
            </a:r>
            <a:r>
              <a:rPr lang="en-US" dirty="0" err="1"/>
              <a:t>peneliti</a:t>
            </a:r>
            <a:r>
              <a:rPr lang="en-US" dirty="0"/>
              <a:t> </a:t>
            </a:r>
            <a:r>
              <a:rPr lang="en-US" dirty="0" err="1"/>
              <a:t>melakukan</a:t>
            </a:r>
            <a:r>
              <a:rPr lang="en-US" dirty="0"/>
              <a:t> </a:t>
            </a:r>
            <a:r>
              <a:rPr lang="en-US" dirty="0" err="1"/>
              <a:t>percobaan</a:t>
            </a:r>
            <a:r>
              <a:rPr lang="en-US" dirty="0"/>
              <a:t> </a:t>
            </a:r>
            <a:r>
              <a:rPr lang="en-US" dirty="0" err="1"/>
              <a:t>atau</a:t>
            </a:r>
            <a:r>
              <a:rPr lang="en-US" dirty="0"/>
              <a:t> </a:t>
            </a:r>
            <a:r>
              <a:rPr lang="en-US" dirty="0" err="1"/>
              <a:t>perlakuan</a:t>
            </a:r>
            <a:r>
              <a:rPr lang="en-US" dirty="0"/>
              <a:t> </a:t>
            </a:r>
            <a:r>
              <a:rPr lang="en-US" dirty="0" err="1"/>
              <a:t>terhadap</a:t>
            </a:r>
            <a:r>
              <a:rPr lang="en-US" dirty="0"/>
              <a:t> </a:t>
            </a:r>
            <a:r>
              <a:rPr lang="en-US" dirty="0" err="1"/>
              <a:t>variabel</a:t>
            </a:r>
            <a:r>
              <a:rPr lang="en-US" dirty="0"/>
              <a:t> </a:t>
            </a:r>
            <a:r>
              <a:rPr lang="en-US" dirty="0" err="1"/>
              <a:t>independennya</a:t>
            </a:r>
            <a:r>
              <a:rPr lang="en-US" dirty="0"/>
              <a:t>, </a:t>
            </a:r>
            <a:r>
              <a:rPr lang="en-US" dirty="0" err="1"/>
              <a:t>kemudian</a:t>
            </a:r>
            <a:r>
              <a:rPr lang="en-US" dirty="0"/>
              <a:t> </a:t>
            </a:r>
            <a:r>
              <a:rPr lang="en-US" dirty="0" err="1"/>
              <a:t>mengukur</a:t>
            </a:r>
            <a:r>
              <a:rPr lang="en-US" dirty="0"/>
              <a:t> </a:t>
            </a:r>
            <a:r>
              <a:rPr lang="en-US" dirty="0" err="1"/>
              <a:t>akibat</a:t>
            </a:r>
            <a:r>
              <a:rPr lang="en-US" dirty="0"/>
              <a:t> </a:t>
            </a:r>
            <a:r>
              <a:rPr lang="en-US" dirty="0" err="1"/>
              <a:t>atau</a:t>
            </a:r>
            <a:r>
              <a:rPr lang="en-US" dirty="0"/>
              <a:t> </a:t>
            </a:r>
            <a:r>
              <a:rPr lang="en-US" dirty="0" err="1"/>
              <a:t>pengaruh</a:t>
            </a:r>
            <a:r>
              <a:rPr lang="en-US" dirty="0"/>
              <a:t> </a:t>
            </a:r>
            <a:r>
              <a:rPr lang="en-US" dirty="0" err="1"/>
              <a:t>percobaan</a:t>
            </a:r>
            <a:r>
              <a:rPr lang="en-US" dirty="0"/>
              <a:t> </a:t>
            </a:r>
            <a:r>
              <a:rPr lang="en-US" dirty="0" err="1"/>
              <a:t>tersebut</a:t>
            </a:r>
            <a:r>
              <a:rPr lang="en-US" dirty="0"/>
              <a:t> </a:t>
            </a:r>
            <a:r>
              <a:rPr lang="en-US" dirty="0" err="1"/>
              <a:t>pada</a:t>
            </a:r>
            <a:r>
              <a:rPr lang="en-US" dirty="0"/>
              <a:t> </a:t>
            </a:r>
            <a:r>
              <a:rPr lang="en-US" dirty="0" err="1"/>
              <a:t>dependen</a:t>
            </a:r>
            <a:r>
              <a:rPr lang="en-US" dirty="0"/>
              <a:t> </a:t>
            </a:r>
            <a:r>
              <a:rPr lang="en-US" dirty="0" err="1"/>
              <a:t>variabel</a:t>
            </a:r>
            <a:endParaRPr lang="en-US" dirty="0"/>
          </a:p>
          <a:p>
            <a:pPr marL="354013" indent="-354013" algn="just">
              <a:buFont typeface="Wingdings" pitchFamily="2" charset="2"/>
              <a:buNone/>
            </a:pPr>
            <a:r>
              <a:rPr lang="en-US" dirty="0"/>
              <a:t>Yang </a:t>
            </a:r>
            <a:r>
              <a:rPr lang="en-US" dirty="0" err="1"/>
              <a:t>dimaksud</a:t>
            </a:r>
            <a:r>
              <a:rPr lang="en-US" dirty="0"/>
              <a:t> </a:t>
            </a:r>
            <a:r>
              <a:rPr lang="en-US" dirty="0" err="1"/>
              <a:t>dengan</a:t>
            </a:r>
            <a:r>
              <a:rPr lang="en-US" dirty="0"/>
              <a:t> </a:t>
            </a:r>
            <a:r>
              <a:rPr lang="en-US" dirty="0" err="1"/>
              <a:t>perlakukan</a:t>
            </a:r>
            <a:r>
              <a:rPr lang="en-US" dirty="0"/>
              <a:t> </a:t>
            </a:r>
            <a:r>
              <a:rPr lang="en-US" dirty="0" err="1"/>
              <a:t>atau</a:t>
            </a:r>
            <a:r>
              <a:rPr lang="en-US" dirty="0"/>
              <a:t> </a:t>
            </a:r>
            <a:r>
              <a:rPr lang="en-US" dirty="0" err="1"/>
              <a:t>percobaan</a:t>
            </a:r>
            <a:r>
              <a:rPr lang="en-US" dirty="0"/>
              <a:t> </a:t>
            </a:r>
            <a:r>
              <a:rPr lang="en-US" dirty="0" err="1"/>
              <a:t>disini</a:t>
            </a:r>
            <a:r>
              <a:rPr lang="en-US" dirty="0"/>
              <a:t> </a:t>
            </a:r>
            <a:r>
              <a:rPr lang="en-US" dirty="0" err="1"/>
              <a:t>adalah</a:t>
            </a:r>
            <a:r>
              <a:rPr lang="en-US" dirty="0"/>
              <a:t> </a:t>
            </a:r>
            <a:r>
              <a:rPr lang="en-US" dirty="0" err="1"/>
              <a:t>suatu</a:t>
            </a:r>
            <a:r>
              <a:rPr lang="en-US" dirty="0"/>
              <a:t> </a:t>
            </a:r>
            <a:r>
              <a:rPr lang="en-US" dirty="0" err="1"/>
              <a:t>usaha</a:t>
            </a:r>
            <a:r>
              <a:rPr lang="en-US" dirty="0"/>
              <a:t> </a:t>
            </a:r>
            <a:r>
              <a:rPr lang="en-US" dirty="0" err="1"/>
              <a:t>modifikasi</a:t>
            </a:r>
            <a:r>
              <a:rPr lang="en-US" dirty="0"/>
              <a:t> </a:t>
            </a:r>
            <a:r>
              <a:rPr lang="en-US" dirty="0" err="1"/>
              <a:t>kondisi</a:t>
            </a:r>
            <a:r>
              <a:rPr lang="en-US" dirty="0"/>
              <a:t> </a:t>
            </a:r>
            <a:r>
              <a:rPr lang="en-US" dirty="0" err="1"/>
              <a:t>secara</a:t>
            </a:r>
            <a:r>
              <a:rPr lang="en-US" dirty="0"/>
              <a:t> </a:t>
            </a:r>
            <a:r>
              <a:rPr lang="en-US" dirty="0" err="1"/>
              <a:t>sengaja</a:t>
            </a:r>
            <a:r>
              <a:rPr lang="en-US" dirty="0"/>
              <a:t>  </a:t>
            </a:r>
            <a:r>
              <a:rPr lang="en-US" dirty="0" err="1"/>
              <a:t>dan</a:t>
            </a:r>
            <a:r>
              <a:rPr lang="en-US" dirty="0"/>
              <a:t> </a:t>
            </a:r>
            <a:r>
              <a:rPr lang="en-US" dirty="0" err="1"/>
              <a:t>terkontrol</a:t>
            </a:r>
            <a:r>
              <a:rPr lang="en-US" dirty="0"/>
              <a:t> </a:t>
            </a:r>
            <a:r>
              <a:rPr lang="en-US" dirty="0" err="1"/>
              <a:t>dalam</a:t>
            </a:r>
            <a:r>
              <a:rPr lang="en-US" dirty="0"/>
              <a:t> </a:t>
            </a:r>
            <a:r>
              <a:rPr lang="en-US" dirty="0" err="1"/>
              <a:t>menentukan</a:t>
            </a:r>
            <a:r>
              <a:rPr lang="en-US" dirty="0"/>
              <a:t> </a:t>
            </a:r>
            <a:r>
              <a:rPr lang="en-US" dirty="0" err="1"/>
              <a:t>peristiwa</a:t>
            </a:r>
            <a:r>
              <a:rPr lang="en-US" dirty="0"/>
              <a:t> </a:t>
            </a:r>
            <a:r>
              <a:rPr lang="en-US" dirty="0" err="1"/>
              <a:t>atau</a:t>
            </a:r>
            <a:r>
              <a:rPr lang="en-US" dirty="0"/>
              <a:t> </a:t>
            </a:r>
            <a:r>
              <a:rPr lang="en-US" dirty="0" err="1"/>
              <a:t>kejadian</a:t>
            </a:r>
            <a:r>
              <a:rPr lang="en-US" dirty="0"/>
              <a:t>, </a:t>
            </a:r>
            <a:r>
              <a:rPr lang="en-US" dirty="0" err="1"/>
              <a:t>serta</a:t>
            </a:r>
            <a:r>
              <a:rPr lang="en-US" dirty="0"/>
              <a:t> </a:t>
            </a:r>
            <a:r>
              <a:rPr lang="en-US" dirty="0" err="1"/>
              <a:t>pengamatan</a:t>
            </a:r>
            <a:r>
              <a:rPr lang="en-US" dirty="0"/>
              <a:t> </a:t>
            </a:r>
            <a:r>
              <a:rPr lang="en-US" dirty="0" err="1"/>
              <a:t>terhadap</a:t>
            </a:r>
            <a:r>
              <a:rPr lang="en-US" dirty="0"/>
              <a:t> </a:t>
            </a:r>
            <a:r>
              <a:rPr lang="en-US" dirty="0" err="1"/>
              <a:t>perubahan</a:t>
            </a:r>
            <a:r>
              <a:rPr lang="en-US" dirty="0"/>
              <a:t> yang </a:t>
            </a:r>
            <a:r>
              <a:rPr lang="en-US" dirty="0" err="1"/>
              <a:t>terjadi</a:t>
            </a:r>
            <a:r>
              <a:rPr lang="en-US" dirty="0"/>
              <a:t> </a:t>
            </a:r>
            <a:r>
              <a:rPr lang="en-US" dirty="0" err="1"/>
              <a:t>akibat</a:t>
            </a:r>
            <a:r>
              <a:rPr lang="en-US" dirty="0"/>
              <a:t> </a:t>
            </a:r>
            <a:r>
              <a:rPr lang="en-US" dirty="0" err="1"/>
              <a:t>dari</a:t>
            </a:r>
            <a:r>
              <a:rPr lang="en-US" dirty="0"/>
              <a:t> </a:t>
            </a:r>
            <a:r>
              <a:rPr lang="en-US" dirty="0" err="1"/>
              <a:t>peristiwa</a:t>
            </a:r>
            <a:r>
              <a:rPr lang="en-US" dirty="0"/>
              <a:t> </a:t>
            </a:r>
            <a:r>
              <a:rPr lang="en-US" dirty="0" err="1"/>
              <a:t>tersebut</a:t>
            </a:r>
            <a:endParaRPr lang="en-US" dirty="0"/>
          </a:p>
          <a:p>
            <a:pPr marL="354013" indent="-354013" algn="just">
              <a:buFont typeface="Wingdings" pitchFamily="2" charset="2"/>
              <a:buNone/>
            </a:pPr>
            <a:r>
              <a:rPr lang="en-US" dirty="0" err="1"/>
              <a:t>Penelitian</a:t>
            </a:r>
            <a:r>
              <a:rPr lang="en-US" dirty="0"/>
              <a:t> </a:t>
            </a:r>
            <a:r>
              <a:rPr lang="en-US" dirty="0" err="1"/>
              <a:t>eksperimen</a:t>
            </a:r>
            <a:r>
              <a:rPr lang="en-US" dirty="0"/>
              <a:t> </a:t>
            </a:r>
            <a:r>
              <a:rPr lang="en-US" dirty="0" err="1"/>
              <a:t>ini</a:t>
            </a:r>
            <a:r>
              <a:rPr lang="en-US" dirty="0"/>
              <a:t> </a:t>
            </a:r>
            <a:r>
              <a:rPr lang="en-US" dirty="0" err="1"/>
              <a:t>bertujuan</a:t>
            </a:r>
            <a:r>
              <a:rPr lang="en-US" dirty="0"/>
              <a:t> </a:t>
            </a:r>
            <a:r>
              <a:rPr lang="en-US" dirty="0" err="1"/>
              <a:t>untuk</a:t>
            </a:r>
            <a:r>
              <a:rPr lang="en-US" dirty="0"/>
              <a:t> </a:t>
            </a:r>
            <a:r>
              <a:rPr lang="en-US" dirty="0" err="1"/>
              <a:t>menguji</a:t>
            </a:r>
            <a:r>
              <a:rPr lang="en-US" dirty="0"/>
              <a:t> </a:t>
            </a:r>
            <a:r>
              <a:rPr lang="en-US" dirty="0" err="1"/>
              <a:t>hipotesis</a:t>
            </a:r>
            <a:r>
              <a:rPr lang="en-US" dirty="0"/>
              <a:t> </a:t>
            </a:r>
            <a:r>
              <a:rPr lang="en-US" dirty="0" err="1"/>
              <a:t>sebab</a:t>
            </a:r>
            <a:r>
              <a:rPr lang="en-US" dirty="0"/>
              <a:t> </a:t>
            </a:r>
            <a:r>
              <a:rPr lang="en-US" dirty="0" err="1"/>
              <a:t>akibat</a:t>
            </a:r>
            <a:r>
              <a:rPr lang="en-US" dirty="0"/>
              <a:t> </a:t>
            </a:r>
            <a:r>
              <a:rPr lang="en-US" dirty="0" err="1"/>
              <a:t>dengan</a:t>
            </a:r>
            <a:r>
              <a:rPr lang="en-US" dirty="0"/>
              <a:t> </a:t>
            </a:r>
            <a:r>
              <a:rPr lang="en-US" dirty="0" err="1"/>
              <a:t>melakukan</a:t>
            </a:r>
            <a:r>
              <a:rPr lang="en-US" dirty="0"/>
              <a:t> </a:t>
            </a:r>
            <a:r>
              <a:rPr lang="en-US" dirty="0" err="1"/>
              <a:t>intervensi</a:t>
            </a:r>
            <a:r>
              <a:rPr lang="en-US" dirty="0"/>
              <a:t>. </a:t>
            </a:r>
          </a:p>
          <a:p>
            <a:pPr marL="354013" indent="-354013" algn="just">
              <a:buFont typeface="Wingdings" pitchFamily="2" charset="2"/>
              <a:buNone/>
            </a:pPr>
            <a:r>
              <a:rPr lang="en-US" dirty="0" err="1"/>
              <a:t>Oleh</a:t>
            </a:r>
            <a:r>
              <a:rPr lang="en-US" dirty="0"/>
              <a:t> </a:t>
            </a:r>
            <a:r>
              <a:rPr lang="en-US" dirty="0" err="1"/>
              <a:t>sebab</a:t>
            </a:r>
            <a:r>
              <a:rPr lang="en-US" dirty="0"/>
              <a:t> </a:t>
            </a:r>
            <a:r>
              <a:rPr lang="en-US" dirty="0" err="1"/>
              <a:t>itu</a:t>
            </a:r>
            <a:r>
              <a:rPr lang="en-US" dirty="0"/>
              <a:t> </a:t>
            </a:r>
            <a:r>
              <a:rPr lang="en-US" dirty="0" err="1"/>
              <a:t>sering</a:t>
            </a:r>
            <a:r>
              <a:rPr lang="en-US" dirty="0"/>
              <a:t> </a:t>
            </a:r>
            <a:r>
              <a:rPr lang="en-US" dirty="0" err="1"/>
              <a:t>disebut</a:t>
            </a:r>
            <a:r>
              <a:rPr lang="en-US" dirty="0"/>
              <a:t> </a:t>
            </a:r>
            <a:r>
              <a:rPr lang="en-US" dirty="0" err="1"/>
              <a:t>penelitian</a:t>
            </a:r>
            <a:r>
              <a:rPr lang="en-US" dirty="0"/>
              <a:t> </a:t>
            </a:r>
            <a:r>
              <a:rPr lang="en-US" dirty="0" err="1"/>
              <a:t>intervensi</a:t>
            </a:r>
            <a:r>
              <a:rPr lang="en-US" dirty="0"/>
              <a:t> </a:t>
            </a:r>
            <a:r>
              <a:rPr lang="en-US" i="1" dirty="0"/>
              <a:t>(intervention studies)</a:t>
            </a:r>
          </a:p>
          <a:p>
            <a:pPr marL="0" indent="0">
              <a:buNone/>
            </a:pPr>
            <a:endParaRPr lang="id-ID" dirty="0"/>
          </a:p>
        </p:txBody>
      </p:sp>
    </p:spTree>
    <p:extLst>
      <p:ext uri="{BB962C8B-B14F-4D97-AF65-F5344CB8AC3E}">
        <p14:creationId xmlns:p14="http://schemas.microsoft.com/office/powerpoint/2010/main" val="15760192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 descr="C:\Users\arsil\Desktop\Smartcreative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4"/>
          <p:cNvSpPr>
            <a:spLocks noGrp="1"/>
          </p:cNvSpPr>
          <p:nvPr>
            <p:ph type="title"/>
          </p:nvPr>
        </p:nvSpPr>
        <p:spPr/>
        <p:txBody>
          <a:bodyPr/>
          <a:lstStyle/>
          <a:p>
            <a:r>
              <a:rPr lang="en-US" dirty="0" err="1" smtClean="0"/>
              <a:t>Hipotesis</a:t>
            </a:r>
            <a:endParaRPr lang="id-ID" dirty="0"/>
          </a:p>
        </p:txBody>
      </p:sp>
      <p:sp>
        <p:nvSpPr>
          <p:cNvPr id="6" name="Content Placeholder 5"/>
          <p:cNvSpPr>
            <a:spLocks noGrp="1"/>
          </p:cNvSpPr>
          <p:nvPr>
            <p:ph idx="1"/>
          </p:nvPr>
        </p:nvSpPr>
        <p:spPr/>
        <p:txBody>
          <a:bodyPr>
            <a:normAutofit fontScale="85000" lnSpcReduction="20000"/>
          </a:bodyPr>
          <a:lstStyle/>
          <a:p>
            <a:r>
              <a:rPr lang="en-US" dirty="0" smtClean="0"/>
              <a:t>H</a:t>
            </a:r>
            <a:r>
              <a:rPr lang="id-ID" dirty="0" smtClean="0"/>
              <a:t>ipotesis </a:t>
            </a:r>
            <a:r>
              <a:rPr lang="id-ID" dirty="0"/>
              <a:t>merupakan gabungan dari kata </a:t>
            </a:r>
            <a:r>
              <a:rPr lang="id-ID" b="1" dirty="0"/>
              <a:t>"hipo" </a:t>
            </a:r>
            <a:r>
              <a:rPr lang="id-ID" dirty="0"/>
              <a:t>yang artinya dibawah, dan </a:t>
            </a:r>
            <a:r>
              <a:rPr lang="id-ID" b="1" dirty="0"/>
              <a:t>"tesis" </a:t>
            </a:r>
            <a:r>
              <a:rPr lang="id-ID" dirty="0"/>
              <a:t>yang artinya kebenaran. Secara keseluruhan hipotesis berarti dibawah kebenaran (belum tentu benar) dan baru dapat diangkat menjadi suatu kebenaran jika memang telah disertai dengan bukti-bukti. (Arikunto, 2000). </a:t>
            </a:r>
            <a:endParaRPr lang="en-US" dirty="0" smtClean="0"/>
          </a:p>
          <a:p>
            <a:r>
              <a:rPr lang="id-ID" dirty="0" smtClean="0"/>
              <a:t>Hipotesis </a:t>
            </a:r>
            <a:r>
              <a:rPr lang="id-ID" dirty="0"/>
              <a:t>merupakan jawaban sementara terhadap masalah penelitian yang kebenarannya harius uji secara empiris. Hipotesis menyatakan hubungan apa yang kita cari atau ingin kita pelajari. Hipotesis adalah keterangan sementara dari hubungan fenomena-fenomena yang kompleks. </a:t>
            </a:r>
          </a:p>
        </p:txBody>
      </p:sp>
    </p:spTree>
    <p:extLst>
      <p:ext uri="{BB962C8B-B14F-4D97-AF65-F5344CB8AC3E}">
        <p14:creationId xmlns:p14="http://schemas.microsoft.com/office/powerpoint/2010/main" val="18503387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 descr="C:\Users\arsil\Desktop\Smartcreative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4"/>
          <p:cNvSpPr>
            <a:spLocks noGrp="1"/>
          </p:cNvSpPr>
          <p:nvPr>
            <p:ph type="title"/>
          </p:nvPr>
        </p:nvSpPr>
        <p:spPr/>
        <p:txBody>
          <a:bodyPr/>
          <a:lstStyle/>
          <a:p>
            <a:r>
              <a:rPr lang="en-US" dirty="0" err="1" smtClean="0"/>
              <a:t>Hipotesis</a:t>
            </a:r>
            <a:endParaRPr lang="id-ID" dirty="0"/>
          </a:p>
        </p:txBody>
      </p:sp>
      <p:sp>
        <p:nvSpPr>
          <p:cNvPr id="6" name="Content Placeholder 5"/>
          <p:cNvSpPr>
            <a:spLocks noGrp="1"/>
          </p:cNvSpPr>
          <p:nvPr>
            <p:ph idx="1"/>
          </p:nvPr>
        </p:nvSpPr>
        <p:spPr/>
        <p:txBody>
          <a:bodyPr/>
          <a:lstStyle/>
          <a:p>
            <a:r>
              <a:rPr lang="id-ID" dirty="0"/>
              <a:t>Sebelum proses pemecahan masalah tersebut dilakukan, seorang peneliti mempunyai berbagai alternatif-alternatif pemecahan yang bersifat dugaan atau ada unsur ketidakpastian. Dugaan-dugaan tersebut selanjutnya akan dibuktikan secara empiris dengan menggunakan metode ilmiah. Dugaan tersebut dikenal sebagai </a:t>
            </a:r>
            <a:r>
              <a:rPr lang="id-ID" b="1" dirty="0" smtClean="0"/>
              <a:t>Hipotesis</a:t>
            </a:r>
            <a:r>
              <a:rPr lang="id-ID" b="1" dirty="0"/>
              <a:t>. </a:t>
            </a:r>
          </a:p>
        </p:txBody>
      </p:sp>
    </p:spTree>
    <p:extLst>
      <p:ext uri="{BB962C8B-B14F-4D97-AF65-F5344CB8AC3E}">
        <p14:creationId xmlns:p14="http://schemas.microsoft.com/office/powerpoint/2010/main" val="15760192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 descr="C:\Users\arsil\Desktop\Smartcreative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4"/>
          <p:cNvSpPr>
            <a:spLocks noGrp="1"/>
          </p:cNvSpPr>
          <p:nvPr>
            <p:ph type="title"/>
          </p:nvPr>
        </p:nvSpPr>
        <p:spPr/>
        <p:txBody>
          <a:bodyPr/>
          <a:lstStyle/>
          <a:p>
            <a:r>
              <a:rPr lang="en-US" dirty="0" err="1" smtClean="0"/>
              <a:t>Hipotesis</a:t>
            </a:r>
            <a:endParaRPr lang="id-ID" dirty="0"/>
          </a:p>
        </p:txBody>
      </p:sp>
      <p:sp>
        <p:nvSpPr>
          <p:cNvPr id="6" name="Content Placeholder 5"/>
          <p:cNvSpPr>
            <a:spLocks noGrp="1"/>
          </p:cNvSpPr>
          <p:nvPr>
            <p:ph idx="1"/>
          </p:nvPr>
        </p:nvSpPr>
        <p:spPr/>
        <p:txBody>
          <a:bodyPr>
            <a:normAutofit fontScale="77500" lnSpcReduction="20000"/>
          </a:bodyPr>
          <a:lstStyle/>
          <a:p>
            <a:r>
              <a:rPr lang="id-ID" dirty="0"/>
              <a:t>Tujuan peneliti mengajukan hipotesis adalah agar dalam kegiatan penelitiannya, perhatian peneliti tersebut terfokus hanya pada informasi atau data yang diperlukan bagi pengujian hipotesis. Agar pemilihan alternatif dapat tepat, peneliti dituntut untuk hati-hati dan cermat. </a:t>
            </a:r>
            <a:endParaRPr lang="en-US" dirty="0" smtClean="0"/>
          </a:p>
          <a:p>
            <a:r>
              <a:rPr lang="id-ID" dirty="0" smtClean="0"/>
              <a:t>Bentuk </a:t>
            </a:r>
            <a:r>
              <a:rPr lang="id-ID" dirty="0"/>
              <a:t>Penelitian-penelitian yang berhipotesis antara </a:t>
            </a:r>
            <a:r>
              <a:rPr lang="id-ID" dirty="0" smtClean="0"/>
              <a:t>lain:</a:t>
            </a:r>
            <a:endParaRPr lang="en-US" dirty="0" smtClean="0"/>
          </a:p>
          <a:p>
            <a:pPr marL="514350" indent="-514350">
              <a:buFont typeface="+mj-lt"/>
              <a:buAutoNum type="arabicPeriod"/>
            </a:pPr>
            <a:r>
              <a:rPr lang="id-ID" dirty="0" smtClean="0"/>
              <a:t>Case </a:t>
            </a:r>
            <a:r>
              <a:rPr lang="id-ID" dirty="0"/>
              <a:t>Studies. Penelitian menghitung banyak sesuatu (magnitude). </a:t>
            </a:r>
            <a:endParaRPr lang="en-US" dirty="0"/>
          </a:p>
          <a:p>
            <a:pPr marL="514350" indent="-514350">
              <a:buFont typeface="+mj-lt"/>
              <a:buAutoNum type="arabicPeriod"/>
            </a:pPr>
            <a:r>
              <a:rPr lang="id-ID" dirty="0" smtClean="0"/>
              <a:t>Causal </a:t>
            </a:r>
            <a:r>
              <a:rPr lang="id-ID" dirty="0"/>
              <a:t>Comparative Studies. Penelitian tentang perbedaan (differencies), yaitu menyatakan adanya kesamaan atau perbedaan diantara 2 </a:t>
            </a:r>
            <a:r>
              <a:rPr lang="id-ID" dirty="0" smtClean="0"/>
              <a:t>variabel.</a:t>
            </a:r>
            <a:endParaRPr lang="en-US" dirty="0" smtClean="0"/>
          </a:p>
          <a:p>
            <a:pPr marL="514350" indent="-514350">
              <a:buFont typeface="+mj-lt"/>
              <a:buAutoNum type="arabicPeriod"/>
            </a:pPr>
            <a:r>
              <a:rPr lang="id-ID" dirty="0" smtClean="0"/>
              <a:t>Correlations </a:t>
            </a:r>
            <a:r>
              <a:rPr lang="id-ID" dirty="0"/>
              <a:t>Studies. Penelitian hubungan (relationship). yaitu berisi dugaan adanya hubungan antara 2 variab</a:t>
            </a:r>
          </a:p>
        </p:txBody>
      </p:sp>
    </p:spTree>
    <p:extLst>
      <p:ext uri="{BB962C8B-B14F-4D97-AF65-F5344CB8AC3E}">
        <p14:creationId xmlns:p14="http://schemas.microsoft.com/office/powerpoint/2010/main" val="18503387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 descr="C:\Users\arsil\Desktop\Smartcreative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4"/>
          <p:cNvSpPr>
            <a:spLocks noGrp="1"/>
          </p:cNvSpPr>
          <p:nvPr>
            <p:ph type="title"/>
          </p:nvPr>
        </p:nvSpPr>
        <p:spPr/>
        <p:txBody>
          <a:bodyPr/>
          <a:lstStyle/>
          <a:p>
            <a:r>
              <a:rPr lang="en-US" dirty="0" err="1" smtClean="0"/>
              <a:t>Syarat</a:t>
            </a:r>
            <a:r>
              <a:rPr lang="en-US" dirty="0" smtClean="0"/>
              <a:t> </a:t>
            </a:r>
            <a:r>
              <a:rPr lang="en-US" dirty="0" err="1" smtClean="0"/>
              <a:t>Hipotesis</a:t>
            </a:r>
            <a:endParaRPr lang="id-ID" dirty="0"/>
          </a:p>
        </p:txBody>
      </p:sp>
      <p:sp>
        <p:nvSpPr>
          <p:cNvPr id="6" name="Content Placeholder 5"/>
          <p:cNvSpPr>
            <a:spLocks noGrp="1"/>
          </p:cNvSpPr>
          <p:nvPr>
            <p:ph idx="1"/>
          </p:nvPr>
        </p:nvSpPr>
        <p:spPr/>
        <p:txBody>
          <a:bodyPr>
            <a:normAutofit fontScale="92500" lnSpcReduction="20000"/>
          </a:bodyPr>
          <a:lstStyle/>
          <a:p>
            <a:r>
              <a:rPr lang="id-ID" dirty="0"/>
              <a:t>Menurut Borg dan Gall dalam Suharsimi (2000) ada empat persyaratan bagi hipotesis yang baik, yaitu: </a:t>
            </a:r>
            <a:endParaRPr lang="en-US" dirty="0" smtClean="0"/>
          </a:p>
          <a:p>
            <a:pPr marL="514350" indent="-514350">
              <a:buAutoNum type="arabicPeriod"/>
            </a:pPr>
            <a:r>
              <a:rPr lang="id-ID" dirty="0" smtClean="0"/>
              <a:t>Hipotesis </a:t>
            </a:r>
            <a:r>
              <a:rPr lang="id-ID" dirty="0"/>
              <a:t>hendaknya merupakan rumusan tentang hubungan dua atau lebih variabel. </a:t>
            </a:r>
            <a:endParaRPr lang="en-US" dirty="0" smtClean="0"/>
          </a:p>
          <a:p>
            <a:pPr marL="514350" indent="-514350">
              <a:buAutoNum type="arabicPeriod"/>
            </a:pPr>
            <a:r>
              <a:rPr lang="id-ID" dirty="0" smtClean="0"/>
              <a:t>Hipotesis </a:t>
            </a:r>
            <a:r>
              <a:rPr lang="id-ID" dirty="0"/>
              <a:t>yang dirumuskan hendaknya disertai dengan alasan atau dasar-dasar teoritik dan hasil penemuan terdahulu. </a:t>
            </a:r>
            <a:endParaRPr lang="en-US" dirty="0" smtClean="0"/>
          </a:p>
          <a:p>
            <a:pPr marL="514350" indent="-514350">
              <a:buAutoNum type="arabicPeriod"/>
            </a:pPr>
            <a:r>
              <a:rPr lang="id-ID" dirty="0" smtClean="0"/>
              <a:t>Hipotesis </a:t>
            </a:r>
            <a:r>
              <a:rPr lang="id-ID" dirty="0"/>
              <a:t>harus dapat diuji </a:t>
            </a:r>
            <a:endParaRPr lang="en-US" dirty="0"/>
          </a:p>
          <a:p>
            <a:pPr marL="514350" indent="-514350">
              <a:buAutoNum type="arabicPeriod"/>
            </a:pPr>
            <a:r>
              <a:rPr lang="id-ID" dirty="0" smtClean="0"/>
              <a:t>Rumusan </a:t>
            </a:r>
            <a:r>
              <a:rPr lang="id-ID" dirty="0"/>
              <a:t>hipotesis hendaknya yang singkat dan padat. </a:t>
            </a:r>
          </a:p>
        </p:txBody>
      </p:sp>
    </p:spTree>
    <p:extLst>
      <p:ext uri="{BB962C8B-B14F-4D97-AF65-F5344CB8AC3E}">
        <p14:creationId xmlns:p14="http://schemas.microsoft.com/office/powerpoint/2010/main" val="18503387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 descr="C:\Users\arsil\Desktop\Smartcreative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4"/>
          <p:cNvSpPr>
            <a:spLocks noGrp="1"/>
          </p:cNvSpPr>
          <p:nvPr>
            <p:ph type="title"/>
          </p:nvPr>
        </p:nvSpPr>
        <p:spPr/>
        <p:txBody>
          <a:bodyPr/>
          <a:lstStyle/>
          <a:p>
            <a:r>
              <a:rPr lang="en-US" dirty="0" err="1" smtClean="0"/>
              <a:t>Jenis</a:t>
            </a:r>
            <a:r>
              <a:rPr lang="en-US" dirty="0" smtClean="0"/>
              <a:t> </a:t>
            </a:r>
            <a:r>
              <a:rPr lang="en-US" dirty="0" err="1" smtClean="0"/>
              <a:t>Hipotesis</a:t>
            </a:r>
            <a:endParaRPr lang="id-ID" dirty="0"/>
          </a:p>
        </p:txBody>
      </p:sp>
      <p:sp>
        <p:nvSpPr>
          <p:cNvPr id="6" name="Content Placeholder 5"/>
          <p:cNvSpPr>
            <a:spLocks noGrp="1"/>
          </p:cNvSpPr>
          <p:nvPr>
            <p:ph idx="1"/>
          </p:nvPr>
        </p:nvSpPr>
        <p:spPr/>
        <p:txBody>
          <a:bodyPr>
            <a:normAutofit fontScale="70000" lnSpcReduction="20000"/>
          </a:bodyPr>
          <a:lstStyle/>
          <a:p>
            <a:pPr marL="514350" indent="-514350">
              <a:buFont typeface="+mj-lt"/>
              <a:buAutoNum type="arabicPeriod"/>
            </a:pPr>
            <a:r>
              <a:rPr lang="id-ID" b="1" dirty="0" smtClean="0"/>
              <a:t>Hipotesis </a:t>
            </a:r>
            <a:r>
              <a:rPr lang="id-ID" b="1" dirty="0"/>
              <a:t>Nol Atau Hipotesis Nihil atau hipotesis null </a:t>
            </a:r>
            <a:r>
              <a:rPr lang="id-ID" dirty="0"/>
              <a:t>dalam notasi, hipotesis ini dituliskan dengan "Ho"adalan hipotesis yang meniadakan perbedaan antar kelompok atau meniadakan hubungan sebab akibat antar variabel yang artinya selisih variabel pertama dengan variabel kedua adalah nol atau </a:t>
            </a:r>
            <a:r>
              <a:rPr lang="id-ID" dirty="0" smtClean="0"/>
              <a:t>nihil.</a:t>
            </a:r>
            <a:r>
              <a:rPr lang="en-US" dirty="0" smtClean="0"/>
              <a:t> </a:t>
            </a:r>
            <a:r>
              <a:rPr lang="id-ID" dirty="0" smtClean="0"/>
              <a:t>Hipotesis </a:t>
            </a:r>
            <a:r>
              <a:rPr lang="id-ID" dirty="0"/>
              <a:t>nihil berisi deklarasi yang meniadakan perbedaan atau hubungan antar variabel, mempunyai ciri: </a:t>
            </a:r>
            <a:endParaRPr lang="en-US" dirty="0" smtClean="0"/>
          </a:p>
          <a:p>
            <a:pPr marL="514350" indent="-514350">
              <a:buAutoNum type="alphaLcPeriod"/>
            </a:pPr>
            <a:r>
              <a:rPr lang="id-ID" dirty="0" smtClean="0"/>
              <a:t>Menyatakan </a:t>
            </a:r>
            <a:r>
              <a:rPr lang="id-ID" dirty="0"/>
              <a:t>tidak adanya saling hubungan atau tidak adanya perbedaan antara kelompok yang satu dan lainnya </a:t>
            </a:r>
            <a:endParaRPr lang="en-US" dirty="0" smtClean="0"/>
          </a:p>
          <a:p>
            <a:pPr marL="514350" indent="-514350">
              <a:buAutoNum type="alphaLcPeriod"/>
            </a:pPr>
            <a:r>
              <a:rPr lang="id-ID" dirty="0" smtClean="0"/>
              <a:t> Disebut </a:t>
            </a:r>
            <a:r>
              <a:rPr lang="id-ID" dirty="0"/>
              <a:t>juga Hypotesis Statistik </a:t>
            </a:r>
            <a:endParaRPr lang="en-US" dirty="0" smtClean="0"/>
          </a:p>
          <a:p>
            <a:pPr marL="514350" indent="-514350">
              <a:buAutoNum type="alphaLcPeriod"/>
            </a:pPr>
            <a:r>
              <a:rPr lang="id-ID" dirty="0" smtClean="0"/>
              <a:t>Dalam </a:t>
            </a:r>
            <a:r>
              <a:rPr lang="id-ID" dirty="0"/>
              <a:t>analisis statistik, uji statistik biasanya mempunyai sasaran untuk menolak kebenaran hypotesis nol tersebut </a:t>
            </a:r>
            <a:endParaRPr lang="en-US" dirty="0"/>
          </a:p>
          <a:p>
            <a:pPr marL="514350" indent="-514350">
              <a:buAutoNum type="alphaLcPeriod"/>
            </a:pPr>
            <a:r>
              <a:rPr lang="id-ID" dirty="0" smtClean="0"/>
              <a:t>Dalam </a:t>
            </a:r>
            <a:r>
              <a:rPr lang="id-ID" dirty="0"/>
              <a:t>Simbol H0: x = y</a:t>
            </a:r>
          </a:p>
        </p:txBody>
      </p:sp>
    </p:spTree>
    <p:extLst>
      <p:ext uri="{BB962C8B-B14F-4D97-AF65-F5344CB8AC3E}">
        <p14:creationId xmlns:p14="http://schemas.microsoft.com/office/powerpoint/2010/main" val="18503387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 descr="C:\Users\arsil\Desktop\Smartcreative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4"/>
          <p:cNvSpPr>
            <a:spLocks noGrp="1"/>
          </p:cNvSpPr>
          <p:nvPr>
            <p:ph type="title"/>
          </p:nvPr>
        </p:nvSpPr>
        <p:spPr/>
        <p:txBody>
          <a:bodyPr/>
          <a:lstStyle/>
          <a:p>
            <a:r>
              <a:rPr lang="en-US" dirty="0" err="1" smtClean="0"/>
              <a:t>Jenis</a:t>
            </a:r>
            <a:r>
              <a:rPr lang="en-US" dirty="0" smtClean="0"/>
              <a:t> </a:t>
            </a:r>
            <a:r>
              <a:rPr lang="en-US" dirty="0" err="1" smtClean="0"/>
              <a:t>Hipotesis</a:t>
            </a:r>
            <a:endParaRPr lang="id-ID" dirty="0"/>
          </a:p>
        </p:txBody>
      </p:sp>
      <p:sp>
        <p:nvSpPr>
          <p:cNvPr id="6" name="Content Placeholder 5"/>
          <p:cNvSpPr>
            <a:spLocks noGrp="1"/>
          </p:cNvSpPr>
          <p:nvPr>
            <p:ph idx="1"/>
          </p:nvPr>
        </p:nvSpPr>
        <p:spPr/>
        <p:txBody>
          <a:bodyPr>
            <a:normAutofit fontScale="70000" lnSpcReduction="20000"/>
          </a:bodyPr>
          <a:lstStyle/>
          <a:p>
            <a:pPr marL="514350" indent="-514350">
              <a:buFont typeface="+mj-lt"/>
              <a:buAutoNum type="arabicPeriod" startAt="2"/>
            </a:pPr>
            <a:r>
              <a:rPr lang="id-ID" b="1" dirty="0"/>
              <a:t>Hipotesis Alternatif Atau Hipotesis Kerja, </a:t>
            </a:r>
            <a:r>
              <a:rPr lang="id-ID" dirty="0"/>
              <a:t>dalam </a:t>
            </a:r>
            <a:r>
              <a:rPr lang="id-ID" dirty="0" smtClean="0"/>
              <a:t>notasi </a:t>
            </a:r>
            <a:r>
              <a:rPr lang="id-ID" dirty="0"/>
              <a:t>hipotesis ini ditulis dengan "Ha", adalah yaitu penerjemahan hipotesis penelitian secara operasional. Statistik sendiri digunakan tidak untuk langsung menguji hipotesis alternatif, akan tetapi digunakan untuk menolak atau menerima hipotesis nihil (nol). Penerimaan atau penolakan hipotesis alternatif merupakan konsekuensi dari penolakan atau penerimaan hipotesis nihil. yakni hipotesis yang menyatakan adanya hubungan antar variabel dengan ciri-ciri: </a:t>
            </a:r>
            <a:endParaRPr lang="en-US" dirty="0" smtClean="0"/>
          </a:p>
          <a:p>
            <a:pPr marL="514350" indent="-514350">
              <a:buAutoNum type="alphaLcPeriod"/>
            </a:pPr>
            <a:r>
              <a:rPr lang="id-ID" dirty="0" smtClean="0"/>
              <a:t>Menyatakan </a:t>
            </a:r>
            <a:r>
              <a:rPr lang="id-ID" dirty="0"/>
              <a:t>adanya saling hubungan/adanya perbedaan antara kelompok yang satu dan </a:t>
            </a:r>
            <a:r>
              <a:rPr lang="id-ID" dirty="0" smtClean="0"/>
              <a:t>lainnya</a:t>
            </a:r>
            <a:endParaRPr lang="en-US" dirty="0" smtClean="0"/>
          </a:p>
          <a:p>
            <a:pPr marL="514350" indent="-514350">
              <a:buAutoNum type="alphaLcPeriod"/>
            </a:pPr>
            <a:r>
              <a:rPr lang="id-ID" dirty="0" smtClean="0"/>
              <a:t>Disebut </a:t>
            </a:r>
            <a:r>
              <a:rPr lang="id-ID" dirty="0"/>
              <a:t>Hypotesis penelitian </a:t>
            </a:r>
            <a:endParaRPr lang="en-US" dirty="0"/>
          </a:p>
          <a:p>
            <a:pPr marL="514350" indent="-514350">
              <a:buAutoNum type="alphaLcPeriod"/>
            </a:pPr>
            <a:r>
              <a:rPr lang="id-ID" dirty="0" smtClean="0"/>
              <a:t>Kesimpulan </a:t>
            </a:r>
            <a:r>
              <a:rPr lang="id-ID" dirty="0"/>
              <a:t>uji statistik berupa penerimaan HA sebagai hal yang benar </a:t>
            </a:r>
            <a:endParaRPr lang="en-US" dirty="0" smtClean="0"/>
          </a:p>
          <a:p>
            <a:pPr marL="514350" indent="-514350">
              <a:buAutoNum type="alphaLcPeriod"/>
            </a:pPr>
            <a:r>
              <a:rPr lang="id-ID" dirty="0" smtClean="0"/>
              <a:t>Dalam </a:t>
            </a:r>
            <a:r>
              <a:rPr lang="id-ID" dirty="0"/>
              <a:t>Simbol: Ha: x = &gt; y</a:t>
            </a:r>
          </a:p>
        </p:txBody>
      </p:sp>
    </p:spTree>
    <p:extLst>
      <p:ext uri="{BB962C8B-B14F-4D97-AF65-F5344CB8AC3E}">
        <p14:creationId xmlns:p14="http://schemas.microsoft.com/office/powerpoint/2010/main" val="38831490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 descr="C:\Users\arsil\Desktop\Smartcreative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4"/>
          <p:cNvSpPr>
            <a:spLocks noGrp="1"/>
          </p:cNvSpPr>
          <p:nvPr>
            <p:ph type="title"/>
          </p:nvPr>
        </p:nvSpPr>
        <p:spPr/>
        <p:txBody>
          <a:bodyPr/>
          <a:lstStyle/>
          <a:p>
            <a:r>
              <a:rPr lang="en-US" dirty="0" err="1" smtClean="0"/>
              <a:t>Bentuk</a:t>
            </a:r>
            <a:r>
              <a:rPr lang="en-US" dirty="0" smtClean="0"/>
              <a:t> </a:t>
            </a:r>
            <a:r>
              <a:rPr lang="en-US" dirty="0" err="1" smtClean="0"/>
              <a:t>Hipotesis</a:t>
            </a:r>
            <a:endParaRPr lang="id-ID" dirty="0"/>
          </a:p>
        </p:txBody>
      </p:sp>
      <p:sp>
        <p:nvSpPr>
          <p:cNvPr id="6" name="Content Placeholder 5"/>
          <p:cNvSpPr>
            <a:spLocks noGrp="1"/>
          </p:cNvSpPr>
          <p:nvPr>
            <p:ph idx="1"/>
          </p:nvPr>
        </p:nvSpPr>
        <p:spPr/>
        <p:txBody>
          <a:bodyPr>
            <a:normAutofit fontScale="70000" lnSpcReduction="20000"/>
          </a:bodyPr>
          <a:lstStyle/>
          <a:p>
            <a:pPr marL="0" indent="0">
              <a:buNone/>
            </a:pPr>
            <a:r>
              <a:rPr lang="id-ID" dirty="0"/>
              <a:t>Berdasarkan ‘Tingkat Penjelasan Variabel yang Diteliti (Level of Explanation)’, maka Hipotesis dapat dibedakan menjadi 3 Bentuk, yaitu: (Sugiyono,2009) </a:t>
            </a:r>
            <a:endParaRPr lang="en-US" dirty="0" smtClean="0"/>
          </a:p>
          <a:p>
            <a:pPr marL="514350" indent="-514350">
              <a:buAutoNum type="arabicPeriod"/>
            </a:pPr>
            <a:r>
              <a:rPr lang="id-ID" b="1" dirty="0" smtClean="0"/>
              <a:t>HIPOTESIS DESKRIPTIF</a:t>
            </a:r>
            <a:endParaRPr lang="en-US" b="1" dirty="0"/>
          </a:p>
          <a:p>
            <a:pPr marL="0" indent="0" algn="just">
              <a:buNone/>
            </a:pPr>
            <a:r>
              <a:rPr lang="id-ID" dirty="0" smtClean="0"/>
              <a:t>Hipotesis </a:t>
            </a:r>
            <a:r>
              <a:rPr lang="id-ID" dirty="0"/>
              <a:t>Deskriptif merupakan dugaan atau jawaban sementara terhadap nilai Satu Variabel dalam Satu Sampel walaupun didalamnya bisa terdapat beberapa kategori. Contoh: </a:t>
            </a:r>
            <a:endParaRPr lang="en-US" dirty="0" smtClean="0"/>
          </a:p>
          <a:p>
            <a:pPr marL="0" indent="0" algn="just">
              <a:buNone/>
            </a:pPr>
            <a:r>
              <a:rPr lang="id-ID" dirty="0" smtClean="0"/>
              <a:t>H0 </a:t>
            </a:r>
            <a:r>
              <a:rPr lang="id-ID" dirty="0"/>
              <a:t>: Kecenderungan masyarakat di desa X memilih warna mobil gelap. Ha : Kecenderungan masyarakat di desa X memilih warna mobilbukan warna gelap. </a:t>
            </a:r>
            <a:endParaRPr lang="en-US" dirty="0" smtClean="0"/>
          </a:p>
          <a:p>
            <a:pPr marL="0" indent="0" algn="just">
              <a:buNone/>
            </a:pPr>
            <a:r>
              <a:rPr lang="id-ID" b="1" dirty="0" smtClean="0"/>
              <a:t>2</a:t>
            </a:r>
            <a:r>
              <a:rPr lang="id-ID" b="1" dirty="0"/>
              <a:t>. HIPOTESIS KOMPARATIF </a:t>
            </a:r>
            <a:endParaRPr lang="en-US" b="1" dirty="0" smtClean="0"/>
          </a:p>
          <a:p>
            <a:pPr marL="0" indent="0" algn="just">
              <a:buNone/>
            </a:pPr>
            <a:r>
              <a:rPr lang="id-ID" dirty="0" smtClean="0"/>
              <a:t>Hipotesis </a:t>
            </a:r>
            <a:r>
              <a:rPr lang="id-ID" dirty="0"/>
              <a:t>Komparatif merupakan dugaan atau jawaban sementara terhadap perbandingan antara dua variabel atau lebih. Hipotesis Komparatif dapat dikelompokkan menjadi 2 macam, yaitu:</a:t>
            </a:r>
          </a:p>
        </p:txBody>
      </p:sp>
    </p:spTree>
    <p:extLst>
      <p:ext uri="{BB962C8B-B14F-4D97-AF65-F5344CB8AC3E}">
        <p14:creationId xmlns:p14="http://schemas.microsoft.com/office/powerpoint/2010/main" val="8399741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r>
              <a:rPr lang="en-US" sz="3200" smtClean="0">
                <a:latin typeface="Arial" charset="0"/>
                <a:cs typeface="Arial" charset="0"/>
              </a:rPr>
              <a:t>KEMAMPUAN AKHIR YANG DIHARAPKAN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05847455"/>
              </p:ext>
            </p:extLst>
          </p:nvPr>
        </p:nvGraphicFramePr>
        <p:xfrm>
          <a:off x="1905000" y="1905000"/>
          <a:ext cx="5715000" cy="3200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 descr="C:\Users\arsil\Desktop\Smartcreative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4"/>
          <p:cNvSpPr>
            <a:spLocks noGrp="1"/>
          </p:cNvSpPr>
          <p:nvPr>
            <p:ph type="title"/>
          </p:nvPr>
        </p:nvSpPr>
        <p:spPr/>
        <p:txBody>
          <a:bodyPr/>
          <a:lstStyle/>
          <a:p>
            <a:r>
              <a:rPr lang="en-US" dirty="0" err="1" smtClean="0"/>
              <a:t>Bentuk</a:t>
            </a:r>
            <a:r>
              <a:rPr lang="en-US" dirty="0" smtClean="0"/>
              <a:t> </a:t>
            </a:r>
            <a:r>
              <a:rPr lang="en-US" dirty="0" err="1" smtClean="0"/>
              <a:t>Hipotesis</a:t>
            </a:r>
            <a:endParaRPr lang="id-ID" dirty="0"/>
          </a:p>
        </p:txBody>
      </p:sp>
      <p:sp>
        <p:nvSpPr>
          <p:cNvPr id="6" name="Content Placeholder 5"/>
          <p:cNvSpPr>
            <a:spLocks noGrp="1"/>
          </p:cNvSpPr>
          <p:nvPr>
            <p:ph idx="1"/>
          </p:nvPr>
        </p:nvSpPr>
        <p:spPr/>
        <p:txBody>
          <a:bodyPr>
            <a:normAutofit fontScale="47500" lnSpcReduction="20000"/>
          </a:bodyPr>
          <a:lstStyle/>
          <a:p>
            <a:pPr marL="0" indent="0" algn="just">
              <a:buNone/>
            </a:pPr>
            <a:r>
              <a:rPr lang="id-ID" b="1" dirty="0"/>
              <a:t>2. HIPOTESIS KOMPARATIF </a:t>
            </a:r>
            <a:endParaRPr lang="en-US" b="1" dirty="0"/>
          </a:p>
          <a:p>
            <a:pPr marL="0" indent="0" algn="just">
              <a:buNone/>
            </a:pPr>
            <a:r>
              <a:rPr lang="id-ID" dirty="0"/>
              <a:t>Hipotesis Komparatif merupakan dugaan atau jawaban sementara terhadap perbandingan antara dua variabel atau lebih. Hipotesis Komparatif dapat dikelompokkan menjadi 2 macam, yaitu</a:t>
            </a:r>
            <a:r>
              <a:rPr lang="id-ID" dirty="0" smtClean="0"/>
              <a:t>:</a:t>
            </a:r>
            <a:endParaRPr lang="en-US" dirty="0" smtClean="0"/>
          </a:p>
          <a:p>
            <a:pPr marL="514350" indent="-514350" algn="just">
              <a:buAutoNum type="alphaLcPeriod"/>
            </a:pPr>
            <a:r>
              <a:rPr lang="id-ID" dirty="0" smtClean="0"/>
              <a:t>Komparatif </a:t>
            </a:r>
            <a:r>
              <a:rPr lang="id-ID" dirty="0"/>
              <a:t>Berpasangan (Dependent; </a:t>
            </a:r>
            <a:r>
              <a:rPr lang="id-ID" dirty="0" smtClean="0"/>
              <a:t>Paired)</a:t>
            </a:r>
            <a:endParaRPr lang="en-US" dirty="0" smtClean="0"/>
          </a:p>
          <a:p>
            <a:pPr marL="0" indent="0" algn="just">
              <a:buNone/>
            </a:pPr>
            <a:r>
              <a:rPr lang="id-ID" dirty="0" smtClean="0"/>
              <a:t>BERPASANGAN </a:t>
            </a:r>
            <a:r>
              <a:rPr lang="id-ID" dirty="0"/>
              <a:t>yang dimaksudkan disini adalah Apabila data berasal dari Individu /Subyek/Sampel yang SAMA. </a:t>
            </a:r>
            <a:endParaRPr lang="en-US" dirty="0" smtClean="0"/>
          </a:p>
          <a:p>
            <a:pPr marL="0" indent="0" algn="just">
              <a:buNone/>
            </a:pPr>
            <a:r>
              <a:rPr lang="id-ID" dirty="0" smtClean="0"/>
              <a:t>ILUSTRASI </a:t>
            </a:r>
            <a:r>
              <a:rPr lang="id-ID" dirty="0"/>
              <a:t>KELOMPOK DATA BERPASANGAN: </a:t>
            </a:r>
            <a:endParaRPr lang="en-US" dirty="0" smtClean="0"/>
          </a:p>
          <a:p>
            <a:pPr marL="687388" indent="0" algn="just">
              <a:buNone/>
            </a:pPr>
            <a:r>
              <a:rPr lang="id-ID" dirty="0" smtClean="0"/>
              <a:t>Ada </a:t>
            </a:r>
            <a:r>
              <a:rPr lang="id-ID" dirty="0"/>
              <a:t>sekelompok mahasiswa yang diukur berat badannya sebanyak dua kali, yaitu pada Bulan Januari 2014 dan Bulan Februari 2014. Data Berat Badan mahasiswa pada Bulan Januari dapat dikatakan sebagai Satu kelompok data, kemudian Berat Badan mahasiswa pada Bulan Februari adalah sekelompok data lagi yang kedua. Dari segi JUMLAH, kita berarti mempunyai DUA kelompok data (yaitu berat badan mahasiswa pada Bulan Januari dan Berat Badan mahasiswa bulan Februari. Dari segi BERPASANGAN, berarti kota mempunyai Kelompok Data yang BERPASANGAN karena individu dari kedua kelompok data yang ada, BERASAL dari individu yang sama. </a:t>
            </a:r>
            <a:endParaRPr lang="en-US" dirty="0" smtClean="0"/>
          </a:p>
          <a:p>
            <a:pPr marL="687388" indent="0" algn="just">
              <a:buNone/>
            </a:pPr>
            <a:endParaRPr lang="en-US" dirty="0"/>
          </a:p>
          <a:p>
            <a:pPr marL="687388" indent="0" algn="just">
              <a:buNone/>
            </a:pPr>
            <a:r>
              <a:rPr lang="id-ID" dirty="0" smtClean="0"/>
              <a:t>Contoh </a:t>
            </a:r>
            <a:r>
              <a:rPr lang="id-ID" dirty="0"/>
              <a:t>Rumusan Hipotesis Komparatif Berpasangan</a:t>
            </a:r>
            <a:r>
              <a:rPr lang="id-ID" dirty="0" smtClean="0"/>
              <a:t>:</a:t>
            </a:r>
            <a:endParaRPr lang="en-US" dirty="0" smtClean="0"/>
          </a:p>
          <a:p>
            <a:pPr marL="687388" indent="0" algn="just">
              <a:buNone/>
            </a:pPr>
            <a:r>
              <a:rPr lang="id-ID" dirty="0" smtClean="0"/>
              <a:t>H0 </a:t>
            </a:r>
            <a:r>
              <a:rPr lang="id-ID" dirty="0"/>
              <a:t>: Tidak terdapat perbedaan berat badan mahasiswa antara sebelum dan sesudah ujian akhir </a:t>
            </a:r>
            <a:r>
              <a:rPr lang="id-ID" dirty="0" smtClean="0"/>
              <a:t>semester.</a:t>
            </a:r>
            <a:endParaRPr lang="en-US" dirty="0" smtClean="0"/>
          </a:p>
          <a:p>
            <a:pPr marL="687388" indent="0" algn="just">
              <a:buNone/>
            </a:pPr>
            <a:r>
              <a:rPr lang="id-ID" dirty="0" smtClean="0"/>
              <a:t>Ha </a:t>
            </a:r>
            <a:r>
              <a:rPr lang="id-ID" dirty="0"/>
              <a:t>: Terdapat perbedaan berat badan mahasiswa antara sebelum dan sesudah ujian akhir semester</a:t>
            </a:r>
            <a:endParaRPr lang="id-ID" dirty="0"/>
          </a:p>
        </p:txBody>
      </p:sp>
    </p:spTree>
    <p:extLst>
      <p:ext uri="{BB962C8B-B14F-4D97-AF65-F5344CB8AC3E}">
        <p14:creationId xmlns:p14="http://schemas.microsoft.com/office/powerpoint/2010/main" val="93268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 descr="C:\Users\arsil\Desktop\Smartcreative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4"/>
          <p:cNvSpPr>
            <a:spLocks noGrp="1"/>
          </p:cNvSpPr>
          <p:nvPr>
            <p:ph type="title"/>
          </p:nvPr>
        </p:nvSpPr>
        <p:spPr/>
        <p:txBody>
          <a:bodyPr/>
          <a:lstStyle/>
          <a:p>
            <a:r>
              <a:rPr lang="en-US" dirty="0" err="1" smtClean="0"/>
              <a:t>Bentuk</a:t>
            </a:r>
            <a:r>
              <a:rPr lang="en-US" dirty="0" smtClean="0"/>
              <a:t> </a:t>
            </a:r>
            <a:r>
              <a:rPr lang="en-US" dirty="0" err="1" smtClean="0"/>
              <a:t>Hipotesis</a:t>
            </a:r>
            <a:endParaRPr lang="id-ID" dirty="0"/>
          </a:p>
        </p:txBody>
      </p:sp>
      <p:sp>
        <p:nvSpPr>
          <p:cNvPr id="6" name="Content Placeholder 5"/>
          <p:cNvSpPr>
            <a:spLocks noGrp="1"/>
          </p:cNvSpPr>
          <p:nvPr>
            <p:ph idx="1"/>
          </p:nvPr>
        </p:nvSpPr>
        <p:spPr/>
        <p:txBody>
          <a:bodyPr>
            <a:normAutofit fontScale="47500" lnSpcReduction="20000"/>
          </a:bodyPr>
          <a:lstStyle/>
          <a:p>
            <a:pPr marL="0" indent="0" algn="just">
              <a:buNone/>
            </a:pPr>
            <a:r>
              <a:rPr lang="id-ID" dirty="0"/>
              <a:t>b) Komparatif Tidak Berpasangan (Independent; </a:t>
            </a:r>
            <a:r>
              <a:rPr lang="id-ID" dirty="0" smtClean="0"/>
              <a:t>Unpaired)</a:t>
            </a:r>
            <a:endParaRPr lang="en-US" dirty="0" smtClean="0"/>
          </a:p>
          <a:p>
            <a:pPr marL="0" indent="0" algn="just">
              <a:buNone/>
            </a:pPr>
            <a:r>
              <a:rPr lang="id-ID" dirty="0" smtClean="0"/>
              <a:t>Tidak </a:t>
            </a:r>
            <a:r>
              <a:rPr lang="id-ID" dirty="0"/>
              <a:t>Berpasangan yang dimaksud adalah Apabila data berasal dari Individu/Subyek yang BERBEDA. </a:t>
            </a:r>
            <a:endParaRPr lang="en-US" dirty="0" smtClean="0"/>
          </a:p>
          <a:p>
            <a:pPr marL="0" indent="0" algn="just">
              <a:buNone/>
            </a:pPr>
            <a:r>
              <a:rPr lang="id-ID" dirty="0" smtClean="0"/>
              <a:t>ILUSTRASI </a:t>
            </a:r>
            <a:r>
              <a:rPr lang="id-ID" dirty="0"/>
              <a:t>KELOMPOK DATA TIDAK BERPASANGAN: </a:t>
            </a:r>
            <a:endParaRPr lang="en-US" dirty="0" smtClean="0"/>
          </a:p>
          <a:p>
            <a:pPr marL="403225" indent="0" algn="just">
              <a:buNone/>
            </a:pPr>
            <a:r>
              <a:rPr lang="id-ID" dirty="0" smtClean="0"/>
              <a:t>Andaikan </a:t>
            </a:r>
            <a:r>
              <a:rPr lang="id-ID" dirty="0"/>
              <a:t>kita akan mengukur tekanan darah pada subjek penelitian, dimana Subjek penelitian tersebut berasal dari DUA KELOMPOK, yaitu KELOMPOK DAERAH PEDESAAN dan KELOMPOK DAERAH URBAN. Nah, data tekanan darah pada KELOMPOK PEDESAAN adalah Satu Kelompok Data sedangkan data tekanan darah pada KELOMPOK URBAN adalah Kelompok Data Yang Lain. Dengan demikian, dari segi JUMLAH, terdapat DUA Kelampok Data yaitu Kelompok Data tentang Tekanan darah pada Responden daerah Pedesaan dan Kelompok Data tentang Tekanan Darah pada Responden di daerah Urban. Sedangkan dari segi BERPASANGAN, terdapat Kelompok Data yang TIDAK BERPASANGAN karena individu yang merupakan Subyek Penelitian (Responden) terdiri dari DUA Kelompok yang Berbeda</a:t>
            </a:r>
            <a:r>
              <a:rPr lang="id-ID" dirty="0" smtClean="0"/>
              <a:t>.</a:t>
            </a:r>
            <a:endParaRPr lang="en-US" dirty="0" smtClean="0"/>
          </a:p>
          <a:p>
            <a:pPr marL="403225" indent="0" algn="just">
              <a:buNone/>
            </a:pPr>
            <a:endParaRPr lang="en-US" dirty="0" smtClean="0"/>
          </a:p>
          <a:p>
            <a:pPr marL="403225" indent="0" algn="just">
              <a:buNone/>
            </a:pPr>
            <a:r>
              <a:rPr lang="id-ID" dirty="0" smtClean="0"/>
              <a:t>Contoh </a:t>
            </a:r>
            <a:r>
              <a:rPr lang="id-ID" dirty="0"/>
              <a:t>Rumusan Hipotesis Komparatif Tidak Berpasangan</a:t>
            </a:r>
            <a:r>
              <a:rPr lang="id-ID" dirty="0" smtClean="0"/>
              <a:t>:</a:t>
            </a:r>
            <a:endParaRPr lang="en-US" dirty="0" smtClean="0"/>
          </a:p>
          <a:p>
            <a:pPr marL="403225" indent="0" algn="just">
              <a:buNone/>
            </a:pPr>
            <a:r>
              <a:rPr lang="id-ID" dirty="0" smtClean="0"/>
              <a:t>H0 </a:t>
            </a:r>
            <a:r>
              <a:rPr lang="id-ID" dirty="0"/>
              <a:t>: Tidak terdapat perbedaan tekanan darah antara ibu hamil di daerah perkotaan dengan ibu hamil di daerah pedesaan. </a:t>
            </a:r>
            <a:endParaRPr lang="en-US" dirty="0" smtClean="0"/>
          </a:p>
          <a:p>
            <a:pPr marL="403225" indent="0" algn="just">
              <a:buNone/>
            </a:pPr>
            <a:r>
              <a:rPr lang="id-ID" dirty="0" smtClean="0"/>
              <a:t>Ha </a:t>
            </a:r>
            <a:r>
              <a:rPr lang="id-ID" dirty="0"/>
              <a:t>: Terdapat perbedaan tekanan darah antara ibu hamil di daerah perkotaan dengan ibu hamil di daerah pedesaan. </a:t>
            </a:r>
            <a:endParaRPr lang="id-ID" dirty="0"/>
          </a:p>
        </p:txBody>
      </p:sp>
    </p:spTree>
    <p:extLst>
      <p:ext uri="{BB962C8B-B14F-4D97-AF65-F5344CB8AC3E}">
        <p14:creationId xmlns:p14="http://schemas.microsoft.com/office/powerpoint/2010/main" val="41518435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 descr="C:\Users\arsil\Desktop\Smartcreative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4"/>
          <p:cNvSpPr>
            <a:spLocks noGrp="1"/>
          </p:cNvSpPr>
          <p:nvPr>
            <p:ph type="title"/>
          </p:nvPr>
        </p:nvSpPr>
        <p:spPr/>
        <p:txBody>
          <a:bodyPr/>
          <a:lstStyle/>
          <a:p>
            <a:r>
              <a:rPr lang="en-US" dirty="0" err="1" smtClean="0"/>
              <a:t>Bentuk</a:t>
            </a:r>
            <a:r>
              <a:rPr lang="en-US" dirty="0" smtClean="0"/>
              <a:t> </a:t>
            </a:r>
            <a:r>
              <a:rPr lang="en-US" dirty="0" err="1" smtClean="0"/>
              <a:t>Hipotesis</a:t>
            </a:r>
            <a:endParaRPr lang="id-ID" dirty="0"/>
          </a:p>
        </p:txBody>
      </p:sp>
      <p:sp>
        <p:nvSpPr>
          <p:cNvPr id="6" name="Content Placeholder 5"/>
          <p:cNvSpPr>
            <a:spLocks noGrp="1"/>
          </p:cNvSpPr>
          <p:nvPr>
            <p:ph idx="1"/>
          </p:nvPr>
        </p:nvSpPr>
        <p:spPr/>
        <p:txBody>
          <a:bodyPr>
            <a:normAutofit fontScale="92500" lnSpcReduction="20000"/>
          </a:bodyPr>
          <a:lstStyle/>
          <a:p>
            <a:pPr marL="0" indent="0" algn="just">
              <a:buNone/>
            </a:pPr>
            <a:r>
              <a:rPr lang="id-ID" dirty="0"/>
              <a:t>3. HIPOTESIS ASOSIATIF </a:t>
            </a:r>
            <a:endParaRPr lang="en-US" dirty="0" smtClean="0"/>
          </a:p>
          <a:p>
            <a:pPr marL="0" indent="0" algn="just">
              <a:buNone/>
            </a:pPr>
            <a:r>
              <a:rPr lang="id-ID" dirty="0" smtClean="0"/>
              <a:t>Hipotesis </a:t>
            </a:r>
            <a:r>
              <a:rPr lang="id-ID" dirty="0"/>
              <a:t>Asosiatif merupakan dugaan atau jawaban sementara terhadap hubungan antara dua variabel atau lebih. </a:t>
            </a:r>
            <a:endParaRPr lang="en-US" dirty="0" smtClean="0"/>
          </a:p>
          <a:p>
            <a:pPr marL="0" indent="0" algn="just">
              <a:buNone/>
            </a:pPr>
            <a:r>
              <a:rPr lang="id-ID" dirty="0" smtClean="0"/>
              <a:t>Contoh:</a:t>
            </a:r>
            <a:endParaRPr lang="en-US" dirty="0" smtClean="0"/>
          </a:p>
          <a:p>
            <a:pPr marL="0" indent="0" algn="just">
              <a:buNone/>
            </a:pPr>
            <a:r>
              <a:rPr lang="id-ID" dirty="0" smtClean="0"/>
              <a:t>H0 </a:t>
            </a:r>
            <a:r>
              <a:rPr lang="id-ID" dirty="0"/>
              <a:t>: Tidak ada hubungan antara tingkat pendidikan dengan pengetahuan masyarakat tentang Down </a:t>
            </a:r>
            <a:r>
              <a:rPr lang="id-ID" dirty="0" smtClean="0"/>
              <a:t>Syndrome.</a:t>
            </a:r>
            <a:endParaRPr lang="en-US" dirty="0" smtClean="0"/>
          </a:p>
          <a:p>
            <a:pPr marL="0" indent="0" algn="just">
              <a:buNone/>
            </a:pPr>
            <a:r>
              <a:rPr lang="id-ID" dirty="0" smtClean="0"/>
              <a:t>Ha </a:t>
            </a:r>
            <a:r>
              <a:rPr lang="id-ID" dirty="0"/>
              <a:t>: Ada hubungan antara tingkat pendidikan dengan pengetahuan masyarakat tentang Down Syndrome. </a:t>
            </a:r>
            <a:endParaRPr lang="id-ID" dirty="0"/>
          </a:p>
        </p:txBody>
      </p:sp>
    </p:spTree>
    <p:extLst>
      <p:ext uri="{BB962C8B-B14F-4D97-AF65-F5344CB8AC3E}">
        <p14:creationId xmlns:p14="http://schemas.microsoft.com/office/powerpoint/2010/main" val="37791243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 descr="C:\Users\arsil\Desktop\Smartcreative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4"/>
          <p:cNvSpPr>
            <a:spLocks noGrp="1"/>
          </p:cNvSpPr>
          <p:nvPr>
            <p:ph type="title"/>
          </p:nvPr>
        </p:nvSpPr>
        <p:spPr/>
        <p:txBody>
          <a:bodyPr/>
          <a:lstStyle/>
          <a:p>
            <a:r>
              <a:rPr lang="en-US" dirty="0" err="1"/>
              <a:t>Jenis</a:t>
            </a:r>
            <a:r>
              <a:rPr lang="en-US" dirty="0"/>
              <a:t> </a:t>
            </a:r>
            <a:r>
              <a:rPr lang="en-US" dirty="0" err="1"/>
              <a:t>penelitian</a:t>
            </a:r>
            <a:endParaRPr lang="id-ID" dirty="0"/>
          </a:p>
        </p:txBody>
      </p:sp>
      <p:sp>
        <p:nvSpPr>
          <p:cNvPr id="6" name="Content Placeholder 5"/>
          <p:cNvSpPr>
            <a:spLocks noGrp="1"/>
          </p:cNvSpPr>
          <p:nvPr>
            <p:ph idx="1"/>
          </p:nvPr>
        </p:nvSpPr>
        <p:spPr/>
        <p:txBody>
          <a:bodyPr/>
          <a:lstStyle/>
          <a:p>
            <a:pPr marL="609600" indent="-609600" algn="just">
              <a:lnSpc>
                <a:spcPct val="90000"/>
              </a:lnSpc>
              <a:buFont typeface="Wingdings" pitchFamily="2" charset="2"/>
              <a:buAutoNum type="alphaLcPeriod"/>
            </a:pPr>
            <a:r>
              <a:rPr lang="en-US" b="1" dirty="0" err="1"/>
              <a:t>Metode</a:t>
            </a:r>
            <a:r>
              <a:rPr lang="en-US" b="1" dirty="0"/>
              <a:t> </a:t>
            </a:r>
            <a:r>
              <a:rPr lang="en-US" b="1" dirty="0" err="1"/>
              <a:t>penelitian</a:t>
            </a:r>
            <a:r>
              <a:rPr lang="en-US" b="1" dirty="0"/>
              <a:t> </a:t>
            </a:r>
            <a:r>
              <a:rPr lang="en-US" b="1" dirty="0" err="1"/>
              <a:t>survei</a:t>
            </a:r>
            <a:r>
              <a:rPr lang="en-US" b="1" dirty="0"/>
              <a:t> </a:t>
            </a:r>
            <a:r>
              <a:rPr lang="en-US" b="1" i="1" dirty="0"/>
              <a:t>(Research Method</a:t>
            </a:r>
            <a:r>
              <a:rPr lang="en-US" i="1" dirty="0"/>
              <a:t>)</a:t>
            </a:r>
          </a:p>
          <a:p>
            <a:pPr marL="609600" indent="-609600" algn="just">
              <a:lnSpc>
                <a:spcPct val="90000"/>
              </a:lnSpc>
              <a:buFont typeface="Wingdings" pitchFamily="2" charset="2"/>
              <a:buNone/>
            </a:pPr>
            <a:r>
              <a:rPr lang="en-US" dirty="0" err="1"/>
              <a:t>Dalam</a:t>
            </a:r>
            <a:r>
              <a:rPr lang="en-US" dirty="0"/>
              <a:t> </a:t>
            </a:r>
            <a:r>
              <a:rPr lang="en-US" dirty="0" err="1"/>
              <a:t>survei</a:t>
            </a:r>
            <a:r>
              <a:rPr lang="en-US" dirty="0"/>
              <a:t>, </a:t>
            </a:r>
            <a:r>
              <a:rPr lang="en-US" dirty="0" err="1"/>
              <a:t>penelitian</a:t>
            </a:r>
            <a:r>
              <a:rPr lang="en-US" dirty="0"/>
              <a:t> </a:t>
            </a:r>
            <a:r>
              <a:rPr lang="en-US" dirty="0" err="1"/>
              <a:t>tidak</a:t>
            </a:r>
            <a:r>
              <a:rPr lang="en-US" dirty="0"/>
              <a:t> </a:t>
            </a:r>
            <a:r>
              <a:rPr lang="en-US" dirty="0" err="1"/>
              <a:t>dilakukan</a:t>
            </a:r>
            <a:r>
              <a:rPr lang="en-US" dirty="0"/>
              <a:t> </a:t>
            </a:r>
            <a:r>
              <a:rPr lang="en-US" dirty="0" err="1"/>
              <a:t>terhadap</a:t>
            </a:r>
            <a:r>
              <a:rPr lang="en-US" dirty="0"/>
              <a:t> </a:t>
            </a:r>
            <a:r>
              <a:rPr lang="en-US" dirty="0" err="1"/>
              <a:t>seluruh</a:t>
            </a:r>
            <a:r>
              <a:rPr lang="en-US" dirty="0"/>
              <a:t> </a:t>
            </a:r>
            <a:r>
              <a:rPr lang="en-US" dirty="0" err="1"/>
              <a:t>obyek</a:t>
            </a:r>
            <a:r>
              <a:rPr lang="en-US" dirty="0"/>
              <a:t> yang </a:t>
            </a:r>
            <a:r>
              <a:rPr lang="en-US" dirty="0" err="1"/>
              <a:t>diteliti</a:t>
            </a:r>
            <a:r>
              <a:rPr lang="en-US" dirty="0"/>
              <a:t> </a:t>
            </a:r>
            <a:r>
              <a:rPr lang="en-US" dirty="0" err="1"/>
              <a:t>atau</a:t>
            </a:r>
            <a:r>
              <a:rPr lang="en-US" dirty="0"/>
              <a:t> </a:t>
            </a:r>
            <a:r>
              <a:rPr lang="en-US" dirty="0" err="1"/>
              <a:t>populasi</a:t>
            </a:r>
            <a:r>
              <a:rPr lang="en-US" dirty="0"/>
              <a:t>, </a:t>
            </a:r>
            <a:r>
              <a:rPr lang="en-US" dirty="0" err="1"/>
              <a:t>tetapi</a:t>
            </a:r>
            <a:r>
              <a:rPr lang="en-US" dirty="0"/>
              <a:t> </a:t>
            </a:r>
            <a:r>
              <a:rPr lang="en-US" dirty="0" err="1"/>
              <a:t>hanya</a:t>
            </a:r>
            <a:r>
              <a:rPr lang="en-US" dirty="0"/>
              <a:t> </a:t>
            </a:r>
            <a:r>
              <a:rPr lang="en-US" dirty="0" err="1"/>
              <a:t>mengambil</a:t>
            </a:r>
            <a:r>
              <a:rPr lang="en-US" dirty="0"/>
              <a:t> </a:t>
            </a:r>
            <a:r>
              <a:rPr lang="en-US" dirty="0" err="1"/>
              <a:t>sebagian</a:t>
            </a:r>
            <a:r>
              <a:rPr lang="en-US" dirty="0"/>
              <a:t> </a:t>
            </a:r>
            <a:r>
              <a:rPr lang="en-US" dirty="0" err="1"/>
              <a:t>dari</a:t>
            </a:r>
            <a:r>
              <a:rPr lang="en-US" dirty="0"/>
              <a:t> </a:t>
            </a:r>
            <a:r>
              <a:rPr lang="en-US" dirty="0" err="1"/>
              <a:t>populasi</a:t>
            </a:r>
            <a:r>
              <a:rPr lang="en-US" dirty="0"/>
              <a:t> </a:t>
            </a:r>
            <a:r>
              <a:rPr lang="en-US" dirty="0" err="1"/>
              <a:t>tersebut</a:t>
            </a:r>
            <a:r>
              <a:rPr lang="en-US" dirty="0"/>
              <a:t> (</a:t>
            </a:r>
            <a:r>
              <a:rPr lang="en-US" dirty="0" err="1"/>
              <a:t>sampel</a:t>
            </a:r>
            <a:r>
              <a:rPr lang="en-US" dirty="0"/>
              <a:t>) </a:t>
            </a:r>
          </a:p>
          <a:p>
            <a:pPr marL="609600" indent="-609600" algn="just">
              <a:lnSpc>
                <a:spcPct val="90000"/>
              </a:lnSpc>
              <a:buFontTx/>
              <a:buNone/>
            </a:pPr>
            <a:r>
              <a:rPr lang="en-US" dirty="0" err="1"/>
              <a:t>Sampel</a:t>
            </a:r>
            <a:r>
              <a:rPr lang="en-US" dirty="0"/>
              <a:t> </a:t>
            </a:r>
            <a:r>
              <a:rPr lang="en-US" dirty="0" err="1"/>
              <a:t>adalah</a:t>
            </a:r>
            <a:r>
              <a:rPr lang="en-US" dirty="0"/>
              <a:t> </a:t>
            </a:r>
            <a:r>
              <a:rPr lang="en-US" dirty="0" err="1"/>
              <a:t>bagian</a:t>
            </a:r>
            <a:r>
              <a:rPr lang="en-US" dirty="0"/>
              <a:t> </a:t>
            </a:r>
            <a:r>
              <a:rPr lang="en-US" dirty="0" err="1"/>
              <a:t>dari</a:t>
            </a:r>
            <a:r>
              <a:rPr lang="en-US" dirty="0"/>
              <a:t> </a:t>
            </a:r>
            <a:r>
              <a:rPr lang="en-US" dirty="0" err="1"/>
              <a:t>populasi</a:t>
            </a:r>
            <a:r>
              <a:rPr lang="en-US" dirty="0"/>
              <a:t> yang </a:t>
            </a:r>
            <a:r>
              <a:rPr lang="en-US" dirty="0" err="1"/>
              <a:t>dianggap</a:t>
            </a:r>
            <a:r>
              <a:rPr lang="en-US" dirty="0"/>
              <a:t> </a:t>
            </a:r>
            <a:r>
              <a:rPr lang="en-US" dirty="0" err="1"/>
              <a:t>mewakili</a:t>
            </a:r>
            <a:r>
              <a:rPr lang="en-US" dirty="0"/>
              <a:t> </a:t>
            </a:r>
            <a:r>
              <a:rPr lang="en-US" dirty="0" err="1"/>
              <a:t>populasinya</a:t>
            </a:r>
            <a:endParaRPr lang="en-US" dirty="0"/>
          </a:p>
          <a:p>
            <a:pPr marL="609600" indent="-609600">
              <a:lnSpc>
                <a:spcPct val="90000"/>
              </a:lnSpc>
              <a:buFontTx/>
              <a:buNone/>
            </a:pPr>
            <a:r>
              <a:rPr lang="en-US" dirty="0"/>
              <a:t>  </a:t>
            </a:r>
          </a:p>
          <a:p>
            <a:endParaRPr lang="id-ID" dirty="0"/>
          </a:p>
        </p:txBody>
      </p:sp>
    </p:spTree>
    <p:extLst>
      <p:ext uri="{BB962C8B-B14F-4D97-AF65-F5344CB8AC3E}">
        <p14:creationId xmlns:p14="http://schemas.microsoft.com/office/powerpoint/2010/main" val="15760192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 descr="C:\Users\arsil\Desktop\Smartcreative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4"/>
          <p:cNvSpPr>
            <a:spLocks noGrp="1"/>
          </p:cNvSpPr>
          <p:nvPr>
            <p:ph type="title"/>
          </p:nvPr>
        </p:nvSpPr>
        <p:spPr/>
        <p:txBody>
          <a:bodyPr/>
          <a:lstStyle/>
          <a:p>
            <a:r>
              <a:rPr lang="en-US" dirty="0" err="1"/>
              <a:t>Jenis</a:t>
            </a:r>
            <a:r>
              <a:rPr lang="en-US" dirty="0"/>
              <a:t> </a:t>
            </a:r>
            <a:r>
              <a:rPr lang="en-US" dirty="0" err="1"/>
              <a:t>penelitian</a:t>
            </a:r>
            <a:endParaRPr lang="id-ID" dirty="0"/>
          </a:p>
        </p:txBody>
      </p:sp>
      <p:sp>
        <p:nvSpPr>
          <p:cNvPr id="6" name="Content Placeholder 5"/>
          <p:cNvSpPr>
            <a:spLocks noGrp="1"/>
          </p:cNvSpPr>
          <p:nvPr>
            <p:ph idx="1"/>
          </p:nvPr>
        </p:nvSpPr>
        <p:spPr/>
        <p:txBody>
          <a:bodyPr>
            <a:normAutofit fontScale="85000" lnSpcReduction="10000"/>
          </a:bodyPr>
          <a:lstStyle/>
          <a:p>
            <a:pPr marL="231775" indent="-231775">
              <a:lnSpc>
                <a:spcPct val="90000"/>
              </a:lnSpc>
            </a:pPr>
            <a:r>
              <a:rPr lang="en-US" dirty="0" err="1"/>
              <a:t>Penelitian</a:t>
            </a:r>
            <a:r>
              <a:rPr lang="en-US" dirty="0"/>
              <a:t> </a:t>
            </a:r>
            <a:r>
              <a:rPr lang="en-US" dirty="0" err="1"/>
              <a:t>survei</a:t>
            </a:r>
            <a:r>
              <a:rPr lang="en-US" dirty="0"/>
              <a:t>, </a:t>
            </a:r>
            <a:r>
              <a:rPr lang="en-US" dirty="0" err="1"/>
              <a:t>digolongkan</a:t>
            </a:r>
            <a:r>
              <a:rPr lang="en-US" dirty="0"/>
              <a:t> </a:t>
            </a:r>
            <a:r>
              <a:rPr lang="en-US" dirty="0" err="1"/>
              <a:t>lagi</a:t>
            </a:r>
            <a:r>
              <a:rPr lang="en-US" dirty="0"/>
              <a:t> </a:t>
            </a:r>
            <a:r>
              <a:rPr lang="en-US" dirty="0" err="1"/>
              <a:t>menjadi</a:t>
            </a:r>
            <a:r>
              <a:rPr lang="en-US" dirty="0"/>
              <a:t> 2, </a:t>
            </a:r>
            <a:r>
              <a:rPr lang="en-US" dirty="0" err="1"/>
              <a:t>yaitu</a:t>
            </a:r>
            <a:r>
              <a:rPr lang="en-US" dirty="0"/>
              <a:t> </a:t>
            </a:r>
            <a:r>
              <a:rPr lang="en-US" dirty="0" err="1"/>
              <a:t>penelitian</a:t>
            </a:r>
            <a:r>
              <a:rPr lang="en-US" dirty="0"/>
              <a:t> </a:t>
            </a:r>
            <a:r>
              <a:rPr lang="en-US" dirty="0" err="1"/>
              <a:t>survei</a:t>
            </a:r>
            <a:r>
              <a:rPr lang="en-US" dirty="0"/>
              <a:t> yang </a:t>
            </a:r>
            <a:r>
              <a:rPr lang="en-US" dirty="0" err="1"/>
              <a:t>bersifat</a:t>
            </a:r>
            <a:r>
              <a:rPr lang="en-US" dirty="0"/>
              <a:t> </a:t>
            </a:r>
            <a:r>
              <a:rPr lang="en-US" dirty="0" err="1"/>
              <a:t>deskriftif</a:t>
            </a:r>
            <a:r>
              <a:rPr lang="en-US" dirty="0"/>
              <a:t> </a:t>
            </a:r>
            <a:r>
              <a:rPr lang="en-US" i="1" dirty="0"/>
              <a:t>(descriptive) </a:t>
            </a:r>
            <a:r>
              <a:rPr lang="en-US" dirty="0" err="1"/>
              <a:t>dan</a:t>
            </a:r>
            <a:r>
              <a:rPr lang="en-US" dirty="0"/>
              <a:t> </a:t>
            </a:r>
            <a:r>
              <a:rPr lang="en-US" dirty="0" err="1"/>
              <a:t>analitik</a:t>
            </a:r>
            <a:r>
              <a:rPr lang="en-US" dirty="0"/>
              <a:t> </a:t>
            </a:r>
            <a:r>
              <a:rPr lang="en-US" i="1" dirty="0"/>
              <a:t>(analytical)</a:t>
            </a:r>
          </a:p>
          <a:p>
            <a:pPr marL="231775" indent="-231775" algn="just">
              <a:lnSpc>
                <a:spcPct val="90000"/>
              </a:lnSpc>
            </a:pPr>
            <a:r>
              <a:rPr lang="en-US" dirty="0"/>
              <a:t> </a:t>
            </a:r>
            <a:r>
              <a:rPr lang="en-US" dirty="0" err="1"/>
              <a:t>Dalam</a:t>
            </a:r>
            <a:r>
              <a:rPr lang="en-US" dirty="0"/>
              <a:t> </a:t>
            </a:r>
            <a:r>
              <a:rPr lang="en-US" dirty="0" err="1"/>
              <a:t>penelitian</a:t>
            </a:r>
            <a:r>
              <a:rPr lang="en-US" dirty="0"/>
              <a:t> </a:t>
            </a:r>
            <a:r>
              <a:rPr lang="en-US" dirty="0" err="1"/>
              <a:t>survei</a:t>
            </a:r>
            <a:r>
              <a:rPr lang="en-US" dirty="0"/>
              <a:t> </a:t>
            </a:r>
            <a:r>
              <a:rPr lang="en-US" dirty="0" err="1" smtClean="0"/>
              <a:t>deskriptif</a:t>
            </a:r>
            <a:r>
              <a:rPr lang="en-US" dirty="0"/>
              <a:t>, </a:t>
            </a:r>
            <a:r>
              <a:rPr lang="en-US" dirty="0" err="1"/>
              <a:t>peneliti</a:t>
            </a:r>
            <a:r>
              <a:rPr lang="en-US" dirty="0"/>
              <a:t> </a:t>
            </a:r>
            <a:r>
              <a:rPr lang="en-US" dirty="0" err="1"/>
              <a:t>diarahkan</a:t>
            </a:r>
            <a:r>
              <a:rPr lang="en-US" dirty="0"/>
              <a:t> </a:t>
            </a:r>
            <a:r>
              <a:rPr lang="en-US" dirty="0" err="1"/>
              <a:t>untuk</a:t>
            </a:r>
            <a:r>
              <a:rPr lang="en-US" dirty="0"/>
              <a:t> </a:t>
            </a:r>
            <a:r>
              <a:rPr lang="en-US" dirty="0" err="1"/>
              <a:t>mendeskrifsikan</a:t>
            </a:r>
            <a:r>
              <a:rPr lang="en-US" dirty="0"/>
              <a:t>  </a:t>
            </a:r>
            <a:r>
              <a:rPr lang="en-US" dirty="0" err="1"/>
              <a:t>atau</a:t>
            </a:r>
            <a:r>
              <a:rPr lang="en-US" dirty="0"/>
              <a:t> </a:t>
            </a:r>
            <a:r>
              <a:rPr lang="en-US" dirty="0" err="1"/>
              <a:t>menguraikan</a:t>
            </a:r>
            <a:r>
              <a:rPr lang="en-US" dirty="0"/>
              <a:t> </a:t>
            </a:r>
            <a:r>
              <a:rPr lang="en-US" dirty="0" err="1"/>
              <a:t>suatu</a:t>
            </a:r>
            <a:r>
              <a:rPr lang="en-US" dirty="0"/>
              <a:t> </a:t>
            </a:r>
            <a:r>
              <a:rPr lang="en-US" dirty="0" err="1"/>
              <a:t>keadaan</a:t>
            </a:r>
            <a:r>
              <a:rPr lang="en-US" dirty="0"/>
              <a:t> </a:t>
            </a:r>
            <a:r>
              <a:rPr lang="en-US" dirty="0" err="1"/>
              <a:t>dalam</a:t>
            </a:r>
            <a:r>
              <a:rPr lang="en-US" dirty="0"/>
              <a:t> </a:t>
            </a:r>
            <a:r>
              <a:rPr lang="en-US" dirty="0" err="1"/>
              <a:t>suatu</a:t>
            </a:r>
            <a:r>
              <a:rPr lang="en-US" dirty="0"/>
              <a:t> </a:t>
            </a:r>
            <a:r>
              <a:rPr lang="en-US" dirty="0" err="1"/>
              <a:t>komonitas</a:t>
            </a:r>
            <a:r>
              <a:rPr lang="en-US" dirty="0"/>
              <a:t> </a:t>
            </a:r>
            <a:r>
              <a:rPr lang="en-US" dirty="0" err="1"/>
              <a:t>atau</a:t>
            </a:r>
            <a:r>
              <a:rPr lang="en-US" dirty="0"/>
              <a:t> </a:t>
            </a:r>
            <a:r>
              <a:rPr lang="en-US" dirty="0" err="1"/>
              <a:t>masyarakat</a:t>
            </a:r>
            <a:r>
              <a:rPr lang="en-US" dirty="0"/>
              <a:t>. </a:t>
            </a:r>
            <a:r>
              <a:rPr lang="en-US" dirty="0" err="1"/>
              <a:t>Mis</a:t>
            </a:r>
            <a:r>
              <a:rPr lang="en-US" dirty="0"/>
              <a:t>; </a:t>
            </a:r>
            <a:r>
              <a:rPr lang="en-US" dirty="0" err="1"/>
              <a:t>distribusi</a:t>
            </a:r>
            <a:r>
              <a:rPr lang="en-US" dirty="0"/>
              <a:t> </a:t>
            </a:r>
            <a:r>
              <a:rPr lang="en-US" dirty="0" err="1"/>
              <a:t>penyakit</a:t>
            </a:r>
            <a:r>
              <a:rPr lang="en-US" dirty="0"/>
              <a:t> </a:t>
            </a:r>
            <a:r>
              <a:rPr lang="en-US" dirty="0" err="1"/>
              <a:t>dalam</a:t>
            </a:r>
            <a:r>
              <a:rPr lang="en-US" dirty="0"/>
              <a:t> </a:t>
            </a:r>
            <a:r>
              <a:rPr lang="en-US" dirty="0" err="1"/>
              <a:t>suatu</a:t>
            </a:r>
            <a:r>
              <a:rPr lang="en-US" dirty="0"/>
              <a:t> </a:t>
            </a:r>
            <a:r>
              <a:rPr lang="en-US" dirty="0" err="1"/>
              <a:t>masyarakat</a:t>
            </a:r>
            <a:r>
              <a:rPr lang="en-US" dirty="0"/>
              <a:t>  </a:t>
            </a:r>
            <a:r>
              <a:rPr lang="en-US" dirty="0" err="1"/>
              <a:t>dan</a:t>
            </a:r>
            <a:r>
              <a:rPr lang="en-US" dirty="0"/>
              <a:t> </a:t>
            </a:r>
            <a:r>
              <a:rPr lang="en-US" dirty="0" err="1"/>
              <a:t>kaitannya</a:t>
            </a:r>
            <a:r>
              <a:rPr lang="en-US" dirty="0"/>
              <a:t> </a:t>
            </a:r>
            <a:r>
              <a:rPr lang="en-US" dirty="0" err="1"/>
              <a:t>dengan</a:t>
            </a:r>
            <a:r>
              <a:rPr lang="en-US" dirty="0"/>
              <a:t> </a:t>
            </a:r>
            <a:r>
              <a:rPr lang="en-US" dirty="0" err="1"/>
              <a:t>umur</a:t>
            </a:r>
            <a:r>
              <a:rPr lang="en-US" dirty="0"/>
              <a:t>, </a:t>
            </a:r>
            <a:r>
              <a:rPr lang="en-US" dirty="0" err="1"/>
              <a:t>jenis</a:t>
            </a:r>
            <a:r>
              <a:rPr lang="en-US" dirty="0"/>
              <a:t> </a:t>
            </a:r>
            <a:r>
              <a:rPr lang="en-US" dirty="0" err="1"/>
              <a:t>kelamin</a:t>
            </a:r>
            <a:r>
              <a:rPr lang="en-US" dirty="0"/>
              <a:t>, </a:t>
            </a:r>
            <a:r>
              <a:rPr lang="en-US" dirty="0" err="1"/>
              <a:t>dan</a:t>
            </a:r>
            <a:r>
              <a:rPr lang="en-US" dirty="0"/>
              <a:t> </a:t>
            </a:r>
            <a:r>
              <a:rPr lang="en-US" dirty="0" err="1"/>
              <a:t>karakteristik</a:t>
            </a:r>
            <a:r>
              <a:rPr lang="en-US" dirty="0"/>
              <a:t> lain. </a:t>
            </a:r>
            <a:r>
              <a:rPr lang="en-US" dirty="0" err="1"/>
              <a:t>Oleh</a:t>
            </a:r>
            <a:r>
              <a:rPr lang="en-US" dirty="0"/>
              <a:t> </a:t>
            </a:r>
            <a:r>
              <a:rPr lang="en-US" dirty="0" err="1"/>
              <a:t>sebab</a:t>
            </a:r>
            <a:r>
              <a:rPr lang="en-US" dirty="0"/>
              <a:t> </a:t>
            </a:r>
            <a:r>
              <a:rPr lang="en-US" dirty="0" err="1"/>
              <a:t>itu</a:t>
            </a:r>
            <a:r>
              <a:rPr lang="en-US" dirty="0"/>
              <a:t> </a:t>
            </a:r>
            <a:r>
              <a:rPr lang="en-US" dirty="0" err="1"/>
              <a:t>penelitian</a:t>
            </a:r>
            <a:r>
              <a:rPr lang="en-US" dirty="0"/>
              <a:t> </a:t>
            </a:r>
            <a:r>
              <a:rPr lang="en-US" dirty="0" err="1"/>
              <a:t>deskriftif</a:t>
            </a:r>
            <a:r>
              <a:rPr lang="en-US" dirty="0"/>
              <a:t> </a:t>
            </a:r>
            <a:r>
              <a:rPr lang="en-US" dirty="0" err="1"/>
              <a:t>ini</a:t>
            </a:r>
            <a:r>
              <a:rPr lang="en-US" dirty="0"/>
              <a:t> </a:t>
            </a:r>
            <a:r>
              <a:rPr lang="en-US" dirty="0" err="1"/>
              <a:t>sering</a:t>
            </a:r>
            <a:r>
              <a:rPr lang="en-US" dirty="0"/>
              <a:t> </a:t>
            </a:r>
            <a:r>
              <a:rPr lang="en-US" dirty="0" err="1"/>
              <a:t>disebut</a:t>
            </a:r>
            <a:r>
              <a:rPr lang="en-US" dirty="0"/>
              <a:t> </a:t>
            </a:r>
            <a:r>
              <a:rPr lang="en-US" dirty="0" err="1"/>
              <a:t>penelitian</a:t>
            </a:r>
            <a:r>
              <a:rPr lang="en-US" dirty="0"/>
              <a:t> </a:t>
            </a:r>
            <a:r>
              <a:rPr lang="en-US" dirty="0" err="1"/>
              <a:t>penjelajahan</a:t>
            </a:r>
            <a:r>
              <a:rPr lang="en-US" dirty="0"/>
              <a:t> (exploratory study) </a:t>
            </a:r>
            <a:r>
              <a:rPr lang="en-US" dirty="0" err="1"/>
              <a:t>dalam</a:t>
            </a:r>
            <a:r>
              <a:rPr lang="en-US" dirty="0"/>
              <a:t> survey </a:t>
            </a:r>
            <a:r>
              <a:rPr lang="en-US" dirty="0" err="1"/>
              <a:t>diskriptif</a:t>
            </a:r>
            <a:r>
              <a:rPr lang="en-US" dirty="0"/>
              <a:t> </a:t>
            </a:r>
            <a:r>
              <a:rPr lang="en-US" dirty="0" err="1"/>
              <a:t>pada</a:t>
            </a:r>
            <a:r>
              <a:rPr lang="en-US" dirty="0"/>
              <a:t> </a:t>
            </a:r>
            <a:r>
              <a:rPr lang="en-US" dirty="0" err="1"/>
              <a:t>umumnya</a:t>
            </a:r>
            <a:r>
              <a:rPr lang="en-US" dirty="0"/>
              <a:t> </a:t>
            </a:r>
            <a:r>
              <a:rPr lang="en-US" dirty="0" err="1"/>
              <a:t>penelitian</a:t>
            </a:r>
            <a:r>
              <a:rPr lang="en-US" dirty="0"/>
              <a:t> </a:t>
            </a:r>
            <a:r>
              <a:rPr lang="en-US" dirty="0" err="1"/>
              <a:t>menjawab</a:t>
            </a:r>
            <a:r>
              <a:rPr lang="en-US" dirty="0"/>
              <a:t> </a:t>
            </a:r>
            <a:r>
              <a:rPr lang="en-US" dirty="0" err="1"/>
              <a:t>pertanyaan</a:t>
            </a:r>
            <a:r>
              <a:rPr lang="en-US" dirty="0"/>
              <a:t> </a:t>
            </a:r>
            <a:r>
              <a:rPr lang="en-US" dirty="0" err="1"/>
              <a:t>bagaimana</a:t>
            </a:r>
            <a:r>
              <a:rPr lang="en-US" dirty="0"/>
              <a:t> (how)   </a:t>
            </a:r>
          </a:p>
          <a:p>
            <a:pPr marL="0" indent="0">
              <a:buNone/>
            </a:pPr>
            <a:endParaRPr lang="id-ID" dirty="0"/>
          </a:p>
        </p:txBody>
      </p:sp>
    </p:spTree>
    <p:extLst>
      <p:ext uri="{BB962C8B-B14F-4D97-AF65-F5344CB8AC3E}">
        <p14:creationId xmlns:p14="http://schemas.microsoft.com/office/powerpoint/2010/main" val="15760192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 descr="C:\Users\arsil\Desktop\Smartcreative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4"/>
          <p:cNvSpPr>
            <a:spLocks noGrp="1"/>
          </p:cNvSpPr>
          <p:nvPr>
            <p:ph type="title"/>
          </p:nvPr>
        </p:nvSpPr>
        <p:spPr/>
        <p:txBody>
          <a:bodyPr/>
          <a:lstStyle/>
          <a:p>
            <a:r>
              <a:rPr lang="en-US" dirty="0" err="1"/>
              <a:t>Jenis</a:t>
            </a:r>
            <a:r>
              <a:rPr lang="en-US" dirty="0"/>
              <a:t> </a:t>
            </a:r>
            <a:r>
              <a:rPr lang="en-US" dirty="0" err="1"/>
              <a:t>penelitian</a:t>
            </a:r>
            <a:endParaRPr lang="id-ID" dirty="0"/>
          </a:p>
        </p:txBody>
      </p:sp>
      <p:sp>
        <p:nvSpPr>
          <p:cNvPr id="6" name="Content Placeholder 5"/>
          <p:cNvSpPr>
            <a:spLocks noGrp="1"/>
          </p:cNvSpPr>
          <p:nvPr>
            <p:ph idx="1"/>
          </p:nvPr>
        </p:nvSpPr>
        <p:spPr/>
        <p:txBody>
          <a:bodyPr>
            <a:normAutofit fontScale="92500" lnSpcReduction="20000"/>
          </a:bodyPr>
          <a:lstStyle/>
          <a:p>
            <a:r>
              <a:rPr lang="en-US" dirty="0"/>
              <a:t>Survey </a:t>
            </a:r>
            <a:r>
              <a:rPr lang="en-US" dirty="0" err="1"/>
              <a:t>analitik</a:t>
            </a:r>
            <a:r>
              <a:rPr lang="en-US" dirty="0"/>
              <a:t>, </a:t>
            </a:r>
            <a:r>
              <a:rPr lang="en-US" dirty="0" err="1"/>
              <a:t>penelitian</a:t>
            </a:r>
            <a:r>
              <a:rPr lang="en-US" dirty="0"/>
              <a:t> </a:t>
            </a:r>
            <a:r>
              <a:rPr lang="en-US" dirty="0" err="1"/>
              <a:t>diarahkan</a:t>
            </a:r>
            <a:r>
              <a:rPr lang="en-US" dirty="0"/>
              <a:t> </a:t>
            </a:r>
            <a:r>
              <a:rPr lang="en-US" dirty="0" err="1"/>
              <a:t>untuk</a:t>
            </a:r>
            <a:r>
              <a:rPr lang="en-US" dirty="0"/>
              <a:t> </a:t>
            </a:r>
            <a:r>
              <a:rPr lang="en-US" dirty="0" err="1"/>
              <a:t>menjelaskan</a:t>
            </a:r>
            <a:r>
              <a:rPr lang="en-US" dirty="0"/>
              <a:t> </a:t>
            </a:r>
            <a:r>
              <a:rPr lang="en-US" dirty="0" err="1"/>
              <a:t>suatu</a:t>
            </a:r>
            <a:r>
              <a:rPr lang="en-US" dirty="0"/>
              <a:t> </a:t>
            </a:r>
            <a:r>
              <a:rPr lang="en-US" dirty="0" err="1"/>
              <a:t>keadaan</a:t>
            </a:r>
            <a:r>
              <a:rPr lang="en-US" dirty="0"/>
              <a:t> </a:t>
            </a:r>
            <a:r>
              <a:rPr lang="en-US" dirty="0" err="1"/>
              <a:t>atau</a:t>
            </a:r>
            <a:r>
              <a:rPr lang="en-US" dirty="0"/>
              <a:t> </a:t>
            </a:r>
            <a:r>
              <a:rPr lang="en-US" dirty="0" err="1"/>
              <a:t>situasi</a:t>
            </a:r>
            <a:r>
              <a:rPr lang="en-US" dirty="0"/>
              <a:t> </a:t>
            </a:r>
            <a:r>
              <a:rPr lang="en-US" dirty="0" err="1"/>
              <a:t>mis</a:t>
            </a:r>
            <a:r>
              <a:rPr lang="en-US" dirty="0"/>
              <a:t>; </a:t>
            </a:r>
            <a:r>
              <a:rPr lang="en-US" dirty="0" err="1"/>
              <a:t>mengapa</a:t>
            </a:r>
            <a:r>
              <a:rPr lang="en-US" dirty="0"/>
              <a:t> </a:t>
            </a:r>
            <a:r>
              <a:rPr lang="en-US" dirty="0" err="1"/>
              <a:t>penyakit</a:t>
            </a:r>
            <a:r>
              <a:rPr lang="en-US" dirty="0"/>
              <a:t> </a:t>
            </a:r>
            <a:r>
              <a:rPr lang="en-US" dirty="0" err="1"/>
              <a:t>menyebar</a:t>
            </a:r>
            <a:r>
              <a:rPr lang="en-US" dirty="0"/>
              <a:t> </a:t>
            </a:r>
            <a:r>
              <a:rPr lang="en-US" dirty="0" err="1"/>
              <a:t>disuatu</a:t>
            </a:r>
            <a:r>
              <a:rPr lang="en-US" dirty="0"/>
              <a:t> </a:t>
            </a:r>
            <a:r>
              <a:rPr lang="en-US" dirty="0" err="1"/>
              <a:t>masyarakat</a:t>
            </a:r>
            <a:r>
              <a:rPr lang="en-US" dirty="0"/>
              <a:t>, </a:t>
            </a:r>
            <a:r>
              <a:rPr lang="en-US" dirty="0" err="1"/>
              <a:t>mengapa</a:t>
            </a:r>
            <a:r>
              <a:rPr lang="en-US" dirty="0"/>
              <a:t> </a:t>
            </a:r>
            <a:r>
              <a:rPr lang="en-US" dirty="0" err="1"/>
              <a:t>penyakit</a:t>
            </a:r>
            <a:r>
              <a:rPr lang="en-US" dirty="0"/>
              <a:t> </a:t>
            </a:r>
            <a:r>
              <a:rPr lang="en-US" dirty="0" err="1"/>
              <a:t>terjadi</a:t>
            </a:r>
            <a:r>
              <a:rPr lang="en-US" dirty="0"/>
              <a:t> </a:t>
            </a:r>
            <a:r>
              <a:rPr lang="en-US" dirty="0" err="1"/>
              <a:t>pada</a:t>
            </a:r>
            <a:r>
              <a:rPr lang="en-US" dirty="0"/>
              <a:t> </a:t>
            </a:r>
            <a:r>
              <a:rPr lang="en-US" dirty="0" err="1"/>
              <a:t>seseorang</a:t>
            </a:r>
            <a:r>
              <a:rPr lang="en-US" dirty="0"/>
              <a:t>. </a:t>
            </a:r>
            <a:r>
              <a:rPr lang="en-US" dirty="0" err="1"/>
              <a:t>Mengapa</a:t>
            </a:r>
            <a:r>
              <a:rPr lang="en-US" dirty="0"/>
              <a:t> </a:t>
            </a:r>
            <a:r>
              <a:rPr lang="en-US" dirty="0" err="1"/>
              <a:t>masyarakat</a:t>
            </a:r>
            <a:r>
              <a:rPr lang="en-US" dirty="0"/>
              <a:t> </a:t>
            </a:r>
            <a:r>
              <a:rPr lang="en-US" dirty="0" err="1"/>
              <a:t>tidak</a:t>
            </a:r>
            <a:r>
              <a:rPr lang="en-US" dirty="0"/>
              <a:t> </a:t>
            </a:r>
            <a:r>
              <a:rPr lang="en-US" dirty="0" err="1"/>
              <a:t>menggunakan</a:t>
            </a:r>
            <a:r>
              <a:rPr lang="en-US" dirty="0"/>
              <a:t> </a:t>
            </a:r>
            <a:r>
              <a:rPr lang="en-US" dirty="0" err="1"/>
              <a:t>fasilitas</a:t>
            </a:r>
            <a:r>
              <a:rPr lang="en-US" dirty="0"/>
              <a:t> yang </a:t>
            </a:r>
            <a:r>
              <a:rPr lang="en-US" dirty="0" err="1"/>
              <a:t>telah</a:t>
            </a:r>
            <a:r>
              <a:rPr lang="en-US" dirty="0"/>
              <a:t> </a:t>
            </a:r>
            <a:r>
              <a:rPr lang="en-US" dirty="0" err="1"/>
              <a:t>tersediah</a:t>
            </a:r>
            <a:r>
              <a:rPr lang="en-US" dirty="0"/>
              <a:t>, </a:t>
            </a:r>
            <a:r>
              <a:rPr lang="en-US" dirty="0" err="1"/>
              <a:t>Mengapa</a:t>
            </a:r>
            <a:r>
              <a:rPr lang="en-US" dirty="0"/>
              <a:t> orang </a:t>
            </a:r>
            <a:r>
              <a:rPr lang="en-US" dirty="0" err="1"/>
              <a:t>tidak</a:t>
            </a:r>
            <a:r>
              <a:rPr lang="en-US" dirty="0"/>
              <a:t> </a:t>
            </a:r>
            <a:r>
              <a:rPr lang="en-US" dirty="0" err="1"/>
              <a:t>mau</a:t>
            </a:r>
            <a:r>
              <a:rPr lang="en-US" dirty="0"/>
              <a:t>  </a:t>
            </a:r>
            <a:r>
              <a:rPr lang="en-US" dirty="0" err="1"/>
              <a:t>membuat</a:t>
            </a:r>
            <a:r>
              <a:rPr lang="en-US" dirty="0"/>
              <a:t> </a:t>
            </a:r>
            <a:r>
              <a:rPr lang="en-US" dirty="0" err="1"/>
              <a:t>jamban</a:t>
            </a:r>
            <a:r>
              <a:rPr lang="en-US" dirty="0"/>
              <a:t> </a:t>
            </a:r>
            <a:r>
              <a:rPr lang="en-US" dirty="0" err="1"/>
              <a:t>keluarga</a:t>
            </a:r>
            <a:r>
              <a:rPr lang="en-US" dirty="0"/>
              <a:t> </a:t>
            </a:r>
            <a:r>
              <a:rPr lang="en-US" dirty="0" err="1"/>
              <a:t>dan</a:t>
            </a:r>
            <a:r>
              <a:rPr lang="en-US" dirty="0"/>
              <a:t> </a:t>
            </a:r>
            <a:r>
              <a:rPr lang="en-US" dirty="0" err="1"/>
              <a:t>sebagainya</a:t>
            </a:r>
            <a:r>
              <a:rPr lang="en-US" dirty="0"/>
              <a:t> . </a:t>
            </a:r>
            <a:r>
              <a:rPr lang="en-US" dirty="0" smtClean="0"/>
              <a:t>Survey </a:t>
            </a:r>
            <a:r>
              <a:rPr lang="en-US" dirty="0" err="1"/>
              <a:t>analitik</a:t>
            </a:r>
            <a:r>
              <a:rPr lang="en-US" dirty="0"/>
              <a:t> </a:t>
            </a:r>
            <a:r>
              <a:rPr lang="en-US" dirty="0" err="1"/>
              <a:t>ini</a:t>
            </a:r>
            <a:r>
              <a:rPr lang="en-US" dirty="0"/>
              <a:t> </a:t>
            </a:r>
            <a:r>
              <a:rPr lang="en-US" dirty="0" err="1"/>
              <a:t>pada</a:t>
            </a:r>
            <a:r>
              <a:rPr lang="en-US" dirty="0"/>
              <a:t> </a:t>
            </a:r>
            <a:r>
              <a:rPr lang="en-US" dirty="0" err="1"/>
              <a:t>umumnya</a:t>
            </a:r>
            <a:r>
              <a:rPr lang="en-US" dirty="0"/>
              <a:t> </a:t>
            </a:r>
            <a:r>
              <a:rPr lang="en-US" dirty="0" err="1"/>
              <a:t>berusaha</a:t>
            </a:r>
            <a:r>
              <a:rPr lang="en-US" dirty="0"/>
              <a:t> </a:t>
            </a:r>
            <a:r>
              <a:rPr lang="en-US" dirty="0" err="1"/>
              <a:t>menjawab</a:t>
            </a:r>
            <a:r>
              <a:rPr lang="en-US" dirty="0"/>
              <a:t> </a:t>
            </a:r>
            <a:r>
              <a:rPr lang="en-US" dirty="0" err="1"/>
              <a:t>pertanyaan</a:t>
            </a:r>
            <a:r>
              <a:rPr lang="en-US" dirty="0"/>
              <a:t> </a:t>
            </a:r>
            <a:r>
              <a:rPr lang="en-US" dirty="0" err="1"/>
              <a:t>mengapa</a:t>
            </a:r>
            <a:r>
              <a:rPr lang="en-US" dirty="0"/>
              <a:t> (</a:t>
            </a:r>
            <a:r>
              <a:rPr lang="en-US" i="1" dirty="0"/>
              <a:t>why ?)</a:t>
            </a:r>
            <a:r>
              <a:rPr lang="en-US" dirty="0"/>
              <a:t> </a:t>
            </a:r>
            <a:r>
              <a:rPr lang="en-US" dirty="0" err="1"/>
              <a:t>oleh</a:t>
            </a:r>
            <a:r>
              <a:rPr lang="en-US" dirty="0"/>
              <a:t> </a:t>
            </a:r>
            <a:r>
              <a:rPr lang="en-US" dirty="0" err="1"/>
              <a:t>sebab</a:t>
            </a:r>
            <a:r>
              <a:rPr lang="en-US" dirty="0"/>
              <a:t> </a:t>
            </a:r>
            <a:r>
              <a:rPr lang="en-US" dirty="0" err="1"/>
              <a:t>itu</a:t>
            </a:r>
            <a:r>
              <a:rPr lang="en-US" dirty="0"/>
              <a:t> </a:t>
            </a:r>
            <a:r>
              <a:rPr lang="en-US" dirty="0" err="1"/>
              <a:t>juga</a:t>
            </a:r>
            <a:r>
              <a:rPr lang="en-US" dirty="0"/>
              <a:t> </a:t>
            </a:r>
            <a:r>
              <a:rPr lang="en-US" dirty="0" err="1"/>
              <a:t>disebut</a:t>
            </a:r>
            <a:r>
              <a:rPr lang="en-US" dirty="0"/>
              <a:t> </a:t>
            </a:r>
            <a:r>
              <a:rPr lang="en-US" dirty="0" err="1"/>
              <a:t>penelitian</a:t>
            </a:r>
            <a:r>
              <a:rPr lang="en-US" dirty="0"/>
              <a:t> </a:t>
            </a:r>
            <a:r>
              <a:rPr lang="en-US" dirty="0" err="1"/>
              <a:t>penjelasan</a:t>
            </a:r>
            <a:r>
              <a:rPr lang="en-US" dirty="0"/>
              <a:t> </a:t>
            </a:r>
            <a:r>
              <a:rPr lang="en-US" i="1" dirty="0"/>
              <a:t>(explanatory study)</a:t>
            </a:r>
            <a:r>
              <a:rPr lang="en-US" dirty="0"/>
              <a:t>   </a:t>
            </a:r>
          </a:p>
          <a:p>
            <a:pPr marL="0" indent="0">
              <a:buNone/>
            </a:pPr>
            <a:endParaRPr lang="id-ID" dirty="0"/>
          </a:p>
        </p:txBody>
      </p:sp>
    </p:spTree>
    <p:extLst>
      <p:ext uri="{BB962C8B-B14F-4D97-AF65-F5344CB8AC3E}">
        <p14:creationId xmlns:p14="http://schemas.microsoft.com/office/powerpoint/2010/main" val="15760192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 descr="C:\Users\arsil\Desktop\Smartcreative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4"/>
          <p:cNvSpPr>
            <a:spLocks noGrp="1"/>
          </p:cNvSpPr>
          <p:nvPr>
            <p:ph type="title"/>
          </p:nvPr>
        </p:nvSpPr>
        <p:spPr/>
        <p:txBody>
          <a:bodyPr/>
          <a:lstStyle/>
          <a:p>
            <a:r>
              <a:rPr lang="en-US" dirty="0" err="1"/>
              <a:t>Jenis</a:t>
            </a:r>
            <a:r>
              <a:rPr lang="en-US" dirty="0"/>
              <a:t> </a:t>
            </a:r>
            <a:r>
              <a:rPr lang="en-US" dirty="0" err="1"/>
              <a:t>penelitian</a:t>
            </a:r>
            <a:endParaRPr lang="id-ID" dirty="0"/>
          </a:p>
        </p:txBody>
      </p:sp>
      <p:sp>
        <p:nvSpPr>
          <p:cNvPr id="6" name="Content Placeholder 5"/>
          <p:cNvSpPr>
            <a:spLocks noGrp="1"/>
          </p:cNvSpPr>
          <p:nvPr>
            <p:ph idx="1"/>
          </p:nvPr>
        </p:nvSpPr>
        <p:spPr/>
        <p:txBody>
          <a:bodyPr>
            <a:normAutofit fontScale="85000" lnSpcReduction="20000"/>
          </a:bodyPr>
          <a:lstStyle/>
          <a:p>
            <a:pPr marL="609600" indent="-609600">
              <a:lnSpc>
                <a:spcPct val="90000"/>
              </a:lnSpc>
            </a:pPr>
            <a:r>
              <a:rPr lang="en-US" dirty="0" err="1"/>
              <a:t>Penelitian</a:t>
            </a:r>
            <a:r>
              <a:rPr lang="en-US" dirty="0"/>
              <a:t> </a:t>
            </a:r>
            <a:r>
              <a:rPr lang="en-US" dirty="0" err="1"/>
              <a:t>survei</a:t>
            </a:r>
            <a:r>
              <a:rPr lang="en-US" dirty="0"/>
              <a:t> yang </a:t>
            </a:r>
            <a:r>
              <a:rPr lang="en-US" dirty="0" err="1"/>
              <a:t>bersifat</a:t>
            </a:r>
            <a:r>
              <a:rPr lang="en-US" dirty="0"/>
              <a:t> </a:t>
            </a:r>
            <a:r>
              <a:rPr lang="en-US" dirty="0" err="1"/>
              <a:t>analitik</a:t>
            </a:r>
            <a:r>
              <a:rPr lang="en-US" dirty="0"/>
              <a:t> </a:t>
            </a:r>
            <a:r>
              <a:rPr lang="en-US" dirty="0" err="1"/>
              <a:t>ini</a:t>
            </a:r>
            <a:r>
              <a:rPr lang="en-US" dirty="0"/>
              <a:t> </a:t>
            </a:r>
            <a:r>
              <a:rPr lang="en-US" dirty="0" err="1"/>
              <a:t>dibedakan</a:t>
            </a:r>
            <a:r>
              <a:rPr lang="en-US" dirty="0"/>
              <a:t> </a:t>
            </a:r>
            <a:r>
              <a:rPr lang="en-US" dirty="0" err="1"/>
              <a:t>lagi</a:t>
            </a:r>
            <a:r>
              <a:rPr lang="en-US" dirty="0"/>
              <a:t> </a:t>
            </a:r>
            <a:r>
              <a:rPr lang="en-US" dirty="0" err="1"/>
              <a:t>menjadi</a:t>
            </a:r>
            <a:r>
              <a:rPr lang="en-US" dirty="0"/>
              <a:t> 3 </a:t>
            </a:r>
            <a:r>
              <a:rPr lang="en-US" dirty="0" err="1"/>
              <a:t>macam</a:t>
            </a:r>
            <a:r>
              <a:rPr lang="en-US" dirty="0"/>
              <a:t> , </a:t>
            </a:r>
            <a:r>
              <a:rPr lang="en-US" dirty="0" err="1"/>
              <a:t>yaitu</a:t>
            </a:r>
            <a:r>
              <a:rPr lang="en-US" dirty="0"/>
              <a:t> :</a:t>
            </a:r>
          </a:p>
          <a:p>
            <a:pPr marL="609600" indent="-609600" algn="just">
              <a:lnSpc>
                <a:spcPct val="90000"/>
              </a:lnSpc>
              <a:buFont typeface="Wingdings" pitchFamily="2" charset="2"/>
              <a:buAutoNum type="arabicPeriod"/>
            </a:pPr>
            <a:r>
              <a:rPr lang="en-US" b="1" dirty="0" err="1"/>
              <a:t>Seksional</a:t>
            </a:r>
            <a:r>
              <a:rPr lang="en-US" b="1" dirty="0"/>
              <a:t> </a:t>
            </a:r>
            <a:r>
              <a:rPr lang="en-US" b="1" dirty="0" err="1"/>
              <a:t>Silang</a:t>
            </a:r>
            <a:r>
              <a:rPr lang="en-US" b="1" dirty="0"/>
              <a:t> </a:t>
            </a:r>
            <a:r>
              <a:rPr lang="en-US" b="1" i="1" dirty="0"/>
              <a:t>(Cross Sectional</a:t>
            </a:r>
            <a:r>
              <a:rPr lang="en-US" sz="3600" i="1" dirty="0"/>
              <a:t>)</a:t>
            </a:r>
          </a:p>
          <a:p>
            <a:pPr marL="609600" indent="-609600" algn="just">
              <a:lnSpc>
                <a:spcPct val="90000"/>
              </a:lnSpc>
              <a:buFont typeface="Wingdings" pitchFamily="2" charset="2"/>
              <a:buNone/>
            </a:pPr>
            <a:r>
              <a:rPr lang="en-US" dirty="0" err="1"/>
              <a:t>Dalam</a:t>
            </a:r>
            <a:r>
              <a:rPr lang="en-US" dirty="0"/>
              <a:t> </a:t>
            </a:r>
            <a:r>
              <a:rPr lang="en-US" dirty="0" err="1"/>
              <a:t>penelitian</a:t>
            </a:r>
            <a:r>
              <a:rPr lang="en-US" dirty="0"/>
              <a:t> </a:t>
            </a:r>
            <a:r>
              <a:rPr lang="en-US" dirty="0" err="1"/>
              <a:t>sektional</a:t>
            </a:r>
            <a:r>
              <a:rPr lang="en-US" dirty="0"/>
              <a:t> </a:t>
            </a:r>
            <a:r>
              <a:rPr lang="en-US" dirty="0" err="1"/>
              <a:t>silang</a:t>
            </a:r>
            <a:r>
              <a:rPr lang="en-US" dirty="0"/>
              <a:t>, </a:t>
            </a:r>
            <a:r>
              <a:rPr lang="en-US" dirty="0" err="1"/>
              <a:t>variabel</a:t>
            </a:r>
            <a:r>
              <a:rPr lang="en-US" dirty="0"/>
              <a:t> </a:t>
            </a:r>
            <a:r>
              <a:rPr lang="en-US" dirty="0" err="1"/>
              <a:t>sebab</a:t>
            </a:r>
            <a:r>
              <a:rPr lang="en-US" dirty="0"/>
              <a:t> </a:t>
            </a:r>
            <a:r>
              <a:rPr lang="en-US" dirty="0" err="1"/>
              <a:t>atau</a:t>
            </a:r>
            <a:r>
              <a:rPr lang="en-US" dirty="0"/>
              <a:t> </a:t>
            </a:r>
            <a:r>
              <a:rPr lang="en-US" dirty="0" err="1"/>
              <a:t>risiko</a:t>
            </a:r>
            <a:r>
              <a:rPr lang="en-US" dirty="0"/>
              <a:t> </a:t>
            </a:r>
            <a:r>
              <a:rPr lang="en-US" dirty="0" err="1"/>
              <a:t>dan</a:t>
            </a:r>
            <a:r>
              <a:rPr lang="en-US" dirty="0"/>
              <a:t> </a:t>
            </a:r>
            <a:r>
              <a:rPr lang="en-US" dirty="0" err="1"/>
              <a:t>akibat</a:t>
            </a:r>
            <a:r>
              <a:rPr lang="en-US" dirty="0"/>
              <a:t> </a:t>
            </a:r>
            <a:r>
              <a:rPr lang="en-US" dirty="0" err="1"/>
              <a:t>atau</a:t>
            </a:r>
            <a:r>
              <a:rPr lang="en-US" dirty="0"/>
              <a:t> </a:t>
            </a:r>
            <a:r>
              <a:rPr lang="en-US" dirty="0" err="1"/>
              <a:t>kasus</a:t>
            </a:r>
            <a:r>
              <a:rPr lang="en-US" dirty="0"/>
              <a:t> yang </a:t>
            </a:r>
            <a:r>
              <a:rPr lang="en-US" dirty="0" err="1"/>
              <a:t>terjadi</a:t>
            </a:r>
            <a:r>
              <a:rPr lang="en-US" dirty="0"/>
              <a:t> </a:t>
            </a:r>
            <a:r>
              <a:rPr lang="en-US" dirty="0" err="1"/>
              <a:t>pada</a:t>
            </a:r>
            <a:r>
              <a:rPr lang="en-US" dirty="0"/>
              <a:t> </a:t>
            </a:r>
            <a:r>
              <a:rPr lang="en-US" dirty="0" err="1"/>
              <a:t>obyek</a:t>
            </a:r>
            <a:r>
              <a:rPr lang="en-US" dirty="0"/>
              <a:t> </a:t>
            </a:r>
            <a:r>
              <a:rPr lang="en-US" dirty="0" err="1"/>
              <a:t>penelitian</a:t>
            </a:r>
            <a:r>
              <a:rPr lang="en-US" dirty="0"/>
              <a:t> </a:t>
            </a:r>
            <a:r>
              <a:rPr lang="en-US" dirty="0" err="1"/>
              <a:t>diukur</a:t>
            </a:r>
            <a:r>
              <a:rPr lang="en-US" dirty="0"/>
              <a:t> </a:t>
            </a:r>
            <a:r>
              <a:rPr lang="en-US" dirty="0" err="1"/>
              <a:t>atau</a:t>
            </a:r>
            <a:r>
              <a:rPr lang="en-US" dirty="0"/>
              <a:t> </a:t>
            </a:r>
            <a:r>
              <a:rPr lang="en-US" dirty="0" err="1"/>
              <a:t>dikumpulkan</a:t>
            </a:r>
            <a:r>
              <a:rPr lang="en-US" dirty="0"/>
              <a:t> </a:t>
            </a:r>
            <a:r>
              <a:rPr lang="en-US" dirty="0" err="1"/>
              <a:t>secara</a:t>
            </a:r>
            <a:r>
              <a:rPr lang="en-US" dirty="0"/>
              <a:t> </a:t>
            </a:r>
            <a:r>
              <a:rPr lang="en-US" dirty="0" err="1"/>
              <a:t>simultan</a:t>
            </a:r>
            <a:r>
              <a:rPr lang="en-US" dirty="0"/>
              <a:t> (</a:t>
            </a:r>
            <a:r>
              <a:rPr lang="en-US" dirty="0" err="1"/>
              <a:t>dalam</a:t>
            </a:r>
            <a:r>
              <a:rPr lang="en-US" dirty="0"/>
              <a:t> </a:t>
            </a:r>
            <a:r>
              <a:rPr lang="en-US" dirty="0" err="1"/>
              <a:t>waktu</a:t>
            </a:r>
            <a:r>
              <a:rPr lang="en-US" dirty="0"/>
              <a:t> yang </a:t>
            </a:r>
            <a:r>
              <a:rPr lang="en-US" dirty="0" err="1"/>
              <a:t>bersamaan</a:t>
            </a:r>
            <a:r>
              <a:rPr lang="en-US" dirty="0"/>
              <a:t>) </a:t>
            </a:r>
            <a:r>
              <a:rPr lang="en-US" dirty="0" err="1"/>
              <a:t>mis</a:t>
            </a:r>
            <a:r>
              <a:rPr lang="en-US" dirty="0"/>
              <a:t>; </a:t>
            </a:r>
            <a:r>
              <a:rPr lang="en-US" dirty="0" err="1"/>
              <a:t>penelitian</a:t>
            </a:r>
            <a:r>
              <a:rPr lang="en-US" dirty="0"/>
              <a:t> </a:t>
            </a:r>
            <a:r>
              <a:rPr lang="en-US" dirty="0" err="1"/>
              <a:t>tentang</a:t>
            </a:r>
            <a:r>
              <a:rPr lang="en-US" dirty="0"/>
              <a:t> </a:t>
            </a:r>
            <a:r>
              <a:rPr lang="en-US" dirty="0" err="1"/>
              <a:t>hubungan</a:t>
            </a:r>
            <a:r>
              <a:rPr lang="en-US" dirty="0"/>
              <a:t> </a:t>
            </a:r>
            <a:r>
              <a:rPr lang="en-US" dirty="0" err="1"/>
              <a:t>antara</a:t>
            </a:r>
            <a:r>
              <a:rPr lang="en-US" dirty="0"/>
              <a:t> </a:t>
            </a:r>
            <a:r>
              <a:rPr lang="en-US" dirty="0" err="1"/>
              <a:t>bentuk</a:t>
            </a:r>
            <a:r>
              <a:rPr lang="en-US" dirty="0"/>
              <a:t> </a:t>
            </a:r>
            <a:r>
              <a:rPr lang="en-US" dirty="0" err="1"/>
              <a:t>tubuh</a:t>
            </a:r>
            <a:r>
              <a:rPr lang="en-US" dirty="0"/>
              <a:t> </a:t>
            </a:r>
            <a:r>
              <a:rPr lang="en-US" dirty="0" err="1"/>
              <a:t>dengan</a:t>
            </a:r>
            <a:r>
              <a:rPr lang="en-US" dirty="0"/>
              <a:t> </a:t>
            </a:r>
            <a:r>
              <a:rPr lang="en-US" dirty="0" err="1"/>
              <a:t>hipertensi</a:t>
            </a:r>
            <a:r>
              <a:rPr lang="en-US" dirty="0"/>
              <a:t>, </a:t>
            </a:r>
            <a:r>
              <a:rPr lang="en-US" dirty="0" err="1" smtClean="0"/>
              <a:t>hubungan</a:t>
            </a:r>
            <a:r>
              <a:rPr lang="en-US" dirty="0" smtClean="0"/>
              <a:t> </a:t>
            </a:r>
            <a:r>
              <a:rPr lang="en-US" dirty="0" err="1"/>
              <a:t>antara</a:t>
            </a:r>
            <a:r>
              <a:rPr lang="en-US" dirty="0"/>
              <a:t> </a:t>
            </a:r>
            <a:r>
              <a:rPr lang="en-US" dirty="0" err="1"/>
              <a:t>kondisi</a:t>
            </a:r>
            <a:r>
              <a:rPr lang="en-US" dirty="0"/>
              <a:t> </a:t>
            </a:r>
            <a:r>
              <a:rPr lang="en-US" dirty="0" err="1"/>
              <a:t>sanitasi</a:t>
            </a:r>
            <a:r>
              <a:rPr lang="en-US" dirty="0"/>
              <a:t> </a:t>
            </a:r>
            <a:r>
              <a:rPr lang="en-US" dirty="0" err="1"/>
              <a:t>lingkungan</a:t>
            </a:r>
            <a:r>
              <a:rPr lang="en-US" dirty="0"/>
              <a:t> </a:t>
            </a:r>
            <a:r>
              <a:rPr lang="en-US" dirty="0" err="1"/>
              <a:t>dengan</a:t>
            </a:r>
            <a:r>
              <a:rPr lang="en-US" dirty="0"/>
              <a:t> </a:t>
            </a:r>
            <a:r>
              <a:rPr lang="en-US" dirty="0" err="1"/>
              <a:t>penyakit</a:t>
            </a:r>
            <a:r>
              <a:rPr lang="en-US" dirty="0"/>
              <a:t> </a:t>
            </a:r>
            <a:r>
              <a:rPr lang="en-US" dirty="0" err="1"/>
              <a:t>menular</a:t>
            </a:r>
            <a:r>
              <a:rPr lang="en-US" dirty="0"/>
              <a:t> </a:t>
            </a:r>
            <a:r>
              <a:rPr lang="en-US" dirty="0" err="1"/>
              <a:t>dsb</a:t>
            </a:r>
            <a:r>
              <a:rPr lang="en-US" dirty="0"/>
              <a:t>. </a:t>
            </a:r>
            <a:r>
              <a:rPr lang="en-US" dirty="0" err="1"/>
              <a:t>Pengumpulan</a:t>
            </a:r>
            <a:r>
              <a:rPr lang="en-US" dirty="0"/>
              <a:t> data </a:t>
            </a:r>
            <a:r>
              <a:rPr lang="en-US" dirty="0" err="1"/>
              <a:t>untuk</a:t>
            </a:r>
            <a:r>
              <a:rPr lang="en-US" dirty="0"/>
              <a:t> </a:t>
            </a:r>
            <a:r>
              <a:rPr lang="en-US" dirty="0" err="1"/>
              <a:t>jenis</a:t>
            </a:r>
            <a:r>
              <a:rPr lang="en-US" dirty="0"/>
              <a:t> </a:t>
            </a:r>
            <a:r>
              <a:rPr lang="en-US" dirty="0" err="1"/>
              <a:t>penelitian</a:t>
            </a:r>
            <a:r>
              <a:rPr lang="en-US" dirty="0"/>
              <a:t> </a:t>
            </a:r>
            <a:r>
              <a:rPr lang="en-US" dirty="0" err="1"/>
              <a:t>ini</a:t>
            </a:r>
            <a:r>
              <a:rPr lang="en-US" dirty="0"/>
              <a:t>, </a:t>
            </a:r>
            <a:r>
              <a:rPr lang="en-US" dirty="0" err="1"/>
              <a:t>baik</a:t>
            </a:r>
            <a:r>
              <a:rPr lang="en-US" dirty="0"/>
              <a:t> </a:t>
            </a:r>
            <a:r>
              <a:rPr lang="en-US" dirty="0" err="1"/>
              <a:t>untuk</a:t>
            </a:r>
            <a:r>
              <a:rPr lang="en-US" dirty="0"/>
              <a:t> </a:t>
            </a:r>
            <a:r>
              <a:rPr lang="en-US" dirty="0" err="1"/>
              <a:t>variabel</a:t>
            </a:r>
            <a:r>
              <a:rPr lang="en-US" dirty="0"/>
              <a:t> </a:t>
            </a:r>
            <a:r>
              <a:rPr lang="en-US" dirty="0" err="1"/>
              <a:t>sebab</a:t>
            </a:r>
            <a:r>
              <a:rPr lang="en-US" dirty="0"/>
              <a:t> </a:t>
            </a:r>
            <a:r>
              <a:rPr lang="en-US" i="1" dirty="0"/>
              <a:t>(independent </a:t>
            </a:r>
            <a:r>
              <a:rPr lang="en-US" i="1" dirty="0" err="1"/>
              <a:t>variabel</a:t>
            </a:r>
            <a:r>
              <a:rPr lang="en-US" i="1" dirty="0"/>
              <a:t>) </a:t>
            </a:r>
            <a:r>
              <a:rPr lang="en-US" dirty="0" err="1"/>
              <a:t>maupun</a:t>
            </a:r>
            <a:r>
              <a:rPr lang="en-US" dirty="0"/>
              <a:t> </a:t>
            </a:r>
            <a:r>
              <a:rPr lang="en-US" dirty="0" err="1"/>
              <a:t>variabel</a:t>
            </a:r>
            <a:r>
              <a:rPr lang="en-US" dirty="0"/>
              <a:t> </a:t>
            </a:r>
            <a:r>
              <a:rPr lang="en-US" dirty="0" err="1"/>
              <a:t>akibat</a:t>
            </a:r>
            <a:r>
              <a:rPr lang="en-US" dirty="0"/>
              <a:t> </a:t>
            </a:r>
            <a:r>
              <a:rPr lang="en-US" i="1" dirty="0"/>
              <a:t>(dependent variable) </a:t>
            </a:r>
            <a:r>
              <a:rPr lang="en-US" dirty="0" err="1"/>
              <a:t>dilakukan</a:t>
            </a:r>
            <a:r>
              <a:rPr lang="en-US" dirty="0"/>
              <a:t> </a:t>
            </a:r>
            <a:r>
              <a:rPr lang="en-US" dirty="0" err="1"/>
              <a:t>secara</a:t>
            </a:r>
            <a:r>
              <a:rPr lang="en-US" dirty="0"/>
              <a:t> </a:t>
            </a:r>
            <a:r>
              <a:rPr lang="en-US" dirty="0" err="1"/>
              <a:t>bersama-sama</a:t>
            </a:r>
            <a:r>
              <a:rPr lang="en-US" dirty="0"/>
              <a:t> </a:t>
            </a:r>
            <a:r>
              <a:rPr lang="en-US" dirty="0" err="1"/>
              <a:t>atau</a:t>
            </a:r>
            <a:r>
              <a:rPr lang="en-US" dirty="0"/>
              <a:t> </a:t>
            </a:r>
            <a:r>
              <a:rPr lang="en-US" dirty="0" err="1"/>
              <a:t>sekaligus</a:t>
            </a:r>
            <a:r>
              <a:rPr lang="en-US" dirty="0"/>
              <a:t>   </a:t>
            </a:r>
          </a:p>
          <a:p>
            <a:endParaRPr lang="id-ID" dirty="0"/>
          </a:p>
        </p:txBody>
      </p:sp>
    </p:spTree>
    <p:extLst>
      <p:ext uri="{BB962C8B-B14F-4D97-AF65-F5344CB8AC3E}">
        <p14:creationId xmlns:p14="http://schemas.microsoft.com/office/powerpoint/2010/main" val="15760192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 descr="C:\Users\arsil\Desktop\Smartcreative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4"/>
          <p:cNvSpPr>
            <a:spLocks noGrp="1"/>
          </p:cNvSpPr>
          <p:nvPr>
            <p:ph type="title"/>
          </p:nvPr>
        </p:nvSpPr>
        <p:spPr/>
        <p:txBody>
          <a:bodyPr/>
          <a:lstStyle/>
          <a:p>
            <a:r>
              <a:rPr lang="en-US" dirty="0" err="1"/>
              <a:t>Jenis</a:t>
            </a:r>
            <a:r>
              <a:rPr lang="en-US" dirty="0"/>
              <a:t> </a:t>
            </a:r>
            <a:r>
              <a:rPr lang="en-US" dirty="0" err="1"/>
              <a:t>penelitian</a:t>
            </a:r>
            <a:endParaRPr lang="id-ID" dirty="0"/>
          </a:p>
        </p:txBody>
      </p:sp>
      <p:sp>
        <p:nvSpPr>
          <p:cNvPr id="6" name="Content Placeholder 5"/>
          <p:cNvSpPr>
            <a:spLocks noGrp="1"/>
          </p:cNvSpPr>
          <p:nvPr>
            <p:ph idx="1"/>
          </p:nvPr>
        </p:nvSpPr>
        <p:spPr/>
        <p:txBody>
          <a:bodyPr>
            <a:normAutofit fontScale="77500" lnSpcReduction="20000"/>
          </a:bodyPr>
          <a:lstStyle/>
          <a:p>
            <a:pPr marL="609600" indent="-609600" algn="just">
              <a:buFont typeface="Wingdings" pitchFamily="2" charset="2"/>
              <a:buAutoNum type="arabicPeriod" startAt="2"/>
            </a:pPr>
            <a:r>
              <a:rPr lang="en-US" dirty="0" err="1"/>
              <a:t>Studi</a:t>
            </a:r>
            <a:r>
              <a:rPr lang="en-US" dirty="0"/>
              <a:t> </a:t>
            </a:r>
            <a:r>
              <a:rPr lang="en-US" dirty="0" err="1"/>
              <a:t>Restrospektif</a:t>
            </a:r>
            <a:r>
              <a:rPr lang="en-US" dirty="0"/>
              <a:t> </a:t>
            </a:r>
            <a:r>
              <a:rPr lang="en-US" i="1" dirty="0"/>
              <a:t>(Retrospective Study)</a:t>
            </a:r>
          </a:p>
          <a:p>
            <a:pPr marL="609600" indent="-609600" algn="just">
              <a:buFont typeface="Wingdings" pitchFamily="2" charset="2"/>
              <a:buNone/>
            </a:pPr>
            <a:r>
              <a:rPr lang="en-US" dirty="0" err="1"/>
              <a:t>Penelitian</a:t>
            </a:r>
            <a:r>
              <a:rPr lang="en-US" dirty="0"/>
              <a:t> </a:t>
            </a:r>
            <a:r>
              <a:rPr lang="en-US" dirty="0" err="1"/>
              <a:t>ini</a:t>
            </a:r>
            <a:r>
              <a:rPr lang="en-US" dirty="0"/>
              <a:t> </a:t>
            </a:r>
            <a:r>
              <a:rPr lang="en-US" dirty="0" err="1"/>
              <a:t>adalah</a:t>
            </a:r>
            <a:r>
              <a:rPr lang="en-US" dirty="0"/>
              <a:t> </a:t>
            </a:r>
            <a:r>
              <a:rPr lang="en-US" dirty="0" err="1"/>
              <a:t>penelitia</a:t>
            </a:r>
            <a:r>
              <a:rPr lang="en-US" dirty="0"/>
              <a:t> yang </a:t>
            </a:r>
            <a:r>
              <a:rPr lang="en-US" dirty="0" err="1"/>
              <a:t>berusaha</a:t>
            </a:r>
            <a:r>
              <a:rPr lang="en-US" dirty="0"/>
              <a:t> </a:t>
            </a:r>
            <a:r>
              <a:rPr lang="en-US" dirty="0" err="1"/>
              <a:t>melihat</a:t>
            </a:r>
            <a:r>
              <a:rPr lang="en-US" dirty="0"/>
              <a:t> </a:t>
            </a:r>
            <a:r>
              <a:rPr lang="en-US" dirty="0" err="1"/>
              <a:t>kebelakang</a:t>
            </a:r>
            <a:r>
              <a:rPr lang="en-US" dirty="0"/>
              <a:t> (</a:t>
            </a:r>
            <a:r>
              <a:rPr lang="en-US" dirty="0" err="1"/>
              <a:t>bacward</a:t>
            </a:r>
            <a:r>
              <a:rPr lang="en-US" dirty="0"/>
              <a:t> looking), </a:t>
            </a:r>
            <a:r>
              <a:rPr lang="en-US" dirty="0" err="1"/>
              <a:t>artinya</a:t>
            </a:r>
            <a:r>
              <a:rPr lang="en-US" dirty="0"/>
              <a:t> </a:t>
            </a:r>
            <a:r>
              <a:rPr lang="en-US" dirty="0" err="1"/>
              <a:t>pengumpulan</a:t>
            </a:r>
            <a:r>
              <a:rPr lang="en-US" dirty="0"/>
              <a:t> data </a:t>
            </a:r>
            <a:r>
              <a:rPr lang="en-US" dirty="0" err="1"/>
              <a:t>dimulai</a:t>
            </a:r>
            <a:r>
              <a:rPr lang="en-US" dirty="0"/>
              <a:t> </a:t>
            </a:r>
            <a:r>
              <a:rPr lang="en-US" dirty="0" err="1"/>
              <a:t>dari</a:t>
            </a:r>
            <a:r>
              <a:rPr lang="en-US" dirty="0"/>
              <a:t> </a:t>
            </a:r>
            <a:r>
              <a:rPr lang="en-US" dirty="0" err="1"/>
              <a:t>efek</a:t>
            </a:r>
            <a:r>
              <a:rPr lang="en-US" dirty="0"/>
              <a:t> </a:t>
            </a:r>
            <a:r>
              <a:rPr lang="en-US" dirty="0" err="1"/>
              <a:t>atau</a:t>
            </a:r>
            <a:r>
              <a:rPr lang="en-US" dirty="0"/>
              <a:t> </a:t>
            </a:r>
            <a:r>
              <a:rPr lang="en-US" dirty="0" err="1"/>
              <a:t>akibat</a:t>
            </a:r>
            <a:r>
              <a:rPr lang="en-US" dirty="0"/>
              <a:t> yang </a:t>
            </a:r>
            <a:r>
              <a:rPr lang="en-US" dirty="0" err="1"/>
              <a:t>telah</a:t>
            </a:r>
            <a:r>
              <a:rPr lang="en-US" dirty="0"/>
              <a:t> </a:t>
            </a:r>
            <a:r>
              <a:rPr lang="en-US" dirty="0" err="1"/>
              <a:t>terjadi</a:t>
            </a:r>
            <a:r>
              <a:rPr lang="en-US" dirty="0"/>
              <a:t>.</a:t>
            </a:r>
          </a:p>
          <a:p>
            <a:pPr marL="609600" indent="-609600" algn="just">
              <a:buFont typeface="Wingdings" pitchFamily="2" charset="2"/>
              <a:buNone/>
            </a:pPr>
            <a:r>
              <a:rPr lang="en-US" dirty="0"/>
              <a:t>Dari </a:t>
            </a:r>
            <a:r>
              <a:rPr lang="en-US" dirty="0" err="1"/>
              <a:t>efek</a:t>
            </a:r>
            <a:r>
              <a:rPr lang="en-US" dirty="0"/>
              <a:t> </a:t>
            </a:r>
            <a:r>
              <a:rPr lang="en-US" dirty="0" err="1"/>
              <a:t>tersebut</a:t>
            </a:r>
            <a:r>
              <a:rPr lang="en-US" dirty="0"/>
              <a:t> </a:t>
            </a:r>
            <a:r>
              <a:rPr lang="en-US" dirty="0" err="1"/>
              <a:t>ditelusuri</a:t>
            </a:r>
            <a:r>
              <a:rPr lang="en-US" dirty="0"/>
              <a:t> </a:t>
            </a:r>
            <a:r>
              <a:rPr lang="en-US" dirty="0" err="1"/>
              <a:t>penyebabnya</a:t>
            </a:r>
            <a:r>
              <a:rPr lang="en-US" dirty="0"/>
              <a:t>  </a:t>
            </a:r>
            <a:r>
              <a:rPr lang="en-US" dirty="0" err="1"/>
              <a:t>atau</a:t>
            </a:r>
            <a:r>
              <a:rPr lang="en-US" dirty="0"/>
              <a:t> </a:t>
            </a:r>
            <a:r>
              <a:rPr lang="en-US" dirty="0" err="1"/>
              <a:t>variabel-variabel</a:t>
            </a:r>
            <a:r>
              <a:rPr lang="en-US" dirty="0"/>
              <a:t> yang </a:t>
            </a:r>
            <a:r>
              <a:rPr lang="en-US" dirty="0" err="1"/>
              <a:t>mempengaruhi</a:t>
            </a:r>
            <a:r>
              <a:rPr lang="en-US" dirty="0"/>
              <a:t> </a:t>
            </a:r>
            <a:r>
              <a:rPr lang="en-US" dirty="0" err="1"/>
              <a:t>akibat</a:t>
            </a:r>
            <a:r>
              <a:rPr lang="en-US" dirty="0"/>
              <a:t> </a:t>
            </a:r>
            <a:r>
              <a:rPr lang="en-US" dirty="0" err="1"/>
              <a:t>tersebut</a:t>
            </a:r>
            <a:endParaRPr lang="en-US" dirty="0"/>
          </a:p>
          <a:p>
            <a:pPr marL="609600" indent="-609600" algn="just">
              <a:buFont typeface="Wingdings" pitchFamily="2" charset="2"/>
              <a:buNone/>
            </a:pPr>
            <a:r>
              <a:rPr lang="en-US" dirty="0" err="1"/>
              <a:t>Penelitian</a:t>
            </a:r>
            <a:r>
              <a:rPr lang="en-US" dirty="0"/>
              <a:t> </a:t>
            </a:r>
            <a:r>
              <a:rPr lang="en-US" dirty="0" err="1"/>
              <a:t>retrospektif</a:t>
            </a:r>
            <a:r>
              <a:rPr lang="en-US" dirty="0"/>
              <a:t> </a:t>
            </a:r>
            <a:r>
              <a:rPr lang="en-US" dirty="0" err="1"/>
              <a:t>ini</a:t>
            </a:r>
            <a:r>
              <a:rPr lang="en-US" dirty="0"/>
              <a:t>  </a:t>
            </a:r>
            <a:r>
              <a:rPr lang="en-US" dirty="0" err="1"/>
              <a:t>berangkat</a:t>
            </a:r>
            <a:r>
              <a:rPr lang="en-US" dirty="0"/>
              <a:t> </a:t>
            </a:r>
            <a:r>
              <a:rPr lang="en-US" dirty="0" err="1"/>
              <a:t>dari</a:t>
            </a:r>
            <a:r>
              <a:rPr lang="en-US" dirty="0"/>
              <a:t> </a:t>
            </a:r>
            <a:r>
              <a:rPr lang="en-US" dirty="0" err="1"/>
              <a:t>dependen</a:t>
            </a:r>
            <a:r>
              <a:rPr lang="en-US" dirty="0"/>
              <a:t> </a:t>
            </a:r>
            <a:r>
              <a:rPr lang="en-US" dirty="0" err="1"/>
              <a:t>variabel</a:t>
            </a:r>
            <a:r>
              <a:rPr lang="en-US" dirty="0"/>
              <a:t>, </a:t>
            </a:r>
            <a:r>
              <a:rPr lang="en-US" dirty="0" err="1"/>
              <a:t>kemudian</a:t>
            </a:r>
            <a:r>
              <a:rPr lang="en-US" dirty="0"/>
              <a:t> </a:t>
            </a:r>
            <a:r>
              <a:rPr lang="en-US" dirty="0" err="1"/>
              <a:t>dicari</a:t>
            </a:r>
            <a:r>
              <a:rPr lang="en-US" dirty="0"/>
              <a:t> </a:t>
            </a:r>
            <a:r>
              <a:rPr lang="en-US" dirty="0" err="1"/>
              <a:t>indevendent</a:t>
            </a:r>
            <a:r>
              <a:rPr lang="en-US" dirty="0"/>
              <a:t> </a:t>
            </a:r>
            <a:r>
              <a:rPr lang="en-US" dirty="0" err="1"/>
              <a:t>variabelnya</a:t>
            </a:r>
            <a:endParaRPr lang="en-US" dirty="0"/>
          </a:p>
          <a:p>
            <a:pPr marL="609600" indent="-609600" algn="just">
              <a:buFont typeface="Wingdings" pitchFamily="2" charset="2"/>
              <a:buNone/>
            </a:pPr>
            <a:r>
              <a:rPr lang="en-US" dirty="0" err="1"/>
              <a:t>Mis</a:t>
            </a:r>
            <a:r>
              <a:rPr lang="en-US" dirty="0"/>
              <a:t>; </a:t>
            </a:r>
            <a:r>
              <a:rPr lang="en-US" dirty="0" err="1"/>
              <a:t>penelitian</a:t>
            </a:r>
            <a:r>
              <a:rPr lang="en-US" dirty="0"/>
              <a:t> yang </a:t>
            </a:r>
            <a:r>
              <a:rPr lang="en-US" dirty="0" err="1"/>
              <a:t>akan</a:t>
            </a:r>
            <a:r>
              <a:rPr lang="en-US" dirty="0"/>
              <a:t> </a:t>
            </a:r>
            <a:r>
              <a:rPr lang="en-US" dirty="0" err="1"/>
              <a:t>mencari</a:t>
            </a:r>
            <a:r>
              <a:rPr lang="en-US" dirty="0"/>
              <a:t> </a:t>
            </a:r>
            <a:r>
              <a:rPr lang="en-US" dirty="0" err="1"/>
              <a:t>hubungan</a:t>
            </a:r>
            <a:r>
              <a:rPr lang="en-US" dirty="0"/>
              <a:t> </a:t>
            </a:r>
            <a:r>
              <a:rPr lang="en-US" dirty="0" err="1"/>
              <a:t>antara</a:t>
            </a:r>
            <a:r>
              <a:rPr lang="en-US" dirty="0"/>
              <a:t> </a:t>
            </a:r>
            <a:r>
              <a:rPr lang="en-US" dirty="0" err="1"/>
              <a:t>merokok</a:t>
            </a:r>
            <a:r>
              <a:rPr lang="en-US" dirty="0"/>
              <a:t> </a:t>
            </a:r>
            <a:r>
              <a:rPr lang="en-US" dirty="0" err="1"/>
              <a:t>dengan</a:t>
            </a:r>
            <a:r>
              <a:rPr lang="en-US" dirty="0"/>
              <a:t> </a:t>
            </a:r>
            <a:r>
              <a:rPr lang="en-US" dirty="0" err="1"/>
              <a:t>kanker</a:t>
            </a:r>
            <a:r>
              <a:rPr lang="en-US" dirty="0"/>
              <a:t> </a:t>
            </a:r>
            <a:r>
              <a:rPr lang="en-US" dirty="0" err="1"/>
              <a:t>paru-paru</a:t>
            </a:r>
            <a:r>
              <a:rPr lang="en-US" dirty="0"/>
              <a:t>, </a:t>
            </a:r>
            <a:r>
              <a:rPr lang="en-US" dirty="0" err="1"/>
              <a:t>maka</a:t>
            </a:r>
            <a:r>
              <a:rPr lang="en-US" dirty="0"/>
              <a:t> </a:t>
            </a:r>
            <a:r>
              <a:rPr lang="en-US" dirty="0" err="1"/>
              <a:t>dimulai</a:t>
            </a:r>
            <a:r>
              <a:rPr lang="en-US" dirty="0"/>
              <a:t> </a:t>
            </a:r>
            <a:r>
              <a:rPr lang="en-US" dirty="0" err="1"/>
              <a:t>dari</a:t>
            </a:r>
            <a:r>
              <a:rPr lang="en-US" dirty="0"/>
              <a:t> </a:t>
            </a:r>
            <a:r>
              <a:rPr lang="en-US" dirty="0" err="1"/>
              <a:t>mengumpulkan</a:t>
            </a:r>
            <a:r>
              <a:rPr lang="en-US" dirty="0"/>
              <a:t> </a:t>
            </a:r>
            <a:r>
              <a:rPr lang="en-US" dirty="0" err="1"/>
              <a:t>kasus</a:t>
            </a:r>
            <a:r>
              <a:rPr lang="en-US" dirty="0"/>
              <a:t> </a:t>
            </a:r>
            <a:r>
              <a:rPr lang="en-US" dirty="0" err="1"/>
              <a:t>penderita</a:t>
            </a:r>
            <a:r>
              <a:rPr lang="en-US" dirty="0"/>
              <a:t> </a:t>
            </a:r>
            <a:r>
              <a:rPr lang="en-US" dirty="0" err="1"/>
              <a:t>kanker</a:t>
            </a:r>
            <a:r>
              <a:rPr lang="en-US" dirty="0"/>
              <a:t> </a:t>
            </a:r>
            <a:r>
              <a:rPr lang="en-US" dirty="0" err="1"/>
              <a:t>paru-paru</a:t>
            </a:r>
            <a:r>
              <a:rPr lang="en-US" dirty="0"/>
              <a:t>, </a:t>
            </a:r>
            <a:r>
              <a:rPr lang="en-US" dirty="0" err="1"/>
              <a:t>kemudian</a:t>
            </a:r>
            <a:r>
              <a:rPr lang="en-US" dirty="0"/>
              <a:t> </a:t>
            </a:r>
            <a:r>
              <a:rPr lang="en-US" dirty="0" err="1"/>
              <a:t>dari</a:t>
            </a:r>
            <a:r>
              <a:rPr lang="en-US" dirty="0"/>
              <a:t>  </a:t>
            </a:r>
            <a:r>
              <a:rPr lang="en-US" dirty="0" err="1"/>
              <a:t>kasus</a:t>
            </a:r>
            <a:r>
              <a:rPr lang="en-US" dirty="0"/>
              <a:t> </a:t>
            </a:r>
            <a:r>
              <a:rPr lang="en-US" dirty="0" err="1"/>
              <a:t>tersebut</a:t>
            </a:r>
            <a:r>
              <a:rPr lang="en-US" dirty="0"/>
              <a:t> </a:t>
            </a:r>
            <a:r>
              <a:rPr lang="en-US" dirty="0" err="1"/>
              <a:t>dinyatakan</a:t>
            </a:r>
            <a:r>
              <a:rPr lang="en-US" dirty="0"/>
              <a:t> </a:t>
            </a:r>
            <a:r>
              <a:rPr lang="en-US" dirty="0" err="1"/>
              <a:t>tentang</a:t>
            </a:r>
            <a:r>
              <a:rPr lang="en-US" dirty="0"/>
              <a:t> </a:t>
            </a:r>
            <a:r>
              <a:rPr lang="en-US" dirty="0" err="1"/>
              <a:t>riwayat</a:t>
            </a:r>
            <a:r>
              <a:rPr lang="en-US" dirty="0"/>
              <a:t> </a:t>
            </a:r>
            <a:r>
              <a:rPr lang="en-US" dirty="0" err="1"/>
              <a:t>merokok</a:t>
            </a:r>
            <a:r>
              <a:rPr lang="en-US" dirty="0"/>
              <a:t> </a:t>
            </a:r>
            <a:r>
              <a:rPr lang="en-US" dirty="0" err="1"/>
              <a:t>pada</a:t>
            </a:r>
            <a:r>
              <a:rPr lang="en-US" dirty="0"/>
              <a:t> </a:t>
            </a:r>
            <a:r>
              <a:rPr lang="en-US" dirty="0" err="1"/>
              <a:t>waktu</a:t>
            </a:r>
            <a:r>
              <a:rPr lang="en-US" dirty="0"/>
              <a:t> yang </a:t>
            </a:r>
            <a:r>
              <a:rPr lang="en-US" dirty="0" err="1"/>
              <a:t>lampau</a:t>
            </a:r>
            <a:r>
              <a:rPr lang="en-US" dirty="0"/>
              <a:t> </a:t>
            </a:r>
            <a:r>
              <a:rPr lang="en-US" dirty="0" err="1"/>
              <a:t>sampai</a:t>
            </a:r>
            <a:r>
              <a:rPr lang="en-US" dirty="0"/>
              <a:t> </a:t>
            </a:r>
            <a:r>
              <a:rPr lang="en-US" dirty="0" err="1"/>
              <a:t>sekarang</a:t>
            </a:r>
            <a:endParaRPr lang="en-US" dirty="0"/>
          </a:p>
          <a:p>
            <a:endParaRPr lang="id-ID" dirty="0"/>
          </a:p>
        </p:txBody>
      </p:sp>
    </p:spTree>
    <p:extLst>
      <p:ext uri="{BB962C8B-B14F-4D97-AF65-F5344CB8AC3E}">
        <p14:creationId xmlns:p14="http://schemas.microsoft.com/office/powerpoint/2010/main" val="25087185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 descr="C:\Users\arsil\Desktop\Smartcreative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4"/>
          <p:cNvSpPr>
            <a:spLocks noGrp="1"/>
          </p:cNvSpPr>
          <p:nvPr>
            <p:ph type="title"/>
          </p:nvPr>
        </p:nvSpPr>
        <p:spPr/>
        <p:txBody>
          <a:bodyPr/>
          <a:lstStyle/>
          <a:p>
            <a:r>
              <a:rPr lang="en-US" dirty="0" err="1"/>
              <a:t>Jenis</a:t>
            </a:r>
            <a:r>
              <a:rPr lang="en-US" dirty="0"/>
              <a:t> </a:t>
            </a:r>
            <a:r>
              <a:rPr lang="en-US" dirty="0" err="1"/>
              <a:t>penelitian</a:t>
            </a:r>
            <a:endParaRPr lang="id-ID" dirty="0"/>
          </a:p>
        </p:txBody>
      </p:sp>
      <p:sp>
        <p:nvSpPr>
          <p:cNvPr id="6" name="Content Placeholder 5"/>
          <p:cNvSpPr>
            <a:spLocks noGrp="1"/>
          </p:cNvSpPr>
          <p:nvPr>
            <p:ph idx="1"/>
          </p:nvPr>
        </p:nvSpPr>
        <p:spPr/>
        <p:txBody>
          <a:bodyPr>
            <a:normAutofit fontScale="77500" lnSpcReduction="20000"/>
          </a:bodyPr>
          <a:lstStyle/>
          <a:p>
            <a:pPr marL="231775" indent="-231775" algn="just">
              <a:buFontTx/>
              <a:buNone/>
            </a:pPr>
            <a:r>
              <a:rPr lang="en-US" dirty="0"/>
              <a:t>Dari </a:t>
            </a:r>
            <a:r>
              <a:rPr lang="en-US" dirty="0" err="1"/>
              <a:t>sini</a:t>
            </a:r>
            <a:r>
              <a:rPr lang="en-US" dirty="0"/>
              <a:t> </a:t>
            </a:r>
            <a:r>
              <a:rPr lang="en-US" dirty="0" err="1"/>
              <a:t>akan</a:t>
            </a:r>
            <a:r>
              <a:rPr lang="en-US" dirty="0"/>
              <a:t> </a:t>
            </a:r>
            <a:r>
              <a:rPr lang="en-US" dirty="0" err="1"/>
              <a:t>dapat</a:t>
            </a:r>
            <a:r>
              <a:rPr lang="en-US" dirty="0"/>
              <a:t> </a:t>
            </a:r>
            <a:r>
              <a:rPr lang="en-US" dirty="0" err="1"/>
              <a:t>diketahui</a:t>
            </a:r>
            <a:r>
              <a:rPr lang="en-US" dirty="0"/>
              <a:t>  </a:t>
            </a:r>
            <a:r>
              <a:rPr lang="en-US" dirty="0" err="1"/>
              <a:t>berapa</a:t>
            </a:r>
            <a:r>
              <a:rPr lang="en-US" dirty="0"/>
              <a:t> </a:t>
            </a:r>
            <a:r>
              <a:rPr lang="en-US" dirty="0" err="1"/>
              <a:t>persen</a:t>
            </a:r>
            <a:r>
              <a:rPr lang="en-US" dirty="0"/>
              <a:t> </a:t>
            </a:r>
            <a:r>
              <a:rPr lang="en-US" dirty="0" err="1"/>
              <a:t>dari</a:t>
            </a:r>
            <a:r>
              <a:rPr lang="en-US" dirty="0"/>
              <a:t> </a:t>
            </a:r>
            <a:r>
              <a:rPr lang="en-US" dirty="0" err="1"/>
              <a:t>kasus</a:t>
            </a:r>
            <a:r>
              <a:rPr lang="en-US" dirty="0"/>
              <a:t> </a:t>
            </a:r>
            <a:r>
              <a:rPr lang="en-US" dirty="0" err="1"/>
              <a:t>tersebut</a:t>
            </a:r>
            <a:r>
              <a:rPr lang="en-US" dirty="0"/>
              <a:t> yang </a:t>
            </a:r>
            <a:r>
              <a:rPr lang="en-US" dirty="0" err="1"/>
              <a:t>merokok</a:t>
            </a:r>
            <a:r>
              <a:rPr lang="en-US" dirty="0"/>
              <a:t>, </a:t>
            </a:r>
            <a:r>
              <a:rPr lang="en-US" dirty="0" err="1"/>
              <a:t>dan</a:t>
            </a:r>
            <a:r>
              <a:rPr lang="en-US" dirty="0"/>
              <a:t> </a:t>
            </a:r>
            <a:r>
              <a:rPr lang="en-US" dirty="0" err="1"/>
              <a:t>berapa</a:t>
            </a:r>
            <a:r>
              <a:rPr lang="en-US" dirty="0"/>
              <a:t> </a:t>
            </a:r>
            <a:r>
              <a:rPr lang="en-US" dirty="0" err="1"/>
              <a:t>batang</a:t>
            </a:r>
            <a:r>
              <a:rPr lang="en-US" dirty="0"/>
              <a:t> </a:t>
            </a:r>
            <a:r>
              <a:rPr lang="en-US" dirty="0" err="1"/>
              <a:t>rokok</a:t>
            </a:r>
            <a:r>
              <a:rPr lang="en-US" dirty="0"/>
              <a:t> yang </a:t>
            </a:r>
            <a:r>
              <a:rPr lang="en-US" dirty="0" err="1"/>
              <a:t>diisap</a:t>
            </a:r>
            <a:r>
              <a:rPr lang="en-US" dirty="0"/>
              <a:t> </a:t>
            </a:r>
            <a:r>
              <a:rPr lang="en-US" dirty="0" err="1"/>
              <a:t>tiap</a:t>
            </a:r>
            <a:r>
              <a:rPr lang="en-US" dirty="0"/>
              <a:t> </a:t>
            </a:r>
            <a:r>
              <a:rPr lang="en-US" dirty="0" err="1"/>
              <a:t>hari</a:t>
            </a:r>
            <a:r>
              <a:rPr lang="en-US" dirty="0"/>
              <a:t>, </a:t>
            </a:r>
            <a:r>
              <a:rPr lang="en-US" dirty="0" err="1"/>
              <a:t>serta</a:t>
            </a:r>
            <a:r>
              <a:rPr lang="en-US" dirty="0"/>
              <a:t> </a:t>
            </a:r>
            <a:r>
              <a:rPr lang="en-US" dirty="0" err="1"/>
              <a:t>berapa</a:t>
            </a:r>
            <a:r>
              <a:rPr lang="en-US" dirty="0"/>
              <a:t> </a:t>
            </a:r>
            <a:r>
              <a:rPr lang="en-US" dirty="0" err="1"/>
              <a:t>persen</a:t>
            </a:r>
            <a:r>
              <a:rPr lang="en-US" dirty="0"/>
              <a:t> </a:t>
            </a:r>
            <a:r>
              <a:rPr lang="en-US" dirty="0" err="1"/>
              <a:t>dari</a:t>
            </a:r>
            <a:r>
              <a:rPr lang="en-US" dirty="0"/>
              <a:t> </a:t>
            </a:r>
            <a:r>
              <a:rPr lang="en-US" dirty="0" err="1"/>
              <a:t>kasus</a:t>
            </a:r>
            <a:r>
              <a:rPr lang="en-US" dirty="0"/>
              <a:t> </a:t>
            </a:r>
            <a:r>
              <a:rPr lang="en-US" dirty="0" err="1"/>
              <a:t>tersebut</a:t>
            </a:r>
            <a:r>
              <a:rPr lang="en-US" dirty="0"/>
              <a:t> </a:t>
            </a:r>
            <a:r>
              <a:rPr lang="en-US" dirty="0" err="1"/>
              <a:t>tidak</a:t>
            </a:r>
            <a:r>
              <a:rPr lang="en-US" dirty="0"/>
              <a:t> </a:t>
            </a:r>
            <a:r>
              <a:rPr lang="en-US" dirty="0" err="1"/>
              <a:t>merokok</a:t>
            </a:r>
            <a:r>
              <a:rPr lang="en-US" dirty="0"/>
              <a:t>, </a:t>
            </a:r>
            <a:r>
              <a:rPr lang="en-US" dirty="0" err="1"/>
              <a:t>dari</a:t>
            </a:r>
            <a:r>
              <a:rPr lang="en-US" dirty="0"/>
              <a:t> </a:t>
            </a:r>
            <a:r>
              <a:rPr lang="en-US" dirty="0" err="1"/>
              <a:t>proporsi</a:t>
            </a:r>
            <a:r>
              <a:rPr lang="en-US" dirty="0"/>
              <a:t> </a:t>
            </a:r>
            <a:r>
              <a:rPr lang="en-US" dirty="0" err="1"/>
              <a:t>besarnya</a:t>
            </a:r>
            <a:r>
              <a:rPr lang="en-US" dirty="0"/>
              <a:t> </a:t>
            </a:r>
            <a:r>
              <a:rPr lang="en-US" dirty="0" err="1"/>
              <a:t>perokok</a:t>
            </a:r>
            <a:r>
              <a:rPr lang="en-US" dirty="0"/>
              <a:t> </a:t>
            </a:r>
            <a:r>
              <a:rPr lang="en-US" dirty="0" err="1"/>
              <a:t>dan</a:t>
            </a:r>
            <a:r>
              <a:rPr lang="en-US" dirty="0"/>
              <a:t> </a:t>
            </a:r>
            <a:r>
              <a:rPr lang="en-US" dirty="0" err="1"/>
              <a:t>bukan</a:t>
            </a:r>
            <a:r>
              <a:rPr lang="en-US" dirty="0"/>
              <a:t> </a:t>
            </a:r>
            <a:r>
              <a:rPr lang="en-US" dirty="0" err="1"/>
              <a:t>perokok</a:t>
            </a:r>
            <a:r>
              <a:rPr lang="en-US" dirty="0"/>
              <a:t> </a:t>
            </a:r>
            <a:r>
              <a:rPr lang="en-US" dirty="0" err="1"/>
              <a:t>terhadap</a:t>
            </a:r>
            <a:r>
              <a:rPr lang="en-US" dirty="0"/>
              <a:t> </a:t>
            </a:r>
            <a:r>
              <a:rPr lang="en-US" dirty="0" err="1"/>
              <a:t>jumlah</a:t>
            </a:r>
            <a:r>
              <a:rPr lang="en-US" dirty="0"/>
              <a:t> </a:t>
            </a:r>
            <a:r>
              <a:rPr lang="en-US" dirty="0" err="1"/>
              <a:t>kasus</a:t>
            </a:r>
            <a:r>
              <a:rPr lang="en-US" dirty="0"/>
              <a:t> </a:t>
            </a:r>
            <a:r>
              <a:rPr lang="en-US" dirty="0" err="1"/>
              <a:t>tersebut</a:t>
            </a:r>
            <a:r>
              <a:rPr lang="en-US" dirty="0"/>
              <a:t>, </a:t>
            </a:r>
            <a:r>
              <a:rPr lang="en-US" dirty="0" err="1"/>
              <a:t>akan</a:t>
            </a:r>
            <a:r>
              <a:rPr lang="en-US" dirty="0"/>
              <a:t> </a:t>
            </a:r>
            <a:r>
              <a:rPr lang="en-US" dirty="0" err="1"/>
              <a:t>dapat</a:t>
            </a:r>
            <a:r>
              <a:rPr lang="en-US" dirty="0"/>
              <a:t> </a:t>
            </a:r>
            <a:r>
              <a:rPr lang="en-US" dirty="0" err="1"/>
              <a:t>disimpulkan</a:t>
            </a:r>
            <a:r>
              <a:rPr lang="en-US" dirty="0"/>
              <a:t> </a:t>
            </a:r>
            <a:r>
              <a:rPr lang="en-US" dirty="0" err="1"/>
              <a:t>hubungan</a:t>
            </a:r>
            <a:r>
              <a:rPr lang="en-US" dirty="0"/>
              <a:t> </a:t>
            </a:r>
            <a:r>
              <a:rPr lang="en-US" dirty="0" err="1"/>
              <a:t>antara</a:t>
            </a:r>
            <a:r>
              <a:rPr lang="en-US" dirty="0"/>
              <a:t> </a:t>
            </a:r>
            <a:r>
              <a:rPr lang="en-US" dirty="0" err="1"/>
              <a:t>merokok</a:t>
            </a:r>
            <a:r>
              <a:rPr lang="en-US" dirty="0"/>
              <a:t> </a:t>
            </a:r>
            <a:r>
              <a:rPr lang="en-US" dirty="0" err="1"/>
              <a:t>dan</a:t>
            </a:r>
            <a:r>
              <a:rPr lang="en-US" dirty="0"/>
              <a:t> </a:t>
            </a:r>
            <a:r>
              <a:rPr lang="en-US" dirty="0" err="1"/>
              <a:t>kanker</a:t>
            </a:r>
            <a:r>
              <a:rPr lang="en-US" dirty="0"/>
              <a:t> </a:t>
            </a:r>
            <a:r>
              <a:rPr lang="en-US" dirty="0" err="1"/>
              <a:t>paru-paru</a:t>
            </a:r>
            <a:endParaRPr lang="en-US" dirty="0"/>
          </a:p>
          <a:p>
            <a:pPr marL="231775" indent="-231775" algn="ctr">
              <a:buFontTx/>
              <a:buNone/>
            </a:pPr>
            <a:r>
              <a:rPr lang="en-US" dirty="0" err="1"/>
              <a:t>Ilustrasi</a:t>
            </a:r>
            <a:r>
              <a:rPr lang="en-US" dirty="0"/>
              <a:t> :</a:t>
            </a:r>
          </a:p>
          <a:p>
            <a:pPr marL="231775" indent="-231775">
              <a:buFontTx/>
              <a:buNone/>
            </a:pPr>
            <a:r>
              <a:rPr lang="en-US" dirty="0"/>
              <a:t>                                                                    </a:t>
            </a:r>
            <a:r>
              <a:rPr lang="en-US" dirty="0" err="1" smtClean="0"/>
              <a:t>Kasus</a:t>
            </a:r>
            <a:r>
              <a:rPr lang="en-US" dirty="0" smtClean="0"/>
              <a:t>                </a:t>
            </a:r>
            <a:r>
              <a:rPr lang="en-US" dirty="0" err="1" smtClean="0"/>
              <a:t>Kontrol</a:t>
            </a:r>
            <a:endParaRPr lang="en-US" dirty="0"/>
          </a:p>
          <a:p>
            <a:pPr marL="231775" indent="-231775">
              <a:buFontTx/>
              <a:buNone/>
            </a:pPr>
            <a:r>
              <a:rPr lang="en-US" dirty="0" err="1"/>
              <a:t>Merokok</a:t>
            </a:r>
            <a:r>
              <a:rPr lang="en-US" dirty="0"/>
              <a:t> </a:t>
            </a:r>
          </a:p>
          <a:p>
            <a:pPr marL="231775" indent="-231775">
              <a:buFontTx/>
              <a:buNone/>
            </a:pPr>
            <a:r>
              <a:rPr lang="en-US" dirty="0"/>
              <a:t>                                                 </a:t>
            </a:r>
            <a:r>
              <a:rPr lang="en-US" dirty="0" err="1" smtClean="0"/>
              <a:t>Penderita</a:t>
            </a:r>
            <a:r>
              <a:rPr lang="en-US" dirty="0" smtClean="0"/>
              <a:t>  </a:t>
            </a:r>
            <a:r>
              <a:rPr lang="en-US" dirty="0" err="1"/>
              <a:t>Ca</a:t>
            </a:r>
            <a:r>
              <a:rPr lang="en-US" dirty="0"/>
              <a:t> </a:t>
            </a:r>
            <a:r>
              <a:rPr lang="en-US" dirty="0" err="1" smtClean="0"/>
              <a:t>Paru</a:t>
            </a:r>
            <a:r>
              <a:rPr lang="en-US" dirty="0" smtClean="0"/>
              <a:t>   Non </a:t>
            </a:r>
            <a:r>
              <a:rPr lang="en-US" dirty="0" err="1" smtClean="0"/>
              <a:t>Penderita</a:t>
            </a:r>
            <a:endParaRPr lang="en-US" dirty="0"/>
          </a:p>
          <a:p>
            <a:pPr marL="231775" indent="-231775">
              <a:buFontTx/>
              <a:buNone/>
            </a:pPr>
            <a:r>
              <a:rPr lang="en-US" dirty="0" err="1"/>
              <a:t>Tak</a:t>
            </a:r>
            <a:r>
              <a:rPr lang="en-US" dirty="0"/>
              <a:t> </a:t>
            </a:r>
            <a:r>
              <a:rPr lang="en-US" dirty="0" err="1"/>
              <a:t>Merokok</a:t>
            </a:r>
            <a:r>
              <a:rPr lang="en-US" dirty="0"/>
              <a:t>                                                                                                      </a:t>
            </a:r>
          </a:p>
          <a:p>
            <a:endParaRPr lang="id-ID" dirty="0"/>
          </a:p>
        </p:txBody>
      </p:sp>
      <p:sp>
        <p:nvSpPr>
          <p:cNvPr id="7" name="Line 3"/>
          <p:cNvSpPr>
            <a:spLocks noChangeShapeType="1"/>
          </p:cNvSpPr>
          <p:nvPr/>
        </p:nvSpPr>
        <p:spPr bwMode="auto">
          <a:xfrm flipH="1">
            <a:off x="2771800" y="5165626"/>
            <a:ext cx="70750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id-ID"/>
          </a:p>
        </p:txBody>
      </p:sp>
      <p:sp>
        <p:nvSpPr>
          <p:cNvPr id="8" name="Line 4"/>
          <p:cNvSpPr>
            <a:spLocks noChangeShapeType="1"/>
          </p:cNvSpPr>
          <p:nvPr/>
        </p:nvSpPr>
        <p:spPr bwMode="auto">
          <a:xfrm flipH="1" flipV="1">
            <a:off x="1824608" y="4941168"/>
            <a:ext cx="947192" cy="224458"/>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id-ID"/>
          </a:p>
        </p:txBody>
      </p:sp>
      <p:sp>
        <p:nvSpPr>
          <p:cNvPr id="9" name="Line 5"/>
          <p:cNvSpPr>
            <a:spLocks noChangeShapeType="1"/>
          </p:cNvSpPr>
          <p:nvPr/>
        </p:nvSpPr>
        <p:spPr bwMode="auto">
          <a:xfrm flipH="1">
            <a:off x="2267744" y="5165626"/>
            <a:ext cx="504056" cy="423614"/>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id-ID"/>
          </a:p>
        </p:txBody>
      </p:sp>
    </p:spTree>
    <p:extLst>
      <p:ext uri="{BB962C8B-B14F-4D97-AF65-F5344CB8AC3E}">
        <p14:creationId xmlns:p14="http://schemas.microsoft.com/office/powerpoint/2010/main" val="25087185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 descr="C:\Users\arsil\Desktop\Smartcreative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4"/>
          <p:cNvSpPr>
            <a:spLocks noGrp="1"/>
          </p:cNvSpPr>
          <p:nvPr>
            <p:ph type="title"/>
          </p:nvPr>
        </p:nvSpPr>
        <p:spPr/>
        <p:txBody>
          <a:bodyPr/>
          <a:lstStyle/>
          <a:p>
            <a:r>
              <a:rPr lang="en-US" dirty="0" err="1"/>
              <a:t>Jenis</a:t>
            </a:r>
            <a:r>
              <a:rPr lang="en-US" dirty="0"/>
              <a:t> </a:t>
            </a:r>
            <a:r>
              <a:rPr lang="en-US" dirty="0" err="1"/>
              <a:t>penelitian</a:t>
            </a:r>
            <a:endParaRPr lang="id-ID" dirty="0"/>
          </a:p>
        </p:txBody>
      </p:sp>
      <p:sp>
        <p:nvSpPr>
          <p:cNvPr id="6" name="Content Placeholder 5"/>
          <p:cNvSpPr>
            <a:spLocks noGrp="1"/>
          </p:cNvSpPr>
          <p:nvPr>
            <p:ph idx="1"/>
          </p:nvPr>
        </p:nvSpPr>
        <p:spPr/>
        <p:txBody>
          <a:bodyPr>
            <a:normAutofit fontScale="70000" lnSpcReduction="20000"/>
          </a:bodyPr>
          <a:lstStyle/>
          <a:p>
            <a:pPr marL="609600" indent="-609600" algn="just">
              <a:buFont typeface="Wingdings" pitchFamily="2" charset="2"/>
              <a:buAutoNum type="arabicPeriod" startAt="3"/>
            </a:pPr>
            <a:r>
              <a:rPr lang="en-US" dirty="0" err="1"/>
              <a:t>Studi</a:t>
            </a:r>
            <a:r>
              <a:rPr lang="en-US" dirty="0"/>
              <a:t> </a:t>
            </a:r>
            <a:r>
              <a:rPr lang="en-US" dirty="0" err="1"/>
              <a:t>Prospektif</a:t>
            </a:r>
            <a:r>
              <a:rPr lang="en-US" dirty="0"/>
              <a:t> </a:t>
            </a:r>
            <a:r>
              <a:rPr lang="en-US" i="1" dirty="0"/>
              <a:t>(Prospective Study)</a:t>
            </a:r>
          </a:p>
          <a:p>
            <a:pPr marL="609600" indent="-609600" algn="just">
              <a:buFont typeface="Wingdings" pitchFamily="2" charset="2"/>
              <a:buNone/>
            </a:pPr>
            <a:r>
              <a:rPr lang="en-US" dirty="0" err="1"/>
              <a:t>Penelitian</a:t>
            </a:r>
            <a:r>
              <a:rPr lang="en-US" dirty="0"/>
              <a:t> </a:t>
            </a:r>
            <a:r>
              <a:rPr lang="en-US" dirty="0" err="1"/>
              <a:t>ini</a:t>
            </a:r>
            <a:r>
              <a:rPr lang="en-US" dirty="0"/>
              <a:t> </a:t>
            </a:r>
            <a:r>
              <a:rPr lang="en-US" dirty="0" err="1"/>
              <a:t>adalah</a:t>
            </a:r>
            <a:r>
              <a:rPr lang="en-US" dirty="0"/>
              <a:t> </a:t>
            </a:r>
            <a:r>
              <a:rPr lang="en-US" dirty="0" err="1"/>
              <a:t>penelitian</a:t>
            </a:r>
            <a:r>
              <a:rPr lang="en-US" dirty="0"/>
              <a:t> yang </a:t>
            </a:r>
            <a:r>
              <a:rPr lang="en-US" dirty="0" err="1"/>
              <a:t>melihat</a:t>
            </a:r>
            <a:r>
              <a:rPr lang="en-US" dirty="0"/>
              <a:t> </a:t>
            </a:r>
            <a:r>
              <a:rPr lang="en-US" dirty="0" err="1"/>
              <a:t>ke</a:t>
            </a:r>
            <a:r>
              <a:rPr lang="en-US" dirty="0"/>
              <a:t> </a:t>
            </a:r>
            <a:r>
              <a:rPr lang="en-US" dirty="0" err="1"/>
              <a:t>depan</a:t>
            </a:r>
            <a:r>
              <a:rPr lang="en-US" dirty="0"/>
              <a:t>  </a:t>
            </a:r>
            <a:r>
              <a:rPr lang="en-US" i="1" dirty="0"/>
              <a:t>(forward looking)  </a:t>
            </a:r>
            <a:r>
              <a:rPr lang="en-US" dirty="0" err="1"/>
              <a:t>artinya</a:t>
            </a:r>
            <a:r>
              <a:rPr lang="en-US" dirty="0"/>
              <a:t> </a:t>
            </a:r>
            <a:r>
              <a:rPr lang="en-US" dirty="0" err="1"/>
              <a:t>penelitian</a:t>
            </a:r>
            <a:r>
              <a:rPr lang="en-US" dirty="0"/>
              <a:t> </a:t>
            </a:r>
            <a:r>
              <a:rPr lang="en-US" dirty="0" err="1"/>
              <a:t>ini</a:t>
            </a:r>
            <a:r>
              <a:rPr lang="en-US" dirty="0"/>
              <a:t> </a:t>
            </a:r>
            <a:r>
              <a:rPr lang="en-US" dirty="0" err="1"/>
              <a:t>dimulai</a:t>
            </a:r>
            <a:r>
              <a:rPr lang="en-US" dirty="0"/>
              <a:t> </a:t>
            </a:r>
            <a:r>
              <a:rPr lang="en-US" dirty="0" err="1"/>
              <a:t>dari</a:t>
            </a:r>
            <a:r>
              <a:rPr lang="en-US" dirty="0"/>
              <a:t> </a:t>
            </a:r>
            <a:r>
              <a:rPr lang="en-US" dirty="0" err="1"/>
              <a:t>variabel</a:t>
            </a:r>
            <a:r>
              <a:rPr lang="en-US" dirty="0"/>
              <a:t> </a:t>
            </a:r>
            <a:r>
              <a:rPr lang="en-US" dirty="0" err="1"/>
              <a:t>penyebab</a:t>
            </a:r>
            <a:r>
              <a:rPr lang="en-US" dirty="0"/>
              <a:t> </a:t>
            </a:r>
            <a:r>
              <a:rPr lang="en-US" dirty="0" err="1"/>
              <a:t>atau</a:t>
            </a:r>
            <a:r>
              <a:rPr lang="en-US" dirty="0"/>
              <a:t> </a:t>
            </a:r>
            <a:r>
              <a:rPr lang="en-US" dirty="0" err="1"/>
              <a:t>Faktor</a:t>
            </a:r>
            <a:r>
              <a:rPr lang="en-US" dirty="0"/>
              <a:t> </a:t>
            </a:r>
            <a:r>
              <a:rPr lang="en-US" dirty="0" err="1"/>
              <a:t>resiko</a:t>
            </a:r>
            <a:r>
              <a:rPr lang="en-US" dirty="0"/>
              <a:t>, </a:t>
            </a:r>
            <a:r>
              <a:rPr lang="en-US" dirty="0" err="1"/>
              <a:t>kemudian</a:t>
            </a:r>
            <a:r>
              <a:rPr lang="en-US" dirty="0"/>
              <a:t> </a:t>
            </a:r>
            <a:r>
              <a:rPr lang="en-US" dirty="0" err="1"/>
              <a:t>diikuti</a:t>
            </a:r>
            <a:r>
              <a:rPr lang="en-US" dirty="0"/>
              <a:t> </a:t>
            </a:r>
            <a:r>
              <a:rPr lang="en-US" dirty="0" err="1"/>
              <a:t>akibatnya</a:t>
            </a:r>
            <a:r>
              <a:rPr lang="en-US" dirty="0"/>
              <a:t> </a:t>
            </a:r>
            <a:r>
              <a:rPr lang="en-US" dirty="0" err="1"/>
              <a:t>pada</a:t>
            </a:r>
            <a:r>
              <a:rPr lang="en-US" dirty="0"/>
              <a:t> </a:t>
            </a:r>
            <a:r>
              <a:rPr lang="en-US" dirty="0" err="1"/>
              <a:t>waktu</a:t>
            </a:r>
            <a:r>
              <a:rPr lang="en-US" dirty="0"/>
              <a:t> yang </a:t>
            </a:r>
            <a:r>
              <a:rPr lang="en-US" dirty="0" err="1"/>
              <a:t>akan</a:t>
            </a:r>
            <a:r>
              <a:rPr lang="en-US" dirty="0"/>
              <a:t> </a:t>
            </a:r>
            <a:r>
              <a:rPr lang="en-US" dirty="0" err="1"/>
              <a:t>datang</a:t>
            </a:r>
            <a:endParaRPr lang="en-US" dirty="0"/>
          </a:p>
          <a:p>
            <a:pPr marL="609600" indent="-609600" algn="just">
              <a:buFont typeface="Wingdings" pitchFamily="2" charset="2"/>
              <a:buNone/>
            </a:pPr>
            <a:r>
              <a:rPr lang="en-US" dirty="0" err="1"/>
              <a:t>Penelitian</a:t>
            </a:r>
            <a:r>
              <a:rPr lang="en-US" dirty="0"/>
              <a:t> </a:t>
            </a:r>
            <a:r>
              <a:rPr lang="en-US" dirty="0" err="1"/>
              <a:t>ini</a:t>
            </a:r>
            <a:r>
              <a:rPr lang="en-US" dirty="0"/>
              <a:t> </a:t>
            </a:r>
            <a:r>
              <a:rPr lang="en-US" dirty="0" err="1"/>
              <a:t>berangkat</a:t>
            </a:r>
            <a:r>
              <a:rPr lang="en-US" dirty="0"/>
              <a:t> </a:t>
            </a:r>
            <a:r>
              <a:rPr lang="en-US" dirty="0" err="1"/>
              <a:t>dari</a:t>
            </a:r>
            <a:r>
              <a:rPr lang="en-US" dirty="0"/>
              <a:t> </a:t>
            </a:r>
            <a:r>
              <a:rPr lang="en-US" dirty="0" err="1"/>
              <a:t>variabel</a:t>
            </a:r>
            <a:r>
              <a:rPr lang="en-US" dirty="0"/>
              <a:t> </a:t>
            </a:r>
            <a:r>
              <a:rPr lang="en-US" dirty="0" err="1"/>
              <a:t>independen</a:t>
            </a:r>
            <a:r>
              <a:rPr lang="en-US" dirty="0"/>
              <a:t>  </a:t>
            </a:r>
            <a:r>
              <a:rPr lang="en-US" dirty="0" err="1"/>
              <a:t>kemudia</a:t>
            </a:r>
            <a:r>
              <a:rPr lang="en-US" dirty="0"/>
              <a:t> </a:t>
            </a:r>
            <a:r>
              <a:rPr lang="en-US" dirty="0" err="1"/>
              <a:t>diikuti</a:t>
            </a:r>
            <a:r>
              <a:rPr lang="en-US" dirty="0"/>
              <a:t> </a:t>
            </a:r>
            <a:r>
              <a:rPr lang="en-US" dirty="0" err="1"/>
              <a:t>akibat</a:t>
            </a:r>
            <a:r>
              <a:rPr lang="en-US" dirty="0"/>
              <a:t> </a:t>
            </a:r>
            <a:r>
              <a:rPr lang="en-US" dirty="0" err="1"/>
              <a:t>dari</a:t>
            </a:r>
            <a:r>
              <a:rPr lang="en-US" dirty="0"/>
              <a:t>  </a:t>
            </a:r>
            <a:r>
              <a:rPr lang="en-US" dirty="0" err="1"/>
              <a:t>independen</a:t>
            </a:r>
            <a:r>
              <a:rPr lang="en-US" dirty="0"/>
              <a:t> </a:t>
            </a:r>
            <a:r>
              <a:rPr lang="en-US" dirty="0" err="1"/>
              <a:t>variabel</a:t>
            </a:r>
            <a:r>
              <a:rPr lang="en-US" dirty="0"/>
              <a:t> </a:t>
            </a:r>
            <a:r>
              <a:rPr lang="en-US" dirty="0" err="1"/>
              <a:t>tersebut</a:t>
            </a:r>
            <a:r>
              <a:rPr lang="en-US" dirty="0"/>
              <a:t> </a:t>
            </a:r>
            <a:r>
              <a:rPr lang="en-US" dirty="0" err="1"/>
              <a:t>terhadap</a:t>
            </a:r>
            <a:r>
              <a:rPr lang="en-US" dirty="0"/>
              <a:t> </a:t>
            </a:r>
            <a:r>
              <a:rPr lang="en-US" dirty="0" err="1"/>
              <a:t>dependen</a:t>
            </a:r>
            <a:r>
              <a:rPr lang="en-US" dirty="0"/>
              <a:t> </a:t>
            </a:r>
            <a:r>
              <a:rPr lang="en-US" dirty="0" err="1"/>
              <a:t>variabel</a:t>
            </a:r>
            <a:r>
              <a:rPr lang="en-US" dirty="0"/>
              <a:t>.</a:t>
            </a:r>
          </a:p>
          <a:p>
            <a:pPr marL="609600" indent="-609600" algn="just">
              <a:buFont typeface="Wingdings" pitchFamily="2" charset="2"/>
              <a:buNone/>
            </a:pPr>
            <a:r>
              <a:rPr lang="en-US" dirty="0" err="1"/>
              <a:t>Mis</a:t>
            </a:r>
            <a:r>
              <a:rPr lang="en-US" dirty="0"/>
              <a:t>; </a:t>
            </a:r>
            <a:r>
              <a:rPr lang="en-US" dirty="0" err="1"/>
              <a:t>Penelitian</a:t>
            </a:r>
            <a:r>
              <a:rPr lang="en-US" dirty="0"/>
              <a:t> </a:t>
            </a:r>
            <a:r>
              <a:rPr lang="en-US" dirty="0" err="1"/>
              <a:t>tentang</a:t>
            </a:r>
            <a:r>
              <a:rPr lang="en-US" dirty="0"/>
              <a:t> </a:t>
            </a:r>
            <a:r>
              <a:rPr lang="en-US" dirty="0" err="1"/>
              <a:t>hubungan</a:t>
            </a:r>
            <a:r>
              <a:rPr lang="en-US" dirty="0"/>
              <a:t> </a:t>
            </a:r>
            <a:r>
              <a:rPr lang="en-US" dirty="0" err="1"/>
              <a:t>antara</a:t>
            </a:r>
            <a:r>
              <a:rPr lang="en-US" dirty="0"/>
              <a:t> </a:t>
            </a:r>
            <a:r>
              <a:rPr lang="en-US" dirty="0" err="1"/>
              <a:t>merokok</a:t>
            </a:r>
            <a:r>
              <a:rPr lang="en-US" dirty="0"/>
              <a:t>  </a:t>
            </a:r>
            <a:r>
              <a:rPr lang="en-US" dirty="0" err="1"/>
              <a:t>dan</a:t>
            </a:r>
            <a:r>
              <a:rPr lang="en-US" dirty="0"/>
              <a:t> </a:t>
            </a:r>
            <a:r>
              <a:rPr lang="en-US" dirty="0" err="1"/>
              <a:t>kanker</a:t>
            </a:r>
            <a:r>
              <a:rPr lang="en-US" dirty="0"/>
              <a:t> </a:t>
            </a:r>
            <a:r>
              <a:rPr lang="en-US" dirty="0" err="1"/>
              <a:t>paru-paru</a:t>
            </a:r>
            <a:r>
              <a:rPr lang="en-US" dirty="0"/>
              <a:t>, </a:t>
            </a:r>
            <a:r>
              <a:rPr lang="en-US" dirty="0" err="1"/>
              <a:t>tersebut</a:t>
            </a:r>
            <a:r>
              <a:rPr lang="en-US" dirty="0"/>
              <a:t> </a:t>
            </a:r>
            <a:r>
              <a:rPr lang="en-US" dirty="0" err="1"/>
              <a:t>tidak</a:t>
            </a:r>
            <a:r>
              <a:rPr lang="en-US" dirty="0"/>
              <a:t> </a:t>
            </a:r>
            <a:r>
              <a:rPr lang="en-US" dirty="0" err="1"/>
              <a:t>dimulai</a:t>
            </a:r>
            <a:r>
              <a:rPr lang="en-US" dirty="0"/>
              <a:t>  </a:t>
            </a:r>
            <a:r>
              <a:rPr lang="en-US" dirty="0" err="1"/>
              <a:t>dari</a:t>
            </a:r>
            <a:r>
              <a:rPr lang="en-US" dirty="0"/>
              <a:t> </a:t>
            </a:r>
            <a:r>
              <a:rPr lang="en-US" dirty="0" err="1"/>
              <a:t>kasus</a:t>
            </a:r>
            <a:r>
              <a:rPr lang="en-US" dirty="0"/>
              <a:t> </a:t>
            </a:r>
            <a:r>
              <a:rPr lang="en-US" dirty="0" err="1"/>
              <a:t>atau</a:t>
            </a:r>
            <a:r>
              <a:rPr lang="en-US" dirty="0"/>
              <a:t> </a:t>
            </a:r>
            <a:r>
              <a:rPr lang="en-US" dirty="0" err="1"/>
              <a:t>penderita</a:t>
            </a:r>
            <a:r>
              <a:rPr lang="en-US" dirty="0"/>
              <a:t> , </a:t>
            </a:r>
            <a:r>
              <a:rPr lang="en-US" dirty="0" err="1"/>
              <a:t>tetapi</a:t>
            </a:r>
            <a:r>
              <a:rPr lang="en-US" dirty="0"/>
              <a:t> </a:t>
            </a:r>
            <a:r>
              <a:rPr lang="en-US" dirty="0" err="1"/>
              <a:t>dari</a:t>
            </a:r>
            <a:r>
              <a:rPr lang="en-US" dirty="0"/>
              <a:t> orang yang </a:t>
            </a:r>
            <a:r>
              <a:rPr lang="en-US" dirty="0" err="1"/>
              <a:t>merokok</a:t>
            </a:r>
            <a:r>
              <a:rPr lang="en-US" dirty="0"/>
              <a:t>  </a:t>
            </a:r>
            <a:r>
              <a:rPr lang="en-US" dirty="0" err="1"/>
              <a:t>dan</a:t>
            </a:r>
            <a:r>
              <a:rPr lang="en-US" dirty="0"/>
              <a:t> </a:t>
            </a:r>
            <a:r>
              <a:rPr lang="en-US" dirty="0" err="1"/>
              <a:t>bukan</a:t>
            </a:r>
            <a:r>
              <a:rPr lang="en-US" dirty="0"/>
              <a:t> </a:t>
            </a:r>
            <a:r>
              <a:rPr lang="en-US" dirty="0" err="1"/>
              <a:t>perokok</a:t>
            </a:r>
            <a:r>
              <a:rPr lang="en-US" dirty="0"/>
              <a:t>.. </a:t>
            </a:r>
            <a:r>
              <a:rPr lang="en-US" dirty="0" err="1"/>
              <a:t>Penelitian</a:t>
            </a:r>
            <a:r>
              <a:rPr lang="en-US" dirty="0"/>
              <a:t> </a:t>
            </a:r>
            <a:r>
              <a:rPr lang="en-US" dirty="0" err="1"/>
              <a:t>dimulai</a:t>
            </a:r>
            <a:r>
              <a:rPr lang="en-US" dirty="0"/>
              <a:t> </a:t>
            </a:r>
            <a:r>
              <a:rPr lang="en-US" dirty="0" err="1"/>
              <a:t>dari</a:t>
            </a:r>
            <a:r>
              <a:rPr lang="en-US" dirty="0"/>
              <a:t> </a:t>
            </a:r>
            <a:r>
              <a:rPr lang="en-US" dirty="0" err="1"/>
              <a:t>mengambil</a:t>
            </a:r>
            <a:r>
              <a:rPr lang="en-US" dirty="0"/>
              <a:t> </a:t>
            </a:r>
            <a:r>
              <a:rPr lang="en-US" dirty="0" err="1"/>
              <a:t>sampel</a:t>
            </a:r>
            <a:r>
              <a:rPr lang="en-US" dirty="0"/>
              <a:t> </a:t>
            </a:r>
            <a:r>
              <a:rPr lang="en-US" dirty="0" err="1"/>
              <a:t>dari</a:t>
            </a:r>
            <a:r>
              <a:rPr lang="en-US" dirty="0"/>
              <a:t>  </a:t>
            </a:r>
            <a:r>
              <a:rPr lang="en-US" dirty="0" err="1"/>
              <a:t>perokok</a:t>
            </a:r>
            <a:r>
              <a:rPr lang="en-US" dirty="0"/>
              <a:t> </a:t>
            </a:r>
            <a:r>
              <a:rPr lang="en-US" dirty="0" err="1"/>
              <a:t>dan</a:t>
            </a:r>
            <a:r>
              <a:rPr lang="en-US" dirty="0"/>
              <a:t> </a:t>
            </a:r>
            <a:r>
              <a:rPr lang="en-US" dirty="0" err="1"/>
              <a:t>bukan</a:t>
            </a:r>
            <a:r>
              <a:rPr lang="en-US" dirty="0"/>
              <a:t> </a:t>
            </a:r>
            <a:r>
              <a:rPr lang="en-US" dirty="0" err="1"/>
              <a:t>perokok</a:t>
            </a:r>
            <a:r>
              <a:rPr lang="en-US" dirty="0"/>
              <a:t>, </a:t>
            </a:r>
            <a:r>
              <a:rPr lang="en-US" dirty="0" err="1"/>
              <a:t>dan</a:t>
            </a:r>
            <a:r>
              <a:rPr lang="en-US" dirty="0"/>
              <a:t> </a:t>
            </a:r>
            <a:r>
              <a:rPr lang="en-US" dirty="0" err="1"/>
              <a:t>diikuti</a:t>
            </a:r>
            <a:r>
              <a:rPr lang="en-US" dirty="0"/>
              <a:t> </a:t>
            </a:r>
            <a:r>
              <a:rPr lang="en-US" dirty="0" err="1"/>
              <a:t>mis</a:t>
            </a:r>
            <a:r>
              <a:rPr lang="en-US" dirty="0"/>
              <a:t> </a:t>
            </a:r>
            <a:r>
              <a:rPr lang="en-US" dirty="0" err="1"/>
              <a:t>sampai</a:t>
            </a:r>
            <a:r>
              <a:rPr lang="en-US" dirty="0"/>
              <a:t> 15 </a:t>
            </a:r>
            <a:r>
              <a:rPr lang="en-US" dirty="0" err="1"/>
              <a:t>tahun</a:t>
            </a:r>
            <a:r>
              <a:rPr lang="en-US" dirty="0"/>
              <a:t> </a:t>
            </a:r>
            <a:r>
              <a:rPr lang="en-US" dirty="0" err="1"/>
              <a:t>mendatang</a:t>
            </a:r>
            <a:r>
              <a:rPr lang="en-US" dirty="0"/>
              <a:t>  </a:t>
            </a:r>
            <a:endParaRPr lang="en-US" i="1" dirty="0"/>
          </a:p>
          <a:p>
            <a:endParaRPr lang="id-ID" dirty="0"/>
          </a:p>
        </p:txBody>
      </p:sp>
    </p:spTree>
    <p:extLst>
      <p:ext uri="{BB962C8B-B14F-4D97-AF65-F5344CB8AC3E}">
        <p14:creationId xmlns:p14="http://schemas.microsoft.com/office/powerpoint/2010/main" val="25087185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1791</Words>
  <Application>Microsoft Office PowerPoint</Application>
  <PresentationFormat>On-screen Show (4:3)</PresentationFormat>
  <Paragraphs>123</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KEMAMPUAN AKHIR YANG DIHARAPKAN</vt:lpstr>
      <vt:lpstr>Jenis penelitian</vt:lpstr>
      <vt:lpstr>Jenis penelitian</vt:lpstr>
      <vt:lpstr>Jenis penelitian</vt:lpstr>
      <vt:lpstr>Jenis penelitian</vt:lpstr>
      <vt:lpstr>Jenis penelitian</vt:lpstr>
      <vt:lpstr>Jenis penelitian</vt:lpstr>
      <vt:lpstr>Jenis penelitian</vt:lpstr>
      <vt:lpstr>Jenis penelitian</vt:lpstr>
      <vt:lpstr>Jenis penelitian</vt:lpstr>
      <vt:lpstr>Jenis penelitian</vt:lpstr>
      <vt:lpstr>Hipotesis</vt:lpstr>
      <vt:lpstr>Hipotesis</vt:lpstr>
      <vt:lpstr>Hipotesis</vt:lpstr>
      <vt:lpstr>Syarat Hipotesis</vt:lpstr>
      <vt:lpstr>Jenis Hipotesis</vt:lpstr>
      <vt:lpstr>Jenis Hipotesis</vt:lpstr>
      <vt:lpstr>Bentuk Hipotesis</vt:lpstr>
      <vt:lpstr>Bentuk Hipotesis</vt:lpstr>
      <vt:lpstr>Bentuk Hipotesis</vt:lpstr>
      <vt:lpstr>Bentuk Hipotesis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Staff</cp:lastModifiedBy>
  <cp:revision>13</cp:revision>
  <dcterms:created xsi:type="dcterms:W3CDTF">2017-04-01T06:52:20Z</dcterms:created>
  <dcterms:modified xsi:type="dcterms:W3CDTF">2017-10-25T04:27:03Z</dcterms:modified>
</cp:coreProperties>
</file>