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5" r:id="rId3"/>
    <p:sldId id="266" r:id="rId4"/>
    <p:sldId id="267" r:id="rId5"/>
    <p:sldId id="269" r:id="rId6"/>
    <p:sldId id="270" r:id="rId7"/>
    <p:sldId id="268" r:id="rId8"/>
    <p:sldId id="271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92F045-DAF9-470D-ABC5-D053804D65AB}" type="doc">
      <dgm:prSet loTypeId="urn:microsoft.com/office/officeart/2005/8/layout/vList2" loCatId="list" qsTypeId="urn:microsoft.com/office/officeart/2005/8/quickstyle/3d1" qsCatId="3D" csTypeId="urn:microsoft.com/office/officeart/2005/8/colors/accent1_4" csCatId="accent1" phldr="1"/>
      <dgm:spPr/>
    </dgm:pt>
    <dgm:pt modelId="{031EE797-DF53-4219-AC75-3FAE48E1724D}">
      <dgm:prSet phldrT="[Text]"/>
      <dgm:spPr/>
      <dgm:t>
        <a:bodyPr/>
        <a:lstStyle/>
        <a:p>
          <a:pPr algn="ctr"/>
          <a:r>
            <a:rPr lang="id-ID" dirty="0" smtClean="0"/>
            <a:t>Mahasiswa </a:t>
          </a:r>
          <a:r>
            <a:rPr lang="id-ID" dirty="0" smtClean="0"/>
            <a:t>mampu</a:t>
          </a:r>
          <a:r>
            <a:rPr lang="en-US" dirty="0" smtClean="0"/>
            <a:t> </a:t>
          </a:r>
          <a:r>
            <a:rPr lang="en-US" dirty="0" err="1" smtClean="0"/>
            <a:t>menguraikan</a:t>
          </a:r>
          <a:r>
            <a:rPr lang="en-US" dirty="0" smtClean="0"/>
            <a:t> </a:t>
          </a:r>
          <a:r>
            <a:rPr lang="en-US" dirty="0" err="1" smtClean="0"/>
            <a:t>etika</a:t>
          </a:r>
          <a:r>
            <a:rPr lang="en-US" dirty="0" smtClean="0"/>
            <a:t> </a:t>
          </a:r>
          <a:r>
            <a:rPr lang="en-US" dirty="0" err="1" smtClean="0"/>
            <a:t>penelitian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endParaRPr lang="en-US" dirty="0"/>
        </a:p>
      </dgm:t>
    </dgm:pt>
    <dgm:pt modelId="{B010DD37-1D05-4804-926D-86C704E62EC3}" type="par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24C06427-E34D-47E4-BE76-9939DA3BED92}" type="sibTrans" cxnId="{70C8D4E8-827C-4270-9188-E52D56401977}">
      <dgm:prSet/>
      <dgm:spPr/>
      <dgm:t>
        <a:bodyPr/>
        <a:lstStyle/>
        <a:p>
          <a:pPr algn="ctr"/>
          <a:endParaRPr lang="en-US"/>
        </a:p>
      </dgm:t>
    </dgm:pt>
    <dgm:pt modelId="{542F87D6-02B1-4D92-A2A4-43886DEF8D49}" type="pres">
      <dgm:prSet presAssocID="{2692F045-DAF9-470D-ABC5-D053804D65AB}" presName="linear" presStyleCnt="0">
        <dgm:presLayoutVars>
          <dgm:animLvl val="lvl"/>
          <dgm:resizeHandles val="exact"/>
        </dgm:presLayoutVars>
      </dgm:prSet>
      <dgm:spPr/>
    </dgm:pt>
    <dgm:pt modelId="{41E11F48-32EF-4182-952E-6FF5F4563A00}" type="pres">
      <dgm:prSet presAssocID="{031EE797-DF53-4219-AC75-3FAE48E1724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BB8950-CAA1-4E78-B58B-8F70C9F9D891}" type="presOf" srcId="{2692F045-DAF9-470D-ABC5-D053804D65AB}" destId="{542F87D6-02B1-4D92-A2A4-43886DEF8D49}" srcOrd="0" destOrd="0" presId="urn:microsoft.com/office/officeart/2005/8/layout/vList2"/>
    <dgm:cxn modelId="{70C8D4E8-827C-4270-9188-E52D56401977}" srcId="{2692F045-DAF9-470D-ABC5-D053804D65AB}" destId="{031EE797-DF53-4219-AC75-3FAE48E1724D}" srcOrd="0" destOrd="0" parTransId="{B010DD37-1D05-4804-926D-86C704E62EC3}" sibTransId="{24C06427-E34D-47E4-BE76-9939DA3BED92}"/>
    <dgm:cxn modelId="{99963234-EAAD-4A1A-8BF4-ABAB5585D5D8}" type="presOf" srcId="{031EE797-DF53-4219-AC75-3FAE48E1724D}" destId="{41E11F48-32EF-4182-952E-6FF5F4563A00}" srcOrd="0" destOrd="0" presId="urn:microsoft.com/office/officeart/2005/8/layout/vList2"/>
    <dgm:cxn modelId="{49C9D186-60F0-4B56-949A-361690E33EEF}" type="presParOf" srcId="{542F87D6-02B1-4D92-A2A4-43886DEF8D49}" destId="{41E11F48-32EF-4182-952E-6FF5F4563A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1F48-32EF-4182-952E-6FF5F4563A00}">
      <dsp:nvSpPr>
        <dsp:cNvPr id="0" name=""/>
        <dsp:cNvSpPr/>
      </dsp:nvSpPr>
      <dsp:spPr>
        <a:xfrm>
          <a:off x="0" y="30060"/>
          <a:ext cx="5715000" cy="314028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dirty="0" smtClean="0"/>
            <a:t>Mahasiswa </a:t>
          </a:r>
          <a:r>
            <a:rPr lang="id-ID" sz="4400" kern="1200" dirty="0" smtClean="0"/>
            <a:t>mampu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menguraikan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etika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penelitian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dalam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bidang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kesehatan</a:t>
          </a:r>
          <a:endParaRPr lang="en-US" sz="4400" kern="1200" dirty="0"/>
        </a:p>
      </dsp:txBody>
      <dsp:txXfrm>
        <a:off x="153296" y="183356"/>
        <a:ext cx="5408408" cy="2833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FDA6E-0977-441D-B43D-18178606C995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1169-CC71-4366-9D2A-E9E4562E4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878553-C9CA-463E-9011-827D6D201E46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101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502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9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460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699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010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03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383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797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655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537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0C55-C565-44C1-BA29-7C7E11F09F9B}" type="datetimeFigureOut">
              <a:rPr lang="id-ID" smtClean="0"/>
              <a:pPr/>
              <a:t>15/11/2017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8879B-8629-421F-85C8-7BE7A6C8DB2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389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ETIKA PENELITIAN 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PERTEMUAN </a:t>
            </a:r>
            <a:r>
              <a:rPr lang="en-US" sz="1400" b="1" dirty="0" smtClean="0">
                <a:solidFill>
                  <a:schemeClr val="bg1"/>
                </a:solidFill>
              </a:rPr>
              <a:t>7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25850180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587793"/>
              </p:ext>
            </p:extLst>
          </p:nvPr>
        </p:nvGraphicFramePr>
        <p:xfrm>
          <a:off x="1905000" y="1905000"/>
          <a:ext cx="5715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Definisi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Etika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Etika berasal dari bahasa Yunani </a:t>
            </a:r>
            <a:r>
              <a:rPr lang="id-ID" b="1" dirty="0"/>
              <a:t>ethos</a:t>
            </a:r>
            <a:r>
              <a:rPr lang="id-ID" dirty="0"/>
              <a:t>. Istilah etika bila ditinjau dari aspek etimologis memiliki makna kebiasaan dan peraturan perilaku yang berlaku dalam masyarakat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/>
              <a:t>Menurut pandangan Sastrapratedja (2004), etika dalam konteks filsafat merupakan refleksi filsafati atas moralitas masyarakat sehingga etika disebut pula sebagai filsafat moral.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553785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Etika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Penelitian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Kesehatan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Rounded Rectangle 2"/>
          <p:cNvSpPr/>
          <p:nvPr/>
        </p:nvSpPr>
        <p:spPr>
          <a:xfrm>
            <a:off x="1403648" y="2636912"/>
            <a:ext cx="58326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Moralitas</a:t>
            </a:r>
            <a:r>
              <a:rPr lang="en-US" sz="4400" dirty="0"/>
              <a:t> </a:t>
            </a:r>
            <a:r>
              <a:rPr lang="en-US" sz="4400" dirty="0" err="1"/>
              <a:t>bagi</a:t>
            </a:r>
            <a:r>
              <a:rPr lang="en-US" sz="4400" dirty="0"/>
              <a:t> </a:t>
            </a:r>
            <a:r>
              <a:rPr lang="en-US" sz="4400" dirty="0" err="1"/>
              <a:t>peneliti</a:t>
            </a:r>
            <a:r>
              <a:rPr lang="en-US" sz="4400" dirty="0"/>
              <a:t> di </a:t>
            </a:r>
            <a:r>
              <a:rPr lang="en-US" sz="4400" dirty="0" err="1"/>
              <a:t>bidang</a:t>
            </a:r>
            <a:r>
              <a:rPr lang="en-US" sz="4400" dirty="0"/>
              <a:t> </a:t>
            </a:r>
            <a:r>
              <a:rPr lang="en-US" sz="4400" dirty="0" err="1"/>
              <a:t>kesehatan</a:t>
            </a:r>
            <a:endParaRPr lang="id-ID" sz="4400" dirty="0"/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88351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/>
              <a:t>Empat</a:t>
            </a:r>
            <a:r>
              <a:rPr lang="en-US" sz="3200" dirty="0"/>
              <a:t> </a:t>
            </a:r>
            <a:r>
              <a:rPr lang="en-US" sz="3200" dirty="0" err="1"/>
              <a:t>Isu</a:t>
            </a:r>
            <a:r>
              <a:rPr lang="en-US" sz="3200" dirty="0"/>
              <a:t> </a:t>
            </a:r>
            <a:r>
              <a:rPr lang="en-US" sz="3200" dirty="0" err="1"/>
              <a:t>pokok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err="1">
                <a:latin typeface="+mj-lt"/>
              </a:rPr>
              <a:t>Beficence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sym typeface="Wingdings" pitchFamily="2" charset="2"/>
              </a:rPr>
              <a:t> </a:t>
            </a:r>
            <a:r>
              <a:rPr lang="en-US" dirty="0" err="1">
                <a:latin typeface="+mj-lt"/>
                <a:sym typeface="Wingdings" pitchFamily="2" charset="2"/>
              </a:rPr>
              <a:t>kewajiban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untuk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menyeimbangkan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antara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keuntungan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dan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resiko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yg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harus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ditanggung</a:t>
            </a:r>
            <a:endParaRPr lang="en-US" dirty="0">
              <a:latin typeface="+mj-lt"/>
              <a:sym typeface="Wingdings" pitchFamily="2" charset="2"/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+mj-lt"/>
                <a:sym typeface="Wingdings" pitchFamily="2" charset="2"/>
              </a:rPr>
              <a:t>Non-maleficence </a:t>
            </a:r>
            <a:r>
              <a:rPr lang="en-US" dirty="0">
                <a:latin typeface="+mj-lt"/>
                <a:sym typeface="Wingdings" pitchFamily="2" charset="2"/>
              </a:rPr>
              <a:t> </a:t>
            </a:r>
            <a:r>
              <a:rPr lang="en-US" dirty="0" err="1">
                <a:latin typeface="+mj-lt"/>
                <a:sym typeface="Wingdings" pitchFamily="2" charset="2"/>
              </a:rPr>
              <a:t>kewajiban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utk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menghindari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hal-hal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atau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akibat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yg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tidak</a:t>
            </a:r>
            <a:r>
              <a:rPr lang="en-US" dirty="0" smtClean="0">
                <a:latin typeface="+mj-lt"/>
                <a:sym typeface="Wingdings" pitchFamily="2" charset="2"/>
              </a:rPr>
              <a:t> </a:t>
            </a:r>
            <a:r>
              <a:rPr lang="en-US" dirty="0" err="1" smtClean="0">
                <a:latin typeface="+mj-lt"/>
                <a:sym typeface="Wingdings" pitchFamily="2" charset="2"/>
              </a:rPr>
              <a:t>menyenangkan</a:t>
            </a:r>
            <a:endParaRPr lang="en-US" dirty="0">
              <a:latin typeface="+mj-lt"/>
              <a:sym typeface="Wingdings" pitchFamily="2" charset="2"/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err="1">
                <a:latin typeface="+mj-lt"/>
                <a:sym typeface="Wingdings" pitchFamily="2" charset="2"/>
              </a:rPr>
              <a:t>Menghargai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otonomi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subyek</a:t>
            </a:r>
            <a:endParaRPr lang="en-US" dirty="0">
              <a:latin typeface="+mj-lt"/>
              <a:sym typeface="Wingdings" pitchFamily="2" charset="2"/>
            </a:endParaRP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err="1">
                <a:latin typeface="+mj-lt"/>
                <a:sym typeface="Wingdings" pitchFamily="2" charset="2"/>
              </a:rPr>
              <a:t>Keadilan</a:t>
            </a:r>
            <a:r>
              <a:rPr lang="en-US" dirty="0">
                <a:latin typeface="+mj-lt"/>
                <a:sym typeface="Wingdings" pitchFamily="2" charset="2"/>
              </a:rPr>
              <a:t>  </a:t>
            </a:r>
            <a:r>
              <a:rPr lang="en-US" i="1" dirty="0">
                <a:latin typeface="+mj-lt"/>
                <a:sym typeface="Wingdings" pitchFamily="2" charset="2"/>
              </a:rPr>
              <a:t>fairness </a:t>
            </a:r>
            <a:r>
              <a:rPr lang="en-US" dirty="0" err="1">
                <a:latin typeface="+mj-lt"/>
                <a:sym typeface="Wingdings" pitchFamily="2" charset="2"/>
              </a:rPr>
              <a:t>bagi</a:t>
            </a:r>
            <a:r>
              <a:rPr lang="en-US" dirty="0">
                <a:latin typeface="+mj-lt"/>
                <a:sym typeface="Wingdings" pitchFamily="2" charset="2"/>
              </a:rPr>
              <a:t> </a:t>
            </a:r>
            <a:r>
              <a:rPr lang="en-US" dirty="0" err="1">
                <a:latin typeface="+mj-lt"/>
                <a:sym typeface="Wingdings" pitchFamily="2" charset="2"/>
              </a:rPr>
              <a:t>subyek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30823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Pelanggaran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Etik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b="1" dirty="0" err="1" smtClean="0">
                <a:latin typeface="+mj-lt"/>
              </a:rPr>
              <a:t>Pemalsuan</a:t>
            </a:r>
            <a:endParaRPr lang="en-US" b="1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id-ID" dirty="0"/>
              <a:t>Penyampaian suatu temuan tentang informasi yang tidak pernah </a:t>
            </a:r>
            <a:r>
              <a:rPr lang="id-ID" dirty="0" smtClean="0"/>
              <a:t>ada</a:t>
            </a:r>
            <a:endParaRPr lang="en-US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+mj-lt"/>
              </a:rPr>
              <a:t>2. </a:t>
            </a:r>
            <a:r>
              <a:rPr lang="id-ID" b="1" dirty="0"/>
              <a:t> Manipulasi desain atau </a:t>
            </a:r>
            <a:r>
              <a:rPr lang="id-ID" b="1" dirty="0" smtClean="0"/>
              <a:t>metode</a:t>
            </a:r>
            <a:endParaRPr lang="en-US" b="1" dirty="0" smtClean="0"/>
          </a:p>
          <a:p>
            <a:pPr marL="0" indent="0">
              <a:buNone/>
              <a:defRPr/>
            </a:pPr>
            <a:r>
              <a:rPr lang="id-ID" dirty="0"/>
              <a:t>Secara sengaja merencanakan desain studi atau metode pengumpulan data, sehingga hasil menjadi bias terhadap hipotesis penelitian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1346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Pelanggaran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Etik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 smtClean="0">
                <a:latin typeface="+mj-lt"/>
              </a:rPr>
              <a:t>3. </a:t>
            </a:r>
            <a:r>
              <a:rPr lang="id-ID" b="1" dirty="0"/>
              <a:t>Menahan atau memanipulasi data secara </a:t>
            </a:r>
            <a:r>
              <a:rPr lang="id-ID" b="1" dirty="0" smtClean="0"/>
              <a:t>selektif</a:t>
            </a:r>
            <a:endParaRPr lang="en-US" b="1" dirty="0" smtClean="0"/>
          </a:p>
          <a:p>
            <a:pPr marL="0" indent="0">
              <a:buNone/>
              <a:defRPr/>
            </a:pPr>
            <a:r>
              <a:rPr lang="id-ID" dirty="0"/>
              <a:t>Memilih hanya data yang konsisten dengan hipotesis penelitian dan membuang yang </a:t>
            </a:r>
            <a:r>
              <a:rPr lang="id-ID" dirty="0" smtClean="0"/>
              <a:t>lainnya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b="1" dirty="0" smtClean="0">
                <a:latin typeface="+mj-lt"/>
              </a:rPr>
              <a:t>4. </a:t>
            </a:r>
            <a:r>
              <a:rPr lang="id-ID" b="1" dirty="0" smtClean="0"/>
              <a:t> Plagiat</a:t>
            </a:r>
            <a:endParaRPr lang="en-US" b="1" dirty="0" smtClean="0"/>
          </a:p>
          <a:p>
            <a:pPr marL="0" indent="0">
              <a:buNone/>
              <a:defRPr/>
            </a:pPr>
            <a:r>
              <a:rPr lang="id-ID" dirty="0" smtClean="0"/>
              <a:t>Secara sengaja menggunakan hasil atau ide orang lain sebagai miliknya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4303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/>
              <a:t>Poin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beretika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Kejujuran</a:t>
            </a:r>
            <a:endParaRPr lang="en-US" dirty="0" smtClean="0"/>
          </a:p>
          <a:p>
            <a:r>
              <a:rPr lang="en-US" dirty="0" err="1" smtClean="0"/>
              <a:t>Objektifitas</a:t>
            </a:r>
            <a:endParaRPr lang="en-US" dirty="0" smtClean="0"/>
          </a:p>
          <a:p>
            <a:r>
              <a:rPr lang="en-US" dirty="0" err="1" smtClean="0"/>
              <a:t>Integritas</a:t>
            </a:r>
            <a:endParaRPr lang="en-US" dirty="0" smtClean="0"/>
          </a:p>
          <a:p>
            <a:r>
              <a:rPr lang="en-US" dirty="0" err="1" smtClean="0"/>
              <a:t>Ketelitan</a:t>
            </a:r>
            <a:endParaRPr lang="en-US" dirty="0" smtClean="0"/>
          </a:p>
          <a:p>
            <a:r>
              <a:rPr lang="en-US" dirty="0" err="1" smtClean="0"/>
              <a:t>Keterbukaan</a:t>
            </a:r>
            <a:endParaRPr lang="en-US" dirty="0" smtClean="0"/>
          </a:p>
          <a:p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HAKI</a:t>
            </a:r>
          </a:p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endParaRPr lang="en-US" dirty="0" smtClean="0"/>
          </a:p>
          <a:p>
            <a:r>
              <a:rPr lang="en-US" dirty="0" err="1" smtClean="0"/>
              <a:t>Kompetensi</a:t>
            </a:r>
            <a:endParaRPr lang="en-US" dirty="0" smtClean="0"/>
          </a:p>
          <a:p>
            <a:r>
              <a:rPr lang="en-US" dirty="0" err="1" smtClean="0"/>
              <a:t>Legalitas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/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endParaRPr lang="en-US" dirty="0" smtClean="0"/>
          </a:p>
          <a:p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59135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164</Words>
  <Application>Microsoft Office PowerPoint</Application>
  <PresentationFormat>On-screen Show (4:3)</PresentationFormat>
  <Paragraphs>49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KEMAMPUAN AKHIR YANG DIHARAPKAN</vt:lpstr>
      <vt:lpstr>Definisi Etika</vt:lpstr>
      <vt:lpstr>Etika Penelitian Kesehatan</vt:lpstr>
      <vt:lpstr>Empat Isu pokok</vt:lpstr>
      <vt:lpstr>Pelanggaran Etik</vt:lpstr>
      <vt:lpstr>Pelanggaran Etik</vt:lpstr>
      <vt:lpstr>Poin penting menjadi peneliti yang beretika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Staff</cp:lastModifiedBy>
  <cp:revision>14</cp:revision>
  <dcterms:created xsi:type="dcterms:W3CDTF">2017-04-01T06:52:20Z</dcterms:created>
  <dcterms:modified xsi:type="dcterms:W3CDTF">2017-11-15T04:05:56Z</dcterms:modified>
</cp:coreProperties>
</file>