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5" r:id="rId3"/>
    <p:sldId id="266" r:id="rId4"/>
    <p:sldId id="267" r:id="rId5"/>
    <p:sldId id="269" r:id="rId6"/>
    <p:sldId id="270" r:id="rId7"/>
    <p:sldId id="268" r:id="rId8"/>
    <p:sldId id="271" r:id="rId9"/>
    <p:sldId id="272" r:id="rId10"/>
    <p:sldId id="274" r:id="rId11"/>
    <p:sldId id="273" r:id="rId12"/>
    <p:sldId id="276" r:id="rId13"/>
    <p:sldId id="275"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6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2F045-DAF9-470D-ABC5-D053804D65AB}" type="doc">
      <dgm:prSet loTypeId="urn:microsoft.com/office/officeart/2005/8/layout/vList2" loCatId="list" qsTypeId="urn:microsoft.com/office/officeart/2005/8/quickstyle/3d1" qsCatId="3D" csTypeId="urn:microsoft.com/office/officeart/2005/8/colors/accent1_4" csCatId="accent1" phldr="1"/>
      <dgm:spPr/>
    </dgm:pt>
    <dgm:pt modelId="{031EE797-DF53-4219-AC75-3FAE48E1724D}">
      <dgm:prSet phldrT="[Text]"/>
      <dgm:spPr/>
      <dgm:t>
        <a:bodyPr/>
        <a:lstStyle/>
        <a:p>
          <a:pPr algn="ctr"/>
          <a:r>
            <a:rPr lang="id-ID" dirty="0" smtClean="0"/>
            <a:t>Mahasiswa mampu</a:t>
          </a:r>
          <a:r>
            <a:rPr lang="en-US" dirty="0" smtClean="0"/>
            <a:t> </a:t>
          </a:r>
          <a:r>
            <a:rPr lang="en-US" dirty="0" err="1" smtClean="0"/>
            <a:t>menguraikan</a:t>
          </a:r>
          <a:r>
            <a:rPr lang="en-US" dirty="0" smtClean="0"/>
            <a:t> </a:t>
          </a:r>
          <a:r>
            <a:rPr lang="en-US" dirty="0" err="1" smtClean="0"/>
            <a:t>etika</a:t>
          </a:r>
          <a:r>
            <a:rPr lang="en-US" dirty="0" smtClean="0"/>
            <a:t> </a:t>
          </a:r>
          <a:r>
            <a:rPr lang="en-US" dirty="0" err="1" smtClean="0"/>
            <a:t>penelitian</a:t>
          </a:r>
          <a:r>
            <a:rPr lang="en-US" dirty="0" smtClean="0"/>
            <a:t> </a:t>
          </a:r>
          <a:r>
            <a:rPr lang="en-US" dirty="0" err="1" smtClean="0"/>
            <a:t>dalam</a:t>
          </a:r>
          <a:r>
            <a:rPr lang="en-US" dirty="0" smtClean="0"/>
            <a:t> </a:t>
          </a:r>
          <a:r>
            <a:rPr lang="en-US" dirty="0" err="1" smtClean="0"/>
            <a:t>bidang</a:t>
          </a:r>
          <a:r>
            <a:rPr lang="en-US" dirty="0" smtClean="0"/>
            <a:t> </a:t>
          </a:r>
          <a:r>
            <a:rPr lang="en-US" dirty="0" err="1" smtClean="0"/>
            <a:t>kesehatan</a:t>
          </a:r>
          <a:endParaRPr lang="en-US" dirty="0"/>
        </a:p>
      </dgm:t>
    </dgm:pt>
    <dgm:pt modelId="{B010DD37-1D05-4804-926D-86C704E62EC3}" type="parTrans" cxnId="{70C8D4E8-827C-4270-9188-E52D56401977}">
      <dgm:prSet/>
      <dgm:spPr/>
      <dgm:t>
        <a:bodyPr/>
        <a:lstStyle/>
        <a:p>
          <a:pPr algn="ctr"/>
          <a:endParaRPr lang="en-US"/>
        </a:p>
      </dgm:t>
    </dgm:pt>
    <dgm:pt modelId="{24C06427-E34D-47E4-BE76-9939DA3BED92}" type="sibTrans" cxnId="{70C8D4E8-827C-4270-9188-E52D56401977}">
      <dgm:prSet/>
      <dgm:spPr/>
      <dgm:t>
        <a:bodyPr/>
        <a:lstStyle/>
        <a:p>
          <a:pPr algn="ctr"/>
          <a:endParaRPr lang="en-US"/>
        </a:p>
      </dgm:t>
    </dgm:pt>
    <dgm:pt modelId="{542F87D6-02B1-4D92-A2A4-43886DEF8D49}" type="pres">
      <dgm:prSet presAssocID="{2692F045-DAF9-470D-ABC5-D053804D65AB}" presName="linear" presStyleCnt="0">
        <dgm:presLayoutVars>
          <dgm:animLvl val="lvl"/>
          <dgm:resizeHandles val="exact"/>
        </dgm:presLayoutVars>
      </dgm:prSet>
      <dgm:spPr/>
    </dgm:pt>
    <dgm:pt modelId="{41E11F48-32EF-4182-952E-6FF5F4563A00}" type="pres">
      <dgm:prSet presAssocID="{031EE797-DF53-4219-AC75-3FAE48E1724D}" presName="parentText" presStyleLbl="node1" presStyleIdx="0" presStyleCnt="1">
        <dgm:presLayoutVars>
          <dgm:chMax val="0"/>
          <dgm:bulletEnabled val="1"/>
        </dgm:presLayoutVars>
      </dgm:prSet>
      <dgm:spPr/>
      <dgm:t>
        <a:bodyPr/>
        <a:lstStyle/>
        <a:p>
          <a:endParaRPr lang="en-US"/>
        </a:p>
      </dgm:t>
    </dgm:pt>
  </dgm:ptLst>
  <dgm:cxnLst>
    <dgm:cxn modelId="{D1BB8950-CAA1-4E78-B58B-8F70C9F9D891}" type="presOf" srcId="{2692F045-DAF9-470D-ABC5-D053804D65AB}" destId="{542F87D6-02B1-4D92-A2A4-43886DEF8D49}" srcOrd="0" destOrd="0" presId="urn:microsoft.com/office/officeart/2005/8/layout/vList2"/>
    <dgm:cxn modelId="{70C8D4E8-827C-4270-9188-E52D56401977}" srcId="{2692F045-DAF9-470D-ABC5-D053804D65AB}" destId="{031EE797-DF53-4219-AC75-3FAE48E1724D}" srcOrd="0" destOrd="0" parTransId="{B010DD37-1D05-4804-926D-86C704E62EC3}" sibTransId="{24C06427-E34D-47E4-BE76-9939DA3BED92}"/>
    <dgm:cxn modelId="{99963234-EAAD-4A1A-8BF4-ABAB5585D5D8}" type="presOf" srcId="{031EE797-DF53-4219-AC75-3FAE48E1724D}" destId="{41E11F48-32EF-4182-952E-6FF5F4563A00}" srcOrd="0" destOrd="0" presId="urn:microsoft.com/office/officeart/2005/8/layout/vList2"/>
    <dgm:cxn modelId="{49C9D186-60F0-4B56-949A-361690E33EEF}" type="presParOf" srcId="{542F87D6-02B1-4D92-A2A4-43886DEF8D49}" destId="{41E11F48-32EF-4182-952E-6FF5F4563A00}"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11F48-32EF-4182-952E-6FF5F4563A00}">
      <dsp:nvSpPr>
        <dsp:cNvPr id="0" name=""/>
        <dsp:cNvSpPr/>
      </dsp:nvSpPr>
      <dsp:spPr>
        <a:xfrm>
          <a:off x="0" y="30060"/>
          <a:ext cx="5715000" cy="3140280"/>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id-ID" sz="4400" kern="1200" dirty="0" smtClean="0"/>
            <a:t>Mahasiswa mampu</a:t>
          </a:r>
          <a:r>
            <a:rPr lang="en-US" sz="4400" kern="1200" dirty="0" smtClean="0"/>
            <a:t> </a:t>
          </a:r>
          <a:r>
            <a:rPr lang="en-US" sz="4400" kern="1200" dirty="0" err="1" smtClean="0"/>
            <a:t>menguraikan</a:t>
          </a:r>
          <a:r>
            <a:rPr lang="en-US" sz="4400" kern="1200" dirty="0" smtClean="0"/>
            <a:t> </a:t>
          </a:r>
          <a:r>
            <a:rPr lang="en-US" sz="4400" kern="1200" dirty="0" err="1" smtClean="0"/>
            <a:t>etika</a:t>
          </a:r>
          <a:r>
            <a:rPr lang="en-US" sz="4400" kern="1200" dirty="0" smtClean="0"/>
            <a:t> </a:t>
          </a:r>
          <a:r>
            <a:rPr lang="en-US" sz="4400" kern="1200" dirty="0" err="1" smtClean="0"/>
            <a:t>penelitian</a:t>
          </a:r>
          <a:r>
            <a:rPr lang="en-US" sz="4400" kern="1200" dirty="0" smtClean="0"/>
            <a:t> </a:t>
          </a:r>
          <a:r>
            <a:rPr lang="en-US" sz="4400" kern="1200" dirty="0" err="1" smtClean="0"/>
            <a:t>dalam</a:t>
          </a:r>
          <a:r>
            <a:rPr lang="en-US" sz="4400" kern="1200" dirty="0" smtClean="0"/>
            <a:t> </a:t>
          </a:r>
          <a:r>
            <a:rPr lang="en-US" sz="4400" kern="1200" dirty="0" err="1" smtClean="0"/>
            <a:t>bidang</a:t>
          </a:r>
          <a:r>
            <a:rPr lang="en-US" sz="4400" kern="1200" dirty="0" smtClean="0"/>
            <a:t> </a:t>
          </a:r>
          <a:r>
            <a:rPr lang="en-US" sz="4400" kern="1200" dirty="0" err="1" smtClean="0"/>
            <a:t>kesehatan</a:t>
          </a:r>
          <a:endParaRPr lang="en-US" sz="4400" kern="1200" dirty="0"/>
        </a:p>
      </dsp:txBody>
      <dsp:txXfrm>
        <a:off x="153296" y="183356"/>
        <a:ext cx="5408408" cy="2833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2FDA6E-0977-441D-B43D-18178606C995}" type="datetimeFigureOut">
              <a:rPr lang="en-US" smtClean="0"/>
              <a:pPr/>
              <a:t>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0F1169-CC71-4366-9D2A-E9E4562E48D6}" type="slidenum">
              <a:rPr lang="en-US" smtClean="0"/>
              <a:pPr/>
              <a:t>‹#›</a:t>
            </a:fld>
            <a:endParaRPr lang="en-US"/>
          </a:p>
        </p:txBody>
      </p:sp>
    </p:spTree>
    <p:extLst>
      <p:ext uri="{BB962C8B-B14F-4D97-AF65-F5344CB8AC3E}">
        <p14:creationId xmlns:p14="http://schemas.microsoft.com/office/powerpoint/2010/main" val="27026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13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56101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65502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16329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286460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390699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3750109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347035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429383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312797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109655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B0C55-C565-44C1-BA29-7C7E11F09F9B}" type="datetimeFigureOut">
              <a:rPr lang="id-ID" smtClean="0"/>
              <a:pPr/>
              <a:t>09/12/2017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121537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B0C55-C565-44C1-BA29-7C7E11F09F9B}" type="datetimeFigureOut">
              <a:rPr lang="id-ID" smtClean="0"/>
              <a:pPr/>
              <a:t>09/12/2017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8879B-8629-421F-85C8-7BE7A6C8DB22}" type="slidenum">
              <a:rPr lang="id-ID" smtClean="0"/>
              <a:pPr/>
              <a:t>‹#›</a:t>
            </a:fld>
            <a:endParaRPr lang="id-ID"/>
          </a:p>
        </p:txBody>
      </p:sp>
    </p:spTree>
    <p:extLst>
      <p:ext uri="{BB962C8B-B14F-4D97-AF65-F5344CB8AC3E}">
        <p14:creationId xmlns:p14="http://schemas.microsoft.com/office/powerpoint/2010/main" val="2263891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984885"/>
          </a:xfrm>
          <a:prstGeom prst="rect">
            <a:avLst/>
          </a:prstGeom>
          <a:noFill/>
          <a:ln w="9525">
            <a:noFill/>
            <a:miter lim="800000"/>
            <a:headEnd/>
            <a:tailEnd/>
          </a:ln>
        </p:spPr>
        <p:txBody>
          <a:bodyPr>
            <a:spAutoFit/>
          </a:bodyPr>
          <a:lstStyle/>
          <a:p>
            <a:pPr marL="342900" indent="-342900" algn="ctr">
              <a:defRPr/>
            </a:pPr>
            <a:r>
              <a:rPr lang="en-US" sz="1600" b="1" dirty="0" smtClean="0">
                <a:solidFill>
                  <a:schemeClr val="bg1"/>
                </a:solidFill>
              </a:rPr>
              <a:t>ETIKA PENELITIAN </a:t>
            </a:r>
            <a:endParaRPr lang="en-US" sz="1600" b="1" dirty="0">
              <a:solidFill>
                <a:schemeClr val="bg1"/>
              </a:solidFill>
            </a:endParaRPr>
          </a:p>
          <a:p>
            <a:pPr algn="ctr">
              <a:defRPr/>
            </a:pPr>
            <a:endParaRPr lang="id-ID" sz="1400" b="1" smtClean="0">
              <a:solidFill>
                <a:schemeClr val="bg1"/>
              </a:solidFill>
            </a:endParaRPr>
          </a:p>
          <a:p>
            <a:pPr algn="ctr">
              <a:defRPr/>
            </a:pPr>
            <a:r>
              <a:rPr lang="en-US" sz="1400" b="1" smtClean="0">
                <a:solidFill>
                  <a:schemeClr val="bg1"/>
                </a:solidFill>
              </a:rPr>
              <a:t>NAURI </a:t>
            </a:r>
            <a:r>
              <a:rPr lang="en-US" sz="1400" b="1" dirty="0">
                <a:solidFill>
                  <a:schemeClr val="bg1"/>
                </a:solidFill>
              </a:rPr>
              <a:t>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258501802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id-ID" sz="3200" dirty="0" smtClean="0"/>
              <a:t>8 Unsur Pokok PSP</a:t>
            </a:r>
            <a:endParaRPr lang="en-US" sz="3200" dirty="0" smtClean="0">
              <a:cs typeface="Arial" charset="0"/>
            </a:endParaRPr>
          </a:p>
        </p:txBody>
      </p:sp>
      <p:sp>
        <p:nvSpPr>
          <p:cNvPr id="3" name="Content Placeholder 2"/>
          <p:cNvSpPr>
            <a:spLocks noGrp="1"/>
          </p:cNvSpPr>
          <p:nvPr>
            <p:ph idx="1"/>
          </p:nvPr>
        </p:nvSpPr>
        <p:spPr/>
        <p:txBody>
          <a:bodyPr>
            <a:normAutofit/>
          </a:bodyPr>
          <a:lstStyle/>
          <a:p>
            <a:pPr marL="971550" lvl="1" indent="-514350">
              <a:buAutoNum type="arabicPeriod"/>
            </a:pPr>
            <a:r>
              <a:rPr lang="id-ID" dirty="0" smtClean="0"/>
              <a:t>Deskripsi tentang penelitian</a:t>
            </a:r>
          </a:p>
          <a:p>
            <a:pPr marL="971550" lvl="1" indent="-514350">
              <a:buAutoNum type="arabicPeriod"/>
            </a:pPr>
            <a:r>
              <a:rPr lang="id-ID" dirty="0" smtClean="0"/>
              <a:t>Risiko dan ketidaknyamanan</a:t>
            </a:r>
          </a:p>
          <a:p>
            <a:pPr marL="971550" lvl="1" indent="-514350">
              <a:buAutoNum type="arabicPeriod"/>
            </a:pPr>
            <a:r>
              <a:rPr lang="id-ID" dirty="0" smtClean="0"/>
              <a:t>Manfaat </a:t>
            </a:r>
            <a:r>
              <a:rPr lang="id-ID" i="1" dirty="0" smtClean="0"/>
              <a:t>(Potential Benefits)</a:t>
            </a:r>
          </a:p>
          <a:p>
            <a:pPr marL="971550" lvl="1" indent="-514350">
              <a:buAutoNum type="arabicPeriod"/>
            </a:pPr>
            <a:r>
              <a:rPr lang="id-ID" dirty="0" smtClean="0"/>
              <a:t>Alternatif prosedur</a:t>
            </a:r>
          </a:p>
          <a:p>
            <a:pPr marL="971550" lvl="1" indent="-514350">
              <a:buAutoNum type="arabicPeriod"/>
            </a:pPr>
            <a:r>
              <a:rPr lang="id-ID" dirty="0" smtClean="0"/>
              <a:t>Jaminan kerahasiaan</a:t>
            </a:r>
          </a:p>
          <a:p>
            <a:pPr marL="971550" lvl="1" indent="-514350">
              <a:buAutoNum type="arabicPeriod"/>
            </a:pPr>
            <a:r>
              <a:rPr lang="id-ID" dirty="0" smtClean="0"/>
              <a:t>Kompensasi</a:t>
            </a:r>
          </a:p>
          <a:p>
            <a:pPr marL="971550" lvl="1" indent="-514350">
              <a:buAutoNum type="arabicPeriod"/>
            </a:pPr>
            <a:r>
              <a:rPr lang="id-ID" dirty="0" smtClean="0"/>
              <a:t>Kontak dari Peneliti</a:t>
            </a:r>
          </a:p>
          <a:p>
            <a:pPr marL="971550" lvl="1" indent="-514350">
              <a:buAutoNum type="arabicPeriod"/>
            </a:pPr>
            <a:r>
              <a:rPr lang="id-ID" dirty="0" smtClean="0"/>
              <a:t>Partisipasi sukarela</a:t>
            </a:r>
            <a:endParaRPr lang="id-ID" dirty="0"/>
          </a:p>
        </p:txBody>
      </p:sp>
    </p:spTree>
    <p:extLst>
      <p:ext uri="{BB962C8B-B14F-4D97-AF65-F5344CB8AC3E}">
        <p14:creationId xmlns:p14="http://schemas.microsoft.com/office/powerpoint/2010/main" val="3082236038"/>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id-ID" sz="3200" i="1" dirty="0" smtClean="0"/>
              <a:t>Informed Consent </a:t>
            </a:r>
            <a:endParaRPr lang="en-US" sz="3200" i="1" dirty="0" smtClean="0">
              <a:cs typeface="Arial" charset="0"/>
            </a:endParaRPr>
          </a:p>
        </p:txBody>
      </p:sp>
      <p:sp>
        <p:nvSpPr>
          <p:cNvPr id="3" name="Content Placeholder 2"/>
          <p:cNvSpPr>
            <a:spLocks noGrp="1"/>
          </p:cNvSpPr>
          <p:nvPr>
            <p:ph idx="1"/>
          </p:nvPr>
        </p:nvSpPr>
        <p:spPr/>
        <p:txBody>
          <a:bodyPr>
            <a:normAutofit/>
          </a:bodyPr>
          <a:lstStyle/>
          <a:p>
            <a:pPr marL="457200" lvl="1" indent="0">
              <a:buNone/>
            </a:pPr>
            <a:r>
              <a:rPr lang="id-ID" dirty="0" smtClean="0"/>
              <a:t>Yaitu pilihan sukarela seseorang untuk berpartisipasi dalam suatu penelitian berdasarkan pengertian yang akurat dan lengkap mengenai maksud, prosedur, risiko, keuntungan, alternatif, dan faktor lain yang mempengaruhi keputusan calon subjek untuk berpartisipasi dalam penelitian</a:t>
            </a:r>
            <a:endParaRPr lang="id-ID" dirty="0"/>
          </a:p>
        </p:txBody>
      </p:sp>
    </p:spTree>
    <p:extLst>
      <p:ext uri="{BB962C8B-B14F-4D97-AF65-F5344CB8AC3E}">
        <p14:creationId xmlns:p14="http://schemas.microsoft.com/office/powerpoint/2010/main" val="1084813525"/>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id-ID" sz="3200" dirty="0" smtClean="0">
                <a:cs typeface="Arial" charset="0"/>
              </a:rPr>
              <a:t>Contoh PSP</a:t>
            </a:r>
            <a:endParaRPr lang="en-US" sz="3200" dirty="0" smtClean="0">
              <a:cs typeface="Arial" charset="0"/>
            </a:endParaRPr>
          </a:p>
        </p:txBody>
      </p:sp>
      <p:sp>
        <p:nvSpPr>
          <p:cNvPr id="3" name="Content Placeholder 2"/>
          <p:cNvSpPr>
            <a:spLocks noGrp="1"/>
          </p:cNvSpPr>
          <p:nvPr>
            <p:ph idx="1"/>
          </p:nvPr>
        </p:nvSpPr>
        <p:spPr>
          <a:xfrm>
            <a:off x="457200" y="1600200"/>
            <a:ext cx="8229600" cy="4709120"/>
          </a:xfrm>
        </p:spPr>
        <p:txBody>
          <a:bodyPr>
            <a:normAutofit fontScale="55000" lnSpcReduction="20000"/>
          </a:bodyPr>
          <a:lstStyle/>
          <a:p>
            <a:pPr marL="457200" lvl="1" indent="0" algn="just">
              <a:buNone/>
            </a:pPr>
            <a:r>
              <a:rPr lang="id-ID" dirty="0" smtClean="0"/>
              <a:t>Selamat Pagi Bapak/Ibu,</a:t>
            </a:r>
          </a:p>
          <a:p>
            <a:pPr marL="457200" lvl="1" indent="0" algn="just">
              <a:buNone/>
            </a:pPr>
            <a:endParaRPr lang="id-ID" dirty="0"/>
          </a:p>
          <a:p>
            <a:pPr marL="457200" lvl="1" indent="266700" algn="just">
              <a:buNone/>
            </a:pPr>
            <a:r>
              <a:rPr lang="id-ID" dirty="0" smtClean="0"/>
              <a:t>Sebelumnya saya ingin memperkenalkan diri, Saya </a:t>
            </a:r>
            <a:r>
              <a:rPr lang="id-ID" b="1" dirty="0" smtClean="0"/>
              <a:t>A</a:t>
            </a:r>
            <a:r>
              <a:rPr lang="id-ID" dirty="0" smtClean="0"/>
              <a:t> dari Prodi Manajemen Informasi Kesehatan Universitas Esa Unggul. Saat ini saya sedang melakukan penelitian sebagai tugas akhir saya yang berjudul “Analisis Kepatuhan Tenaga Kesehatan dalam Pengisian Resume Medis Pasien Rawat Inap RS X”. Adapun tujuan dari penelitian ini adalah untuk menganalisis kepatuhan tenaga kesehatam dalam pengisian resume medis pasien rawat inap RS X dilihat dari faktor pengetahuan,  kebijakan, motivasi, dan dukungan organisai.</a:t>
            </a:r>
          </a:p>
          <a:p>
            <a:pPr marL="457200" lvl="1" indent="266700" algn="just">
              <a:buNone/>
            </a:pPr>
            <a:r>
              <a:rPr lang="id-ID" dirty="0" smtClean="0"/>
              <a:t>Bapak/Ibu akan mengisi kuesioner yang telah kami sediakan terdiri dari 30 pertanyaan terkait kepatuhan dan faktor-faktor yang mempengaruhinya selama </a:t>
            </a:r>
            <a:r>
              <a:rPr lang="id-ID" dirty="0" smtClean="0">
                <a:sym typeface="Symbol"/>
              </a:rPr>
              <a:t> 30 menit. Jika Bapak/Ibu kesulitan dalam memahami maksud dari pernyataaan pada kuesioner silahkan mengajukan pertanyaan kepada peneliti. Penelitian ini bersifat sukarela, artinya tidak ada paksaan bagi Bapak/Ibu untuk menyetujui berpartisipasi dalam peneltian ini. Setelah Bapak/Ibu menyetujui berpartisipasi dan telah mengisi kuesioner dengan lengkap, kami akan memberikan souvenir sebagai ucapan terimakasih kami atas partisipasi Bapak/Ibu.</a:t>
            </a:r>
          </a:p>
          <a:p>
            <a:pPr marL="457200" lvl="1" indent="266700" algn="just">
              <a:buNone/>
            </a:pPr>
            <a:r>
              <a:rPr lang="id-ID" dirty="0" smtClean="0">
                <a:sym typeface="Symbol"/>
              </a:rPr>
              <a:t>Segala bentuk data yang Bapak/Ibu berikan terkait peneltiian ini menjadi kerahasiaan penelitian. Adapun jikaterdapat hal yang ingin dikonfirmasi pada penelitian ini dapat menghubungi </a:t>
            </a:r>
            <a:r>
              <a:rPr lang="id-ID" b="1" dirty="0" smtClean="0">
                <a:sym typeface="Symbol"/>
              </a:rPr>
              <a:t>A (No. Hp 0812 3456 789) . </a:t>
            </a:r>
            <a:r>
              <a:rPr lang="id-ID" dirty="0" smtClean="0">
                <a:sym typeface="Symbol"/>
              </a:rPr>
              <a:t>Demikian yang kami sampaikan kami ucapkan terima kasih.</a:t>
            </a:r>
          </a:p>
          <a:p>
            <a:pPr marL="457200" lvl="1" indent="266700" algn="just">
              <a:buNone/>
            </a:pPr>
            <a:endParaRPr lang="id-ID" dirty="0">
              <a:sym typeface="Symbol"/>
            </a:endParaRPr>
          </a:p>
          <a:p>
            <a:pPr marL="457200" lvl="1" indent="266700" algn="just">
              <a:buNone/>
            </a:pPr>
            <a:r>
              <a:rPr lang="id-ID" dirty="0" smtClean="0">
                <a:sym typeface="Symbol"/>
              </a:rPr>
              <a:t>Hormat Saya,</a:t>
            </a:r>
          </a:p>
          <a:p>
            <a:pPr marL="457200" lvl="1" indent="266700" algn="just">
              <a:buNone/>
            </a:pPr>
            <a:endParaRPr lang="id-ID" dirty="0">
              <a:sym typeface="Symbol"/>
            </a:endParaRPr>
          </a:p>
          <a:p>
            <a:pPr marL="457200" lvl="1" indent="266700" algn="just">
              <a:buNone/>
            </a:pPr>
            <a:r>
              <a:rPr lang="id-ID" b="1" dirty="0" smtClean="0">
                <a:sym typeface="Symbol"/>
              </a:rPr>
              <a:t>A</a:t>
            </a:r>
            <a:endParaRPr lang="id-ID" b="1" dirty="0"/>
          </a:p>
        </p:txBody>
      </p:sp>
    </p:spTree>
    <p:extLst>
      <p:ext uri="{BB962C8B-B14F-4D97-AF65-F5344CB8AC3E}">
        <p14:creationId xmlns:p14="http://schemas.microsoft.com/office/powerpoint/2010/main" val="37968701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id-ID" sz="3200" dirty="0" smtClean="0">
                <a:cs typeface="Arial" charset="0"/>
              </a:rPr>
              <a:t>Contoh </a:t>
            </a:r>
            <a:r>
              <a:rPr lang="id-ID" sz="3200" i="1" dirty="0" smtClean="0">
                <a:cs typeface="Arial" charset="0"/>
              </a:rPr>
              <a:t>Informed Consent</a:t>
            </a:r>
            <a:endParaRPr lang="en-US" sz="3200" i="1" dirty="0" smtClean="0">
              <a:cs typeface="Arial" charset="0"/>
            </a:endParaRPr>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pPr marL="457200" lvl="1" indent="0" algn="just">
              <a:buNone/>
            </a:pPr>
            <a:r>
              <a:rPr lang="id-ID" dirty="0" smtClean="0"/>
              <a:t>Yang bertanda tangan dibawah ini</a:t>
            </a:r>
          </a:p>
          <a:p>
            <a:pPr marL="457200" lvl="1" indent="0" algn="just">
              <a:buNone/>
            </a:pPr>
            <a:r>
              <a:rPr lang="id-ID" dirty="0" smtClean="0"/>
              <a:t>Nama	: ............................</a:t>
            </a:r>
          </a:p>
          <a:p>
            <a:pPr marL="457200" lvl="1" indent="0" algn="just">
              <a:buNone/>
            </a:pPr>
            <a:r>
              <a:rPr lang="id-ID" dirty="0" smtClean="0"/>
              <a:t>Usia		: ............................</a:t>
            </a:r>
          </a:p>
          <a:p>
            <a:pPr marL="457200" lvl="1" indent="0" algn="just">
              <a:buNone/>
            </a:pPr>
            <a:r>
              <a:rPr lang="id-ID" dirty="0" smtClean="0"/>
              <a:t>Pekerjaan	: ............................</a:t>
            </a:r>
          </a:p>
          <a:p>
            <a:pPr marL="457200" lvl="1" indent="0" algn="just">
              <a:buNone/>
            </a:pPr>
            <a:r>
              <a:rPr lang="id-ID" dirty="0" smtClean="0"/>
              <a:t>Alamat	: ............................</a:t>
            </a:r>
          </a:p>
          <a:p>
            <a:pPr marL="457200" lvl="1" indent="0" algn="just">
              <a:buNone/>
            </a:pPr>
            <a:r>
              <a:rPr lang="id-ID" dirty="0" smtClean="0"/>
              <a:t>No. Hp	: ............................</a:t>
            </a:r>
          </a:p>
          <a:p>
            <a:pPr marL="457200" lvl="1" indent="0" algn="just">
              <a:buNone/>
            </a:pPr>
            <a:r>
              <a:rPr lang="id-ID" dirty="0" smtClean="0"/>
              <a:t>Telah menerima dan mengerti penjelasan penelitian </a:t>
            </a:r>
            <a:r>
              <a:rPr lang="id-ID" b="1" dirty="0" smtClean="0"/>
              <a:t>“Analisis </a:t>
            </a:r>
            <a:r>
              <a:rPr lang="id-ID" b="1" dirty="0"/>
              <a:t>Kepatuhan Tenaga Kesehatan dalam Pengisian Resume Medis Pasien Rawat Inap RS X</a:t>
            </a:r>
            <a:r>
              <a:rPr lang="id-ID" b="1" dirty="0" smtClean="0"/>
              <a:t>” </a:t>
            </a:r>
            <a:r>
              <a:rPr lang="id-ID" dirty="0" smtClean="0"/>
              <a:t>termasuk tujuan penelitian, keuntungan, dan kerahasiaan informasi. </a:t>
            </a:r>
          </a:p>
          <a:p>
            <a:pPr marL="457200" lvl="1" indent="0" algn="just">
              <a:buNone/>
            </a:pPr>
            <a:r>
              <a:rPr lang="id-ID" dirty="0" smtClean="0"/>
              <a:t>Dengan penuh kesadaran dan tanpa paksaan, saya bersedia berpartisipasi dalam penelitian ini. Demikian lembar persetujuan ini saya tanda tangani dengan penuh kesadaran dan tanpa paksaan</a:t>
            </a:r>
          </a:p>
          <a:p>
            <a:pPr marL="457200" lvl="1" indent="0" algn="r">
              <a:buNone/>
            </a:pPr>
            <a:r>
              <a:rPr lang="id-ID" dirty="0" smtClean="0"/>
              <a:t>Jakarta,............................... 2017</a:t>
            </a:r>
          </a:p>
          <a:p>
            <a:pPr marL="457200" lvl="1" indent="0" algn="r">
              <a:buNone/>
            </a:pPr>
            <a:endParaRPr lang="id-ID" dirty="0"/>
          </a:p>
          <a:p>
            <a:pPr marL="457200" lvl="1" indent="0" algn="r">
              <a:buNone/>
            </a:pPr>
            <a:endParaRPr lang="id-ID" dirty="0" smtClean="0"/>
          </a:p>
          <a:p>
            <a:pPr marL="457200" lvl="1" indent="0" algn="r">
              <a:buNone/>
            </a:pPr>
            <a:r>
              <a:rPr lang="id-ID" dirty="0" smtClean="0"/>
              <a:t>(Nama Responden)</a:t>
            </a:r>
          </a:p>
          <a:p>
            <a:pPr marL="457200" lvl="1" indent="0" algn="just">
              <a:buNone/>
            </a:pPr>
            <a:r>
              <a:rPr lang="id-ID" dirty="0" smtClean="0"/>
              <a:t>	</a:t>
            </a:r>
            <a:endParaRPr lang="id-ID" dirty="0"/>
          </a:p>
        </p:txBody>
      </p:sp>
    </p:spTree>
    <p:extLst>
      <p:ext uri="{BB962C8B-B14F-4D97-AF65-F5344CB8AC3E}">
        <p14:creationId xmlns:p14="http://schemas.microsoft.com/office/powerpoint/2010/main" val="185910262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5587793"/>
              </p:ext>
            </p:extLst>
          </p:nvPr>
        </p:nvGraphicFramePr>
        <p:xfrm>
          <a:off x="1905000" y="1905000"/>
          <a:ext cx="57150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en-US" sz="3200" dirty="0" err="1" smtClean="0">
                <a:latin typeface="Arial" charset="0"/>
                <a:cs typeface="Arial" charset="0"/>
              </a:rPr>
              <a:t>Definisi</a:t>
            </a:r>
            <a:r>
              <a:rPr lang="en-US" sz="3200" dirty="0" smtClean="0">
                <a:latin typeface="Arial" charset="0"/>
                <a:cs typeface="Arial" charset="0"/>
              </a:rPr>
              <a:t> </a:t>
            </a:r>
            <a:r>
              <a:rPr lang="en-US" sz="3200" dirty="0" err="1" smtClean="0">
                <a:latin typeface="Arial" charset="0"/>
                <a:cs typeface="Arial" charset="0"/>
              </a:rPr>
              <a:t>Etika</a:t>
            </a:r>
            <a:endParaRPr lang="en-US" sz="3200" dirty="0" smtClean="0">
              <a:latin typeface="Arial" charset="0"/>
              <a:cs typeface="Arial" charset="0"/>
            </a:endParaRPr>
          </a:p>
        </p:txBody>
      </p:sp>
      <p:sp>
        <p:nvSpPr>
          <p:cNvPr id="2" name="Content Placeholder 1"/>
          <p:cNvSpPr>
            <a:spLocks noGrp="1"/>
          </p:cNvSpPr>
          <p:nvPr>
            <p:ph idx="1"/>
          </p:nvPr>
        </p:nvSpPr>
        <p:spPr/>
        <p:txBody>
          <a:bodyPr>
            <a:normAutofit lnSpcReduction="10000"/>
          </a:bodyPr>
          <a:lstStyle/>
          <a:p>
            <a:r>
              <a:rPr lang="id-ID" dirty="0"/>
              <a:t>Etika berasal dari bahasa Yunani </a:t>
            </a:r>
            <a:r>
              <a:rPr lang="id-ID" b="1" dirty="0"/>
              <a:t>ethos</a:t>
            </a:r>
            <a:r>
              <a:rPr lang="id-ID" dirty="0"/>
              <a:t>. Istilah etika bila ditinjau dari aspek etimologis memiliki makna kebiasaan dan peraturan perilaku yang berlaku dalam masyarakat</a:t>
            </a:r>
            <a:r>
              <a:rPr lang="id-ID" dirty="0" smtClean="0"/>
              <a:t>.</a:t>
            </a:r>
            <a:endParaRPr lang="en-US" dirty="0" smtClean="0"/>
          </a:p>
          <a:p>
            <a:r>
              <a:rPr lang="id-ID" dirty="0"/>
              <a:t>Menurut pandangan Sastrapratedja (2004), etika dalam konteks filsafat merupakan refleksi filsafati atas moralitas masyarakat sehingga etika disebut pula sebagai filsafat moral.</a:t>
            </a:r>
          </a:p>
        </p:txBody>
      </p:sp>
    </p:spTree>
    <p:extLst>
      <p:ext uri="{BB962C8B-B14F-4D97-AF65-F5344CB8AC3E}">
        <p14:creationId xmlns:p14="http://schemas.microsoft.com/office/powerpoint/2010/main" val="425537859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en-US" sz="3200" dirty="0" err="1" smtClean="0">
                <a:latin typeface="Arial" charset="0"/>
                <a:cs typeface="Arial" charset="0"/>
              </a:rPr>
              <a:t>Etika</a:t>
            </a:r>
            <a:r>
              <a:rPr lang="en-US" sz="3200" dirty="0" smtClean="0">
                <a:latin typeface="Arial" charset="0"/>
                <a:cs typeface="Arial" charset="0"/>
              </a:rPr>
              <a:t> </a:t>
            </a:r>
            <a:r>
              <a:rPr lang="en-US" sz="3200" dirty="0" err="1" smtClean="0">
                <a:latin typeface="Arial" charset="0"/>
                <a:cs typeface="Arial" charset="0"/>
              </a:rPr>
              <a:t>Penelitian</a:t>
            </a:r>
            <a:r>
              <a:rPr lang="en-US" sz="3200" dirty="0" smtClean="0">
                <a:latin typeface="Arial" charset="0"/>
                <a:cs typeface="Arial" charset="0"/>
              </a:rPr>
              <a:t> </a:t>
            </a:r>
            <a:r>
              <a:rPr lang="en-US" sz="3200" dirty="0" err="1" smtClean="0">
                <a:latin typeface="Arial" charset="0"/>
                <a:cs typeface="Arial" charset="0"/>
              </a:rPr>
              <a:t>Kesehatan</a:t>
            </a:r>
            <a:endParaRPr lang="en-US" sz="3200" dirty="0" smtClean="0">
              <a:latin typeface="Arial" charset="0"/>
              <a:cs typeface="Arial" charset="0"/>
            </a:endParaRPr>
          </a:p>
        </p:txBody>
      </p:sp>
      <p:sp>
        <p:nvSpPr>
          <p:cNvPr id="2" name="Content Placeholder 1"/>
          <p:cNvSpPr>
            <a:spLocks noGrp="1"/>
          </p:cNvSpPr>
          <p:nvPr>
            <p:ph idx="1"/>
          </p:nvPr>
        </p:nvSpPr>
        <p:spPr/>
        <p:txBody>
          <a:bodyPr>
            <a:normAutofit/>
          </a:bodyPr>
          <a:lstStyle/>
          <a:p>
            <a:endParaRPr lang="id-ID" dirty="0"/>
          </a:p>
        </p:txBody>
      </p:sp>
      <p:sp>
        <p:nvSpPr>
          <p:cNvPr id="3" name="Rounded Rectangle 2"/>
          <p:cNvSpPr/>
          <p:nvPr/>
        </p:nvSpPr>
        <p:spPr>
          <a:xfrm>
            <a:off x="1403648" y="2636912"/>
            <a:ext cx="5832648"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t>Moralitas</a:t>
            </a:r>
            <a:r>
              <a:rPr lang="en-US" sz="4400" dirty="0"/>
              <a:t> </a:t>
            </a:r>
            <a:r>
              <a:rPr lang="en-US" sz="4400" dirty="0" err="1"/>
              <a:t>bagi</a:t>
            </a:r>
            <a:r>
              <a:rPr lang="en-US" sz="4400" dirty="0"/>
              <a:t> </a:t>
            </a:r>
            <a:r>
              <a:rPr lang="en-US" sz="4400" dirty="0" err="1"/>
              <a:t>peneliti</a:t>
            </a:r>
            <a:r>
              <a:rPr lang="en-US" sz="4400" dirty="0"/>
              <a:t> di </a:t>
            </a:r>
            <a:r>
              <a:rPr lang="en-US" sz="4400" dirty="0" err="1"/>
              <a:t>bidang</a:t>
            </a:r>
            <a:r>
              <a:rPr lang="en-US" sz="4400" dirty="0"/>
              <a:t> </a:t>
            </a:r>
            <a:r>
              <a:rPr lang="en-US" sz="4400" dirty="0" err="1"/>
              <a:t>kesehatan</a:t>
            </a:r>
            <a:endParaRPr lang="id-ID" sz="4400" dirty="0"/>
          </a:p>
          <a:p>
            <a:pPr algn="ctr"/>
            <a:endParaRPr lang="id-ID" dirty="0"/>
          </a:p>
        </p:txBody>
      </p:sp>
    </p:spTree>
    <p:extLst>
      <p:ext uri="{BB962C8B-B14F-4D97-AF65-F5344CB8AC3E}">
        <p14:creationId xmlns:p14="http://schemas.microsoft.com/office/powerpoint/2010/main" val="271883513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en-US" sz="3200" dirty="0" err="1"/>
              <a:t>Empat</a:t>
            </a:r>
            <a:r>
              <a:rPr lang="en-US" sz="3200" dirty="0"/>
              <a:t> </a:t>
            </a:r>
            <a:r>
              <a:rPr lang="en-US" sz="3200" dirty="0" err="1"/>
              <a:t>Isu</a:t>
            </a:r>
            <a:r>
              <a:rPr lang="en-US" sz="3200" dirty="0"/>
              <a:t> </a:t>
            </a:r>
            <a:r>
              <a:rPr lang="en-US" sz="3200" dirty="0" err="1"/>
              <a:t>pokok</a:t>
            </a:r>
            <a:endParaRPr lang="en-US" sz="3200" dirty="0" smtClean="0">
              <a:cs typeface="Arial" charset="0"/>
            </a:endParaRPr>
          </a:p>
        </p:txBody>
      </p:sp>
      <p:sp>
        <p:nvSpPr>
          <p:cNvPr id="2" name="Content Placeholder 1"/>
          <p:cNvSpPr>
            <a:spLocks noGrp="1"/>
          </p:cNvSpPr>
          <p:nvPr>
            <p:ph idx="1"/>
          </p:nvPr>
        </p:nvSpPr>
        <p:spPr/>
        <p:txBody>
          <a:bodyPr>
            <a:normAutofit/>
          </a:bodyPr>
          <a:lstStyle/>
          <a:p>
            <a:pPr marL="609600" indent="-609600">
              <a:buFont typeface="Wingdings" pitchFamily="2" charset="2"/>
              <a:buAutoNum type="arabicPeriod"/>
              <a:defRPr/>
            </a:pPr>
            <a:r>
              <a:rPr lang="en-US" dirty="0" smtClean="0">
                <a:latin typeface="+mj-lt"/>
              </a:rPr>
              <a:t>Be</a:t>
            </a:r>
            <a:r>
              <a:rPr lang="id-ID" dirty="0" smtClean="0">
                <a:latin typeface="+mj-lt"/>
              </a:rPr>
              <a:t>ne</a:t>
            </a:r>
            <a:r>
              <a:rPr lang="en-US" dirty="0" err="1" smtClean="0">
                <a:latin typeface="+mj-lt"/>
              </a:rPr>
              <a:t>ficence</a:t>
            </a:r>
            <a:r>
              <a:rPr lang="en-US" dirty="0" smtClean="0">
                <a:latin typeface="+mj-lt"/>
              </a:rPr>
              <a:t> </a:t>
            </a:r>
            <a:r>
              <a:rPr lang="en-US" dirty="0">
                <a:latin typeface="+mj-lt"/>
                <a:sym typeface="Wingdings" pitchFamily="2" charset="2"/>
              </a:rPr>
              <a:t> </a:t>
            </a:r>
            <a:r>
              <a:rPr lang="en-US" dirty="0" err="1">
                <a:latin typeface="+mj-lt"/>
                <a:sym typeface="Wingdings" pitchFamily="2" charset="2"/>
              </a:rPr>
              <a:t>kewajiban</a:t>
            </a:r>
            <a:r>
              <a:rPr lang="en-US" dirty="0">
                <a:latin typeface="+mj-lt"/>
                <a:sym typeface="Wingdings" pitchFamily="2" charset="2"/>
              </a:rPr>
              <a:t> </a:t>
            </a:r>
            <a:r>
              <a:rPr lang="en-US" dirty="0" err="1">
                <a:latin typeface="+mj-lt"/>
                <a:sym typeface="Wingdings" pitchFamily="2" charset="2"/>
              </a:rPr>
              <a:t>untuk</a:t>
            </a:r>
            <a:r>
              <a:rPr lang="en-US" dirty="0">
                <a:latin typeface="+mj-lt"/>
                <a:sym typeface="Wingdings" pitchFamily="2" charset="2"/>
              </a:rPr>
              <a:t> </a:t>
            </a:r>
            <a:r>
              <a:rPr lang="en-US" dirty="0" err="1">
                <a:latin typeface="+mj-lt"/>
                <a:sym typeface="Wingdings" pitchFamily="2" charset="2"/>
              </a:rPr>
              <a:t>menyeimbangkan</a:t>
            </a:r>
            <a:r>
              <a:rPr lang="en-US" dirty="0">
                <a:latin typeface="+mj-lt"/>
                <a:sym typeface="Wingdings" pitchFamily="2" charset="2"/>
              </a:rPr>
              <a:t> </a:t>
            </a:r>
            <a:r>
              <a:rPr lang="en-US" dirty="0" err="1">
                <a:latin typeface="+mj-lt"/>
                <a:sym typeface="Wingdings" pitchFamily="2" charset="2"/>
              </a:rPr>
              <a:t>antara</a:t>
            </a:r>
            <a:r>
              <a:rPr lang="en-US" dirty="0">
                <a:latin typeface="+mj-lt"/>
                <a:sym typeface="Wingdings" pitchFamily="2" charset="2"/>
              </a:rPr>
              <a:t> </a:t>
            </a:r>
            <a:r>
              <a:rPr lang="en-US" dirty="0" err="1">
                <a:latin typeface="+mj-lt"/>
                <a:sym typeface="Wingdings" pitchFamily="2" charset="2"/>
              </a:rPr>
              <a:t>keuntungan</a:t>
            </a:r>
            <a:r>
              <a:rPr lang="en-US" dirty="0">
                <a:latin typeface="+mj-lt"/>
                <a:sym typeface="Wingdings" pitchFamily="2" charset="2"/>
              </a:rPr>
              <a:t> </a:t>
            </a:r>
            <a:r>
              <a:rPr lang="en-US" dirty="0" err="1">
                <a:latin typeface="+mj-lt"/>
                <a:sym typeface="Wingdings" pitchFamily="2" charset="2"/>
              </a:rPr>
              <a:t>dan</a:t>
            </a:r>
            <a:r>
              <a:rPr lang="en-US" dirty="0">
                <a:latin typeface="+mj-lt"/>
                <a:sym typeface="Wingdings" pitchFamily="2" charset="2"/>
              </a:rPr>
              <a:t> </a:t>
            </a:r>
            <a:r>
              <a:rPr lang="en-US" dirty="0" err="1">
                <a:latin typeface="+mj-lt"/>
                <a:sym typeface="Wingdings" pitchFamily="2" charset="2"/>
              </a:rPr>
              <a:t>resiko</a:t>
            </a:r>
            <a:r>
              <a:rPr lang="en-US" dirty="0">
                <a:latin typeface="+mj-lt"/>
                <a:sym typeface="Wingdings" pitchFamily="2" charset="2"/>
              </a:rPr>
              <a:t> </a:t>
            </a:r>
            <a:r>
              <a:rPr lang="en-US" dirty="0" err="1">
                <a:latin typeface="+mj-lt"/>
                <a:sym typeface="Wingdings" pitchFamily="2" charset="2"/>
              </a:rPr>
              <a:t>yg</a:t>
            </a:r>
            <a:r>
              <a:rPr lang="en-US" dirty="0">
                <a:latin typeface="+mj-lt"/>
                <a:sym typeface="Wingdings" pitchFamily="2" charset="2"/>
              </a:rPr>
              <a:t> </a:t>
            </a:r>
            <a:r>
              <a:rPr lang="en-US" dirty="0" err="1">
                <a:latin typeface="+mj-lt"/>
                <a:sym typeface="Wingdings" pitchFamily="2" charset="2"/>
              </a:rPr>
              <a:t>harus</a:t>
            </a:r>
            <a:r>
              <a:rPr lang="en-US" dirty="0">
                <a:latin typeface="+mj-lt"/>
                <a:sym typeface="Wingdings" pitchFamily="2" charset="2"/>
              </a:rPr>
              <a:t> </a:t>
            </a:r>
            <a:r>
              <a:rPr lang="en-US" dirty="0" err="1">
                <a:latin typeface="+mj-lt"/>
                <a:sym typeface="Wingdings" pitchFamily="2" charset="2"/>
              </a:rPr>
              <a:t>ditanggung</a:t>
            </a:r>
            <a:endParaRPr lang="en-US" dirty="0">
              <a:latin typeface="+mj-lt"/>
              <a:sym typeface="Wingdings" pitchFamily="2" charset="2"/>
            </a:endParaRPr>
          </a:p>
          <a:p>
            <a:pPr marL="609600" indent="-609600">
              <a:buFont typeface="Wingdings" pitchFamily="2" charset="2"/>
              <a:buAutoNum type="arabicPeriod"/>
              <a:defRPr/>
            </a:pPr>
            <a:r>
              <a:rPr lang="en-US" dirty="0" smtClean="0">
                <a:latin typeface="+mj-lt"/>
                <a:sym typeface="Wingdings" pitchFamily="2" charset="2"/>
              </a:rPr>
              <a:t>Non-maleficence </a:t>
            </a:r>
            <a:r>
              <a:rPr lang="en-US" dirty="0">
                <a:latin typeface="+mj-lt"/>
                <a:sym typeface="Wingdings" pitchFamily="2" charset="2"/>
              </a:rPr>
              <a:t> </a:t>
            </a:r>
            <a:r>
              <a:rPr lang="en-US" dirty="0" err="1">
                <a:latin typeface="+mj-lt"/>
                <a:sym typeface="Wingdings" pitchFamily="2" charset="2"/>
              </a:rPr>
              <a:t>kewajiban</a:t>
            </a:r>
            <a:r>
              <a:rPr lang="en-US" dirty="0">
                <a:latin typeface="+mj-lt"/>
                <a:sym typeface="Wingdings" pitchFamily="2" charset="2"/>
              </a:rPr>
              <a:t> </a:t>
            </a:r>
            <a:r>
              <a:rPr lang="en-US" dirty="0" err="1">
                <a:latin typeface="+mj-lt"/>
                <a:sym typeface="Wingdings" pitchFamily="2" charset="2"/>
              </a:rPr>
              <a:t>utk</a:t>
            </a:r>
            <a:r>
              <a:rPr lang="en-US" dirty="0">
                <a:latin typeface="+mj-lt"/>
                <a:sym typeface="Wingdings" pitchFamily="2" charset="2"/>
              </a:rPr>
              <a:t> </a:t>
            </a:r>
            <a:r>
              <a:rPr lang="en-US" dirty="0" err="1">
                <a:latin typeface="+mj-lt"/>
                <a:sym typeface="Wingdings" pitchFamily="2" charset="2"/>
              </a:rPr>
              <a:t>menghindari</a:t>
            </a:r>
            <a:r>
              <a:rPr lang="en-US" dirty="0">
                <a:latin typeface="+mj-lt"/>
                <a:sym typeface="Wingdings" pitchFamily="2" charset="2"/>
              </a:rPr>
              <a:t> </a:t>
            </a:r>
            <a:r>
              <a:rPr lang="en-US" dirty="0" err="1" smtClean="0">
                <a:latin typeface="+mj-lt"/>
                <a:sym typeface="Wingdings" pitchFamily="2" charset="2"/>
              </a:rPr>
              <a:t>hal-hal</a:t>
            </a:r>
            <a:r>
              <a:rPr lang="en-US" dirty="0" smtClean="0">
                <a:latin typeface="+mj-lt"/>
                <a:sym typeface="Wingdings" pitchFamily="2" charset="2"/>
              </a:rPr>
              <a:t> </a:t>
            </a:r>
            <a:r>
              <a:rPr lang="en-US" dirty="0" err="1" smtClean="0">
                <a:latin typeface="+mj-lt"/>
                <a:sym typeface="Wingdings" pitchFamily="2" charset="2"/>
              </a:rPr>
              <a:t>atau</a:t>
            </a:r>
            <a:r>
              <a:rPr lang="en-US" dirty="0" smtClean="0">
                <a:latin typeface="+mj-lt"/>
                <a:sym typeface="Wingdings" pitchFamily="2" charset="2"/>
              </a:rPr>
              <a:t> </a:t>
            </a:r>
            <a:r>
              <a:rPr lang="en-US" dirty="0" err="1" smtClean="0">
                <a:latin typeface="+mj-lt"/>
                <a:sym typeface="Wingdings" pitchFamily="2" charset="2"/>
              </a:rPr>
              <a:t>akibat</a:t>
            </a:r>
            <a:r>
              <a:rPr lang="en-US" dirty="0" smtClean="0">
                <a:latin typeface="+mj-lt"/>
                <a:sym typeface="Wingdings" pitchFamily="2" charset="2"/>
              </a:rPr>
              <a:t> </a:t>
            </a:r>
            <a:r>
              <a:rPr lang="en-US" dirty="0" err="1">
                <a:latin typeface="+mj-lt"/>
                <a:sym typeface="Wingdings" pitchFamily="2" charset="2"/>
              </a:rPr>
              <a:t>yg</a:t>
            </a:r>
            <a:r>
              <a:rPr lang="en-US" dirty="0">
                <a:latin typeface="+mj-lt"/>
                <a:sym typeface="Wingdings" pitchFamily="2" charset="2"/>
              </a:rPr>
              <a:t> </a:t>
            </a:r>
            <a:r>
              <a:rPr lang="en-US" dirty="0" err="1" smtClean="0">
                <a:latin typeface="+mj-lt"/>
                <a:sym typeface="Wingdings" pitchFamily="2" charset="2"/>
              </a:rPr>
              <a:t>tidak</a:t>
            </a:r>
            <a:r>
              <a:rPr lang="en-US" dirty="0" smtClean="0">
                <a:latin typeface="+mj-lt"/>
                <a:sym typeface="Wingdings" pitchFamily="2" charset="2"/>
              </a:rPr>
              <a:t> </a:t>
            </a:r>
            <a:r>
              <a:rPr lang="en-US" dirty="0" err="1" smtClean="0">
                <a:latin typeface="+mj-lt"/>
                <a:sym typeface="Wingdings" pitchFamily="2" charset="2"/>
              </a:rPr>
              <a:t>menyenangkan</a:t>
            </a:r>
            <a:endParaRPr lang="en-US" dirty="0">
              <a:latin typeface="+mj-lt"/>
              <a:sym typeface="Wingdings" pitchFamily="2" charset="2"/>
            </a:endParaRPr>
          </a:p>
          <a:p>
            <a:pPr marL="609600" indent="-609600">
              <a:buFont typeface="Wingdings" pitchFamily="2" charset="2"/>
              <a:buAutoNum type="arabicPeriod"/>
              <a:defRPr/>
            </a:pPr>
            <a:r>
              <a:rPr lang="en-US" dirty="0" err="1">
                <a:latin typeface="+mj-lt"/>
                <a:sym typeface="Wingdings" pitchFamily="2" charset="2"/>
              </a:rPr>
              <a:t>Menghargai</a:t>
            </a:r>
            <a:r>
              <a:rPr lang="en-US" dirty="0">
                <a:latin typeface="+mj-lt"/>
                <a:sym typeface="Wingdings" pitchFamily="2" charset="2"/>
              </a:rPr>
              <a:t> </a:t>
            </a:r>
            <a:r>
              <a:rPr lang="en-US" dirty="0" err="1">
                <a:latin typeface="+mj-lt"/>
                <a:sym typeface="Wingdings" pitchFamily="2" charset="2"/>
              </a:rPr>
              <a:t>otonomi</a:t>
            </a:r>
            <a:r>
              <a:rPr lang="en-US" dirty="0">
                <a:latin typeface="+mj-lt"/>
                <a:sym typeface="Wingdings" pitchFamily="2" charset="2"/>
              </a:rPr>
              <a:t> </a:t>
            </a:r>
            <a:r>
              <a:rPr lang="en-US" dirty="0" err="1">
                <a:latin typeface="+mj-lt"/>
                <a:sym typeface="Wingdings" pitchFamily="2" charset="2"/>
              </a:rPr>
              <a:t>subyek</a:t>
            </a:r>
            <a:endParaRPr lang="en-US" dirty="0">
              <a:latin typeface="+mj-lt"/>
              <a:sym typeface="Wingdings" pitchFamily="2" charset="2"/>
            </a:endParaRPr>
          </a:p>
          <a:p>
            <a:pPr marL="609600" indent="-609600">
              <a:buFont typeface="Wingdings" pitchFamily="2" charset="2"/>
              <a:buAutoNum type="arabicPeriod"/>
              <a:defRPr/>
            </a:pPr>
            <a:r>
              <a:rPr lang="en-US" dirty="0" err="1">
                <a:latin typeface="+mj-lt"/>
                <a:sym typeface="Wingdings" pitchFamily="2" charset="2"/>
              </a:rPr>
              <a:t>Keadilan</a:t>
            </a:r>
            <a:r>
              <a:rPr lang="en-US" dirty="0">
                <a:latin typeface="+mj-lt"/>
                <a:sym typeface="Wingdings" pitchFamily="2" charset="2"/>
              </a:rPr>
              <a:t>  </a:t>
            </a:r>
            <a:r>
              <a:rPr lang="en-US" i="1" dirty="0">
                <a:latin typeface="+mj-lt"/>
                <a:sym typeface="Wingdings" pitchFamily="2" charset="2"/>
              </a:rPr>
              <a:t>fairness </a:t>
            </a:r>
            <a:r>
              <a:rPr lang="en-US" dirty="0" err="1">
                <a:latin typeface="+mj-lt"/>
                <a:sym typeface="Wingdings" pitchFamily="2" charset="2"/>
              </a:rPr>
              <a:t>bagi</a:t>
            </a:r>
            <a:r>
              <a:rPr lang="en-US" dirty="0">
                <a:latin typeface="+mj-lt"/>
                <a:sym typeface="Wingdings" pitchFamily="2" charset="2"/>
              </a:rPr>
              <a:t> </a:t>
            </a:r>
            <a:r>
              <a:rPr lang="en-US" dirty="0" err="1">
                <a:latin typeface="+mj-lt"/>
                <a:sym typeface="Wingdings" pitchFamily="2" charset="2"/>
              </a:rPr>
              <a:t>subyek</a:t>
            </a:r>
            <a:endParaRPr lang="en-US" dirty="0">
              <a:latin typeface="+mj-lt"/>
            </a:endParaRPr>
          </a:p>
        </p:txBody>
      </p:sp>
    </p:spTree>
    <p:extLst>
      <p:ext uri="{BB962C8B-B14F-4D97-AF65-F5344CB8AC3E}">
        <p14:creationId xmlns:p14="http://schemas.microsoft.com/office/powerpoint/2010/main" val="2583082387"/>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en-US" sz="3200" dirty="0" err="1" smtClean="0"/>
              <a:t>Pelanggaran</a:t>
            </a:r>
            <a:r>
              <a:rPr lang="en-US" sz="3200" dirty="0" smtClean="0"/>
              <a:t> </a:t>
            </a:r>
            <a:r>
              <a:rPr lang="en-US" sz="3200" dirty="0" err="1" smtClean="0"/>
              <a:t>Etik</a:t>
            </a:r>
            <a:endParaRPr lang="en-US" sz="3200" dirty="0" smtClean="0">
              <a:cs typeface="Arial" charset="0"/>
            </a:endParaRPr>
          </a:p>
        </p:txBody>
      </p:sp>
      <p:sp>
        <p:nvSpPr>
          <p:cNvPr id="2" name="Content Placeholder 1"/>
          <p:cNvSpPr>
            <a:spLocks noGrp="1"/>
          </p:cNvSpPr>
          <p:nvPr>
            <p:ph idx="1"/>
          </p:nvPr>
        </p:nvSpPr>
        <p:spPr/>
        <p:txBody>
          <a:bodyPr>
            <a:normAutofit/>
          </a:bodyPr>
          <a:lstStyle/>
          <a:p>
            <a:pPr marL="609600" indent="-609600">
              <a:buFont typeface="Wingdings" pitchFamily="2" charset="2"/>
              <a:buAutoNum type="arabicPeriod"/>
              <a:defRPr/>
            </a:pPr>
            <a:r>
              <a:rPr lang="en-US" b="1" dirty="0" err="1" smtClean="0">
                <a:latin typeface="+mj-lt"/>
              </a:rPr>
              <a:t>Pemalsuan</a:t>
            </a:r>
            <a:endParaRPr lang="en-US" b="1" dirty="0" smtClean="0">
              <a:latin typeface="+mj-lt"/>
            </a:endParaRPr>
          </a:p>
          <a:p>
            <a:pPr marL="0" indent="0">
              <a:buNone/>
              <a:defRPr/>
            </a:pPr>
            <a:r>
              <a:rPr lang="id-ID" dirty="0"/>
              <a:t>Penyampaian suatu temuan tentang informasi yang tidak pernah </a:t>
            </a:r>
            <a:r>
              <a:rPr lang="id-ID" dirty="0" smtClean="0"/>
              <a:t>ada</a:t>
            </a:r>
            <a:endParaRPr lang="en-US" dirty="0">
              <a:latin typeface="+mj-lt"/>
            </a:endParaRPr>
          </a:p>
          <a:p>
            <a:pPr marL="0" indent="0">
              <a:buNone/>
              <a:defRPr/>
            </a:pPr>
            <a:r>
              <a:rPr lang="en-US" b="1" dirty="0" smtClean="0">
                <a:latin typeface="+mj-lt"/>
              </a:rPr>
              <a:t>2. </a:t>
            </a:r>
            <a:r>
              <a:rPr lang="id-ID" b="1" dirty="0"/>
              <a:t> Manipulasi desain atau </a:t>
            </a:r>
            <a:r>
              <a:rPr lang="id-ID" b="1" dirty="0" smtClean="0"/>
              <a:t>metode</a:t>
            </a:r>
            <a:endParaRPr lang="en-US" b="1" dirty="0" smtClean="0"/>
          </a:p>
          <a:p>
            <a:pPr marL="0" indent="0">
              <a:buNone/>
              <a:defRPr/>
            </a:pPr>
            <a:r>
              <a:rPr lang="id-ID" dirty="0"/>
              <a:t>Secara sengaja merencanakan desain studi atau metode pengumpulan data, sehingga hasil menjadi bias terhadap hipotesis penelitian</a:t>
            </a:r>
            <a:endParaRPr lang="en-US" dirty="0">
              <a:latin typeface="+mj-lt"/>
            </a:endParaRPr>
          </a:p>
        </p:txBody>
      </p:sp>
    </p:spTree>
    <p:extLst>
      <p:ext uri="{BB962C8B-B14F-4D97-AF65-F5344CB8AC3E}">
        <p14:creationId xmlns:p14="http://schemas.microsoft.com/office/powerpoint/2010/main" val="3291346311"/>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en-US" sz="3200" dirty="0" err="1" smtClean="0"/>
              <a:t>Pelanggaran</a:t>
            </a:r>
            <a:r>
              <a:rPr lang="en-US" sz="3200" dirty="0" smtClean="0"/>
              <a:t> </a:t>
            </a:r>
            <a:r>
              <a:rPr lang="en-US" sz="3200" dirty="0" err="1" smtClean="0"/>
              <a:t>Etik</a:t>
            </a:r>
            <a:endParaRPr lang="en-US" sz="3200" dirty="0" smtClean="0">
              <a:cs typeface="Arial" charset="0"/>
            </a:endParaRPr>
          </a:p>
        </p:txBody>
      </p:sp>
      <p:sp>
        <p:nvSpPr>
          <p:cNvPr id="2" name="Content Placeholder 1"/>
          <p:cNvSpPr>
            <a:spLocks noGrp="1"/>
          </p:cNvSpPr>
          <p:nvPr>
            <p:ph idx="1"/>
          </p:nvPr>
        </p:nvSpPr>
        <p:spPr/>
        <p:txBody>
          <a:bodyPr>
            <a:normAutofit/>
          </a:bodyPr>
          <a:lstStyle/>
          <a:p>
            <a:pPr marL="0" indent="0">
              <a:buNone/>
              <a:defRPr/>
            </a:pPr>
            <a:r>
              <a:rPr lang="en-US" b="1" dirty="0" smtClean="0">
                <a:latin typeface="+mj-lt"/>
              </a:rPr>
              <a:t>3. </a:t>
            </a:r>
            <a:r>
              <a:rPr lang="id-ID" b="1" dirty="0"/>
              <a:t>Menahan atau memanipulasi data secara </a:t>
            </a:r>
            <a:r>
              <a:rPr lang="id-ID" b="1" dirty="0" smtClean="0"/>
              <a:t>selektif</a:t>
            </a:r>
            <a:endParaRPr lang="en-US" b="1" dirty="0" smtClean="0"/>
          </a:p>
          <a:p>
            <a:pPr marL="0" indent="0">
              <a:buNone/>
              <a:defRPr/>
            </a:pPr>
            <a:r>
              <a:rPr lang="id-ID" dirty="0"/>
              <a:t>Memilih hanya data yang konsisten dengan hipotesis penelitian dan membuang yang </a:t>
            </a:r>
            <a:r>
              <a:rPr lang="id-ID" dirty="0" smtClean="0"/>
              <a:t>lainnya</a:t>
            </a:r>
            <a:endParaRPr lang="en-US" dirty="0" smtClean="0"/>
          </a:p>
          <a:p>
            <a:pPr marL="0" indent="0">
              <a:buNone/>
              <a:defRPr/>
            </a:pPr>
            <a:r>
              <a:rPr lang="en-US" b="1" dirty="0" smtClean="0">
                <a:latin typeface="+mj-lt"/>
              </a:rPr>
              <a:t>4. </a:t>
            </a:r>
            <a:r>
              <a:rPr lang="id-ID" b="1" dirty="0" smtClean="0"/>
              <a:t> Plagiat</a:t>
            </a:r>
            <a:endParaRPr lang="en-US" b="1" dirty="0" smtClean="0"/>
          </a:p>
          <a:p>
            <a:pPr marL="0" indent="0">
              <a:buNone/>
              <a:defRPr/>
            </a:pPr>
            <a:r>
              <a:rPr lang="id-ID" dirty="0" smtClean="0"/>
              <a:t>Secara sengaja menggunakan hasil atau ide orang lain sebagai miliknya</a:t>
            </a:r>
            <a:endParaRPr lang="en-US" dirty="0">
              <a:latin typeface="+mj-lt"/>
            </a:endParaRPr>
          </a:p>
        </p:txBody>
      </p:sp>
    </p:spTree>
    <p:extLst>
      <p:ext uri="{BB962C8B-B14F-4D97-AF65-F5344CB8AC3E}">
        <p14:creationId xmlns:p14="http://schemas.microsoft.com/office/powerpoint/2010/main" val="166430393"/>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en-US" sz="3200" dirty="0" err="1" smtClean="0"/>
              <a:t>Poin</a:t>
            </a:r>
            <a:r>
              <a:rPr lang="en-US" sz="3200" dirty="0" smtClean="0"/>
              <a:t> </a:t>
            </a:r>
            <a:r>
              <a:rPr lang="en-US" sz="3200" dirty="0" err="1" smtClean="0"/>
              <a:t>penting</a:t>
            </a:r>
            <a:r>
              <a:rPr lang="en-US" sz="3200" dirty="0" smtClean="0"/>
              <a:t> </a:t>
            </a:r>
            <a:r>
              <a:rPr lang="en-US" sz="3200" dirty="0" err="1" smtClean="0"/>
              <a:t>menjadi</a:t>
            </a:r>
            <a:r>
              <a:rPr lang="en-US" sz="3200" dirty="0" smtClean="0"/>
              <a:t> </a:t>
            </a:r>
            <a:r>
              <a:rPr lang="en-US" sz="3200" dirty="0" err="1" smtClean="0"/>
              <a:t>peneliti</a:t>
            </a:r>
            <a:r>
              <a:rPr lang="en-US" sz="3200" dirty="0" smtClean="0"/>
              <a:t> yang </a:t>
            </a:r>
            <a:r>
              <a:rPr lang="en-US" sz="3200" b="1" dirty="0" err="1" smtClean="0">
                <a:solidFill>
                  <a:srgbClr val="FF0000"/>
                </a:solidFill>
              </a:rPr>
              <a:t>beretika</a:t>
            </a:r>
            <a:endParaRPr lang="en-US" sz="3200" b="1" dirty="0" smtClean="0">
              <a:solidFill>
                <a:srgbClr val="FF0000"/>
              </a:solidFill>
              <a:cs typeface="Arial" charset="0"/>
            </a:endParaRPr>
          </a:p>
        </p:txBody>
      </p:sp>
      <p:sp>
        <p:nvSpPr>
          <p:cNvPr id="3" name="Content Placeholder 2"/>
          <p:cNvSpPr>
            <a:spLocks noGrp="1"/>
          </p:cNvSpPr>
          <p:nvPr>
            <p:ph sz="half" idx="1"/>
          </p:nvPr>
        </p:nvSpPr>
        <p:spPr/>
        <p:txBody>
          <a:bodyPr>
            <a:normAutofit fontScale="85000" lnSpcReduction="20000"/>
          </a:bodyPr>
          <a:lstStyle/>
          <a:p>
            <a:r>
              <a:rPr lang="en-US" dirty="0" err="1" smtClean="0"/>
              <a:t>Kejujuran</a:t>
            </a:r>
            <a:endParaRPr lang="en-US" dirty="0" smtClean="0"/>
          </a:p>
          <a:p>
            <a:r>
              <a:rPr lang="en-US" dirty="0" err="1" smtClean="0"/>
              <a:t>Objektifitas</a:t>
            </a:r>
            <a:endParaRPr lang="en-US" dirty="0" smtClean="0"/>
          </a:p>
          <a:p>
            <a:r>
              <a:rPr lang="en-US" dirty="0" err="1" smtClean="0"/>
              <a:t>Integritas</a:t>
            </a:r>
            <a:endParaRPr lang="en-US" dirty="0" smtClean="0"/>
          </a:p>
          <a:p>
            <a:r>
              <a:rPr lang="en-US" dirty="0" err="1" smtClean="0"/>
              <a:t>Ketelitan</a:t>
            </a:r>
            <a:endParaRPr lang="en-US" dirty="0" smtClean="0"/>
          </a:p>
          <a:p>
            <a:r>
              <a:rPr lang="en-US" dirty="0" err="1" smtClean="0"/>
              <a:t>Keterbukaan</a:t>
            </a:r>
            <a:endParaRPr lang="en-US" dirty="0" smtClean="0"/>
          </a:p>
          <a:p>
            <a:r>
              <a:rPr lang="en-US" dirty="0" err="1" smtClean="0"/>
              <a:t>Penghargaan</a:t>
            </a:r>
            <a:r>
              <a:rPr lang="en-US" dirty="0" smtClean="0"/>
              <a:t> </a:t>
            </a:r>
            <a:r>
              <a:rPr lang="en-US" dirty="0" err="1" smtClean="0"/>
              <a:t>terhadap</a:t>
            </a:r>
            <a:r>
              <a:rPr lang="en-US" dirty="0" smtClean="0"/>
              <a:t> HAKI</a:t>
            </a:r>
          </a:p>
          <a:p>
            <a:r>
              <a:rPr lang="en-US" dirty="0" err="1" smtClean="0"/>
              <a:t>Menjaga</a:t>
            </a:r>
            <a:r>
              <a:rPr lang="en-US" dirty="0" smtClean="0"/>
              <a:t> </a:t>
            </a:r>
            <a:r>
              <a:rPr lang="en-US" dirty="0" err="1" smtClean="0"/>
              <a:t>kerahasiaan</a:t>
            </a:r>
            <a:r>
              <a:rPr lang="en-US" dirty="0" smtClean="0"/>
              <a:t> </a:t>
            </a:r>
            <a:r>
              <a:rPr lang="en-US" dirty="0" err="1" smtClean="0"/>
              <a:t>responden</a:t>
            </a:r>
            <a:endParaRPr lang="id-ID" dirty="0"/>
          </a:p>
        </p:txBody>
      </p:sp>
      <p:sp>
        <p:nvSpPr>
          <p:cNvPr id="4" name="Content Placeholder 3"/>
          <p:cNvSpPr>
            <a:spLocks noGrp="1"/>
          </p:cNvSpPr>
          <p:nvPr>
            <p:ph sz="half" idx="2"/>
          </p:nvPr>
        </p:nvSpPr>
        <p:spPr/>
        <p:txBody>
          <a:bodyPr>
            <a:normAutofit fontScale="85000" lnSpcReduction="20000"/>
          </a:bodyPr>
          <a:lstStyle/>
          <a:p>
            <a:r>
              <a:rPr lang="en-US" dirty="0" err="1" smtClean="0"/>
              <a:t>Penghargaan</a:t>
            </a:r>
            <a:r>
              <a:rPr lang="en-US" dirty="0" smtClean="0"/>
              <a:t> </a:t>
            </a:r>
            <a:r>
              <a:rPr lang="en-US" dirty="0" err="1" smtClean="0"/>
              <a:t>terhadap</a:t>
            </a:r>
            <a:r>
              <a:rPr lang="en-US" dirty="0" smtClean="0"/>
              <a:t> </a:t>
            </a:r>
            <a:r>
              <a:rPr lang="en-US" dirty="0" err="1" smtClean="0"/>
              <a:t>rekan</a:t>
            </a:r>
            <a:r>
              <a:rPr lang="en-US" dirty="0" smtClean="0"/>
              <a:t> </a:t>
            </a:r>
            <a:r>
              <a:rPr lang="en-US" dirty="0" err="1" smtClean="0"/>
              <a:t>kerja</a:t>
            </a:r>
            <a:endParaRPr lang="en-US" dirty="0" smtClean="0"/>
          </a:p>
          <a:p>
            <a:r>
              <a:rPr lang="en-US" dirty="0" err="1" smtClean="0"/>
              <a:t>Tanggung</a:t>
            </a:r>
            <a:r>
              <a:rPr lang="en-US" dirty="0" smtClean="0"/>
              <a:t> </a:t>
            </a:r>
            <a:r>
              <a:rPr lang="en-US" dirty="0" err="1" smtClean="0"/>
              <a:t>jawab</a:t>
            </a:r>
            <a:r>
              <a:rPr lang="en-US" dirty="0" smtClean="0"/>
              <a:t> </a:t>
            </a:r>
            <a:r>
              <a:rPr lang="en-US" dirty="0" err="1" smtClean="0"/>
              <a:t>sosial</a:t>
            </a:r>
            <a:endParaRPr lang="en-US" dirty="0" smtClean="0"/>
          </a:p>
          <a:p>
            <a:r>
              <a:rPr lang="en-US" dirty="0" err="1" smtClean="0"/>
              <a:t>Tidak</a:t>
            </a:r>
            <a:r>
              <a:rPr lang="en-US" dirty="0" smtClean="0"/>
              <a:t> </a:t>
            </a:r>
            <a:r>
              <a:rPr lang="en-US" dirty="0" err="1" smtClean="0"/>
              <a:t>melakukan</a:t>
            </a:r>
            <a:r>
              <a:rPr lang="en-US" dirty="0" smtClean="0"/>
              <a:t> </a:t>
            </a:r>
            <a:r>
              <a:rPr lang="en-US" dirty="0" err="1" smtClean="0"/>
              <a:t>diskriminasi</a:t>
            </a:r>
            <a:endParaRPr lang="en-US" dirty="0" smtClean="0"/>
          </a:p>
          <a:p>
            <a:r>
              <a:rPr lang="en-US" dirty="0" err="1" smtClean="0"/>
              <a:t>Kompetensi</a:t>
            </a:r>
            <a:endParaRPr lang="en-US" dirty="0" smtClean="0"/>
          </a:p>
          <a:p>
            <a:r>
              <a:rPr lang="en-US" dirty="0" err="1" smtClean="0"/>
              <a:t>Legalitas</a:t>
            </a:r>
            <a:endParaRPr lang="en-US" dirty="0" smtClean="0"/>
          </a:p>
          <a:p>
            <a:r>
              <a:rPr lang="en-US" dirty="0" err="1" smtClean="0"/>
              <a:t>Jika</a:t>
            </a:r>
            <a:r>
              <a:rPr lang="en-US" dirty="0" smtClean="0"/>
              <a:t> </a:t>
            </a:r>
            <a:r>
              <a:rPr lang="en-US" dirty="0" err="1" smtClean="0"/>
              <a:t>eksperimen</a:t>
            </a:r>
            <a:r>
              <a:rPr lang="en-US" dirty="0" smtClean="0"/>
              <a:t> </a:t>
            </a:r>
            <a:r>
              <a:rPr lang="en-US" dirty="0" err="1" smtClean="0"/>
              <a:t>thd</a:t>
            </a:r>
            <a:r>
              <a:rPr lang="en-US" dirty="0" smtClean="0"/>
              <a:t> </a:t>
            </a:r>
            <a:r>
              <a:rPr lang="en-US" dirty="0" err="1" smtClean="0"/>
              <a:t>hewan</a:t>
            </a:r>
            <a:r>
              <a:rPr lang="en-US" dirty="0" smtClean="0"/>
              <a:t>/</a:t>
            </a:r>
            <a:r>
              <a:rPr lang="en-US" dirty="0" err="1" smtClean="0"/>
              <a:t>manusia</a:t>
            </a:r>
            <a:r>
              <a:rPr lang="en-US" dirty="0" smtClean="0"/>
              <a:t> </a:t>
            </a:r>
            <a:r>
              <a:rPr lang="en-US" dirty="0" err="1" smtClean="0"/>
              <a:t>harus</a:t>
            </a:r>
            <a:r>
              <a:rPr lang="en-US" dirty="0" smtClean="0"/>
              <a:t> </a:t>
            </a:r>
            <a:r>
              <a:rPr lang="en-US" dirty="0" err="1" smtClean="0"/>
              <a:t>memperhatikan</a:t>
            </a:r>
            <a:r>
              <a:rPr lang="en-US" dirty="0" smtClean="0"/>
              <a:t> </a:t>
            </a:r>
            <a:r>
              <a:rPr lang="en-US" dirty="0" err="1" smtClean="0"/>
              <a:t>kode</a:t>
            </a:r>
            <a:r>
              <a:rPr lang="en-US" dirty="0" smtClean="0"/>
              <a:t> </a:t>
            </a:r>
            <a:r>
              <a:rPr lang="en-US" dirty="0" err="1" smtClean="0"/>
              <a:t>etik</a:t>
            </a:r>
            <a:r>
              <a:rPr lang="en-US" dirty="0" smtClean="0"/>
              <a:t> </a:t>
            </a:r>
            <a:r>
              <a:rPr lang="en-US" dirty="0" err="1" smtClean="0"/>
              <a:t>yg</a:t>
            </a:r>
            <a:r>
              <a:rPr lang="en-US" dirty="0" smtClean="0"/>
              <a:t> </a:t>
            </a:r>
            <a:r>
              <a:rPr lang="en-US" dirty="0" err="1" smtClean="0"/>
              <a:t>berlaku</a:t>
            </a:r>
            <a:endParaRPr lang="en-US" dirty="0" smtClean="0"/>
          </a:p>
          <a:p>
            <a:r>
              <a:rPr lang="en-US" dirty="0" err="1" smtClean="0"/>
              <a:t>Mengutamakan</a:t>
            </a:r>
            <a:r>
              <a:rPr lang="en-US" dirty="0" smtClean="0"/>
              <a:t> </a:t>
            </a:r>
            <a:r>
              <a:rPr lang="en-US" dirty="0" err="1" smtClean="0"/>
              <a:t>keselamatan</a:t>
            </a:r>
            <a:r>
              <a:rPr lang="en-US" dirty="0" smtClean="0"/>
              <a:t> </a:t>
            </a:r>
            <a:r>
              <a:rPr lang="en-US" dirty="0" err="1" smtClean="0"/>
              <a:t>manusia</a:t>
            </a:r>
            <a:endParaRPr lang="id-ID" dirty="0"/>
          </a:p>
        </p:txBody>
      </p:sp>
    </p:spTree>
    <p:extLst>
      <p:ext uri="{BB962C8B-B14F-4D97-AF65-F5344CB8AC3E}">
        <p14:creationId xmlns:p14="http://schemas.microsoft.com/office/powerpoint/2010/main" val="995913554"/>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p:txBody>
          <a:bodyPr/>
          <a:lstStyle/>
          <a:p>
            <a:pPr>
              <a:spcBef>
                <a:spcPct val="50000"/>
              </a:spcBef>
            </a:pPr>
            <a:r>
              <a:rPr lang="id-ID" sz="3200" dirty="0" smtClean="0"/>
              <a:t>Persetujuan Setelah Penjelasan (PSP)</a:t>
            </a:r>
            <a:endParaRPr lang="en-US" sz="3200" dirty="0" smtClean="0">
              <a:cs typeface="Arial" charset="0"/>
            </a:endParaRPr>
          </a:p>
        </p:txBody>
      </p:sp>
      <p:sp>
        <p:nvSpPr>
          <p:cNvPr id="3" name="Content Placeholder 2"/>
          <p:cNvSpPr>
            <a:spLocks noGrp="1"/>
          </p:cNvSpPr>
          <p:nvPr>
            <p:ph idx="1"/>
          </p:nvPr>
        </p:nvSpPr>
        <p:spPr/>
        <p:txBody>
          <a:bodyPr>
            <a:normAutofit fontScale="85000" lnSpcReduction="10000"/>
          </a:bodyPr>
          <a:lstStyle/>
          <a:p>
            <a:r>
              <a:rPr lang="id-ID" dirty="0" smtClean="0"/>
              <a:t>Adalah tanggung jawab peneliti yang diatur dalam PP 39/1995 dan SK Menkes 1333/2002</a:t>
            </a:r>
          </a:p>
          <a:p>
            <a:r>
              <a:rPr lang="id-ID" dirty="0" smtClean="0"/>
              <a:t>Dalam mendapatkan PSP yang penting adalah calon subjek dalam penelitian mengerti semua penjelasan tentang penelitian dan berbagai akibat terhadapnya</a:t>
            </a:r>
          </a:p>
          <a:p>
            <a:r>
              <a:rPr lang="id-ID" dirty="0" smtClean="0"/>
              <a:t>Tujuan:</a:t>
            </a:r>
          </a:p>
          <a:p>
            <a:pPr lvl="1"/>
            <a:r>
              <a:rPr lang="id-ID" dirty="0" smtClean="0"/>
              <a:t>Menjamin bahwa penelitian akan dilaksanakan secara etis</a:t>
            </a:r>
          </a:p>
          <a:p>
            <a:pPr lvl="1"/>
            <a:r>
              <a:rPr lang="id-ID" dirty="0" smtClean="0"/>
              <a:t>Bertujuan untuk melindungi hak subjek penelitian, bersifat rahasia</a:t>
            </a:r>
          </a:p>
          <a:p>
            <a:pPr lvl="1"/>
            <a:r>
              <a:rPr lang="id-ID" dirty="0" smtClean="0"/>
              <a:t>Proses komunikasi dan edukasi antara peneliti dan subjek</a:t>
            </a:r>
            <a:endParaRPr lang="id-ID" dirty="0"/>
          </a:p>
          <a:p>
            <a:pPr lvl="1"/>
            <a:endParaRPr lang="id-ID" dirty="0"/>
          </a:p>
        </p:txBody>
      </p:sp>
    </p:spTree>
    <p:extLst>
      <p:ext uri="{BB962C8B-B14F-4D97-AF65-F5344CB8AC3E}">
        <p14:creationId xmlns:p14="http://schemas.microsoft.com/office/powerpoint/2010/main" val="382928190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517</Words>
  <Application>Microsoft Office PowerPoint</Application>
  <PresentationFormat>On-screen Show (4:3)</PresentationFormat>
  <Paragraphs>95</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KEMAMPUAN AKHIR YANG DIHARAPKAN</vt:lpstr>
      <vt:lpstr>Definisi Etika</vt:lpstr>
      <vt:lpstr>Etika Penelitian Kesehatan</vt:lpstr>
      <vt:lpstr>Empat Isu pokok</vt:lpstr>
      <vt:lpstr>Pelanggaran Etik</vt:lpstr>
      <vt:lpstr>Pelanggaran Etik</vt:lpstr>
      <vt:lpstr>Poin penting menjadi peneliti yang beretika</vt:lpstr>
      <vt:lpstr>Persetujuan Setelah Penjelasan (PSP)</vt:lpstr>
      <vt:lpstr>8 Unsur Pokok PSP</vt:lpstr>
      <vt:lpstr>Informed Consent </vt:lpstr>
      <vt:lpstr>Contoh PSP</vt:lpstr>
      <vt:lpstr>Contoh Informed Consent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20</cp:revision>
  <dcterms:created xsi:type="dcterms:W3CDTF">2017-04-01T06:52:20Z</dcterms:created>
  <dcterms:modified xsi:type="dcterms:W3CDTF">2017-12-09T04:10:44Z</dcterms:modified>
</cp:coreProperties>
</file>