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39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4071A-BE8A-4349-BF20-CA1C678AB29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2D3AE-1C14-4728-8D7A-0D32F5D0F5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743200" y="3505200"/>
            <a:ext cx="6705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700" b="1" dirty="0">
                <a:solidFill>
                  <a:schemeClr val="bg1"/>
                </a:solidFill>
              </a:rPr>
              <a:t>BALANCE </a:t>
            </a:r>
            <a:r>
              <a:rPr lang="en-US" sz="1700" b="1" dirty="0">
                <a:solidFill>
                  <a:schemeClr val="bg1"/>
                </a:solidFill>
              </a:rPr>
              <a:t>SCORECARD</a:t>
            </a:r>
          </a:p>
          <a:p>
            <a:pPr algn="ctr" eaLnBrk="1" hangingPunct="1"/>
            <a:r>
              <a:rPr lang="en-US" sz="1700" b="1" dirty="0" smtClean="0">
                <a:solidFill>
                  <a:schemeClr val="bg1"/>
                </a:solidFill>
              </a:rPr>
              <a:t>PERTEMUAN-7</a:t>
            </a:r>
            <a:endParaRPr lang="en-US" sz="17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1700" b="1" dirty="0">
                <a:solidFill>
                  <a:schemeClr val="bg1"/>
                </a:solidFill>
              </a:rPr>
              <a:t>NAURI ANGGITA TEMESVARI, SKM, MKM</a:t>
            </a:r>
          </a:p>
          <a:p>
            <a:pPr algn="ctr" eaLnBrk="1" hangingPunct="1"/>
            <a:r>
              <a:rPr lang="en-US" sz="1700" b="1" dirty="0">
                <a:solidFill>
                  <a:schemeClr val="bg1"/>
                </a:solidFill>
              </a:rPr>
              <a:t>PRODI MIK | FAKULTAS ILMU-ILMU KESEHATAN</a:t>
            </a:r>
          </a:p>
        </p:txBody>
      </p:sp>
    </p:spTree>
    <p:extLst>
      <p:ext uri="{BB962C8B-B14F-4D97-AF65-F5344CB8AC3E}">
        <p14:creationId xmlns:p14="http://schemas.microsoft.com/office/powerpoint/2010/main" val="2216252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PERSPEKTIF PROSES BISNIS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internal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internal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,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,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pemutakhiran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PERSPEKTIF PEMBELAJARAN DAN PERTUMBUHAN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stakeholder</a:t>
            </a:r>
            <a:r>
              <a:rPr lang="en-US" dirty="0" smtClean="0"/>
              <a:t>-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TABEL KRITERIA KESEIMBANGAN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855644"/>
              </p:ext>
            </p:extLst>
          </p:nvPr>
        </p:nvGraphicFramePr>
        <p:xfrm>
          <a:off x="457200" y="1600200"/>
          <a:ext cx="800323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822796"/>
                <a:gridCol w="1600646"/>
                <a:gridCol w="1600646"/>
                <a:gridCol w="16006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PERSPEKTIF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SASARAN STRATEGIK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UKURAN HASIL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UKURAN PEMICU KINERJA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Perspektif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pelanggan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Brand Equity</a:t>
                      </a:r>
                    </a:p>
                    <a:p>
                      <a:endParaRPr lang="en-US" i="1" dirty="0" smtClean="0"/>
                    </a:p>
                    <a:p>
                      <a:r>
                        <a:rPr lang="en-US" i="1" dirty="0" err="1" smtClean="0"/>
                        <a:t>Meningkatnya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kualitas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pelayanan</a:t>
                      </a:r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Kepuasan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pelanggan</a:t>
                      </a:r>
                      <a:endParaRPr lang="en-US" dirty="0" smtClean="0"/>
                    </a:p>
                    <a:p>
                      <a:r>
                        <a:rPr lang="en-US" i="1" dirty="0" smtClean="0"/>
                        <a:t>Customer </a:t>
                      </a:r>
                      <a:r>
                        <a:rPr lang="en-US" i="1" dirty="0" err="1" smtClean="0"/>
                        <a:t>retension</a:t>
                      </a:r>
                      <a:endParaRPr lang="en-US" i="1" dirty="0" smtClean="0"/>
                    </a:p>
                    <a:p>
                      <a:r>
                        <a:rPr lang="en-US" i="1" dirty="0" smtClean="0"/>
                        <a:t>Customer </a:t>
                      </a:r>
                      <a:r>
                        <a:rPr lang="en-US" i="1" dirty="0" err="1" smtClean="0"/>
                        <a:t>Acqusition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Berkurangnya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pelanggan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Bertambahnya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pasien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Perspektif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keuangan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Pemanfaatan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Pertumbuhan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pendapatan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ROI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total </a:t>
                      </a:r>
                      <a:r>
                        <a:rPr lang="en-US" dirty="0" err="1" smtClean="0"/>
                        <a:t>aktiva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total </a:t>
                      </a:r>
                      <a:r>
                        <a:rPr lang="en-US" dirty="0" err="1" smtClean="0"/>
                        <a:t>pendapatan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TABEL KRITERIA KESEIMBANGAN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540763"/>
              </p:ext>
            </p:extLst>
          </p:nvPr>
        </p:nvGraphicFramePr>
        <p:xfrm>
          <a:off x="899592" y="1700808"/>
          <a:ext cx="77152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440160"/>
                <a:gridCol w="1440160"/>
                <a:gridCol w="2592288"/>
                <a:gridCol w="864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PERSPEKTIF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SASARAN STRATEGIK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UKURAN HASIL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UKURAN PEMICU KINERJA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Perspektif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bisnis</a:t>
                      </a:r>
                      <a:r>
                        <a:rPr lang="en-US" dirty="0" smtClean="0"/>
                        <a:t> internal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Peningkatan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kualitas</a:t>
                      </a:r>
                      <a:r>
                        <a:rPr lang="en-US" baseline="0" dirty="0" smtClean="0"/>
                        <a:t> proses </a:t>
                      </a:r>
                      <a:r>
                        <a:rPr lang="en-US" baseline="0" dirty="0" err="1" smtClean="0"/>
                        <a:t>pelayanan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</a:t>
                      </a:r>
                    </a:p>
                    <a:p>
                      <a:r>
                        <a:rPr lang="en-US" dirty="0" smtClean="0"/>
                        <a:t>BTO</a:t>
                      </a:r>
                    </a:p>
                    <a:p>
                      <a:r>
                        <a:rPr lang="en-US" dirty="0" smtClean="0"/>
                        <a:t>TOI</a:t>
                      </a:r>
                    </a:p>
                    <a:p>
                      <a:r>
                        <a:rPr lang="en-US" dirty="0" smtClean="0"/>
                        <a:t>DGR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Ketersediaan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tempat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tidur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Frekuensi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pemakaian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tempat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tidur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Intensitas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tempat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tindur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ditempati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Tingkat </a:t>
                      </a:r>
                      <a:r>
                        <a:rPr lang="en-US" dirty="0" err="1" smtClean="0"/>
                        <a:t>kematian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pasien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Perspektif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pertumbuhan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Peningkatan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kinerja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produktivitas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kepuasan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karyawan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Retensi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karyawan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Produktivitas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karyawan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Kepuasan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karyawan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karyawan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keluar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dihasilkan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karyawan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Kinerja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kepuasan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karyawan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1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31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1" dirty="0" smtClean="0"/>
              <a:t>Balanced Scorecard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balanced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scorecard</a:t>
            </a:r>
            <a:r>
              <a:rPr lang="en-US" dirty="0" smtClean="0"/>
              <a:t>. </a:t>
            </a:r>
            <a:r>
              <a:rPr lang="en-US" i="1" dirty="0" smtClean="0"/>
              <a:t>Scorecard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,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yang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i="1" dirty="0" smtClean="0"/>
              <a:t>balanced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berimbang</a:t>
            </a:r>
            <a:r>
              <a:rPr lang="en-US" dirty="0" smtClean="0"/>
              <a:t>,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berimbang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non </a:t>
            </a:r>
            <a:r>
              <a:rPr lang="en-US" b="1" dirty="0" err="1" smtClean="0"/>
              <a:t>keuangan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Balanced Scorecard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i="1" dirty="0" smtClean="0"/>
              <a:t>performance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2771800" y="3925506"/>
            <a:ext cx="3456384" cy="7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</p:cNvCxnSpPr>
          <p:nvPr/>
        </p:nvCxnSpPr>
        <p:spPr>
          <a:xfrm>
            <a:off x="4427984" y="3311118"/>
            <a:ext cx="0" cy="13420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POLA PIKIR </a:t>
            </a:r>
            <a:r>
              <a:rPr lang="en-US" sz="3200" i="1" dirty="0" smtClean="0"/>
              <a:t>BALANCED SCORECARD</a:t>
            </a:r>
            <a:r>
              <a:rPr lang="en-US" sz="3200" dirty="0" smtClean="0"/>
              <a:t> SEBAGAI SUATU KERANGKA RENCANA STRATEGIS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1556792"/>
            <a:ext cx="2736304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3645024"/>
            <a:ext cx="158417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Balanced Scorecard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708920"/>
            <a:ext cx="237626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menddik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mengaitkan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4653136"/>
            <a:ext cx="331236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Mengartikulasikan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64696" y="2708920"/>
            <a:ext cx="2699792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Memadukan</a:t>
            </a:r>
            <a:r>
              <a:rPr lang="en-US" dirty="0" smtClean="0"/>
              <a:t> </a:t>
            </a:r>
            <a:r>
              <a:rPr lang="en-US" dirty="0" err="1" smtClean="0"/>
              <a:t>inisatif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187624" y="1916832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187624" y="191683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87624" y="4797152"/>
            <a:ext cx="0" cy="144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87624" y="623731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72200" y="6309320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7812360" y="4797152"/>
            <a:ext cx="0" cy="1512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796136" y="1844824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236296" y="184482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PENGUKURAN DALAM </a:t>
            </a:r>
            <a:r>
              <a:rPr lang="en-US" i="1" dirty="0" smtClean="0"/>
              <a:t>BALANCED </a:t>
            </a:r>
            <a:r>
              <a:rPr lang="en-US" i="1" dirty="0" smtClean="0"/>
              <a:t>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300" dirty="0" err="1"/>
              <a:t>Sasaran</a:t>
            </a:r>
            <a:r>
              <a:rPr lang="en-US" sz="3300" dirty="0"/>
              <a:t> </a:t>
            </a:r>
            <a:r>
              <a:rPr lang="en-US" sz="3300" dirty="0" err="1"/>
              <a:t>strategik</a:t>
            </a:r>
            <a:r>
              <a:rPr lang="en-US" sz="3300" dirty="0"/>
              <a:t> yang </a:t>
            </a:r>
            <a:r>
              <a:rPr lang="en-US" sz="3300" dirty="0" err="1"/>
              <a:t>dirumuskan</a:t>
            </a:r>
            <a:r>
              <a:rPr lang="en-US" sz="3300" dirty="0"/>
              <a:t> </a:t>
            </a:r>
            <a:r>
              <a:rPr lang="en-US" sz="3300" dirty="0" err="1"/>
              <a:t>untuk</a:t>
            </a:r>
            <a:r>
              <a:rPr lang="en-US" sz="3300" dirty="0"/>
              <a:t> </a:t>
            </a:r>
            <a:r>
              <a:rPr lang="en-US" sz="3300" dirty="0" err="1"/>
              <a:t>mencapai</a:t>
            </a:r>
            <a:r>
              <a:rPr lang="en-US" sz="3300" dirty="0"/>
              <a:t> </a:t>
            </a:r>
            <a:r>
              <a:rPr lang="en-US" sz="3300" dirty="0" err="1"/>
              <a:t>visi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 smtClean="0"/>
              <a:t>tujuan</a:t>
            </a:r>
            <a:r>
              <a:rPr lang="en-US" sz="3300" dirty="0" smtClean="0"/>
              <a:t> </a:t>
            </a:r>
            <a:r>
              <a:rPr lang="en-US" sz="3300" dirty="0" err="1" smtClean="0"/>
              <a:t>organisasi</a:t>
            </a:r>
            <a:r>
              <a:rPr lang="en-US" sz="3300" dirty="0" smtClean="0"/>
              <a:t> </a:t>
            </a:r>
            <a:r>
              <a:rPr lang="en-US" sz="3300" dirty="0" err="1"/>
              <a:t>melalui</a:t>
            </a:r>
            <a:r>
              <a:rPr lang="en-US" sz="3300" dirty="0"/>
              <a:t> </a:t>
            </a:r>
            <a:r>
              <a:rPr lang="en-US" sz="3300" dirty="0" err="1"/>
              <a:t>strategi</a:t>
            </a:r>
            <a:r>
              <a:rPr lang="en-US" sz="3300" dirty="0"/>
              <a:t> yang </a:t>
            </a:r>
            <a:r>
              <a:rPr lang="en-US" sz="3300" dirty="0" err="1"/>
              <a:t>telah</a:t>
            </a:r>
            <a:r>
              <a:rPr lang="en-US" sz="3300" dirty="0"/>
              <a:t> </a:t>
            </a:r>
            <a:r>
              <a:rPr lang="en-US" sz="3300" dirty="0" err="1"/>
              <a:t>dipilih</a:t>
            </a:r>
            <a:r>
              <a:rPr lang="en-US" sz="3300" dirty="0"/>
              <a:t> </a:t>
            </a:r>
            <a:r>
              <a:rPr lang="en-US" sz="3300" dirty="0" err="1" smtClean="0"/>
              <a:t>perlu</a:t>
            </a:r>
            <a:r>
              <a:rPr lang="en-US" sz="3300" dirty="0" smtClean="0"/>
              <a:t> </a:t>
            </a:r>
            <a:r>
              <a:rPr lang="en-US" sz="3300" dirty="0" err="1"/>
              <a:t>ditetapkan</a:t>
            </a:r>
            <a:r>
              <a:rPr lang="en-US" sz="3300" dirty="0"/>
              <a:t> </a:t>
            </a:r>
            <a:r>
              <a:rPr lang="en-US" sz="3300" dirty="0" err="1"/>
              <a:t>ukuran</a:t>
            </a:r>
            <a:r>
              <a:rPr lang="en-US" sz="3300" dirty="0"/>
              <a:t> </a:t>
            </a:r>
          </a:p>
          <a:p>
            <a:pPr marL="0" indent="0" algn="just">
              <a:buNone/>
            </a:pPr>
            <a:r>
              <a:rPr lang="en-US" sz="3300" dirty="0" err="1"/>
              <a:t>pencapaiannya</a:t>
            </a:r>
            <a:r>
              <a:rPr lang="en-US" sz="3300" dirty="0"/>
              <a:t>. </a:t>
            </a:r>
            <a:r>
              <a:rPr lang="en-US" sz="3300" dirty="0" err="1"/>
              <a:t>Ada</a:t>
            </a:r>
            <a:r>
              <a:rPr lang="en-US" sz="3300" dirty="0"/>
              <a:t> </a:t>
            </a:r>
            <a:r>
              <a:rPr lang="en-US" sz="3300" dirty="0" err="1"/>
              <a:t>dua</a:t>
            </a:r>
            <a:r>
              <a:rPr lang="en-US" sz="3300" dirty="0"/>
              <a:t> </a:t>
            </a:r>
            <a:r>
              <a:rPr lang="en-US" sz="3300" dirty="0" err="1"/>
              <a:t>ukuran</a:t>
            </a:r>
            <a:r>
              <a:rPr lang="en-US" sz="3300" dirty="0"/>
              <a:t> yang </a:t>
            </a:r>
            <a:r>
              <a:rPr lang="en-US" sz="3300" dirty="0" err="1"/>
              <a:t>perlu</a:t>
            </a:r>
            <a:r>
              <a:rPr lang="en-US" sz="3300" dirty="0"/>
              <a:t> </a:t>
            </a:r>
            <a:r>
              <a:rPr lang="en-US" sz="3300" dirty="0" err="1"/>
              <a:t>ditetapkan</a:t>
            </a:r>
            <a:r>
              <a:rPr lang="en-US" sz="3300" dirty="0"/>
              <a:t> </a:t>
            </a:r>
            <a:r>
              <a:rPr lang="en-US" sz="3300" dirty="0" err="1" smtClean="0"/>
              <a:t>untuk</a:t>
            </a:r>
            <a:r>
              <a:rPr lang="en-US" sz="3300" dirty="0" smtClean="0"/>
              <a:t> </a:t>
            </a:r>
            <a:r>
              <a:rPr lang="en-US" sz="3300" dirty="0" err="1" smtClean="0"/>
              <a:t>mengukur</a:t>
            </a:r>
            <a:r>
              <a:rPr lang="en-US" sz="3300" dirty="0" smtClean="0"/>
              <a:t> </a:t>
            </a:r>
            <a:r>
              <a:rPr lang="en-US" sz="3300" dirty="0" err="1" smtClean="0"/>
              <a:t>keberhasilan</a:t>
            </a:r>
            <a:r>
              <a:rPr lang="en-US" sz="3300" dirty="0" smtClean="0"/>
              <a:t> </a:t>
            </a:r>
            <a:r>
              <a:rPr lang="en-US" sz="3300" dirty="0" err="1"/>
              <a:t>pencapaian</a:t>
            </a:r>
            <a:r>
              <a:rPr lang="en-US" sz="3300" dirty="0"/>
              <a:t> </a:t>
            </a:r>
            <a:r>
              <a:rPr lang="en-US" sz="3300" dirty="0" err="1"/>
              <a:t>sasaran</a:t>
            </a:r>
            <a:r>
              <a:rPr lang="en-US" sz="3300" dirty="0"/>
              <a:t> </a:t>
            </a:r>
            <a:r>
              <a:rPr lang="en-US" sz="3300" dirty="0" err="1"/>
              <a:t>strategik</a:t>
            </a:r>
            <a:r>
              <a:rPr lang="en-US" sz="3300" dirty="0"/>
              <a:t>, </a:t>
            </a:r>
            <a:r>
              <a:rPr lang="en-US" sz="3300" dirty="0" err="1"/>
              <a:t>yaitu</a:t>
            </a:r>
            <a:r>
              <a:rPr lang="en-US" sz="3300" dirty="0"/>
              <a:t>: </a:t>
            </a:r>
            <a:r>
              <a:rPr lang="en-US" sz="3300" b="1" dirty="0" err="1"/>
              <a:t>ukuran</a:t>
            </a:r>
            <a:r>
              <a:rPr lang="en-US" sz="3300" b="1" dirty="0"/>
              <a:t> </a:t>
            </a:r>
            <a:r>
              <a:rPr lang="en-US" sz="3300" b="1" dirty="0" err="1"/>
              <a:t>hasil</a:t>
            </a:r>
            <a:r>
              <a:rPr lang="en-US" sz="3300" b="1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b="1" dirty="0" err="1"/>
              <a:t>ukuran</a:t>
            </a:r>
            <a:r>
              <a:rPr lang="en-US" sz="3300" b="1" dirty="0"/>
              <a:t> </a:t>
            </a:r>
            <a:r>
              <a:rPr lang="en-US" sz="3300" b="1" dirty="0" err="1"/>
              <a:t>pemacu</a:t>
            </a:r>
            <a:r>
              <a:rPr lang="en-US" sz="3300" b="1" dirty="0"/>
              <a:t> </a:t>
            </a:r>
            <a:r>
              <a:rPr lang="en-US" sz="3300" b="1" dirty="0" err="1" smtClean="0"/>
              <a:t>kinerja</a:t>
            </a:r>
            <a:r>
              <a:rPr lang="en-US" sz="3300" dirty="0"/>
              <a:t>. </a:t>
            </a:r>
            <a:r>
              <a:rPr lang="en-US" sz="3300" dirty="0" err="1"/>
              <a:t>Ukuran</a:t>
            </a:r>
            <a:r>
              <a:rPr lang="en-US" sz="3300" dirty="0"/>
              <a:t> </a:t>
            </a:r>
            <a:r>
              <a:rPr lang="en-US" sz="3300" dirty="0" err="1"/>
              <a:t>hasil</a:t>
            </a:r>
            <a:r>
              <a:rPr lang="en-US" sz="3300" dirty="0"/>
              <a:t> </a:t>
            </a:r>
            <a:r>
              <a:rPr lang="en-US" sz="3300" dirty="0" err="1"/>
              <a:t>merupakan</a:t>
            </a:r>
            <a:r>
              <a:rPr lang="en-US" sz="3300" dirty="0"/>
              <a:t> </a:t>
            </a:r>
            <a:r>
              <a:rPr lang="en-US" sz="3300" dirty="0" err="1"/>
              <a:t>ukuran</a:t>
            </a:r>
            <a:r>
              <a:rPr lang="en-US" sz="3300" dirty="0"/>
              <a:t> yang </a:t>
            </a:r>
            <a:r>
              <a:rPr lang="en-US" sz="3300" dirty="0" err="1"/>
              <a:t>menunjukkan</a:t>
            </a:r>
            <a:r>
              <a:rPr lang="en-US" sz="3300" dirty="0"/>
              <a:t> </a:t>
            </a:r>
            <a:r>
              <a:rPr lang="en-US" sz="3300" dirty="0" err="1"/>
              <a:t>tingkat</a:t>
            </a:r>
            <a:r>
              <a:rPr lang="en-US" sz="3300" dirty="0"/>
              <a:t> </a:t>
            </a:r>
            <a:r>
              <a:rPr lang="en-US" sz="3300" dirty="0" err="1" smtClean="0"/>
              <a:t>keberhasilan</a:t>
            </a:r>
            <a:r>
              <a:rPr lang="en-US" sz="3300" dirty="0" smtClean="0"/>
              <a:t> </a:t>
            </a:r>
            <a:r>
              <a:rPr lang="en-US" sz="3300" dirty="0" err="1" smtClean="0"/>
              <a:t>pencapaian</a:t>
            </a:r>
            <a:r>
              <a:rPr lang="en-US" sz="3300" dirty="0"/>
              <a:t> </a:t>
            </a:r>
            <a:r>
              <a:rPr lang="en-US" sz="3300" dirty="0" err="1" smtClean="0"/>
              <a:t>sasaran</a:t>
            </a:r>
            <a:r>
              <a:rPr lang="en-US" sz="3300" dirty="0" smtClean="0"/>
              <a:t> </a:t>
            </a:r>
            <a:r>
              <a:rPr lang="en-US" sz="3300" dirty="0" err="1"/>
              <a:t>strategik</a:t>
            </a:r>
            <a:r>
              <a:rPr lang="en-US" sz="3300" dirty="0"/>
              <a:t>, </a:t>
            </a:r>
            <a:r>
              <a:rPr lang="en-US" sz="3300" dirty="0" err="1"/>
              <a:t>sedangkan</a:t>
            </a:r>
            <a:r>
              <a:rPr lang="en-US" sz="3300" dirty="0"/>
              <a:t> </a:t>
            </a:r>
            <a:r>
              <a:rPr lang="en-US" sz="3300" dirty="0" err="1"/>
              <a:t>ukuran</a:t>
            </a:r>
            <a:r>
              <a:rPr lang="en-US" sz="3300" dirty="0"/>
              <a:t> </a:t>
            </a:r>
            <a:r>
              <a:rPr lang="en-US" sz="3300" dirty="0" err="1"/>
              <a:t>pemacu</a:t>
            </a:r>
            <a:r>
              <a:rPr lang="en-US" sz="3300" dirty="0"/>
              <a:t> </a:t>
            </a:r>
            <a:r>
              <a:rPr lang="en-US" sz="3300" dirty="0" err="1"/>
              <a:t>kinerja</a:t>
            </a:r>
            <a:r>
              <a:rPr lang="en-US" sz="3300" dirty="0"/>
              <a:t> </a:t>
            </a:r>
            <a:r>
              <a:rPr lang="en-US" sz="3300" dirty="0" err="1"/>
              <a:t>merupakan</a:t>
            </a:r>
            <a:r>
              <a:rPr lang="en-US" sz="3300" dirty="0"/>
              <a:t> </a:t>
            </a:r>
            <a:r>
              <a:rPr lang="en-US" sz="3300" dirty="0" smtClean="0"/>
              <a:t> </a:t>
            </a:r>
            <a:r>
              <a:rPr lang="en-US" sz="3300" dirty="0" err="1" smtClean="0"/>
              <a:t>ukuran</a:t>
            </a:r>
            <a:r>
              <a:rPr lang="en-US" sz="3300" dirty="0" smtClean="0"/>
              <a:t> </a:t>
            </a:r>
            <a:r>
              <a:rPr lang="en-US" sz="3300" dirty="0"/>
              <a:t>yang </a:t>
            </a:r>
            <a:r>
              <a:rPr lang="en-US" sz="3300" dirty="0" err="1"/>
              <a:t>menyebabkan</a:t>
            </a:r>
            <a:r>
              <a:rPr lang="en-US" sz="3300" dirty="0"/>
              <a:t> </a:t>
            </a:r>
            <a:r>
              <a:rPr lang="en-US" sz="3300" dirty="0" err="1"/>
              <a:t>hasil</a:t>
            </a:r>
            <a:r>
              <a:rPr lang="en-US" sz="3300" dirty="0"/>
              <a:t> yang </a:t>
            </a:r>
            <a:r>
              <a:rPr lang="en-US" sz="3300" dirty="0" err="1"/>
              <a:t>dicapai</a:t>
            </a:r>
            <a:r>
              <a:rPr lang="en-US" sz="3300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PERSPEKTIF DALAM </a:t>
            </a:r>
            <a:r>
              <a:rPr lang="en-US" i="1" dirty="0" smtClean="0"/>
              <a:t>BALANCE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internal</a:t>
            </a:r>
          </a:p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PERSPEKTIF 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266700" indent="-266700">
              <a:lnSpc>
                <a:spcPct val="120000"/>
              </a:lnSpc>
            </a:pPr>
            <a:r>
              <a:rPr lang="en-US" sz="4400" dirty="0" err="1"/>
              <a:t>Penyedia</a:t>
            </a:r>
            <a:r>
              <a:rPr lang="en-US" dirty="0"/>
              <a:t> </a:t>
            </a:r>
            <a:r>
              <a:rPr lang="en-US" sz="3800" dirty="0" err="1"/>
              <a:t>sumberdaya</a:t>
            </a:r>
            <a:r>
              <a:rPr lang="en-US" sz="3800" dirty="0"/>
              <a:t> </a:t>
            </a:r>
            <a:r>
              <a:rPr lang="en-US" sz="3800" dirty="0" err="1"/>
              <a:t>finansial</a:t>
            </a:r>
            <a:r>
              <a:rPr lang="en-US" sz="3800" dirty="0"/>
              <a:t> </a:t>
            </a:r>
            <a:r>
              <a:rPr lang="en-US" sz="3800" dirty="0" err="1"/>
              <a:t>pada</a:t>
            </a:r>
            <a:r>
              <a:rPr lang="en-US" sz="3800" dirty="0"/>
              <a:t> </a:t>
            </a:r>
            <a:r>
              <a:rPr lang="en-US" sz="3800" dirty="0" err="1"/>
              <a:t>sektor</a:t>
            </a:r>
            <a:r>
              <a:rPr lang="en-US" sz="3800" dirty="0"/>
              <a:t> </a:t>
            </a:r>
            <a:r>
              <a:rPr lang="en-US" sz="3800" dirty="0" err="1"/>
              <a:t>publik</a:t>
            </a:r>
            <a:r>
              <a:rPr lang="en-US" sz="3800" dirty="0"/>
              <a:t> </a:t>
            </a:r>
            <a:r>
              <a:rPr lang="en-US" sz="3800" dirty="0" err="1"/>
              <a:t>adalah</a:t>
            </a:r>
            <a:r>
              <a:rPr lang="en-US" sz="3800" dirty="0"/>
              <a:t> </a:t>
            </a:r>
            <a:r>
              <a:rPr lang="en-US" sz="3800" b="1" dirty="0" err="1"/>
              <a:t>para</a:t>
            </a:r>
            <a:r>
              <a:rPr lang="en-US" sz="3800" b="1" dirty="0"/>
              <a:t> </a:t>
            </a:r>
            <a:r>
              <a:rPr lang="en-US" sz="3800" b="1" dirty="0" err="1" smtClean="0"/>
              <a:t>pembayar</a:t>
            </a:r>
            <a:r>
              <a:rPr lang="en-US" sz="3800" b="1" dirty="0" smtClean="0"/>
              <a:t> </a:t>
            </a:r>
            <a:r>
              <a:rPr lang="en-US" sz="3800" b="1" dirty="0" err="1"/>
              <a:t>pajak</a:t>
            </a:r>
            <a:r>
              <a:rPr lang="en-US" sz="3800" b="1" dirty="0"/>
              <a:t> </a:t>
            </a:r>
            <a:r>
              <a:rPr lang="en-US" sz="3800" dirty="0" err="1"/>
              <a:t>atau</a:t>
            </a:r>
            <a:r>
              <a:rPr lang="en-US" sz="3800" dirty="0"/>
              <a:t> </a:t>
            </a:r>
            <a:r>
              <a:rPr lang="en-US" sz="3800" b="1" dirty="0" err="1" smtClean="0"/>
              <a:t>pengguna</a:t>
            </a:r>
            <a:r>
              <a:rPr lang="en-US" sz="3800" b="1" dirty="0" smtClean="0"/>
              <a:t> </a:t>
            </a:r>
            <a:r>
              <a:rPr lang="en-US" sz="3800" b="1" dirty="0" err="1"/>
              <a:t>layanan</a:t>
            </a:r>
            <a:r>
              <a:rPr lang="en-US" sz="3800" b="1" dirty="0"/>
              <a:t> </a:t>
            </a:r>
            <a:r>
              <a:rPr lang="en-US" sz="3800" b="1" dirty="0" err="1"/>
              <a:t>publik</a:t>
            </a:r>
            <a:r>
              <a:rPr lang="en-US" sz="3800" b="1" dirty="0"/>
              <a:t> </a:t>
            </a:r>
            <a:r>
              <a:rPr lang="en-US" sz="3800" dirty="0"/>
              <a:t>yang </a:t>
            </a:r>
            <a:r>
              <a:rPr lang="en-US" sz="3800" dirty="0" err="1"/>
              <a:t>membayar</a:t>
            </a:r>
            <a:r>
              <a:rPr lang="en-US" sz="3800" dirty="0"/>
              <a:t> </a:t>
            </a:r>
            <a:r>
              <a:rPr lang="en-US" sz="3800" dirty="0" err="1"/>
              <a:t>atas</a:t>
            </a:r>
            <a:r>
              <a:rPr lang="en-US" sz="3800" dirty="0"/>
              <a:t> </a:t>
            </a:r>
            <a:r>
              <a:rPr lang="en-US" sz="3800" dirty="0" err="1" smtClean="0"/>
              <a:t>jasa</a:t>
            </a:r>
            <a:r>
              <a:rPr lang="en-US" sz="3800" dirty="0" smtClean="0"/>
              <a:t> </a:t>
            </a:r>
            <a:r>
              <a:rPr lang="en-US" sz="3800" dirty="0"/>
              <a:t>yang </a:t>
            </a:r>
            <a:r>
              <a:rPr lang="en-US" sz="3800" dirty="0" err="1"/>
              <a:t>diterimanya</a:t>
            </a:r>
            <a:r>
              <a:rPr lang="en-US" sz="3800" dirty="0"/>
              <a:t> </a:t>
            </a:r>
            <a:r>
              <a:rPr lang="en-US" sz="3800" dirty="0" err="1"/>
              <a:t>sehingga</a:t>
            </a:r>
            <a:r>
              <a:rPr lang="en-US" sz="3800" dirty="0"/>
              <a:t> </a:t>
            </a:r>
            <a:r>
              <a:rPr lang="en-US" sz="3800" dirty="0" err="1"/>
              <a:t>organisasi</a:t>
            </a:r>
            <a:r>
              <a:rPr lang="en-US" sz="3800" dirty="0"/>
              <a:t> </a:t>
            </a:r>
            <a:r>
              <a:rPr lang="en-US" sz="3800" dirty="0" err="1"/>
              <a:t>harus</a:t>
            </a:r>
            <a:r>
              <a:rPr lang="en-US" sz="3800" dirty="0"/>
              <a:t> </a:t>
            </a:r>
            <a:r>
              <a:rPr lang="en-US" sz="3800" dirty="0" err="1"/>
              <a:t>berfokus</a:t>
            </a:r>
            <a:r>
              <a:rPr lang="en-US" sz="3800" dirty="0"/>
              <a:t> </a:t>
            </a:r>
            <a:r>
              <a:rPr lang="en-US" sz="3800" dirty="0" err="1"/>
              <a:t>pada</a:t>
            </a:r>
            <a:r>
              <a:rPr lang="en-US" sz="3800" dirty="0"/>
              <a:t> </a:t>
            </a:r>
            <a:r>
              <a:rPr lang="en-US" sz="3800" dirty="0" err="1"/>
              <a:t>sesuatu</a:t>
            </a:r>
            <a:r>
              <a:rPr lang="en-US" sz="3800" dirty="0"/>
              <a:t> </a:t>
            </a:r>
            <a:r>
              <a:rPr lang="en-US" sz="3800" dirty="0" smtClean="0"/>
              <a:t>yang </a:t>
            </a:r>
            <a:r>
              <a:rPr lang="en-US" sz="3800" dirty="0" err="1"/>
              <a:t>diharapkan</a:t>
            </a:r>
            <a:r>
              <a:rPr lang="en-US" sz="3800" dirty="0"/>
              <a:t> </a:t>
            </a:r>
            <a:r>
              <a:rPr lang="en-US" sz="3800" dirty="0" err="1"/>
              <a:t>oleh</a:t>
            </a:r>
            <a:r>
              <a:rPr lang="en-US" sz="3800" dirty="0"/>
              <a:t> </a:t>
            </a:r>
            <a:r>
              <a:rPr lang="en-US" sz="3800" dirty="0" err="1"/>
              <a:t>masyarakat</a:t>
            </a:r>
            <a:r>
              <a:rPr lang="en-US" sz="3800" dirty="0"/>
              <a:t> yang </a:t>
            </a:r>
            <a:r>
              <a:rPr lang="en-US" sz="3800" dirty="0" err="1"/>
              <a:t>membayar</a:t>
            </a:r>
            <a:r>
              <a:rPr lang="en-US" sz="3800" dirty="0"/>
              <a:t> </a:t>
            </a:r>
            <a:r>
              <a:rPr lang="en-US" sz="3800" dirty="0" err="1"/>
              <a:t>tersebut</a:t>
            </a:r>
            <a:r>
              <a:rPr lang="en-US" sz="3800" dirty="0"/>
              <a:t>. </a:t>
            </a:r>
            <a:r>
              <a:rPr lang="en-US" sz="3800" dirty="0" err="1"/>
              <a:t>Mereka</a:t>
            </a:r>
            <a:r>
              <a:rPr lang="en-US" sz="3800" dirty="0"/>
              <a:t> </a:t>
            </a:r>
            <a:r>
              <a:rPr lang="en-US" sz="3800" dirty="0" err="1" smtClean="0"/>
              <a:t>mengharapkan</a:t>
            </a:r>
            <a:r>
              <a:rPr lang="en-US" sz="3800" dirty="0" smtClean="0"/>
              <a:t> </a:t>
            </a:r>
            <a:r>
              <a:rPr lang="en-US" sz="3800" dirty="0" err="1"/>
              <a:t>uang</a:t>
            </a:r>
            <a:r>
              <a:rPr lang="en-US" sz="3800" dirty="0"/>
              <a:t> yang </a:t>
            </a:r>
            <a:r>
              <a:rPr lang="en-US" sz="3800" dirty="0" err="1"/>
              <a:t>telah</a:t>
            </a:r>
            <a:r>
              <a:rPr lang="en-US" sz="3800" dirty="0"/>
              <a:t> </a:t>
            </a:r>
            <a:r>
              <a:rPr lang="en-US" sz="3800" dirty="0" err="1"/>
              <a:t>dibayarkan</a:t>
            </a:r>
            <a:r>
              <a:rPr lang="en-US" sz="3800" dirty="0"/>
              <a:t> </a:t>
            </a:r>
            <a:r>
              <a:rPr lang="en-US" sz="3800" dirty="0" err="1"/>
              <a:t>digunakan</a:t>
            </a:r>
            <a:r>
              <a:rPr lang="en-US" sz="3800" dirty="0"/>
              <a:t> </a:t>
            </a:r>
            <a:r>
              <a:rPr lang="en-US" sz="3800" dirty="0" err="1"/>
              <a:t>secara</a:t>
            </a:r>
            <a:r>
              <a:rPr lang="en-US" sz="3800" dirty="0"/>
              <a:t> </a:t>
            </a:r>
            <a:r>
              <a:rPr lang="en-US" sz="3800" dirty="0" err="1"/>
              <a:t>efektif</a:t>
            </a:r>
            <a:r>
              <a:rPr lang="en-US" sz="3800" dirty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efisien</a:t>
            </a:r>
            <a:r>
              <a:rPr lang="en-US" sz="3800" dirty="0" smtClean="0"/>
              <a:t>. </a:t>
            </a:r>
          </a:p>
          <a:p>
            <a:pPr marL="266700" indent="-266700">
              <a:lnSpc>
                <a:spcPct val="120000"/>
              </a:lnSpc>
            </a:pPr>
            <a:endParaRPr lang="en-US" sz="3800" dirty="0" smtClean="0"/>
          </a:p>
          <a:p>
            <a:pPr marL="266700" indent="-266700">
              <a:lnSpc>
                <a:spcPct val="120000"/>
              </a:lnSpc>
            </a:pPr>
            <a:r>
              <a:rPr lang="en-US" sz="3800" dirty="0" err="1" smtClean="0"/>
              <a:t>Meskipun</a:t>
            </a:r>
            <a:r>
              <a:rPr lang="en-US" sz="3800" dirty="0" smtClean="0"/>
              <a:t> </a:t>
            </a:r>
            <a:r>
              <a:rPr lang="en-US" sz="3800" dirty="0" err="1"/>
              <a:t>organisasi</a:t>
            </a:r>
            <a:r>
              <a:rPr lang="en-US" sz="3800" dirty="0"/>
              <a:t> </a:t>
            </a:r>
            <a:r>
              <a:rPr lang="en-US" sz="3800" dirty="0" err="1"/>
              <a:t>sektor</a:t>
            </a:r>
            <a:r>
              <a:rPr lang="en-US" sz="3800" dirty="0"/>
              <a:t> </a:t>
            </a:r>
            <a:r>
              <a:rPr lang="en-US" sz="3800" dirty="0" err="1"/>
              <a:t>publik</a:t>
            </a:r>
            <a:r>
              <a:rPr lang="en-US" sz="3800" dirty="0"/>
              <a:t> </a:t>
            </a:r>
            <a:r>
              <a:rPr lang="en-US" sz="3800" dirty="0" err="1"/>
              <a:t>tidak</a:t>
            </a:r>
            <a:r>
              <a:rPr lang="en-US" sz="3800" dirty="0"/>
              <a:t> </a:t>
            </a:r>
            <a:r>
              <a:rPr lang="en-US" sz="3800" dirty="0" err="1"/>
              <a:t>mengejar</a:t>
            </a:r>
            <a:r>
              <a:rPr lang="en-US" sz="3800" dirty="0"/>
              <a:t> </a:t>
            </a:r>
            <a:r>
              <a:rPr lang="en-US" sz="3800" dirty="0" err="1" smtClean="0"/>
              <a:t>laba</a:t>
            </a:r>
            <a:r>
              <a:rPr lang="en-US" sz="3800" dirty="0" smtClean="0"/>
              <a:t>, </a:t>
            </a:r>
            <a:r>
              <a:rPr lang="en-US" sz="3800" dirty="0" err="1" smtClean="0"/>
              <a:t>organisasi</a:t>
            </a:r>
            <a:r>
              <a:rPr lang="en-US" sz="3800" dirty="0" smtClean="0"/>
              <a:t> </a:t>
            </a:r>
            <a:r>
              <a:rPr lang="en-US" sz="3800" dirty="0" err="1"/>
              <a:t>perlu</a:t>
            </a:r>
            <a:r>
              <a:rPr lang="en-US" sz="3800" dirty="0"/>
              <a:t> </a:t>
            </a:r>
            <a:r>
              <a:rPr lang="en-US" sz="3800" dirty="0" err="1"/>
              <a:t>memikirkan</a:t>
            </a:r>
            <a:r>
              <a:rPr lang="en-US" sz="3800" dirty="0"/>
              <a:t> </a:t>
            </a:r>
            <a:r>
              <a:rPr lang="en-US" sz="3800" dirty="0" err="1"/>
              <a:t>bagaimana</a:t>
            </a:r>
            <a:r>
              <a:rPr lang="en-US" sz="3800" dirty="0"/>
              <a:t> </a:t>
            </a:r>
            <a:r>
              <a:rPr lang="en-US" sz="3800" dirty="0" err="1"/>
              <a:t>meningkatkan</a:t>
            </a:r>
            <a:r>
              <a:rPr lang="en-US" sz="3800" dirty="0"/>
              <a:t> </a:t>
            </a:r>
            <a:r>
              <a:rPr lang="en-US" sz="3800" dirty="0" err="1"/>
              <a:t>pendapatan</a:t>
            </a:r>
            <a:r>
              <a:rPr lang="en-US" sz="3800" dirty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/>
              <a:t>mengurangi</a:t>
            </a:r>
            <a:r>
              <a:rPr lang="en-US" sz="3800" dirty="0"/>
              <a:t> </a:t>
            </a:r>
            <a:r>
              <a:rPr lang="en-US" sz="3800" dirty="0" err="1"/>
              <a:t>biaya</a:t>
            </a:r>
            <a:r>
              <a:rPr lang="en-US" sz="3800" dirty="0"/>
              <a:t> </a:t>
            </a:r>
            <a:r>
              <a:rPr lang="en-US" sz="3800" dirty="0" err="1"/>
              <a:t>sehingga</a:t>
            </a:r>
            <a:r>
              <a:rPr lang="en-US" sz="3800" dirty="0"/>
              <a:t> </a:t>
            </a:r>
            <a:r>
              <a:rPr lang="en-US" sz="3800" dirty="0" err="1"/>
              <a:t>bisa</a:t>
            </a:r>
            <a:r>
              <a:rPr lang="en-US" sz="3800" dirty="0"/>
              <a:t> </a:t>
            </a:r>
            <a:r>
              <a:rPr lang="en-US" sz="3800" dirty="0" err="1"/>
              <a:t>meningkatkan</a:t>
            </a:r>
            <a:r>
              <a:rPr lang="en-US" sz="3800" dirty="0"/>
              <a:t> </a:t>
            </a:r>
            <a:r>
              <a:rPr lang="en-US" sz="3800" dirty="0" err="1"/>
              <a:t>kemandirian</a:t>
            </a:r>
            <a:r>
              <a:rPr lang="en-US" sz="3800" dirty="0"/>
              <a:t> </a:t>
            </a:r>
            <a:r>
              <a:rPr lang="en-US" sz="3800" dirty="0" err="1"/>
              <a:t>fiskal</a:t>
            </a:r>
            <a:r>
              <a:rPr lang="en-US" sz="3800" dirty="0"/>
              <a:t> </a:t>
            </a:r>
            <a:r>
              <a:rPr lang="en-US" sz="3800" dirty="0" smtClean="0"/>
              <a:t> yang </a:t>
            </a:r>
            <a:r>
              <a:rPr lang="en-US" sz="3800" dirty="0" err="1"/>
              <a:t>dapat</a:t>
            </a:r>
            <a:r>
              <a:rPr lang="en-US" sz="3800" dirty="0"/>
              <a:t> </a:t>
            </a:r>
            <a:r>
              <a:rPr lang="en-US" sz="3800" dirty="0" err="1"/>
              <a:t>digunakan</a:t>
            </a:r>
            <a:r>
              <a:rPr lang="en-US" sz="3800" dirty="0"/>
              <a:t> </a:t>
            </a:r>
            <a:r>
              <a:rPr lang="en-US" sz="3800" dirty="0" err="1"/>
              <a:t>untuk</a:t>
            </a:r>
            <a:r>
              <a:rPr lang="en-US" sz="3800" dirty="0"/>
              <a:t> </a:t>
            </a:r>
            <a:r>
              <a:rPr lang="en-US" sz="3800" dirty="0" err="1"/>
              <a:t>meningkatkan</a:t>
            </a:r>
            <a:r>
              <a:rPr lang="en-US" sz="3800" dirty="0"/>
              <a:t> </a:t>
            </a:r>
            <a:r>
              <a:rPr lang="en-US" sz="3800" dirty="0" err="1"/>
              <a:t>pelayanan</a:t>
            </a:r>
            <a:r>
              <a:rPr lang="en-US" sz="3800" dirty="0"/>
              <a:t>. </a:t>
            </a:r>
            <a:r>
              <a:rPr lang="en-US" sz="3800" dirty="0" err="1"/>
              <a:t>Beberapa</a:t>
            </a:r>
            <a:r>
              <a:rPr lang="en-US" sz="3800" dirty="0"/>
              <a:t> </a:t>
            </a:r>
            <a:r>
              <a:rPr lang="en-US" sz="3800" dirty="0" err="1" smtClean="0"/>
              <a:t>ukuran</a:t>
            </a:r>
            <a:r>
              <a:rPr lang="en-US" sz="3800" dirty="0" smtClean="0"/>
              <a:t> </a:t>
            </a:r>
            <a:r>
              <a:rPr lang="en-US" sz="3800" dirty="0" err="1"/>
              <a:t>kinerja</a:t>
            </a:r>
            <a:r>
              <a:rPr lang="en-US" sz="3800" dirty="0"/>
              <a:t> </a:t>
            </a:r>
            <a:r>
              <a:rPr lang="en-US" sz="3800" dirty="0" smtClean="0"/>
              <a:t>yang </a:t>
            </a:r>
            <a:r>
              <a:rPr lang="en-US" sz="3800" dirty="0" err="1"/>
              <a:t>digunakan</a:t>
            </a:r>
            <a:r>
              <a:rPr lang="en-US" sz="3800" dirty="0"/>
              <a:t> </a:t>
            </a:r>
            <a:r>
              <a:rPr lang="en-US" sz="3800" dirty="0" err="1"/>
              <a:t>pada</a:t>
            </a:r>
            <a:r>
              <a:rPr lang="en-US" sz="3800" dirty="0"/>
              <a:t> </a:t>
            </a:r>
            <a:r>
              <a:rPr lang="en-US" sz="3800" dirty="0" err="1"/>
              <a:t>perspektif</a:t>
            </a:r>
            <a:r>
              <a:rPr lang="en-US" sz="3800" dirty="0"/>
              <a:t> </a:t>
            </a:r>
            <a:r>
              <a:rPr lang="en-US" sz="3800" dirty="0" err="1"/>
              <a:t>keuangan</a:t>
            </a:r>
            <a:r>
              <a:rPr lang="en-US" sz="3800" dirty="0"/>
              <a:t> </a:t>
            </a:r>
            <a:r>
              <a:rPr lang="en-US" sz="3800" dirty="0" err="1"/>
              <a:t>misalnya</a:t>
            </a:r>
            <a:r>
              <a:rPr lang="en-US" sz="3800" dirty="0"/>
              <a:t> </a:t>
            </a:r>
            <a:r>
              <a:rPr lang="en-US" sz="3800" dirty="0" err="1" smtClean="0"/>
              <a:t>pertumbuhan</a:t>
            </a:r>
            <a:r>
              <a:rPr lang="en-US" sz="3800" dirty="0" smtClean="0"/>
              <a:t> </a:t>
            </a:r>
            <a:r>
              <a:rPr lang="en-US" sz="3800" dirty="0" err="1"/>
              <a:t>ekonomi</a:t>
            </a:r>
            <a:r>
              <a:rPr lang="en-US" sz="3800" dirty="0"/>
              <a:t>, </a:t>
            </a:r>
            <a:r>
              <a:rPr lang="en-US" sz="3800" dirty="0" err="1"/>
              <a:t>pertumbuhan</a:t>
            </a:r>
            <a:r>
              <a:rPr lang="en-US" sz="3800" dirty="0"/>
              <a:t> </a:t>
            </a:r>
            <a:r>
              <a:rPr lang="en-US" sz="3800" dirty="0" err="1"/>
              <a:t>pajak</a:t>
            </a:r>
            <a:r>
              <a:rPr lang="en-US" sz="3800" dirty="0"/>
              <a:t>, </a:t>
            </a:r>
            <a:r>
              <a:rPr lang="en-US" sz="3800" dirty="0" err="1"/>
              <a:t>penghematan</a:t>
            </a:r>
            <a:r>
              <a:rPr lang="en-US" sz="3800" dirty="0"/>
              <a:t> </a:t>
            </a:r>
            <a:r>
              <a:rPr lang="en-US" sz="3800" dirty="0" err="1"/>
              <a:t>anggaran</a:t>
            </a:r>
            <a:r>
              <a:rPr lang="en-US" sz="3800" dirty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/>
              <a:t>indikator</a:t>
            </a:r>
            <a:r>
              <a:rPr lang="en-US" sz="3800" dirty="0"/>
              <a:t> lain yang </a:t>
            </a:r>
            <a:r>
              <a:rPr lang="en-US" sz="3800" dirty="0" err="1"/>
              <a:t>terkait</a:t>
            </a:r>
            <a:r>
              <a:rPr lang="en-US" sz="3800" dirty="0"/>
              <a:t> </a:t>
            </a:r>
            <a:r>
              <a:rPr lang="en-US" sz="3800" dirty="0" err="1"/>
              <a:t>keuangan</a:t>
            </a:r>
            <a:r>
              <a:rPr lang="en-US" sz="3800" dirty="0"/>
              <a:t> </a:t>
            </a:r>
            <a:r>
              <a:rPr lang="en-US" sz="3800" dirty="0" err="1"/>
              <a:t>organisasi</a:t>
            </a:r>
            <a:r>
              <a:rPr lang="en-US" sz="3800" dirty="0" smtClean="0"/>
              <a:t>.</a:t>
            </a:r>
            <a:endParaRPr lang="en-US" sz="3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PERSPEKTIF PELANGGAN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difokuskan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terjangkau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Zeithaml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Parasuraman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Berry </a:t>
            </a:r>
            <a:r>
              <a:rPr lang="en-US" dirty="0" smtClean="0"/>
              <a:t>(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smtClean="0"/>
              <a:t>Riduwan,2007)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/>
              <a:t>lima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b="1" i="1" dirty="0" err="1" smtClean="0"/>
              <a:t>Servqual</a:t>
            </a:r>
            <a:r>
              <a:rPr lang="en-US" b="1" i="1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514350" indent="-514350">
              <a:buAutoNum type="arabicParenR"/>
            </a:pPr>
            <a:r>
              <a:rPr lang="en-US" i="1" dirty="0" smtClean="0"/>
              <a:t>Tangibles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pemnampakan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, </a:t>
            </a:r>
            <a:r>
              <a:rPr lang="en-US" dirty="0" err="1" smtClean="0"/>
              <a:t>pegawai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failitas-fasilitas</a:t>
            </a:r>
            <a:r>
              <a:rPr lang="en-US" dirty="0" smtClean="0"/>
              <a:t> lain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provider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i="1" dirty="0" smtClean="0"/>
              <a:t>Reliability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kehandalan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dijanjikan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i="1" dirty="0" smtClean="0"/>
              <a:t>Responsiveness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tanggap,adalah</a:t>
            </a:r>
            <a:r>
              <a:rPr lang="en-US" dirty="0" smtClean="0"/>
              <a:t> </a:t>
            </a:r>
            <a:r>
              <a:rPr lang="en-US" dirty="0" err="1" smtClean="0"/>
              <a:t>kerelaan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i="1" dirty="0" smtClean="0"/>
              <a:t>customer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ikhlas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i="1" dirty="0" smtClean="0"/>
              <a:t>Assurance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kesopanan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customer</a:t>
            </a:r>
          </a:p>
          <a:p>
            <a:pPr marL="514350" indent="-514350">
              <a:buAutoNum type="arabicParenR"/>
            </a:pPr>
            <a:r>
              <a:rPr lang="en-US" i="1" dirty="0" err="1" smtClean="0"/>
              <a:t>Emphaty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perlakukan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provider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customer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732</Words>
  <Application>Microsoft Office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DEFINISI</vt:lpstr>
      <vt:lpstr>DEFINISI</vt:lpstr>
      <vt:lpstr>POLA PIKIR BALANCED SCORECARD SEBAGAI SUATU KERANGKA RENCANA STRATEGIS</vt:lpstr>
      <vt:lpstr>PENGUKURAN DALAM BALANCED SCORECARD</vt:lpstr>
      <vt:lpstr>PERSPEKTIF DALAM BALANCE SCORECARD</vt:lpstr>
      <vt:lpstr>PERSPEKTIF KEUANGAN</vt:lpstr>
      <vt:lpstr>PERSPEKTIF PELANGGAN</vt:lpstr>
      <vt:lpstr>PowerPoint Presentation</vt:lpstr>
      <vt:lpstr>PERSPEKTIF PROSES BISNIS INTERNAL</vt:lpstr>
      <vt:lpstr>PERSPEKTIF PEMBELAJARAN DAN PERTUMBUHAN</vt:lpstr>
      <vt:lpstr>TABEL KRITERIA KESEIMBANGAN</vt:lpstr>
      <vt:lpstr>TABEL KRITERIA KESEIMBANGAN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SCORECARD</dc:title>
  <dc:creator>NAURI  AT</dc:creator>
  <cp:lastModifiedBy>Staff</cp:lastModifiedBy>
  <cp:revision>11</cp:revision>
  <dcterms:created xsi:type="dcterms:W3CDTF">2017-06-14T21:46:15Z</dcterms:created>
  <dcterms:modified xsi:type="dcterms:W3CDTF">2017-11-22T10:54:30Z</dcterms:modified>
</cp:coreProperties>
</file>