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59" r:id="rId3"/>
    <p:sldId id="271" r:id="rId4"/>
    <p:sldId id="260" r:id="rId5"/>
    <p:sldId id="278" r:id="rId6"/>
    <p:sldId id="272" r:id="rId7"/>
    <p:sldId id="279" r:id="rId8"/>
    <p:sldId id="282" r:id="rId9"/>
    <p:sldId id="273" r:id="rId10"/>
    <p:sldId id="274" r:id="rId11"/>
    <p:sldId id="275" r:id="rId12"/>
    <p:sldId id="276" r:id="rId13"/>
    <p:sldId id="280" r:id="rId14"/>
    <p:sldId id="281" r:id="rId15"/>
    <p:sldId id="283" r:id="rId16"/>
    <p:sldId id="284" r:id="rId17"/>
    <p:sldId id="285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68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92F045-DAF9-470D-ABC5-D053804D65AB}" type="doc">
      <dgm:prSet loTypeId="urn:microsoft.com/office/officeart/2005/8/layout/vList2" loCatId="list" qsTypeId="urn:microsoft.com/office/officeart/2005/8/quickstyle/3d1" qsCatId="3D" csTypeId="urn:microsoft.com/office/officeart/2005/8/colors/accent1_4" csCatId="accent1" phldr="1"/>
      <dgm:spPr/>
    </dgm:pt>
    <dgm:pt modelId="{031EE797-DF53-4219-AC75-3FAE48E1724D}">
      <dgm:prSet phldrT="[Text]"/>
      <dgm:spPr/>
      <dgm:t>
        <a:bodyPr/>
        <a:lstStyle/>
        <a:p>
          <a:pPr algn="ctr"/>
          <a:r>
            <a:rPr lang="id-ID" dirty="0" smtClean="0"/>
            <a:t>Mahasiswa mampu menguraikan </a:t>
          </a:r>
          <a:r>
            <a:rPr lang="en-US" dirty="0" err="1" smtClean="0"/>
            <a:t>kepemimpinan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perannya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perubahan</a:t>
          </a:r>
          <a:endParaRPr lang="en-US" dirty="0"/>
        </a:p>
      </dgm:t>
    </dgm:pt>
    <dgm:pt modelId="{B010DD37-1D05-4804-926D-86C704E62EC3}" type="parTrans" cxnId="{70C8D4E8-827C-4270-9188-E52D56401977}">
      <dgm:prSet/>
      <dgm:spPr/>
      <dgm:t>
        <a:bodyPr/>
        <a:lstStyle/>
        <a:p>
          <a:pPr algn="ctr"/>
          <a:endParaRPr lang="en-US"/>
        </a:p>
      </dgm:t>
    </dgm:pt>
    <dgm:pt modelId="{24C06427-E34D-47E4-BE76-9939DA3BED92}" type="sibTrans" cxnId="{70C8D4E8-827C-4270-9188-E52D56401977}">
      <dgm:prSet/>
      <dgm:spPr/>
      <dgm:t>
        <a:bodyPr/>
        <a:lstStyle/>
        <a:p>
          <a:pPr algn="ctr"/>
          <a:endParaRPr lang="en-US"/>
        </a:p>
      </dgm:t>
    </dgm:pt>
    <dgm:pt modelId="{542F87D6-02B1-4D92-A2A4-43886DEF8D49}" type="pres">
      <dgm:prSet presAssocID="{2692F045-DAF9-470D-ABC5-D053804D65AB}" presName="linear" presStyleCnt="0">
        <dgm:presLayoutVars>
          <dgm:animLvl val="lvl"/>
          <dgm:resizeHandles val="exact"/>
        </dgm:presLayoutVars>
      </dgm:prSet>
      <dgm:spPr/>
    </dgm:pt>
    <dgm:pt modelId="{41E11F48-32EF-4182-952E-6FF5F4563A00}" type="pres">
      <dgm:prSet presAssocID="{031EE797-DF53-4219-AC75-3FAE48E1724D}" presName="parentText" presStyleLbl="node1" presStyleIdx="0" presStyleCnt="1" custLinFactNeighborX="-3083" custLinFactNeighborY="-12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68E74A-C133-45A1-B86C-3515A566725A}" type="presOf" srcId="{031EE797-DF53-4219-AC75-3FAE48E1724D}" destId="{41E11F48-32EF-4182-952E-6FF5F4563A00}" srcOrd="0" destOrd="0" presId="urn:microsoft.com/office/officeart/2005/8/layout/vList2"/>
    <dgm:cxn modelId="{70C8D4E8-827C-4270-9188-E52D56401977}" srcId="{2692F045-DAF9-470D-ABC5-D053804D65AB}" destId="{031EE797-DF53-4219-AC75-3FAE48E1724D}" srcOrd="0" destOrd="0" parTransId="{B010DD37-1D05-4804-926D-86C704E62EC3}" sibTransId="{24C06427-E34D-47E4-BE76-9939DA3BED92}"/>
    <dgm:cxn modelId="{CF037675-3B54-4AC4-8148-881D4448A28C}" type="presOf" srcId="{2692F045-DAF9-470D-ABC5-D053804D65AB}" destId="{542F87D6-02B1-4D92-A2A4-43886DEF8D49}" srcOrd="0" destOrd="0" presId="urn:microsoft.com/office/officeart/2005/8/layout/vList2"/>
    <dgm:cxn modelId="{52245C8B-70F2-4F19-84AD-E7794E8DC959}" type="presParOf" srcId="{542F87D6-02B1-4D92-A2A4-43886DEF8D49}" destId="{41E11F48-32EF-4182-952E-6FF5F4563A0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11F48-32EF-4182-952E-6FF5F4563A00}">
      <dsp:nvSpPr>
        <dsp:cNvPr id="0" name=""/>
        <dsp:cNvSpPr/>
      </dsp:nvSpPr>
      <dsp:spPr>
        <a:xfrm>
          <a:off x="0" y="312431"/>
          <a:ext cx="5715000" cy="256931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Mahasiswa mampu menguraikan </a:t>
          </a:r>
          <a:r>
            <a:rPr lang="en-US" sz="3600" kern="1200" dirty="0" err="1" smtClean="0"/>
            <a:t>kepemimpinan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dan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perannya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dalam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perubahan</a:t>
          </a:r>
          <a:endParaRPr lang="en-US" sz="3600" kern="1200" dirty="0"/>
        </a:p>
      </dsp:txBody>
      <dsp:txXfrm>
        <a:off x="125424" y="437855"/>
        <a:ext cx="5464152" cy="23184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0D42F-5AAC-4BF4-B682-FF257FF4A604}" type="datetimeFigureOut">
              <a:rPr lang="id-ID" smtClean="0"/>
              <a:t>28/11/2017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64177-AE39-43EC-8F2C-7A7106FD55C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5061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A5E8FB-4207-4962-9801-6D94BF2E6027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312ECB-CB04-4817-9691-37227483C87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312ECB-CB04-4817-9691-37227483C87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312ECB-CB04-4817-9691-37227483C87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28/11/2017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990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28/11/2017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512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28/11/2017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3797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28/11/2017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176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28/11/2017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443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28/11/2017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8925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28/11/2017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7269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28/11/2017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940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28/11/2017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585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28/11/2017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124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F9EF-AB69-49FD-8C4E-F99848B81E24}" type="datetimeFigureOut">
              <a:rPr lang="id-ID" smtClean="0"/>
              <a:t>28/11/2017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721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3F9EF-AB69-49FD-8C4E-F99848B81E24}" type="datetimeFigureOut">
              <a:rPr lang="id-ID" smtClean="0"/>
              <a:t>28/11/2017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05D02-2186-4D8B-AC35-FD32FD1EB0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5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KEPEMIMPINAN</a:t>
            </a:r>
            <a:endParaRPr lang="en-US" sz="1600" b="1" dirty="0">
              <a:solidFill>
                <a:schemeClr val="bg1"/>
              </a:solidFill>
            </a:endParaRPr>
          </a:p>
          <a:p>
            <a:pPr marL="342900" indent="-342900" algn="ctr">
              <a:defRPr/>
            </a:pPr>
            <a:endParaRPr lang="en-US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PERTEMUAN  </a:t>
            </a:r>
            <a:r>
              <a:rPr lang="en-US" sz="1400" b="1" dirty="0" smtClean="0">
                <a:solidFill>
                  <a:schemeClr val="bg1"/>
                </a:solidFill>
              </a:rPr>
              <a:t>9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NAURI </a:t>
            </a:r>
            <a:r>
              <a:rPr lang="en-US" sz="1400" b="1" dirty="0">
                <a:solidFill>
                  <a:schemeClr val="bg1"/>
                </a:solidFill>
              </a:rPr>
              <a:t>ANGGITA TEMESVARI, SKM., MKM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PRODI MIK, FIKES</a:t>
            </a:r>
          </a:p>
        </p:txBody>
      </p:sp>
    </p:spTree>
    <p:extLst>
      <p:ext uri="{BB962C8B-B14F-4D97-AF65-F5344CB8AC3E}">
        <p14:creationId xmlns:p14="http://schemas.microsoft.com/office/powerpoint/2010/main" val="18012284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GAYA KEPEMIMPINAN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Gaya </a:t>
            </a:r>
            <a:r>
              <a:rPr lang="en-US" b="1" dirty="0" err="1"/>
              <a:t>Kepemimpinan</a:t>
            </a:r>
            <a:r>
              <a:rPr lang="en-US" b="1" dirty="0"/>
              <a:t> </a:t>
            </a:r>
            <a:r>
              <a:rPr lang="en-US" b="1" dirty="0" err="1"/>
              <a:t>Demokratis</a:t>
            </a:r>
            <a:endParaRPr lang="en-US" b="1" dirty="0"/>
          </a:p>
          <a:p>
            <a:pPr>
              <a:buNone/>
            </a:pPr>
            <a:r>
              <a:rPr lang="en-US" dirty="0" smtClean="0"/>
              <a:t>	Gaya </a:t>
            </a:r>
            <a:r>
              <a:rPr lang="en-US" dirty="0" err="1"/>
              <a:t>kepemimpinan</a:t>
            </a:r>
            <a:r>
              <a:rPr lang="en-US" dirty="0"/>
              <a:t> </a:t>
            </a:r>
            <a:r>
              <a:rPr lang="en-US" dirty="0" err="1"/>
              <a:t>demokratis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pemimpin</a:t>
            </a:r>
            <a:r>
              <a:rPr lang="en-US" dirty="0"/>
              <a:t> yang </a:t>
            </a:r>
            <a:r>
              <a:rPr lang="en-US" dirty="0" err="1"/>
              <a:t>menghargai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r>
              <a:rPr lang="en-US" dirty="0" err="1"/>
              <a:t>Pemimpin</a:t>
            </a:r>
            <a:r>
              <a:rPr lang="en-US" dirty="0"/>
              <a:t> yang </a:t>
            </a:r>
            <a:r>
              <a:rPr lang="en-US" dirty="0" err="1"/>
              <a:t>demokratis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mengolah</a:t>
            </a:r>
            <a:r>
              <a:rPr lang="en-US" dirty="0"/>
              <a:t> </a:t>
            </a:r>
            <a:r>
              <a:rPr lang="en-US" dirty="0" err="1"/>
              <a:t>gagasan</a:t>
            </a:r>
            <a:r>
              <a:rPr lang="en-US" dirty="0"/>
              <a:t> </a:t>
            </a:r>
            <a:r>
              <a:rPr lang="en-US" dirty="0" err="1"/>
              <a:t>bawahan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memotivasi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8523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GAYA KEPEMIMPINAN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Gaya </a:t>
            </a:r>
            <a:r>
              <a:rPr lang="en-US" b="1" dirty="0" err="1"/>
              <a:t>Kepemimpinan</a:t>
            </a:r>
            <a:r>
              <a:rPr lang="en-US" b="1" dirty="0"/>
              <a:t> </a:t>
            </a:r>
            <a:r>
              <a:rPr lang="en-US" b="1" dirty="0" err="1"/>
              <a:t>Partisipatif</a:t>
            </a:r>
            <a:endParaRPr lang="en-US" b="1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/>
              <a:t>Suyanto</a:t>
            </a:r>
            <a:r>
              <a:rPr lang="en-US" dirty="0"/>
              <a:t> (2009), </a:t>
            </a:r>
            <a:r>
              <a:rPr lang="en-US" dirty="0" err="1"/>
              <a:t>kepemimpinan</a:t>
            </a:r>
            <a:r>
              <a:rPr lang="en-US" dirty="0"/>
              <a:t> </a:t>
            </a:r>
            <a:r>
              <a:rPr lang="en-US" dirty="0" err="1"/>
              <a:t>partisipatif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otokratik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demokratik</a:t>
            </a:r>
            <a:r>
              <a:rPr lang="en-US" dirty="0"/>
              <a:t>.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mengusulkan</a:t>
            </a:r>
            <a:r>
              <a:rPr lang="en-US" dirty="0"/>
              <a:t> </a:t>
            </a:r>
            <a:r>
              <a:rPr lang="en-US" dirty="0" err="1"/>
              <a:t>tindakannya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bawahan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saran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kritik</a:t>
            </a:r>
            <a:r>
              <a:rPr lang="en-US" dirty="0"/>
              <a:t> yang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- </a:t>
            </a:r>
            <a:r>
              <a:rPr lang="en-US" dirty="0" err="1"/>
              <a:t>sama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final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bawahannya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7283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GAYA KEPEMIMPINAN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b="1" dirty="0" smtClean="0"/>
              <a:t>Gaya </a:t>
            </a:r>
            <a:r>
              <a:rPr lang="fr-FR" b="1" dirty="0" err="1"/>
              <a:t>Kepemimpinan</a:t>
            </a:r>
            <a:r>
              <a:rPr lang="fr-FR" b="1" dirty="0"/>
              <a:t> Laisses Faire</a:t>
            </a:r>
            <a:endParaRPr lang="en-US" b="1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Kepemimpinan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“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”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kepemimpinan</a:t>
            </a:r>
            <a:r>
              <a:rPr lang="en-US" dirty="0"/>
              <a:t> </a:t>
            </a:r>
            <a:r>
              <a:rPr lang="en-US" dirty="0" err="1"/>
              <a:t>permisif</a:t>
            </a:r>
            <a:r>
              <a:rPr lang="en-US" dirty="0"/>
              <a:t>.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melepaskan</a:t>
            </a:r>
            <a:r>
              <a:rPr lang="en-US" dirty="0"/>
              <a:t> </a:t>
            </a:r>
            <a:r>
              <a:rPr lang="en-US" dirty="0" err="1"/>
              <a:t>sepenuhnya</a:t>
            </a:r>
            <a:r>
              <a:rPr lang="en-US" dirty="0"/>
              <a:t> </a:t>
            </a:r>
            <a:r>
              <a:rPr lang="en-US" dirty="0" err="1"/>
              <a:t>kendali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melimpahkan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. Gaya </a:t>
            </a:r>
            <a:r>
              <a:rPr lang="en-US" dirty="0" err="1"/>
              <a:t>kepemimpinan</a:t>
            </a:r>
            <a:r>
              <a:rPr lang="en-US" dirty="0"/>
              <a:t> </a:t>
            </a:r>
            <a:r>
              <a:rPr lang="en-US" dirty="0" err="1"/>
              <a:t>laisses</a:t>
            </a:r>
            <a:r>
              <a:rPr lang="en-US" dirty="0"/>
              <a:t> faire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“</a:t>
            </a:r>
            <a:r>
              <a:rPr lang="en-US" dirty="0" err="1"/>
              <a:t>membiarkan</a:t>
            </a:r>
            <a:r>
              <a:rPr lang="en-US" dirty="0"/>
              <a:t>” </a:t>
            </a:r>
            <a:r>
              <a:rPr lang="en-US" dirty="0" err="1"/>
              <a:t>bawahan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dilakukannya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pemimpin</a:t>
            </a:r>
            <a:r>
              <a:rPr lang="en-US" dirty="0"/>
              <a:t> </a:t>
            </a:r>
            <a:r>
              <a:rPr lang="en-US" dirty="0" err="1"/>
              <a:t>melepaskan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jawabnya</a:t>
            </a:r>
            <a:r>
              <a:rPr lang="en-US" dirty="0"/>
              <a:t>, </a:t>
            </a:r>
            <a:r>
              <a:rPr lang="en-US" dirty="0" err="1"/>
              <a:t>meninggalkan</a:t>
            </a:r>
            <a:r>
              <a:rPr lang="en-US" dirty="0"/>
              <a:t> </a:t>
            </a:r>
            <a:r>
              <a:rPr lang="en-US" dirty="0" err="1"/>
              <a:t>bawahan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, </a:t>
            </a:r>
            <a:r>
              <a:rPr lang="en-US" dirty="0" err="1"/>
              <a:t>supervisi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terpaksa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merencanakan</a:t>
            </a:r>
            <a:r>
              <a:rPr lang="en-US" dirty="0"/>
              <a:t>,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599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TEORI DUO KONTINUM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  <a:defRPr/>
            </a:pPr>
            <a:endParaRPr lang="en-US" sz="2600" dirty="0" smtClean="0"/>
          </a:p>
          <a:p>
            <a:pPr>
              <a:buNone/>
              <a:defRPr/>
            </a:pPr>
            <a:endParaRPr lang="en-US" sz="2600" dirty="0"/>
          </a:p>
          <a:p>
            <a:pPr>
              <a:buNone/>
              <a:defRPr/>
            </a:pPr>
            <a:r>
              <a:rPr lang="en-US" sz="2600" dirty="0" smtClean="0"/>
              <a:t>KEMAUAN </a:t>
            </a:r>
            <a:r>
              <a:rPr lang="en-US" sz="2600" dirty="0"/>
              <a:t>MANUSIA</a:t>
            </a:r>
          </a:p>
          <a:p>
            <a:pPr marL="457200" indent="-457200">
              <a:buNone/>
              <a:defRPr/>
            </a:pPr>
            <a:r>
              <a:rPr lang="en-US" sz="2600" dirty="0"/>
              <a:t>a. </a:t>
            </a:r>
            <a:r>
              <a:rPr lang="en-US" sz="2600" dirty="0" err="1"/>
              <a:t>Kemauan</a:t>
            </a:r>
            <a:r>
              <a:rPr lang="en-US" sz="2600" dirty="0"/>
              <a:t> </a:t>
            </a:r>
            <a:r>
              <a:rPr lang="en-US" sz="2600" dirty="0" err="1"/>
              <a:t>berkuasa</a:t>
            </a:r>
            <a:r>
              <a:rPr lang="en-US" sz="2600" dirty="0"/>
              <a:t> (need of power)</a:t>
            </a:r>
          </a:p>
          <a:p>
            <a:pPr marL="457200" indent="-457200">
              <a:buNone/>
              <a:defRPr/>
            </a:pPr>
            <a:r>
              <a:rPr lang="en-US" sz="2600" dirty="0"/>
              <a:t>b. </a:t>
            </a:r>
            <a:r>
              <a:rPr lang="en-US" sz="2600" dirty="0" err="1"/>
              <a:t>Kemauan</a:t>
            </a:r>
            <a:r>
              <a:rPr lang="en-US" sz="2600" dirty="0"/>
              <a:t> </a:t>
            </a:r>
            <a:r>
              <a:rPr lang="en-US" sz="2600" dirty="0" err="1"/>
              <a:t>berkawan</a:t>
            </a:r>
            <a:r>
              <a:rPr lang="en-US" sz="2600" dirty="0"/>
              <a:t> (need of affiliation)</a:t>
            </a:r>
          </a:p>
          <a:p>
            <a:pPr marL="457200" indent="-457200">
              <a:buNone/>
              <a:defRPr/>
            </a:pPr>
            <a:r>
              <a:rPr lang="en-US" sz="2600" dirty="0"/>
              <a:t>c. </a:t>
            </a:r>
            <a:r>
              <a:rPr lang="en-US" sz="2600" dirty="0" err="1"/>
              <a:t>Kemauan</a:t>
            </a:r>
            <a:r>
              <a:rPr lang="en-US" sz="2600" dirty="0"/>
              <a:t> </a:t>
            </a:r>
            <a:r>
              <a:rPr lang="en-US" sz="2600" dirty="0" err="1"/>
              <a:t>berprestasi</a:t>
            </a:r>
            <a:r>
              <a:rPr lang="en-US" sz="2600" dirty="0"/>
              <a:t> (need of achievement)</a:t>
            </a:r>
          </a:p>
          <a:p>
            <a:pPr marL="457200" indent="-457200">
              <a:buNone/>
              <a:defRPr/>
            </a:pPr>
            <a:endParaRPr lang="en-US" sz="2600" dirty="0"/>
          </a:p>
          <a:p>
            <a:pPr marL="4763" indent="6350">
              <a:buNone/>
              <a:defRPr/>
            </a:pPr>
            <a:r>
              <a:rPr lang="en-US" sz="2600" dirty="0"/>
              <a:t>KEPEMIMPINAN YANG BAIK ADALAH KEPEMIMPINAN </a:t>
            </a:r>
            <a:r>
              <a:rPr lang="en-US" sz="2600" u="sng" dirty="0"/>
              <a:t>SITUASIONAL</a:t>
            </a:r>
          </a:p>
          <a:p>
            <a:pPr marL="461963" indent="-457200">
              <a:buFont typeface="Wingdings" pitchFamily="2" charset="2"/>
              <a:buChar char="§"/>
              <a:defRPr/>
            </a:pPr>
            <a:r>
              <a:rPr lang="en-US" sz="2600" dirty="0"/>
              <a:t>Flexible, </a:t>
            </a:r>
            <a:r>
              <a:rPr lang="en-US" sz="2600" dirty="0" err="1"/>
              <a:t>berubah</a:t>
            </a:r>
            <a:r>
              <a:rPr lang="en-US" sz="2600" dirty="0"/>
              <a:t> </a:t>
            </a:r>
            <a:r>
              <a:rPr lang="en-US" sz="2600" dirty="0" err="1"/>
              <a:t>karena</a:t>
            </a:r>
            <a:r>
              <a:rPr lang="en-US" sz="2600" dirty="0"/>
              <a:t> </a:t>
            </a:r>
            <a:r>
              <a:rPr lang="en-US" sz="2600" dirty="0" err="1"/>
              <a:t>waktu</a:t>
            </a:r>
            <a:endParaRPr lang="en-US" sz="2600" dirty="0"/>
          </a:p>
          <a:p>
            <a:pPr marL="461963" indent="-457200">
              <a:buFont typeface="Wingdings" pitchFamily="2" charset="2"/>
              <a:buChar char="§"/>
              <a:defRPr/>
            </a:pPr>
            <a:r>
              <a:rPr lang="en-US" sz="2600" dirty="0" err="1"/>
              <a:t>Adaptif</a:t>
            </a:r>
            <a:r>
              <a:rPr lang="en-US" sz="2600" dirty="0"/>
              <a:t> </a:t>
            </a:r>
            <a:r>
              <a:rPr lang="en-US" sz="2600" dirty="0" err="1"/>
              <a:t>terhadap</a:t>
            </a:r>
            <a:r>
              <a:rPr lang="en-US" sz="2600" dirty="0"/>
              <a:t> </a:t>
            </a:r>
            <a:r>
              <a:rPr lang="en-US" sz="2600" dirty="0" err="1"/>
              <a:t>lingkungan</a:t>
            </a: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19200" y="1489075"/>
            <a:ext cx="7623174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b="1" noProof="1" smtClean="0">
                <a:solidFill>
                  <a:schemeClr val="hlink"/>
                </a:solidFill>
              </a:rPr>
              <a:t>  </a:t>
            </a:r>
            <a:r>
              <a:rPr lang="id-ID" sz="2000" b="1" noProof="1" smtClean="0">
                <a:solidFill>
                  <a:schemeClr val="hlink"/>
                </a:solidFill>
              </a:rPr>
              <a:t>OTOKRAT</a:t>
            </a:r>
            <a:r>
              <a:rPr lang="id-ID" sz="2000" b="1" noProof="1">
                <a:solidFill>
                  <a:schemeClr val="tx1"/>
                </a:solidFill>
              </a:rPr>
              <a:t>		</a:t>
            </a:r>
            <a:r>
              <a:rPr lang="id-ID" sz="2000" b="1" noProof="1">
                <a:solidFill>
                  <a:schemeClr val="tx1"/>
                </a:solidFill>
              </a:rPr>
              <a:t>                    </a:t>
            </a:r>
            <a:r>
              <a:rPr lang="en-US" sz="2000" b="1" dirty="0">
                <a:solidFill>
                  <a:schemeClr val="tx1"/>
                </a:solidFill>
              </a:rPr>
              <a:t>                          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noProof="1">
                <a:solidFill>
                  <a:srgbClr val="FF0000"/>
                </a:solidFill>
              </a:rPr>
              <a:t>DEMOKRAT</a:t>
            </a: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357311" y="1862137"/>
            <a:ext cx="6553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567111" y="1481137"/>
            <a:ext cx="2141538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id-ID" noProof="1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id-ID" b="1" noProof="1">
                <a:solidFill>
                  <a:schemeClr val="tx1"/>
                </a:solidFill>
                <a:latin typeface="Times New Roman" pitchFamily="18" charset="0"/>
              </a:rPr>
              <a:t>Kontinuum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66836" y="1920875"/>
            <a:ext cx="6575425" cy="11557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V="1">
            <a:off x="1357311" y="2044700"/>
            <a:ext cx="6594475" cy="906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560511" y="2065337"/>
            <a:ext cx="27209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id-ID" sz="1800" noProof="1">
                <a:solidFill>
                  <a:schemeClr val="tx1"/>
                </a:solidFill>
                <a:latin typeface="Times New Roman" pitchFamily="18" charset="0"/>
              </a:rPr>
              <a:t>Penggunaan Otoritas oleh</a:t>
            </a:r>
          </a:p>
          <a:p>
            <a:r>
              <a:rPr lang="id-ID" sz="1800" noProof="1">
                <a:solidFill>
                  <a:schemeClr val="tx1"/>
                </a:solidFill>
                <a:latin typeface="Times New Roman" pitchFamily="18" charset="0"/>
              </a:rPr>
              <a:t>         Pemimpin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935536" y="2454275"/>
            <a:ext cx="3236913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id-ID" sz="1800" noProof="1">
                <a:solidFill>
                  <a:schemeClr val="tx1"/>
                </a:solidFill>
                <a:latin typeface="Times New Roman" pitchFamily="18" charset="0"/>
              </a:rPr>
              <a:t>Daerah Kebebasan</a:t>
            </a:r>
          </a:p>
          <a:p>
            <a:r>
              <a:rPr lang="id-ID" sz="1800" noProof="1">
                <a:solidFill>
                  <a:schemeClr val="tx1"/>
                </a:solidFill>
                <a:latin typeface="Times New Roman" pitchFamily="18" charset="0"/>
              </a:rPr>
              <a:t>untuk Anggota/Bawahan</a:t>
            </a: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4151311" y="1916112"/>
            <a:ext cx="0" cy="11652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4933949" y="1916112"/>
            <a:ext cx="0" cy="11652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3257549" y="1916112"/>
            <a:ext cx="0" cy="11652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2251074" y="1916112"/>
            <a:ext cx="0" cy="11652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5827711" y="1916112"/>
            <a:ext cx="0" cy="11652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6834186" y="1916112"/>
            <a:ext cx="0" cy="11652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1357311" y="2044700"/>
            <a:ext cx="65944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1357311" y="1979612"/>
            <a:ext cx="65944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1357311" y="2109787"/>
            <a:ext cx="592296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1357311" y="2239962"/>
            <a:ext cx="49180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1357311" y="2174875"/>
            <a:ext cx="54768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1357311" y="2303462"/>
            <a:ext cx="4470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1357311" y="2368550"/>
            <a:ext cx="413543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1357311" y="2433637"/>
            <a:ext cx="368776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1357311" y="2498725"/>
            <a:ext cx="32416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1357311" y="2563812"/>
            <a:ext cx="2794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1357311" y="2627312"/>
            <a:ext cx="23463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1357311" y="2692400"/>
            <a:ext cx="17875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1357311" y="2757487"/>
            <a:ext cx="145256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1357311" y="2822575"/>
            <a:ext cx="89376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1357311" y="2822575"/>
            <a:ext cx="78263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V="1">
            <a:off x="1357311" y="2757487"/>
            <a:ext cx="0" cy="65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1357311" y="2887662"/>
            <a:ext cx="33496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>
            <a:off x="1357311" y="1979612"/>
            <a:ext cx="1111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8691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Kepemimpinan</a:t>
            </a:r>
            <a:r>
              <a:rPr lang="en-US" dirty="0" smtClean="0"/>
              <a:t> </a:t>
            </a:r>
            <a:r>
              <a:rPr lang="en-US" dirty="0" err="1" smtClean="0"/>
              <a:t>Situasional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61963" indent="-461963">
              <a:buSzPct val="100000"/>
            </a:pPr>
            <a:r>
              <a:rPr lang="id-ID" sz="2800" noProof="1" smtClean="0">
                <a:latin typeface="+mj-lt"/>
              </a:rPr>
              <a:t>Pemimpin  </a:t>
            </a:r>
            <a:r>
              <a:rPr lang="id-ID" sz="2800" noProof="1">
                <a:latin typeface="+mj-lt"/>
              </a:rPr>
              <a:t>membuat keputusan dan mengumumkan.</a:t>
            </a:r>
          </a:p>
          <a:p>
            <a:pPr marL="461963" indent="-461963">
              <a:buSzPct val="100000"/>
            </a:pPr>
            <a:r>
              <a:rPr lang="id-ID" sz="2800" noProof="1" smtClean="0">
                <a:latin typeface="+mj-lt"/>
              </a:rPr>
              <a:t>Pemimpin </a:t>
            </a:r>
            <a:r>
              <a:rPr lang="id-ID" sz="2800" noProof="1">
                <a:latin typeface="+mj-lt"/>
              </a:rPr>
              <a:t>menjual/menawarkan keputusan.</a:t>
            </a:r>
          </a:p>
          <a:p>
            <a:pPr marL="461963" indent="-461963">
              <a:buSzPct val="100000"/>
            </a:pPr>
            <a:r>
              <a:rPr lang="id-ID" sz="2800" noProof="1" smtClean="0">
                <a:latin typeface="+mj-lt"/>
              </a:rPr>
              <a:t>Pemimpin </a:t>
            </a:r>
            <a:r>
              <a:rPr lang="id-ID" sz="2800" noProof="1">
                <a:latin typeface="+mj-lt"/>
              </a:rPr>
              <a:t>memberikan gagasan dan mengundang pertanyaan.</a:t>
            </a:r>
          </a:p>
          <a:p>
            <a:pPr marL="461963" indent="-461963">
              <a:buSzPct val="100000"/>
            </a:pPr>
            <a:r>
              <a:rPr lang="id-ID" sz="2800" noProof="1" smtClean="0">
                <a:latin typeface="+mj-lt"/>
              </a:rPr>
              <a:t>Pemimpin </a:t>
            </a:r>
            <a:r>
              <a:rPr lang="id-ID" sz="2800" noProof="1">
                <a:latin typeface="+mj-lt"/>
              </a:rPr>
              <a:t>memberikan keputusan sementara yang bisa diubah.</a:t>
            </a:r>
          </a:p>
          <a:p>
            <a:pPr marL="461963" indent="-461963">
              <a:buSzPct val="100000"/>
            </a:pPr>
            <a:r>
              <a:rPr lang="id-ID" sz="2800" noProof="1" smtClean="0">
                <a:latin typeface="+mj-lt"/>
              </a:rPr>
              <a:t>Pemimpin </a:t>
            </a:r>
            <a:r>
              <a:rPr lang="id-ID" sz="2800" noProof="1">
                <a:latin typeface="+mj-lt"/>
              </a:rPr>
              <a:t>memberi persoalan, meminta saran-saran dan membuat keputusan.</a:t>
            </a:r>
          </a:p>
          <a:p>
            <a:pPr marL="461963" indent="-461963">
              <a:buSzPct val="100000"/>
            </a:pPr>
            <a:r>
              <a:rPr lang="id-ID" sz="2800" noProof="1" smtClean="0">
                <a:latin typeface="+mj-lt"/>
              </a:rPr>
              <a:t>Pemimpin </a:t>
            </a:r>
            <a:r>
              <a:rPr lang="id-ID" sz="2800" noProof="1">
                <a:latin typeface="+mj-lt"/>
              </a:rPr>
              <a:t>menentukan batas-batasnya lalu </a:t>
            </a:r>
            <a:r>
              <a:rPr lang="id-ID" sz="2800" noProof="1">
                <a:latin typeface="+mj-lt"/>
              </a:rPr>
              <a:t>meminta </a:t>
            </a:r>
            <a:r>
              <a:rPr lang="id-ID" sz="2800" noProof="1" smtClean="0">
                <a:latin typeface="+mj-lt"/>
              </a:rPr>
              <a:t>Kelompok </a:t>
            </a:r>
            <a:r>
              <a:rPr lang="id-ID" sz="2800" noProof="1">
                <a:latin typeface="+mj-lt"/>
              </a:rPr>
              <a:t>membuat </a:t>
            </a:r>
            <a:r>
              <a:rPr lang="id-ID" sz="2800" noProof="1">
                <a:latin typeface="+mj-lt"/>
              </a:rPr>
              <a:t>keputusan</a:t>
            </a:r>
            <a:r>
              <a:rPr lang="id-ID" sz="2800" noProof="1" smtClean="0">
                <a:latin typeface="+mj-lt"/>
              </a:rPr>
              <a:t>.</a:t>
            </a:r>
            <a:endParaRPr lang="en-US" sz="2800" noProof="1" smtClean="0">
              <a:latin typeface="+mj-lt"/>
            </a:endParaRPr>
          </a:p>
          <a:p>
            <a:pPr marL="461963" indent="-461963">
              <a:buSzPct val="100000"/>
            </a:pPr>
            <a:r>
              <a:rPr lang="id-ID" sz="2800" noProof="1" smtClean="0">
                <a:latin typeface="+mj-lt"/>
              </a:rPr>
              <a:t> </a:t>
            </a:r>
            <a:r>
              <a:rPr lang="id-ID" sz="2800" noProof="1">
                <a:latin typeface="+mj-lt"/>
              </a:rPr>
              <a:t>Pemimpin mengijinkan anggota/bawahan untuk melakukan  fungsi dalam batas-batas yang telah dirumuskan oleh </a:t>
            </a:r>
            <a:r>
              <a:rPr lang="en-US" sz="2800" dirty="0">
                <a:latin typeface="+mj-lt"/>
              </a:rPr>
              <a:t>P</a:t>
            </a:r>
            <a:r>
              <a:rPr lang="en-US" sz="2800" noProof="1">
                <a:latin typeface="+mj-lt"/>
              </a:rPr>
              <a:t>impinan/Atasan.</a:t>
            </a:r>
            <a:endParaRPr lang="en-US" sz="2800" noProof="1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8679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Tugas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en-US" sz="2400" dirty="0"/>
              <a:t>D</a:t>
            </a:r>
            <a:r>
              <a:rPr lang="id-ID" sz="2400" dirty="0" smtClean="0"/>
              <a:t>alam </a:t>
            </a:r>
            <a:r>
              <a:rPr lang="en-US" sz="2400" dirty="0" err="1" smtClean="0"/>
              <a:t>Rumah</a:t>
            </a:r>
            <a:r>
              <a:rPr lang="en-US" sz="2400" dirty="0" smtClean="0"/>
              <a:t> </a:t>
            </a:r>
            <a:r>
              <a:rPr lang="en-US" sz="2400" dirty="0" err="1" smtClean="0"/>
              <a:t>Sakit</a:t>
            </a:r>
            <a:r>
              <a:rPr lang="en-US" sz="2400" dirty="0" smtClean="0"/>
              <a:t> A, </a:t>
            </a:r>
            <a:r>
              <a:rPr lang="id-ID" sz="2400" dirty="0" smtClean="0"/>
              <a:t>ada </a:t>
            </a:r>
            <a:r>
              <a:rPr lang="id-ID" sz="2400" dirty="0"/>
              <a:t>seorang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</a:t>
            </a:r>
            <a:r>
              <a:rPr lang="id-ID" sz="2400" dirty="0" smtClean="0"/>
              <a:t>bernama </a:t>
            </a:r>
            <a:r>
              <a:rPr lang="en-US" sz="2400" dirty="0" err="1" smtClean="0"/>
              <a:t>Cinta</a:t>
            </a:r>
            <a:r>
              <a:rPr lang="en-US" sz="2400" dirty="0" smtClean="0"/>
              <a:t> </a:t>
            </a:r>
            <a:r>
              <a:rPr lang="id-ID" sz="2400" dirty="0" smtClean="0"/>
              <a:t>yang </a:t>
            </a:r>
            <a:r>
              <a:rPr lang="id-ID" sz="2400" dirty="0"/>
              <a:t>memiliki idealisme dan loyalitas yang tidak diragukan. Ia selalu hadir dan aktif dalam setiap kegiatan </a:t>
            </a:r>
            <a:r>
              <a:rPr lang="en-US" sz="2400" dirty="0" smtClean="0"/>
              <a:t>RS, </a:t>
            </a:r>
            <a:r>
              <a:rPr lang="id-ID" sz="2400" dirty="0" smtClean="0"/>
              <a:t>ia </a:t>
            </a:r>
            <a:r>
              <a:rPr lang="id-ID" sz="2400" dirty="0"/>
              <a:t>hadir tidak hanya sebagai peserta tapi juga menjadi panitia yang mampu menyelesaikan tugas-tugasnya dengan baik. Kredibilitasnya yang tinggi terhadap </a:t>
            </a:r>
            <a:r>
              <a:rPr lang="en-US" sz="2400" dirty="0" smtClean="0"/>
              <a:t>RS </a:t>
            </a:r>
            <a:r>
              <a:rPr lang="id-ID" sz="2400" dirty="0" smtClean="0"/>
              <a:t>mendapatkan </a:t>
            </a:r>
            <a:r>
              <a:rPr lang="id-ID" sz="2400" dirty="0"/>
              <a:t>apresiasi yang positif dari seluruh </a:t>
            </a:r>
            <a:r>
              <a:rPr lang="en-US" sz="2400" dirty="0" err="1" smtClean="0"/>
              <a:t>karyawan</a:t>
            </a:r>
            <a:r>
              <a:rPr lang="id-ID" sz="2400" dirty="0" smtClean="0"/>
              <a:t>. </a:t>
            </a:r>
            <a:r>
              <a:rPr lang="id-ID" sz="2400" dirty="0"/>
              <a:t>Banyak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</a:t>
            </a:r>
            <a:r>
              <a:rPr lang="id-ID" sz="2400" dirty="0" smtClean="0"/>
              <a:t>yang </a:t>
            </a:r>
            <a:r>
              <a:rPr lang="id-ID" sz="2400" dirty="0"/>
              <a:t>berpandangan ia sebenarnya cukup layak untuk menjabat sebagai salah seorang </a:t>
            </a:r>
            <a:r>
              <a:rPr lang="en-US" sz="2400" dirty="0" err="1" smtClean="0"/>
              <a:t>pemimpin</a:t>
            </a:r>
            <a:r>
              <a:rPr lang="en-US" sz="2400" dirty="0" smtClean="0"/>
              <a:t> unit</a:t>
            </a:r>
            <a:r>
              <a:rPr lang="id-ID" sz="2400" dirty="0" smtClean="0"/>
              <a:t>. </a:t>
            </a:r>
            <a:r>
              <a:rPr lang="id-ID" sz="2400" dirty="0"/>
              <a:t>Hingga tiba saatnya penataan ulang struktur organisasi yang biasa dilakukan selama setahun sekali sebagai tindak lanjut dari hasil evaluasi tahunan. Saat itu sebagian besar </a:t>
            </a:r>
            <a:r>
              <a:rPr lang="en-US" sz="2400" dirty="0" err="1" smtClean="0"/>
              <a:t>karyawan</a:t>
            </a:r>
            <a:r>
              <a:rPr lang="id-ID" sz="2400" dirty="0" smtClean="0"/>
              <a:t> </a:t>
            </a:r>
            <a:r>
              <a:rPr lang="id-ID" sz="2400" dirty="0"/>
              <a:t>merekomendasikan agar </a:t>
            </a:r>
            <a:r>
              <a:rPr lang="en-US" sz="2400" dirty="0" err="1" smtClean="0"/>
              <a:t>Cinta</a:t>
            </a:r>
            <a:r>
              <a:rPr lang="en-US" sz="2400" dirty="0" smtClean="0"/>
              <a:t> </a:t>
            </a:r>
            <a:r>
              <a:rPr lang="id-ID" sz="2400" dirty="0" smtClean="0"/>
              <a:t>diberikan </a:t>
            </a:r>
            <a:r>
              <a:rPr lang="id-ID" sz="2400" dirty="0"/>
              <a:t>kepercayaan memegang satu </a:t>
            </a:r>
            <a:r>
              <a:rPr lang="id-ID" sz="2400" dirty="0" smtClean="0"/>
              <a:t>jabatan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supervisor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pendaftaran</a:t>
            </a:r>
            <a:r>
              <a:rPr lang="en-US" sz="2400" dirty="0" smtClean="0"/>
              <a:t> </a:t>
            </a:r>
            <a:r>
              <a:rPr lang="en-US" sz="2400" dirty="0" err="1" smtClean="0"/>
              <a:t>rawat</a:t>
            </a:r>
            <a:r>
              <a:rPr lang="en-US" sz="2400" dirty="0" smtClean="0"/>
              <a:t> </a:t>
            </a:r>
            <a:r>
              <a:rPr lang="en-US" sz="2400" dirty="0" err="1" smtClean="0"/>
              <a:t>jalan</a:t>
            </a:r>
            <a:r>
              <a:rPr lang="en-US" sz="2400" dirty="0" smtClean="0"/>
              <a:t> </a:t>
            </a:r>
            <a:r>
              <a:rPr lang="id-ID" sz="2400" dirty="0" smtClean="0"/>
              <a:t>karena </a:t>
            </a:r>
            <a:r>
              <a:rPr lang="id-ID" sz="2400" dirty="0"/>
              <a:t>dipandang memiliki kemampuan komunikasi yang baik. Saat pimpinan </a:t>
            </a:r>
            <a:r>
              <a:rPr lang="en-US" sz="2400" dirty="0" smtClean="0"/>
              <a:t>RS A </a:t>
            </a:r>
            <a:r>
              <a:rPr lang="id-ID" sz="2400" dirty="0" smtClean="0"/>
              <a:t>menanyakan </a:t>
            </a:r>
            <a:r>
              <a:rPr lang="id-ID" sz="2400" dirty="0"/>
              <a:t>kesediaan </a:t>
            </a:r>
            <a:r>
              <a:rPr lang="en-US" sz="2400" dirty="0" err="1" smtClean="0"/>
              <a:t>Cinta</a:t>
            </a:r>
            <a:r>
              <a:rPr lang="en-US" sz="2400" dirty="0" smtClean="0"/>
              <a:t> </a:t>
            </a:r>
            <a:r>
              <a:rPr lang="id-ID" sz="2400" dirty="0" smtClean="0"/>
              <a:t>ia </a:t>
            </a:r>
            <a:r>
              <a:rPr lang="id-ID" sz="2400" dirty="0"/>
              <a:t>menjawab, “Saya tidak mungkin menolak tugas organisasi, namun jika ada yang lain sebaiknya jangan saya.” Pernyataan ini dianggap sang pemimpin sebagai kesanggupan, maka ia ditetapkan sebagai </a:t>
            </a:r>
            <a:r>
              <a:rPr lang="en-US" sz="2400" dirty="0"/>
              <a:t>supervisor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pendaftaran</a:t>
            </a:r>
            <a:r>
              <a:rPr lang="en-US" sz="2400" dirty="0"/>
              <a:t> </a:t>
            </a:r>
            <a:r>
              <a:rPr lang="en-US" sz="2400" dirty="0" err="1"/>
              <a:t>rawat</a:t>
            </a:r>
            <a:r>
              <a:rPr lang="en-US" sz="2400" dirty="0"/>
              <a:t> </a:t>
            </a:r>
            <a:r>
              <a:rPr lang="en-US" sz="2400" dirty="0" err="1" smtClean="0"/>
              <a:t>jalan</a:t>
            </a:r>
            <a:r>
              <a:rPr lang="en-US" sz="2400" dirty="0" smtClean="0"/>
              <a:t>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510924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id-ID" sz="2400" dirty="0" smtClean="0"/>
              <a:t>Dua </a:t>
            </a:r>
            <a:r>
              <a:rPr lang="id-ID" sz="2400" dirty="0"/>
              <a:t>bulan berlalu, dan evaluasi tri wulan akan segera dilakukan. Tapi ada hal berbeda, setelah menerima jabatan </a:t>
            </a:r>
            <a:r>
              <a:rPr lang="en-US" sz="2400" dirty="0"/>
              <a:t>supervisor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pendaftaran</a:t>
            </a:r>
            <a:r>
              <a:rPr lang="en-US" sz="2400" dirty="0"/>
              <a:t> </a:t>
            </a:r>
            <a:r>
              <a:rPr lang="en-US" sz="2400" dirty="0" err="1"/>
              <a:t>rawat</a:t>
            </a:r>
            <a:r>
              <a:rPr lang="en-US" sz="2400" dirty="0"/>
              <a:t> </a:t>
            </a:r>
            <a:r>
              <a:rPr lang="en-US" sz="2400" dirty="0" err="1"/>
              <a:t>jalan</a:t>
            </a:r>
            <a:r>
              <a:rPr lang="id-ID" sz="2400" dirty="0" smtClean="0"/>
              <a:t>, </a:t>
            </a:r>
            <a:r>
              <a:rPr lang="id-ID" sz="2400" dirty="0"/>
              <a:t>prestasi </a:t>
            </a:r>
            <a:r>
              <a:rPr lang="en-US" sz="2400" dirty="0" err="1" smtClean="0"/>
              <a:t>Cinta</a:t>
            </a:r>
            <a:r>
              <a:rPr lang="id-ID" sz="2400" dirty="0" smtClean="0"/>
              <a:t> </a:t>
            </a:r>
            <a:r>
              <a:rPr lang="id-ID" sz="2400" dirty="0"/>
              <a:t>secara hasil menurun drastis. Meski selalu terlihat bekerja menjalankan tugasnya, namun hasil yang didapat tidak pernah mencapai target. Anak buah </a:t>
            </a:r>
            <a:r>
              <a:rPr lang="en-US" sz="2400" dirty="0" err="1" smtClean="0"/>
              <a:t>Cinta</a:t>
            </a:r>
            <a:r>
              <a:rPr lang="id-ID" sz="2400" dirty="0" smtClean="0"/>
              <a:t> </a:t>
            </a:r>
            <a:r>
              <a:rPr lang="id-ID" sz="2400" dirty="0"/>
              <a:t>juga sering mengeluhkan kepemimpinan </a:t>
            </a:r>
            <a:r>
              <a:rPr lang="en-US" sz="2400" dirty="0" err="1" smtClean="0"/>
              <a:t>Cinta</a:t>
            </a:r>
            <a:r>
              <a:rPr lang="en-US" sz="2400" dirty="0" smtClean="0"/>
              <a:t> </a:t>
            </a:r>
            <a:r>
              <a:rPr lang="id-ID" sz="2400" dirty="0" smtClean="0"/>
              <a:t>di </a:t>
            </a:r>
            <a:r>
              <a:rPr lang="en-US" sz="2400" dirty="0" err="1" smtClean="0"/>
              <a:t>bagian</a:t>
            </a:r>
            <a:r>
              <a:rPr lang="id-ID" sz="2400" dirty="0" smtClean="0"/>
              <a:t>. </a:t>
            </a:r>
            <a:r>
              <a:rPr lang="id-ID" sz="2400" dirty="0"/>
              <a:t>Setelah mencari keterangan dari </a:t>
            </a:r>
            <a:r>
              <a:rPr lang="en-US" sz="2400" dirty="0" err="1" smtClean="0"/>
              <a:t>karyawan</a:t>
            </a:r>
            <a:r>
              <a:rPr lang="id-ID" sz="2400" dirty="0" smtClean="0"/>
              <a:t> </a:t>
            </a:r>
            <a:r>
              <a:rPr lang="id-ID" sz="2400" dirty="0"/>
              <a:t>yang lain, Pemimpin </a:t>
            </a:r>
            <a:r>
              <a:rPr lang="en-US" sz="2400" dirty="0" smtClean="0"/>
              <a:t>RS</a:t>
            </a:r>
            <a:r>
              <a:rPr lang="id-ID" sz="2400" dirty="0" smtClean="0"/>
              <a:t> </a:t>
            </a:r>
            <a:r>
              <a:rPr lang="id-ID" sz="2400" dirty="0"/>
              <a:t>mendapatkan data bahwa kondisi ini terjadi bukan karena </a:t>
            </a:r>
            <a:r>
              <a:rPr lang="en-US" sz="2400" dirty="0" err="1" smtClean="0"/>
              <a:t>Cinta</a:t>
            </a:r>
            <a:r>
              <a:rPr lang="id-ID" sz="2400" dirty="0" smtClean="0"/>
              <a:t> </a:t>
            </a:r>
            <a:r>
              <a:rPr lang="id-ID" sz="2400" dirty="0"/>
              <a:t>tidak bertanggung jawab, tetapi dikarenakan ia merasa tidak memiliki kemampuan menjadi seorang </a:t>
            </a:r>
            <a:r>
              <a:rPr lang="id-ID" sz="2400" i="1" dirty="0"/>
              <a:t>leader</a:t>
            </a:r>
            <a:r>
              <a:rPr lang="id-ID" sz="2400" dirty="0"/>
              <a:t>, ia lebih suka menjadi bawahan saja yang tinggal melaksanakan tugas. Ia selalu kesulitan menyusun konsep </a:t>
            </a:r>
            <a:r>
              <a:rPr lang="id-ID" sz="2400" dirty="0" smtClean="0"/>
              <a:t>strategi, </a:t>
            </a:r>
            <a:r>
              <a:rPr lang="id-ID" sz="2400" dirty="0"/>
              <a:t>dan dalam rapat-rapat departemen ia selalu mendiskusikan dengan para anak buahnya. Pada awalnya hal ini dipandang sebagai demokratis, tetapi kemudian diketahui ini adalah bagian dari kebingungannya. Hasil rapat sering tidak jelas.</a:t>
            </a:r>
          </a:p>
        </p:txBody>
      </p:sp>
    </p:spTree>
    <p:extLst>
      <p:ext uri="{BB962C8B-B14F-4D97-AF65-F5344CB8AC3E}">
        <p14:creationId xmlns:p14="http://schemas.microsoft.com/office/powerpoint/2010/main" val="836354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berperan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pemimpin</a:t>
            </a:r>
            <a:r>
              <a:rPr lang="en-US" sz="2400" dirty="0" smtClean="0"/>
              <a:t> RS A, </a:t>
            </a:r>
            <a:r>
              <a:rPr lang="en-US" sz="2400" dirty="0" err="1" smtClean="0"/>
              <a:t>gaya</a:t>
            </a:r>
            <a:r>
              <a:rPr lang="en-US" sz="2400" dirty="0" smtClean="0"/>
              <a:t> </a:t>
            </a:r>
            <a:r>
              <a:rPr lang="en-US" sz="2400" dirty="0" err="1" smtClean="0"/>
              <a:t>kepemimpinan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menindaklanjuti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r>
              <a:rPr lang="en-US" sz="2400" dirty="0" smtClean="0"/>
              <a:t> </a:t>
            </a:r>
            <a:r>
              <a:rPr lang="en-US" sz="2400" dirty="0" err="1" smtClean="0"/>
              <a:t>Cinta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tersebut?Alasannya</a:t>
            </a:r>
            <a:r>
              <a:rPr lang="en-US" sz="2400" dirty="0" smtClean="0"/>
              <a:t>?</a:t>
            </a:r>
          </a:p>
          <a:p>
            <a:pPr marL="0" indent="0" fontAlgn="base">
              <a:buNone/>
            </a:pPr>
            <a:endParaRPr lang="en-US" sz="2400" dirty="0"/>
          </a:p>
          <a:p>
            <a:pPr marL="0" indent="0" fontAlgn="base">
              <a:buNone/>
            </a:pPr>
            <a:endParaRPr lang="en-US" sz="2400" dirty="0" smtClean="0"/>
          </a:p>
          <a:p>
            <a:pPr marL="0" indent="0" fontAlgn="base"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Silahkan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, </a:t>
            </a:r>
            <a:r>
              <a:rPr lang="en-US" sz="2400" dirty="0" err="1" smtClean="0"/>
              <a:t>dikerjakan</a:t>
            </a:r>
            <a:r>
              <a:rPr lang="en-US" sz="2400" dirty="0" smtClean="0"/>
              <a:t> di </a:t>
            </a:r>
            <a:r>
              <a:rPr lang="en-US" sz="2400" dirty="0" err="1" smtClean="0"/>
              <a:t>kertas</a:t>
            </a:r>
            <a:r>
              <a:rPr lang="en-US" sz="2400" dirty="0" smtClean="0"/>
              <a:t> </a:t>
            </a:r>
            <a:r>
              <a:rPr lang="en-US" sz="2400" dirty="0" err="1" smtClean="0"/>
              <a:t>tulis</a:t>
            </a:r>
            <a:r>
              <a:rPr lang="en-US" sz="2400" dirty="0" smtClean="0"/>
              <a:t> </a:t>
            </a:r>
            <a:r>
              <a:rPr lang="en-US" sz="2400" dirty="0" err="1" smtClean="0"/>
              <a:t>tangan</a:t>
            </a:r>
            <a:r>
              <a:rPr lang="en-US" sz="2400" dirty="0" smtClean="0"/>
              <a:t> </a:t>
            </a:r>
            <a:r>
              <a:rPr lang="en-US" sz="2400" dirty="0" err="1" smtClean="0"/>
              <a:t>dikumpulkan</a:t>
            </a:r>
            <a:r>
              <a:rPr lang="en-US" sz="2400" dirty="0" smtClean="0"/>
              <a:t> </a:t>
            </a:r>
            <a:r>
              <a:rPr lang="en-US" sz="2400" dirty="0" err="1" smtClean="0"/>
              <a:t>perkuliahan</a:t>
            </a:r>
            <a:r>
              <a:rPr lang="en-US" sz="2400" dirty="0" smtClean="0"/>
              <a:t> </a:t>
            </a:r>
            <a:r>
              <a:rPr lang="en-US" sz="2400" dirty="0" err="1" smtClean="0"/>
              <a:t>minggu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2369085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120816"/>
              </p:ext>
            </p:extLst>
          </p:nvPr>
        </p:nvGraphicFramePr>
        <p:xfrm>
          <a:off x="1905000" y="1905000"/>
          <a:ext cx="57150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838478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 smtClean="0"/>
              <a:t>Leadership is the </a:t>
            </a:r>
            <a:r>
              <a:rPr lang="en-US" i="1" dirty="0"/>
              <a:t>process of directing and influencing the task related activities of group </a:t>
            </a:r>
            <a:r>
              <a:rPr lang="en-US" i="1" dirty="0" smtClean="0"/>
              <a:t>members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140138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/>
              <a:t> Kepemimpinan adalah pembentukkan awal serta pemeliharaan struktur dalam harapan dan interaksi (Stogdill, </a:t>
            </a:r>
            <a:r>
              <a:rPr lang="id-ID" dirty="0" smtClean="0"/>
              <a:t>1974</a:t>
            </a:r>
            <a:r>
              <a:rPr lang="en-US" dirty="0" smtClean="0"/>
              <a:t>)</a:t>
            </a:r>
          </a:p>
          <a:p>
            <a:r>
              <a:rPr lang="id-ID" dirty="0" smtClean="0"/>
              <a:t>Kepemimpinan </a:t>
            </a:r>
            <a:r>
              <a:rPr lang="id-ID" dirty="0"/>
              <a:t>adalah peningkatan pengaruh sedikit demi sedikit pada dan berada di atas kepatuhan mekanis terhadap pengarahan rutinorganisasi (Katz &amp; Kahn, </a:t>
            </a:r>
            <a:r>
              <a:rPr lang="id-ID" dirty="0" smtClean="0"/>
              <a:t>1978).</a:t>
            </a:r>
            <a:endParaRPr lang="id-ID" dirty="0"/>
          </a:p>
          <a:p>
            <a:r>
              <a:rPr lang="id-ID" dirty="0" smtClean="0"/>
              <a:t>Kepemimpinan </a:t>
            </a:r>
            <a:r>
              <a:rPr lang="id-ID" dirty="0"/>
              <a:t>adalah sebuah proses memberi arti (pengarahan yang berarti) terhadap usaha kolektif dan yang mengakibatkan kesediaan untuk melakukan usaha yang diinginkan untuk mencapai sasaran (Jacob&amp;Jacques, </a:t>
            </a:r>
            <a:r>
              <a:rPr lang="id-ID" dirty="0" smtClean="0"/>
              <a:t>1990).</a:t>
            </a:r>
            <a:endParaRPr lang="en-US" dirty="0"/>
          </a:p>
          <a:p>
            <a:r>
              <a:rPr lang="id-ID" dirty="0" smtClean="0"/>
              <a:t>Kepemimpinan </a:t>
            </a:r>
            <a:r>
              <a:rPr lang="id-ID" dirty="0"/>
              <a:t>sebagai sebuah proses pengaruh social  yang dalam hal ini pengaruh yang sengaja dijalankan oleh seseorang terhadap orang lain untuk menstruktur aktifitas-aktifitas serta hubungan-hubungan sebuah kelompok atau organisasi (Yukl, </a:t>
            </a:r>
            <a:r>
              <a:rPr lang="id-ID" dirty="0" smtClean="0"/>
              <a:t>1994).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564191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763" indent="-4763">
              <a:buNone/>
              <a:defRPr/>
            </a:pPr>
            <a:r>
              <a:rPr lang="en-US" dirty="0"/>
              <a:t>UNSUR-UNSUR KEPEMIMPINAN :</a:t>
            </a:r>
          </a:p>
          <a:p>
            <a:pPr marL="4763" indent="-4763">
              <a:buNone/>
              <a:defRPr/>
            </a:pPr>
            <a:r>
              <a:rPr lang="en-US" dirty="0"/>
              <a:t>	1. </a:t>
            </a:r>
            <a:r>
              <a:rPr lang="en-US" dirty="0" err="1"/>
              <a:t>Pemimpin</a:t>
            </a:r>
            <a:r>
              <a:rPr lang="en-US" dirty="0"/>
              <a:t> / </a:t>
            </a:r>
            <a:r>
              <a:rPr lang="en-US" dirty="0" err="1"/>
              <a:t>Atasan</a:t>
            </a:r>
            <a:endParaRPr lang="en-US" dirty="0"/>
          </a:p>
          <a:p>
            <a:pPr marL="739775" indent="-457200">
              <a:buFont typeface="Wingdings" pitchFamily="2" charset="2"/>
              <a:buChar char="§"/>
              <a:defRPr/>
            </a:pP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/>
              <a:t>wewenang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memimpin</a:t>
            </a:r>
            <a:endParaRPr lang="en-US" sz="2800" dirty="0"/>
          </a:p>
          <a:p>
            <a:pPr marL="739775" indent="-457200">
              <a:buFont typeface="Wingdings" pitchFamily="2" charset="2"/>
              <a:buChar char="§"/>
              <a:defRPr/>
            </a:pPr>
            <a:r>
              <a:rPr lang="en-US" sz="2800" dirty="0" err="1"/>
              <a:t>Mendelegasikan</a:t>
            </a:r>
            <a:r>
              <a:rPr lang="en-US" sz="2800" dirty="0"/>
              <a:t> </a:t>
            </a:r>
            <a:r>
              <a:rPr lang="en-US" sz="2800" dirty="0" err="1"/>
              <a:t>tugas</a:t>
            </a:r>
            <a:endParaRPr lang="en-US" sz="2800" dirty="0"/>
          </a:p>
          <a:p>
            <a:pPr marL="287338" indent="-4763">
              <a:buNone/>
              <a:defRPr/>
            </a:pPr>
            <a:endParaRPr lang="en-US" sz="2800" dirty="0"/>
          </a:p>
          <a:p>
            <a:pPr marL="4763" indent="-4763">
              <a:buNone/>
              <a:defRPr/>
            </a:pPr>
            <a:r>
              <a:rPr lang="en-US" dirty="0"/>
              <a:t>2. </a:t>
            </a:r>
            <a:r>
              <a:rPr lang="en-US" dirty="0" err="1"/>
              <a:t>Anggota</a:t>
            </a:r>
            <a:r>
              <a:rPr lang="en-US" dirty="0"/>
              <a:t> / Subordinate / </a:t>
            </a:r>
            <a:r>
              <a:rPr lang="en-US" dirty="0" err="1"/>
              <a:t>Bawahan</a:t>
            </a:r>
            <a:endParaRPr lang="en-US" dirty="0"/>
          </a:p>
          <a:p>
            <a:pPr marL="282575" indent="0">
              <a:buNone/>
              <a:defRPr/>
            </a:pPr>
            <a:r>
              <a:rPr lang="en-US" sz="2800" dirty="0" err="1"/>
              <a:t>Membantu</a:t>
            </a:r>
            <a:r>
              <a:rPr lang="en-US" sz="2800" dirty="0"/>
              <a:t> </a:t>
            </a:r>
            <a:r>
              <a:rPr lang="en-US" sz="2800" dirty="0" err="1"/>
              <a:t>pemimpin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tugasnya</a:t>
            </a:r>
            <a:endParaRPr lang="en-US" sz="2800" dirty="0"/>
          </a:p>
          <a:p>
            <a:pPr marL="287338" indent="-4763">
              <a:buNone/>
              <a:defRPr/>
            </a:pPr>
            <a:endParaRPr lang="en-US" sz="2800" dirty="0"/>
          </a:p>
          <a:p>
            <a:pPr marL="4763" indent="-4763">
              <a:buNone/>
              <a:defRPr/>
            </a:pPr>
            <a:r>
              <a:rPr lang="en-US" dirty="0"/>
              <a:t>3. </a:t>
            </a:r>
            <a:r>
              <a:rPr lang="en-US" dirty="0" err="1"/>
              <a:t>Misi</a:t>
            </a:r>
            <a:r>
              <a:rPr lang="en-US" dirty="0"/>
              <a:t> – </a:t>
            </a:r>
            <a:r>
              <a:rPr lang="en-US" dirty="0" err="1"/>
              <a:t>Tujuan</a:t>
            </a:r>
            <a:r>
              <a:rPr lang="en-US" dirty="0"/>
              <a:t> – Target</a:t>
            </a:r>
          </a:p>
          <a:p>
            <a:pPr marL="739775" indent="-457200">
              <a:defRPr/>
            </a:pPr>
            <a:r>
              <a:rPr lang="en-US" sz="2800" dirty="0" err="1"/>
              <a:t>Direalisasi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landasan</a:t>
            </a:r>
            <a:r>
              <a:rPr lang="en-US" sz="2800" dirty="0"/>
              <a:t> </a:t>
            </a:r>
            <a:r>
              <a:rPr lang="en-US" sz="2800" dirty="0" err="1"/>
              <a:t>budaya</a:t>
            </a:r>
            <a:r>
              <a:rPr lang="en-US" sz="2800" dirty="0"/>
              <a:t>/</a:t>
            </a:r>
            <a:r>
              <a:rPr lang="en-US" sz="2800" dirty="0" err="1"/>
              <a:t>filosofi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59106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PERAN PEMIMPIN DALAM 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Arsitek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pPr lvl="0"/>
            <a:r>
              <a:rPr lang="en-US" dirty="0" err="1"/>
              <a:t>Pembentuk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yang </a:t>
            </a:r>
            <a:r>
              <a:rPr lang="en-US" dirty="0" err="1"/>
              <a:t>ada</a:t>
            </a:r>
            <a:endParaRPr lang="en-US" dirty="0"/>
          </a:p>
          <a:p>
            <a:pPr lvl="0"/>
            <a:r>
              <a:rPr lang="en-US" dirty="0" err="1"/>
              <a:t>Pemimpin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strategis</a:t>
            </a:r>
            <a:endParaRPr lang="en-US" dirty="0"/>
          </a:p>
          <a:p>
            <a:pPr lvl="0"/>
            <a:r>
              <a:rPr lang="en-US" dirty="0" err="1"/>
              <a:t>Pengamat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lingkungan</a:t>
            </a:r>
            <a:endParaRPr lang="en-US" dirty="0"/>
          </a:p>
          <a:p>
            <a:pPr lvl="0"/>
            <a:r>
              <a:rPr lang="en-US" dirty="0" err="1"/>
              <a:t>Penggerak</a:t>
            </a:r>
            <a:r>
              <a:rPr lang="en-US" dirty="0"/>
              <a:t> </a:t>
            </a:r>
            <a:r>
              <a:rPr lang="en-US" dirty="0" err="1"/>
              <a:t>penggalian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biaya</a:t>
            </a:r>
            <a:endParaRPr lang="en-US" dirty="0"/>
          </a:p>
          <a:p>
            <a:pPr lvl="0"/>
            <a:r>
              <a:rPr lang="en-US" dirty="0" err="1"/>
              <a:t>Penjamin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kinerja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047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" indent="-320040"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en-US" altLang="en-US" sz="2800" b="1" dirty="0" smtClean="0"/>
              <a:t>1.  </a:t>
            </a:r>
            <a:r>
              <a:rPr lang="en-US" altLang="en-US" sz="2800" b="1" dirty="0"/>
              <a:t>POSISI/JABATAN DALAM ORGANISASI</a:t>
            </a:r>
          </a:p>
          <a:p>
            <a:pPr marL="320040" indent="-320040">
              <a:lnSpc>
                <a:spcPct val="90000"/>
              </a:lnSpc>
              <a:buNone/>
              <a:defRPr/>
            </a:pPr>
            <a:r>
              <a:rPr lang="en-US" altLang="en-US" sz="2800" dirty="0"/>
              <a:t>     </a:t>
            </a:r>
            <a:endParaRPr lang="en-US" altLang="en-US" sz="2800" dirty="0" smtClean="0"/>
          </a:p>
          <a:p>
            <a:pPr>
              <a:lnSpc>
                <a:spcPct val="90000"/>
              </a:lnSpc>
              <a:defRPr/>
            </a:pPr>
            <a:r>
              <a:rPr lang="en-US" altLang="en-US" sz="2800" dirty="0" smtClean="0"/>
              <a:t>LEGITIMATE </a:t>
            </a:r>
            <a:r>
              <a:rPr lang="en-US" altLang="en-US" sz="2800" dirty="0"/>
              <a:t>POWER </a:t>
            </a:r>
            <a:endParaRPr lang="en-US" altLang="en-US" sz="2800" dirty="0" smtClean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id-ID" altLang="en-US" sz="2800" dirty="0" smtClean="0"/>
              <a:t>Jabatan </a:t>
            </a:r>
            <a:r>
              <a:rPr lang="id-ID" altLang="en-US" sz="2800" dirty="0"/>
              <a:t>yang memberikan kewenangan untuk memerintah dan meminta kepatuhan orang </a:t>
            </a:r>
            <a:r>
              <a:rPr lang="id-ID" altLang="en-US" sz="2800" dirty="0" smtClean="0"/>
              <a:t>lain</a:t>
            </a:r>
            <a:endParaRPr lang="en-US" altLang="en-US" sz="2800" dirty="0" smtClean="0"/>
          </a:p>
          <a:p>
            <a:pPr>
              <a:lnSpc>
                <a:spcPct val="90000"/>
              </a:lnSpc>
              <a:defRPr/>
            </a:pPr>
            <a:r>
              <a:rPr lang="en-US" altLang="en-US" sz="2800" dirty="0" smtClean="0"/>
              <a:t>REWARD </a:t>
            </a:r>
            <a:r>
              <a:rPr lang="en-US" altLang="en-US" sz="2800" dirty="0"/>
              <a:t>POWER  </a:t>
            </a:r>
            <a:endParaRPr lang="en-US" altLang="en-US" sz="2800" dirty="0" smtClean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id-ID" altLang="en-US" sz="2800" dirty="0" smtClean="0"/>
              <a:t>Kemampuan </a:t>
            </a:r>
            <a:r>
              <a:rPr lang="id-ID" altLang="en-US" sz="2800" dirty="0"/>
              <a:t>memberikan atau menunda </a:t>
            </a:r>
            <a:r>
              <a:rPr lang="id-ID" altLang="en-US" sz="2800" dirty="0" smtClean="0"/>
              <a:t>imbalan</a:t>
            </a:r>
            <a:endParaRPr lang="en-US" altLang="en-US" sz="2800" dirty="0" smtClean="0"/>
          </a:p>
          <a:p>
            <a:pPr>
              <a:lnSpc>
                <a:spcPct val="90000"/>
              </a:lnSpc>
              <a:defRPr/>
            </a:pPr>
            <a:r>
              <a:rPr lang="en-US" altLang="en-US" sz="2800" dirty="0" smtClean="0"/>
              <a:t>COERCIVE </a:t>
            </a:r>
            <a:r>
              <a:rPr lang="en-US" altLang="en-US" sz="2800" dirty="0"/>
              <a:t>POWER </a:t>
            </a:r>
            <a:endParaRPr lang="en-US" altLang="en-US" sz="2800" dirty="0" smtClean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id-ID" altLang="en-US" sz="2800" dirty="0" smtClean="0"/>
              <a:t>Kemampuan </a:t>
            </a:r>
            <a:r>
              <a:rPr lang="id-ID" altLang="en-US" sz="2800" dirty="0"/>
              <a:t>memberikan hukuman atau sanksi</a:t>
            </a:r>
            <a:endParaRPr lang="en-GB" altLang="en-US" sz="2800" dirty="0"/>
          </a:p>
          <a:p>
            <a:pPr marL="514350" indent="-514350">
              <a:buSzPct val="100000"/>
              <a:buFont typeface="+mj-lt"/>
              <a:buAutoNum type="alphaLcParenR"/>
            </a:pPr>
            <a:endParaRPr lang="en-US" sz="2800" noProof="1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21567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altLang="en-US" sz="2800" dirty="0" smtClean="0"/>
              <a:t>2. INDIVIDU/PRIBADI </a:t>
            </a:r>
          </a:p>
          <a:p>
            <a:pPr marL="457200" indent="-457200">
              <a:buNone/>
            </a:pPr>
            <a:endParaRPr lang="id-ID" altLang="en-US" sz="2800" dirty="0"/>
          </a:p>
          <a:p>
            <a:r>
              <a:rPr lang="en-US" altLang="en-US" sz="2800" dirty="0" smtClean="0"/>
              <a:t>EXPERT </a:t>
            </a:r>
            <a:r>
              <a:rPr lang="en-US" altLang="en-US" sz="2800" dirty="0"/>
              <a:t>POWER </a:t>
            </a:r>
            <a:endParaRPr lang="en-US" altLang="en-US" sz="2800" dirty="0" smtClean="0"/>
          </a:p>
          <a:p>
            <a:pPr marL="0" indent="0">
              <a:buNone/>
            </a:pPr>
            <a:r>
              <a:rPr lang="id-ID" altLang="en-US" sz="2800" dirty="0" smtClean="0"/>
              <a:t>Kemampuan </a:t>
            </a:r>
            <a:r>
              <a:rPr lang="id-ID" altLang="en-US" sz="2800" dirty="0"/>
              <a:t>mempengaruhi karena pengetahuan, kemampuan dan ketrampilan melebihi orang lain</a:t>
            </a:r>
          </a:p>
          <a:p>
            <a:pPr marL="0" indent="0">
              <a:buNone/>
            </a:pPr>
            <a:endParaRPr lang="en-US" altLang="en-US" sz="2800" dirty="0" smtClean="0"/>
          </a:p>
          <a:p>
            <a:r>
              <a:rPr lang="en-US" altLang="en-US" sz="2800" dirty="0" smtClean="0"/>
              <a:t>REFERENT </a:t>
            </a:r>
            <a:r>
              <a:rPr lang="en-US" altLang="en-US" sz="2800" dirty="0"/>
              <a:t>POWER </a:t>
            </a:r>
            <a:endParaRPr lang="en-US" altLang="en-US" sz="2800" dirty="0" smtClean="0"/>
          </a:p>
          <a:p>
            <a:pPr marL="0" indent="0">
              <a:buNone/>
            </a:pPr>
            <a:r>
              <a:rPr lang="en-US" altLang="en-US" sz="2800" dirty="0"/>
              <a:t>K</a:t>
            </a:r>
            <a:r>
              <a:rPr lang="id-ID" altLang="en-US" sz="2800" dirty="0" smtClean="0"/>
              <a:t>emampuan </a:t>
            </a:r>
            <a:r>
              <a:rPr lang="id-ID" altLang="en-US" sz="2800" dirty="0"/>
              <a:t>mempengaruhi orang lain karena kepribadian, karakter atau ciri fisik yang luar biasa</a:t>
            </a:r>
          </a:p>
          <a:p>
            <a:pPr marL="457200" indent="-457200">
              <a:buNone/>
            </a:pPr>
            <a:endParaRPr lang="en-US" altLang="en-US" sz="2800" dirty="0"/>
          </a:p>
          <a:p>
            <a:pPr marL="457200" indent="-457200"/>
            <a:endParaRPr lang="en-US" altLang="en-US" sz="2800" dirty="0"/>
          </a:p>
          <a:p>
            <a:pPr marL="457200" indent="-457200"/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14885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GAYA KEPEMIMPINAN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Gaya </a:t>
            </a:r>
            <a:r>
              <a:rPr lang="en-US" b="1" dirty="0" err="1"/>
              <a:t>Kepemimpinan</a:t>
            </a:r>
            <a:r>
              <a:rPr lang="en-US" b="1" dirty="0"/>
              <a:t> </a:t>
            </a:r>
            <a:r>
              <a:rPr lang="en-US" b="1" dirty="0" err="1"/>
              <a:t>Autokratik</a:t>
            </a:r>
            <a:endParaRPr lang="en-US" b="1" dirty="0"/>
          </a:p>
          <a:p>
            <a:pPr>
              <a:buNone/>
            </a:pPr>
            <a:r>
              <a:rPr lang="en-US" dirty="0" smtClean="0"/>
              <a:t>	Gaya </a:t>
            </a:r>
            <a:r>
              <a:rPr lang="en-US" dirty="0" err="1"/>
              <a:t>kepemimpinan</a:t>
            </a:r>
            <a:r>
              <a:rPr lang="en-US" dirty="0"/>
              <a:t> </a:t>
            </a:r>
            <a:r>
              <a:rPr lang="en-US" dirty="0" err="1"/>
              <a:t>autokratik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. </a:t>
            </a:r>
            <a:r>
              <a:rPr lang="en-US" dirty="0" err="1"/>
              <a:t>Pemimpin</a:t>
            </a:r>
            <a:r>
              <a:rPr lang="en-US" dirty="0"/>
              <a:t> </a:t>
            </a:r>
            <a:r>
              <a:rPr lang="en-US" dirty="0" err="1"/>
              <a:t>autokratik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yang </a:t>
            </a:r>
            <a:r>
              <a:rPr lang="en-US" dirty="0" err="1"/>
              <a:t>kritis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. </a:t>
            </a:r>
            <a:r>
              <a:rPr lang="en-US" dirty="0" err="1"/>
              <a:t>Pemimpin</a:t>
            </a:r>
            <a:r>
              <a:rPr lang="en-US" dirty="0"/>
              <a:t> </a:t>
            </a:r>
            <a:r>
              <a:rPr lang="en-US" dirty="0" err="1"/>
              <a:t>autokratik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denga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krisis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genting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reputasi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yang </a:t>
            </a:r>
            <a:r>
              <a:rPr lang="en-US" dirty="0" err="1"/>
              <a:t>sulit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236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656</Words>
  <Application>Microsoft Office PowerPoint</Application>
  <PresentationFormat>On-screen Show (4:3)</PresentationFormat>
  <Paragraphs>105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KEMAMPUAN AKHIR YANG DIHARAPKAN</vt:lpstr>
      <vt:lpstr>PowerPoint Presentation</vt:lpstr>
      <vt:lpstr>Definisi</vt:lpstr>
      <vt:lpstr>Unsur dalam kepemimpinan</vt:lpstr>
      <vt:lpstr>PERAN PEMIMPIN DALAM ORGANISASI</vt:lpstr>
      <vt:lpstr>Sumber sifat kepemimpinan</vt:lpstr>
      <vt:lpstr>Sumber sifat kepemimpinan</vt:lpstr>
      <vt:lpstr>GAYA KEPEMIMPINAN</vt:lpstr>
      <vt:lpstr>GAYA KEPEMIMPINAN</vt:lpstr>
      <vt:lpstr>GAYA KEPEMIMPINAN</vt:lpstr>
      <vt:lpstr>GAYA KEPEMIMPINAN</vt:lpstr>
      <vt:lpstr>TEORI DUO KONTINUM</vt:lpstr>
      <vt:lpstr>Kepemimpinan Situasional</vt:lpstr>
      <vt:lpstr>Tugas!</vt:lpstr>
      <vt:lpstr>Studi Kasus</vt:lpstr>
      <vt:lpstr>Soal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Staff</dc:creator>
  <cp:lastModifiedBy>Staff</cp:lastModifiedBy>
  <cp:revision>23</cp:revision>
  <dcterms:created xsi:type="dcterms:W3CDTF">2017-10-27T04:04:42Z</dcterms:created>
  <dcterms:modified xsi:type="dcterms:W3CDTF">2017-11-28T07:47:32Z</dcterms:modified>
</cp:coreProperties>
</file>