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316" r:id="rId2"/>
    <p:sldId id="335" r:id="rId3"/>
    <p:sldId id="365" r:id="rId4"/>
    <p:sldId id="366" r:id="rId5"/>
    <p:sldId id="367" r:id="rId6"/>
    <p:sldId id="368" r:id="rId7"/>
    <p:sldId id="369" r:id="rId8"/>
    <p:sldId id="370" r:id="rId9"/>
    <p:sldId id="371" r:id="rId10"/>
    <p:sldId id="372" r:id="rId11"/>
    <p:sldId id="373" r:id="rId12"/>
    <p:sldId id="374" r:id="rId13"/>
    <p:sldId id="375" r:id="rId14"/>
    <p:sldId id="376" r:id="rId15"/>
    <p:sldId id="377" r:id="rId16"/>
    <p:sldId id="378" r:id="rId17"/>
    <p:sldId id="380"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93190" autoAdjust="0"/>
  </p:normalViewPr>
  <p:slideViewPr>
    <p:cSldViewPr>
      <p:cViewPr varScale="1">
        <p:scale>
          <a:sx n="53" d="100"/>
          <a:sy n="53" d="100"/>
        </p:scale>
        <p:origin x="60" y="2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A754C58-C472-43CF-AF3E-D0588FE43393}" type="datetimeFigureOut">
              <a:rPr lang="id-ID"/>
              <a:pPr>
                <a:defRPr/>
              </a:pPr>
              <a:t>04/12/2017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668E718F-327B-489D-962B-6F64D30CE2EE}" type="slidenum">
              <a:rPr lang="id-ID"/>
              <a:pPr/>
              <a:t>‹#›</a:t>
            </a:fld>
            <a:endParaRPr lang="id-ID"/>
          </a:p>
        </p:txBody>
      </p:sp>
    </p:spTree>
    <p:extLst>
      <p:ext uri="{BB962C8B-B14F-4D97-AF65-F5344CB8AC3E}">
        <p14:creationId xmlns:p14="http://schemas.microsoft.com/office/powerpoint/2010/main" val="10428410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FBA47D2-534B-488B-A84F-5FBB656CED36}" type="slidenum">
              <a:rPr lang="id-ID">
                <a:latin typeface="Calibri" panose="020F0502020204030204" pitchFamily="34" charset="0"/>
              </a:rPr>
              <a:pPr eaLnBrk="1" hangingPunct="1"/>
              <a:t>2</a:t>
            </a:fld>
            <a:endParaRPr lang="id-ID">
              <a:latin typeface="Calibri" panose="020F0502020204030204" pitchFamily="34" charset="0"/>
            </a:endParaRPr>
          </a:p>
        </p:txBody>
      </p:sp>
    </p:spTree>
    <p:extLst>
      <p:ext uri="{BB962C8B-B14F-4D97-AF65-F5344CB8AC3E}">
        <p14:creationId xmlns:p14="http://schemas.microsoft.com/office/powerpoint/2010/main" val="9554092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F3CEE76-D6AD-4450-BB12-7601AF89461A}" type="slidenum">
              <a:rPr lang="id-ID">
                <a:latin typeface="Calibri" panose="020F0502020204030204" pitchFamily="34" charset="0"/>
              </a:rPr>
              <a:pPr eaLnBrk="1" hangingPunct="1"/>
              <a:t>11</a:t>
            </a:fld>
            <a:endParaRPr lang="id-ID">
              <a:latin typeface="Calibri" panose="020F0502020204030204" pitchFamily="34" charset="0"/>
            </a:endParaRPr>
          </a:p>
        </p:txBody>
      </p:sp>
    </p:spTree>
    <p:extLst>
      <p:ext uri="{BB962C8B-B14F-4D97-AF65-F5344CB8AC3E}">
        <p14:creationId xmlns:p14="http://schemas.microsoft.com/office/powerpoint/2010/main" val="1739551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C1BBCA5-9953-4CB0-A564-3C1898FE33A8}" type="slidenum">
              <a:rPr lang="id-ID">
                <a:latin typeface="Calibri" panose="020F0502020204030204" pitchFamily="34" charset="0"/>
              </a:rPr>
              <a:pPr eaLnBrk="1" hangingPunct="1"/>
              <a:t>12</a:t>
            </a:fld>
            <a:endParaRPr lang="id-ID">
              <a:latin typeface="Calibri" panose="020F0502020204030204" pitchFamily="34" charset="0"/>
            </a:endParaRPr>
          </a:p>
        </p:txBody>
      </p:sp>
    </p:spTree>
    <p:extLst>
      <p:ext uri="{BB962C8B-B14F-4D97-AF65-F5344CB8AC3E}">
        <p14:creationId xmlns:p14="http://schemas.microsoft.com/office/powerpoint/2010/main" val="12376596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6666C1F-C778-4C63-8E5E-B8FA80B42BD4}" type="slidenum">
              <a:rPr lang="id-ID">
                <a:latin typeface="Calibri" panose="020F0502020204030204" pitchFamily="34" charset="0"/>
              </a:rPr>
              <a:pPr eaLnBrk="1" hangingPunct="1"/>
              <a:t>13</a:t>
            </a:fld>
            <a:endParaRPr lang="id-ID">
              <a:latin typeface="Calibri" panose="020F0502020204030204" pitchFamily="34" charset="0"/>
            </a:endParaRPr>
          </a:p>
        </p:txBody>
      </p:sp>
    </p:spTree>
    <p:extLst>
      <p:ext uri="{BB962C8B-B14F-4D97-AF65-F5344CB8AC3E}">
        <p14:creationId xmlns:p14="http://schemas.microsoft.com/office/powerpoint/2010/main" val="22433845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F3371CB-23C8-4724-9542-B2AEB33BA0FF}" type="slidenum">
              <a:rPr lang="id-ID">
                <a:latin typeface="Calibri" panose="020F0502020204030204" pitchFamily="34" charset="0"/>
              </a:rPr>
              <a:pPr eaLnBrk="1" hangingPunct="1"/>
              <a:t>14</a:t>
            </a:fld>
            <a:endParaRPr lang="id-ID">
              <a:latin typeface="Calibri" panose="020F0502020204030204" pitchFamily="34" charset="0"/>
            </a:endParaRPr>
          </a:p>
        </p:txBody>
      </p:sp>
    </p:spTree>
    <p:extLst>
      <p:ext uri="{BB962C8B-B14F-4D97-AF65-F5344CB8AC3E}">
        <p14:creationId xmlns:p14="http://schemas.microsoft.com/office/powerpoint/2010/main" val="24777917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1E20CF3-0BB8-4939-A6CC-2A54DE7DC77C}" type="slidenum">
              <a:rPr lang="id-ID">
                <a:latin typeface="Calibri" panose="020F0502020204030204" pitchFamily="34" charset="0"/>
              </a:rPr>
              <a:pPr eaLnBrk="1" hangingPunct="1"/>
              <a:t>15</a:t>
            </a:fld>
            <a:endParaRPr lang="id-ID">
              <a:latin typeface="Calibri" panose="020F0502020204030204" pitchFamily="34" charset="0"/>
            </a:endParaRPr>
          </a:p>
        </p:txBody>
      </p:sp>
    </p:spTree>
    <p:extLst>
      <p:ext uri="{BB962C8B-B14F-4D97-AF65-F5344CB8AC3E}">
        <p14:creationId xmlns:p14="http://schemas.microsoft.com/office/powerpoint/2010/main" val="3984634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9E96D7D-415F-42CD-BE96-6D58D730FF20}" type="slidenum">
              <a:rPr lang="id-ID">
                <a:latin typeface="Calibri" panose="020F0502020204030204" pitchFamily="34" charset="0"/>
              </a:rPr>
              <a:pPr eaLnBrk="1" hangingPunct="1"/>
              <a:t>16</a:t>
            </a:fld>
            <a:endParaRPr lang="id-ID">
              <a:latin typeface="Calibri" panose="020F0502020204030204" pitchFamily="34" charset="0"/>
            </a:endParaRPr>
          </a:p>
        </p:txBody>
      </p:sp>
    </p:spTree>
    <p:extLst>
      <p:ext uri="{BB962C8B-B14F-4D97-AF65-F5344CB8AC3E}">
        <p14:creationId xmlns:p14="http://schemas.microsoft.com/office/powerpoint/2010/main" val="41456705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07EDA6B-09CC-4B16-8DB8-8D6686E76785}" type="slidenum">
              <a:rPr lang="id-ID">
                <a:latin typeface="Calibri" panose="020F0502020204030204" pitchFamily="34" charset="0"/>
              </a:rPr>
              <a:pPr eaLnBrk="1" hangingPunct="1"/>
              <a:t>17</a:t>
            </a:fld>
            <a:endParaRPr lang="id-ID">
              <a:latin typeface="Calibri" panose="020F0502020204030204" pitchFamily="34" charset="0"/>
            </a:endParaRPr>
          </a:p>
        </p:txBody>
      </p:sp>
    </p:spTree>
    <p:extLst>
      <p:ext uri="{BB962C8B-B14F-4D97-AF65-F5344CB8AC3E}">
        <p14:creationId xmlns:p14="http://schemas.microsoft.com/office/powerpoint/2010/main" val="33168227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FDB3168-92FB-4043-A85B-490E41CB7585}" type="slidenum">
              <a:rPr lang="id-ID">
                <a:latin typeface="Calibri" panose="020F0502020204030204" pitchFamily="34" charset="0"/>
              </a:rPr>
              <a:pPr eaLnBrk="1" hangingPunct="1"/>
              <a:t>3</a:t>
            </a:fld>
            <a:endParaRPr lang="id-ID">
              <a:latin typeface="Calibri" panose="020F0502020204030204" pitchFamily="34" charset="0"/>
            </a:endParaRPr>
          </a:p>
        </p:txBody>
      </p:sp>
    </p:spTree>
    <p:extLst>
      <p:ext uri="{BB962C8B-B14F-4D97-AF65-F5344CB8AC3E}">
        <p14:creationId xmlns:p14="http://schemas.microsoft.com/office/powerpoint/2010/main" val="1515193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87E5ED4-CEE3-4194-8D04-FA18F6E31F42}" type="slidenum">
              <a:rPr lang="id-ID">
                <a:latin typeface="Calibri" panose="020F0502020204030204" pitchFamily="34" charset="0"/>
              </a:rPr>
              <a:pPr eaLnBrk="1" hangingPunct="1"/>
              <a:t>4</a:t>
            </a:fld>
            <a:endParaRPr lang="id-ID">
              <a:latin typeface="Calibri" panose="020F0502020204030204" pitchFamily="34" charset="0"/>
            </a:endParaRPr>
          </a:p>
        </p:txBody>
      </p:sp>
    </p:spTree>
    <p:extLst>
      <p:ext uri="{BB962C8B-B14F-4D97-AF65-F5344CB8AC3E}">
        <p14:creationId xmlns:p14="http://schemas.microsoft.com/office/powerpoint/2010/main" val="3121910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FA78E58-78A3-4467-BB93-E7A9D81FCC9B}" type="slidenum">
              <a:rPr lang="id-ID">
                <a:latin typeface="Calibri" panose="020F0502020204030204" pitchFamily="34" charset="0"/>
              </a:rPr>
              <a:pPr eaLnBrk="1" hangingPunct="1"/>
              <a:t>5</a:t>
            </a:fld>
            <a:endParaRPr lang="id-ID">
              <a:latin typeface="Calibri" panose="020F0502020204030204" pitchFamily="34" charset="0"/>
            </a:endParaRPr>
          </a:p>
        </p:txBody>
      </p:sp>
    </p:spTree>
    <p:extLst>
      <p:ext uri="{BB962C8B-B14F-4D97-AF65-F5344CB8AC3E}">
        <p14:creationId xmlns:p14="http://schemas.microsoft.com/office/powerpoint/2010/main" val="1264954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7B1FC81-7D1F-4805-9258-515F754246B9}" type="slidenum">
              <a:rPr lang="id-ID">
                <a:latin typeface="Calibri" panose="020F0502020204030204" pitchFamily="34" charset="0"/>
              </a:rPr>
              <a:pPr eaLnBrk="1" hangingPunct="1"/>
              <a:t>6</a:t>
            </a:fld>
            <a:endParaRPr lang="id-ID">
              <a:latin typeface="Calibri" panose="020F0502020204030204" pitchFamily="34" charset="0"/>
            </a:endParaRPr>
          </a:p>
        </p:txBody>
      </p:sp>
    </p:spTree>
    <p:extLst>
      <p:ext uri="{BB962C8B-B14F-4D97-AF65-F5344CB8AC3E}">
        <p14:creationId xmlns:p14="http://schemas.microsoft.com/office/powerpoint/2010/main" val="1407855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A54E8F7-D68F-4FD6-8129-33B62EFC6AF9}" type="slidenum">
              <a:rPr lang="id-ID">
                <a:latin typeface="Calibri" panose="020F0502020204030204" pitchFamily="34" charset="0"/>
              </a:rPr>
              <a:pPr eaLnBrk="1" hangingPunct="1"/>
              <a:t>7</a:t>
            </a:fld>
            <a:endParaRPr lang="id-ID">
              <a:latin typeface="Calibri" panose="020F0502020204030204" pitchFamily="34" charset="0"/>
            </a:endParaRPr>
          </a:p>
        </p:txBody>
      </p:sp>
    </p:spTree>
    <p:extLst>
      <p:ext uri="{BB962C8B-B14F-4D97-AF65-F5344CB8AC3E}">
        <p14:creationId xmlns:p14="http://schemas.microsoft.com/office/powerpoint/2010/main" val="27795583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BF95CE3-0166-4DAF-95EA-CE98F18C3EE1}" type="slidenum">
              <a:rPr lang="id-ID">
                <a:latin typeface="Calibri" panose="020F0502020204030204" pitchFamily="34" charset="0"/>
              </a:rPr>
              <a:pPr eaLnBrk="1" hangingPunct="1"/>
              <a:t>8</a:t>
            </a:fld>
            <a:endParaRPr lang="id-ID">
              <a:latin typeface="Calibri" panose="020F0502020204030204" pitchFamily="34" charset="0"/>
            </a:endParaRPr>
          </a:p>
        </p:txBody>
      </p:sp>
    </p:spTree>
    <p:extLst>
      <p:ext uri="{BB962C8B-B14F-4D97-AF65-F5344CB8AC3E}">
        <p14:creationId xmlns:p14="http://schemas.microsoft.com/office/powerpoint/2010/main" val="12632301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7EE1659-8058-4235-A52C-17BDB529EDB5}" type="slidenum">
              <a:rPr lang="id-ID">
                <a:latin typeface="Calibri" panose="020F0502020204030204" pitchFamily="34" charset="0"/>
              </a:rPr>
              <a:pPr eaLnBrk="1" hangingPunct="1"/>
              <a:t>9</a:t>
            </a:fld>
            <a:endParaRPr lang="id-ID">
              <a:latin typeface="Calibri" panose="020F0502020204030204" pitchFamily="34" charset="0"/>
            </a:endParaRPr>
          </a:p>
        </p:txBody>
      </p:sp>
    </p:spTree>
    <p:extLst>
      <p:ext uri="{BB962C8B-B14F-4D97-AF65-F5344CB8AC3E}">
        <p14:creationId xmlns:p14="http://schemas.microsoft.com/office/powerpoint/2010/main" val="5757565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6709916-0DDC-4E75-A7AD-EBA2E47A0062}" type="slidenum">
              <a:rPr lang="id-ID">
                <a:latin typeface="Calibri" panose="020F0502020204030204" pitchFamily="34" charset="0"/>
              </a:rPr>
              <a:pPr eaLnBrk="1" hangingPunct="1"/>
              <a:t>10</a:t>
            </a:fld>
            <a:endParaRPr lang="id-ID">
              <a:latin typeface="Calibri" panose="020F0502020204030204" pitchFamily="34" charset="0"/>
            </a:endParaRPr>
          </a:p>
        </p:txBody>
      </p:sp>
    </p:spTree>
    <p:extLst>
      <p:ext uri="{BB962C8B-B14F-4D97-AF65-F5344CB8AC3E}">
        <p14:creationId xmlns:p14="http://schemas.microsoft.com/office/powerpoint/2010/main" val="2732839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A829FCD-8E15-4CE8-ADD0-3A1BC1224DFC}" type="datetime1">
              <a:rPr lang="en-US"/>
              <a:pPr>
                <a:defRPr/>
              </a:pPr>
              <a:t>12/4/2017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113AACA-8335-4A6C-B70D-638C4942250F}" type="slidenum">
              <a:rPr lang="en-US"/>
              <a:pPr/>
              <a:t>‹#›</a:t>
            </a:fld>
            <a:endParaRPr lang="en-US"/>
          </a:p>
        </p:txBody>
      </p:sp>
    </p:spTree>
    <p:extLst>
      <p:ext uri="{BB962C8B-B14F-4D97-AF65-F5344CB8AC3E}">
        <p14:creationId xmlns:p14="http://schemas.microsoft.com/office/powerpoint/2010/main" val="1483155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55C730A-4CD7-43F1-B774-882905E844F3}" type="datetime1">
              <a:rPr lang="en-US"/>
              <a:pPr>
                <a:defRPr/>
              </a:pPr>
              <a:t>12/4/2017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63660A7-D3F2-4CE6-BE3E-D76B3C77557B}" type="slidenum">
              <a:rPr lang="en-US"/>
              <a:pPr/>
              <a:t>‹#›</a:t>
            </a:fld>
            <a:endParaRPr lang="en-US"/>
          </a:p>
        </p:txBody>
      </p:sp>
    </p:spTree>
    <p:extLst>
      <p:ext uri="{BB962C8B-B14F-4D97-AF65-F5344CB8AC3E}">
        <p14:creationId xmlns:p14="http://schemas.microsoft.com/office/powerpoint/2010/main" val="3478380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805291A-9B18-4A26-AFFA-C82BA7BF66F3}" type="datetime1">
              <a:rPr lang="en-US"/>
              <a:pPr>
                <a:defRPr/>
              </a:pPr>
              <a:t>12/4/2017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8B3E448-787E-47C6-9D16-573AC99C9AB8}" type="slidenum">
              <a:rPr lang="en-US"/>
              <a:pPr/>
              <a:t>‹#›</a:t>
            </a:fld>
            <a:endParaRPr lang="en-US"/>
          </a:p>
        </p:txBody>
      </p:sp>
    </p:spTree>
    <p:extLst>
      <p:ext uri="{BB962C8B-B14F-4D97-AF65-F5344CB8AC3E}">
        <p14:creationId xmlns:p14="http://schemas.microsoft.com/office/powerpoint/2010/main" val="852337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765392B-B479-464F-BF89-1A628E9A87C1}" type="datetime1">
              <a:rPr lang="en-US"/>
              <a:pPr>
                <a:defRPr/>
              </a:pPr>
              <a:t>12/4/2017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833C0EE-F657-4EB9-A05E-77181EF1DF83}" type="slidenum">
              <a:rPr lang="en-US"/>
              <a:pPr/>
              <a:t>‹#›</a:t>
            </a:fld>
            <a:endParaRPr lang="en-US"/>
          </a:p>
        </p:txBody>
      </p:sp>
    </p:spTree>
    <p:extLst>
      <p:ext uri="{BB962C8B-B14F-4D97-AF65-F5344CB8AC3E}">
        <p14:creationId xmlns:p14="http://schemas.microsoft.com/office/powerpoint/2010/main" val="484168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693D653-6042-4FB0-B00F-D0AF16F6023A}" type="datetime1">
              <a:rPr lang="en-US"/>
              <a:pPr>
                <a:defRPr/>
              </a:pPr>
              <a:t>12/4/2017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1FE9E1E-9AB3-41D3-BDDE-4A27F5F1549E}" type="slidenum">
              <a:rPr lang="en-US"/>
              <a:pPr/>
              <a:t>‹#›</a:t>
            </a:fld>
            <a:endParaRPr lang="en-US"/>
          </a:p>
        </p:txBody>
      </p:sp>
    </p:spTree>
    <p:extLst>
      <p:ext uri="{BB962C8B-B14F-4D97-AF65-F5344CB8AC3E}">
        <p14:creationId xmlns:p14="http://schemas.microsoft.com/office/powerpoint/2010/main" val="3878174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26114D6-3AD6-47D4-B1D5-E7AF74A08C99}" type="datetime1">
              <a:rPr lang="en-US"/>
              <a:pPr>
                <a:defRPr/>
              </a:pPr>
              <a:t>12/4/2017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DD04AFD-B0F1-429E-A1A8-053E0770CF98}" type="slidenum">
              <a:rPr lang="en-US"/>
              <a:pPr/>
              <a:t>‹#›</a:t>
            </a:fld>
            <a:endParaRPr lang="en-US"/>
          </a:p>
        </p:txBody>
      </p:sp>
    </p:spTree>
    <p:extLst>
      <p:ext uri="{BB962C8B-B14F-4D97-AF65-F5344CB8AC3E}">
        <p14:creationId xmlns:p14="http://schemas.microsoft.com/office/powerpoint/2010/main" val="151192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8D979A4-FBE3-42CA-96C3-52048DD76357}" type="datetime1">
              <a:rPr lang="en-US"/>
              <a:pPr>
                <a:defRPr/>
              </a:pPr>
              <a:t>12/4/2017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9C4129B3-4F21-47A6-A261-B07ADFB93337}" type="slidenum">
              <a:rPr lang="en-US"/>
              <a:pPr/>
              <a:t>‹#›</a:t>
            </a:fld>
            <a:endParaRPr lang="en-US"/>
          </a:p>
        </p:txBody>
      </p:sp>
    </p:spTree>
    <p:extLst>
      <p:ext uri="{BB962C8B-B14F-4D97-AF65-F5344CB8AC3E}">
        <p14:creationId xmlns:p14="http://schemas.microsoft.com/office/powerpoint/2010/main" val="3440441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D483D3D-68B1-4684-877A-D5C3A088C770}" type="datetime1">
              <a:rPr lang="en-US"/>
              <a:pPr>
                <a:defRPr/>
              </a:pPr>
              <a:t>12/4/2017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81DB6487-0D23-4A45-9093-F902EF0E1E2B}" type="slidenum">
              <a:rPr lang="en-US"/>
              <a:pPr/>
              <a:t>‹#›</a:t>
            </a:fld>
            <a:endParaRPr lang="en-US"/>
          </a:p>
        </p:txBody>
      </p:sp>
    </p:spTree>
    <p:extLst>
      <p:ext uri="{BB962C8B-B14F-4D97-AF65-F5344CB8AC3E}">
        <p14:creationId xmlns:p14="http://schemas.microsoft.com/office/powerpoint/2010/main" val="770858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7448B5B-9C0D-4FB0-9834-B025C85CBF12}" type="datetime1">
              <a:rPr lang="en-US"/>
              <a:pPr>
                <a:defRPr/>
              </a:pPr>
              <a:t>12/4/2017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6681D71F-26A4-4B96-9EE9-E39ED6AC9118}" type="slidenum">
              <a:rPr lang="en-US"/>
              <a:pPr/>
              <a:t>‹#›</a:t>
            </a:fld>
            <a:endParaRPr lang="en-US"/>
          </a:p>
        </p:txBody>
      </p:sp>
    </p:spTree>
    <p:extLst>
      <p:ext uri="{BB962C8B-B14F-4D97-AF65-F5344CB8AC3E}">
        <p14:creationId xmlns:p14="http://schemas.microsoft.com/office/powerpoint/2010/main" val="3256668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077B7C7-3F6A-41B1-AF0A-1D77E2E31013}" type="datetime1">
              <a:rPr lang="en-US"/>
              <a:pPr>
                <a:defRPr/>
              </a:pPr>
              <a:t>12/4/2017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B4220C6-E697-48E9-9BCE-FC4F06A48993}" type="slidenum">
              <a:rPr lang="en-US"/>
              <a:pPr/>
              <a:t>‹#›</a:t>
            </a:fld>
            <a:endParaRPr lang="en-US"/>
          </a:p>
        </p:txBody>
      </p:sp>
    </p:spTree>
    <p:extLst>
      <p:ext uri="{BB962C8B-B14F-4D97-AF65-F5344CB8AC3E}">
        <p14:creationId xmlns:p14="http://schemas.microsoft.com/office/powerpoint/2010/main" val="2581448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E47C321-5AE7-4CCB-9B27-3DC24D8456A3}" type="datetime1">
              <a:rPr lang="en-US"/>
              <a:pPr>
                <a:defRPr/>
              </a:pPr>
              <a:t>12/4/2017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56D0658-4BA7-4328-8266-7DFE06344C92}" type="slidenum">
              <a:rPr lang="en-US"/>
              <a:pPr/>
              <a:t>‹#›</a:t>
            </a:fld>
            <a:endParaRPr lang="en-US"/>
          </a:p>
        </p:txBody>
      </p:sp>
    </p:spTree>
    <p:extLst>
      <p:ext uri="{BB962C8B-B14F-4D97-AF65-F5344CB8AC3E}">
        <p14:creationId xmlns:p14="http://schemas.microsoft.com/office/powerpoint/2010/main" val="2704022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9C11BFFC-2312-4CC9-A134-1D10C826D866}" type="datetime1">
              <a:rPr lang="en-US"/>
              <a:pPr>
                <a:defRPr/>
              </a:pPr>
              <a:t>12/4/2017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400">
                <a:latin typeface="Calibri" panose="020F0502020204030204" pitchFamily="34" charset="0"/>
              </a:defRPr>
            </a:lvl1pPr>
          </a:lstStyle>
          <a:p>
            <a:fld id="{C6363067-EE79-4EB2-B574-6415AF8F945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17462"/>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1"/>
          <p:cNvSpPr txBox="1">
            <a:spLocks noChangeArrowheads="1"/>
          </p:cNvSpPr>
          <p:nvPr/>
        </p:nvSpPr>
        <p:spPr bwMode="auto">
          <a:xfrm>
            <a:off x="3222625" y="3524250"/>
            <a:ext cx="5638800"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2000" b="1" dirty="0" smtClean="0">
                <a:solidFill>
                  <a:schemeClr val="bg1"/>
                </a:solidFill>
              </a:rPr>
              <a:t>REFINEMENT OF A STANDARD</a:t>
            </a:r>
            <a:r>
              <a:rPr lang="en-US" sz="2000" dirty="0" smtClean="0">
                <a:ln w="18415" cmpd="sng">
                  <a:solidFill>
                    <a:srgbClr val="FFFFFF"/>
                  </a:solidFill>
                  <a:prstDash val="solid"/>
                </a:ln>
                <a:solidFill>
                  <a:srgbClr val="FFFFFF"/>
                </a:solidFill>
                <a:latin typeface="Arial" charset="0"/>
                <a:cs typeface="Arial" pitchFamily="34" charset="0"/>
              </a:rPr>
              <a:t> </a:t>
            </a:r>
          </a:p>
          <a:p>
            <a:pPr algn="ctr" eaLnBrk="1" hangingPunct="1"/>
            <a:r>
              <a:rPr lang="en-US" b="1" dirty="0" smtClean="0">
                <a:solidFill>
                  <a:schemeClr val="bg1"/>
                </a:solidFill>
              </a:rPr>
              <a:t>PERTEMUAN </a:t>
            </a:r>
            <a:r>
              <a:rPr lang="en-US" b="1" dirty="0">
                <a:solidFill>
                  <a:schemeClr val="bg1"/>
                </a:solidFill>
              </a:rPr>
              <a:t>11</a:t>
            </a:r>
          </a:p>
          <a:p>
            <a:pPr algn="ctr" eaLnBrk="1" hangingPunct="1"/>
            <a:r>
              <a:rPr lang="en-US" b="1" dirty="0">
                <a:solidFill>
                  <a:schemeClr val="bg1"/>
                </a:solidFill>
              </a:rPr>
              <a:t>NOVIANDI</a:t>
            </a:r>
          </a:p>
          <a:p>
            <a:pPr algn="ctr" eaLnBrk="1" hangingPunct="1"/>
            <a:r>
              <a:rPr lang="en-US" b="1" dirty="0">
                <a:solidFill>
                  <a:schemeClr val="bg1"/>
                </a:solidFill>
              </a:rPr>
              <a:t>FIKES – MANAJEMEN INFORMASI KESEHATAN</a:t>
            </a: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Cardinality</a:t>
            </a:r>
          </a:p>
        </p:txBody>
      </p:sp>
      <p:sp>
        <p:nvSpPr>
          <p:cNvPr id="12292" name="Content Placeholder 5"/>
          <p:cNvSpPr>
            <a:spLocks noGrp="1"/>
          </p:cNvSpPr>
          <p:nvPr>
            <p:ph idx="1"/>
          </p:nvPr>
        </p:nvSpPr>
        <p:spPr>
          <a:xfrm>
            <a:off x="457200" y="1524000"/>
            <a:ext cx="8229600" cy="4602163"/>
          </a:xfrm>
        </p:spPr>
        <p:txBody>
          <a:bodyPr/>
          <a:lstStyle/>
          <a:p>
            <a:r>
              <a:rPr lang="id-ID" sz="2400" smtClean="0"/>
              <a:t>Cardinality mendefinisikan kejadian yang diijinkan untuk sebuah elemen. Hal ini dinyatakan sebagai interval atau rentang. Misalnya, "[0..5]" akan menunjukkan bahwa elemen tidak perlu terjadi pada contoh sama sekali atau mungkin terjadi sampai lima kali; sebuah implementasi harus mendukung sampai lima kejadian elemen yang memiliki definisi kardinalitas ini. Definisi kardinalitas "[1..5]" adalah batasan yang valid dari kardinalitas "[0..5]" definisi; Dalam kasus ini, elemen harus muncul setidaknya satu kali dan mungkin nampaknya lima kali</a:t>
            </a:r>
            <a:r>
              <a:rPr lang="en-US" sz="2400" smtClean="0"/>
              <a:t>.</a:t>
            </a:r>
            <a:endParaRPr lang="id-ID" sz="220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Tipe Data</a:t>
            </a:r>
          </a:p>
        </p:txBody>
      </p:sp>
      <p:sp>
        <p:nvSpPr>
          <p:cNvPr id="13316" name="Content Placeholder 5"/>
          <p:cNvSpPr>
            <a:spLocks noGrp="1"/>
          </p:cNvSpPr>
          <p:nvPr>
            <p:ph idx="1"/>
          </p:nvPr>
        </p:nvSpPr>
        <p:spPr>
          <a:xfrm>
            <a:off x="457200" y="1524000"/>
            <a:ext cx="8229600" cy="4602163"/>
          </a:xfrm>
        </p:spPr>
        <p:txBody>
          <a:bodyPr/>
          <a:lstStyle/>
          <a:p>
            <a:r>
              <a:rPr lang="en-US" sz="2400" smtClean="0"/>
              <a:t>T</a:t>
            </a:r>
            <a:r>
              <a:rPr lang="id-ID" sz="2400" smtClean="0"/>
              <a:t>ipe data adalah wadah data dan dalam standar pertukaran data bisa rumit atau primitif. Tipe data yang kompleks mengandung lebih dari satu data kompleks ata</a:t>
            </a:r>
            <a:r>
              <a:rPr lang="en-US" sz="2400" smtClean="0"/>
              <a:t>u tipe primitif</a:t>
            </a:r>
            <a:r>
              <a:rPr lang="id-ID" sz="2400" smtClean="0"/>
              <a:t>. Intinya, tipe data yang kompleks adalah mekanisme pengelompokan untuk konsep terkait pada tingkat yang sangat rendah. Misalnya, tipe data untuk "alamat" mungkin berisi data elemen untuk nama jalan, kota, negara bagian, dan kode pos. Tipe data primitif adalah wadah data yang menunjukkan jenis data yang mungkin ada (misalnya, String atau</a:t>
            </a:r>
            <a:r>
              <a:rPr lang="en-US" sz="2400" smtClean="0"/>
              <a:t> </a:t>
            </a:r>
            <a:r>
              <a:rPr lang="id-ID" sz="2400" smtClean="0"/>
              <a:t>Nilai angka).</a:t>
            </a:r>
            <a:endParaRPr lang="id-ID" sz="220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Tipe Data</a:t>
            </a:r>
          </a:p>
        </p:txBody>
      </p:sp>
      <p:sp>
        <p:nvSpPr>
          <p:cNvPr id="14340" name="Content Placeholder 5"/>
          <p:cNvSpPr>
            <a:spLocks noGrp="1"/>
          </p:cNvSpPr>
          <p:nvPr>
            <p:ph idx="1"/>
          </p:nvPr>
        </p:nvSpPr>
        <p:spPr>
          <a:xfrm>
            <a:off x="457200" y="1524000"/>
            <a:ext cx="8229600" cy="4602163"/>
          </a:xfrm>
        </p:spPr>
        <p:txBody>
          <a:bodyPr/>
          <a:lstStyle/>
          <a:p>
            <a:r>
              <a:rPr lang="id-ID" sz="2400" smtClean="0"/>
              <a:t>Tipe data yang kompleks akhirnya bisa diatasi dengan tipe data primitif. Tipe data bisa dianggap sebagai </a:t>
            </a:r>
            <a:r>
              <a:rPr lang="en-US" sz="2400" smtClean="0"/>
              <a:t>tempat untuk</a:t>
            </a:r>
            <a:r>
              <a:rPr lang="id-ID" sz="2400" smtClean="0"/>
              <a:t> menyimpan data. Dalam </a:t>
            </a:r>
            <a:r>
              <a:rPr lang="en-US" sz="2400" smtClean="0"/>
              <a:t>bahasa </a:t>
            </a:r>
            <a:r>
              <a:rPr lang="id-ID" sz="2400" smtClean="0"/>
              <a:t>pemrograman, tipe data yang kompleks disebut sebagai struktur data (mis., C) dan kelas (misalnya, J</a:t>
            </a:r>
            <a:r>
              <a:rPr lang="en-US" sz="2400" smtClean="0"/>
              <a:t>ava</a:t>
            </a:r>
            <a:r>
              <a:rPr lang="id-ID" sz="2400" smtClean="0"/>
              <a:t>), sedangkan tipe data primitif sama dengan tipe data normal dalam pemrograman bahasa (misalnya bilangan bulat atau string di Ja</a:t>
            </a:r>
            <a:r>
              <a:rPr lang="en-US" sz="2400" smtClean="0"/>
              <a:t>v</a:t>
            </a:r>
            <a:r>
              <a:rPr lang="id-ID" sz="2400" smtClean="0"/>
              <a:t>a).</a:t>
            </a:r>
            <a:endParaRPr lang="id-ID" sz="220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Value Set</a:t>
            </a:r>
          </a:p>
        </p:txBody>
      </p:sp>
      <p:sp>
        <p:nvSpPr>
          <p:cNvPr id="15364" name="Content Placeholder 5"/>
          <p:cNvSpPr>
            <a:spLocks noGrp="1"/>
          </p:cNvSpPr>
          <p:nvPr>
            <p:ph idx="1"/>
          </p:nvPr>
        </p:nvSpPr>
        <p:spPr>
          <a:xfrm>
            <a:off x="457200" y="1524000"/>
            <a:ext cx="8229600" cy="4602163"/>
          </a:xfrm>
        </p:spPr>
        <p:txBody>
          <a:bodyPr/>
          <a:lstStyle/>
          <a:p>
            <a:r>
              <a:rPr lang="id-ID" sz="2400" smtClean="0"/>
              <a:t>Kumpulan nilai adalah kumpulan kode yang dapat digunakan untuk mengisi elemen dalam sebuah pesan atau contoh </a:t>
            </a:r>
            <a:r>
              <a:rPr lang="en-US" sz="2400" smtClean="0"/>
              <a:t>nilai set dokumen yang </a:t>
            </a:r>
            <a:r>
              <a:rPr lang="id-ID" sz="2400" smtClean="0"/>
              <a:t>dikaitkan dengan elemen tertentu (yaitu dikenal sebagai "mengikat"), dan himpunan nilai terikat seharusnya hanya berisi kode yang bermakna untuk elemen itu dalam konteks tertentu (penggunaan). Standar dasar sering </a:t>
            </a:r>
            <a:r>
              <a:rPr lang="en-US" sz="2400" smtClean="0"/>
              <a:t>dan tidak</a:t>
            </a:r>
            <a:r>
              <a:rPr lang="id-ID" sz="2400" smtClean="0"/>
              <a:t> dapat memberikan granularitas atau kedalaman spesifikasi yang diperlukan karena adanya dirancang untuk memiliki utilitas yang luas.</a:t>
            </a:r>
            <a:endParaRPr lang="id-ID" sz="220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Length</a:t>
            </a:r>
          </a:p>
        </p:txBody>
      </p:sp>
      <p:sp>
        <p:nvSpPr>
          <p:cNvPr id="16388" name="Content Placeholder 5"/>
          <p:cNvSpPr>
            <a:spLocks noGrp="1"/>
          </p:cNvSpPr>
          <p:nvPr>
            <p:ph idx="1"/>
          </p:nvPr>
        </p:nvSpPr>
        <p:spPr>
          <a:xfrm>
            <a:off x="457200" y="1524000"/>
            <a:ext cx="8229600" cy="4602163"/>
          </a:xfrm>
        </p:spPr>
        <p:txBody>
          <a:bodyPr/>
          <a:lstStyle/>
          <a:p>
            <a:r>
              <a:rPr lang="en-US" sz="2400" smtClean="0"/>
              <a:t>Length</a:t>
            </a:r>
            <a:r>
              <a:rPr lang="id-ID" sz="2400" smtClean="0"/>
              <a:t> didefinisikan sebagai kendala jumlah karakter yang mungkin ada di dalamnya nilai data dari satu kejadian elemen data (objek). Definisinya adalah sistem-independen; Jumlah karakter adalah apa yang penting pada aplikasi. Aplikasi harus dirancang untuk memastikan ruang penyimpanan memadai sesuai dengan panjang yang ditentukan, bahkan </a:t>
            </a:r>
            <a:r>
              <a:rPr lang="en-US" sz="2400" smtClean="0"/>
              <a:t>akan lebih baik jika </a:t>
            </a:r>
            <a:r>
              <a:rPr lang="id-ID" sz="2400" smtClean="0"/>
              <a:t>banyak byte diperlukan untuk menyimpan data secara fisik.</a:t>
            </a:r>
            <a:endParaRPr lang="id-ID" sz="220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Allowable Constrance</a:t>
            </a:r>
          </a:p>
        </p:txBody>
      </p:sp>
      <p:sp>
        <p:nvSpPr>
          <p:cNvPr id="17412" name="Content Placeholder 5"/>
          <p:cNvSpPr>
            <a:spLocks noGrp="1"/>
          </p:cNvSpPr>
          <p:nvPr>
            <p:ph idx="1"/>
          </p:nvPr>
        </p:nvSpPr>
        <p:spPr>
          <a:xfrm>
            <a:off x="457200" y="1524000"/>
            <a:ext cx="8229600" cy="4602163"/>
          </a:xfrm>
        </p:spPr>
        <p:txBody>
          <a:bodyPr/>
          <a:lstStyle/>
          <a:p>
            <a:r>
              <a:rPr lang="id-ID" sz="2400" smtClean="0"/>
              <a:t>Untuk masing-masing konformitas yang dijelaskan di atas, standar mendefinisikan satu himpunan dari "batasan yang diijinkan" (yaitu peraturan kepatuhan profil) yang dapat diterapkan. Kendala yang diijinkan adalah sarana untuk membatasi persyaratan dalam standar dasar (atau profil lain) untuk membuat persyaratan tersebut lebih spesifik. Dengan demikian, elemen yang "Disyaratkan" tidak dapat dilonggarkan, misalnya, diubah menjadi "Opsional". </a:t>
            </a:r>
            <a:endParaRPr lang="id-ID" sz="220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Ekstensi</a:t>
            </a:r>
          </a:p>
        </p:txBody>
      </p:sp>
      <p:sp>
        <p:nvSpPr>
          <p:cNvPr id="18436" name="Content Placeholder 5"/>
          <p:cNvSpPr>
            <a:spLocks noGrp="1"/>
          </p:cNvSpPr>
          <p:nvPr>
            <p:ph idx="1"/>
          </p:nvPr>
        </p:nvSpPr>
        <p:spPr>
          <a:xfrm>
            <a:off x="457200" y="1524000"/>
            <a:ext cx="8229600" cy="4602163"/>
          </a:xfrm>
        </p:spPr>
        <p:txBody>
          <a:bodyPr/>
          <a:lstStyle/>
          <a:p>
            <a:r>
              <a:rPr lang="id-ID" sz="2400" smtClean="0"/>
              <a:t>Ekstensi menyediakan mekanisme untuk menentukan konsep (mis., Elemen data) </a:t>
            </a:r>
            <a:r>
              <a:rPr lang="en-US" sz="2400" smtClean="0"/>
              <a:t>yang </a:t>
            </a:r>
            <a:r>
              <a:rPr lang="id-ID" sz="2400" smtClean="0"/>
              <a:t>tidak dinyatakan dalam standar dasar tetapi diperlukan untuk kasus penggunaan tertentu. Mekanisme </a:t>
            </a:r>
            <a:r>
              <a:rPr lang="en-US" sz="2400" smtClean="0"/>
              <a:t>ini </a:t>
            </a:r>
            <a:r>
              <a:rPr lang="id-ID" sz="2400" smtClean="0"/>
              <a:t>memungkinkan konsep baru ditentukan dengan cara </a:t>
            </a:r>
            <a:r>
              <a:rPr lang="en-US" sz="2400" smtClean="0"/>
              <a:t>yang </a:t>
            </a:r>
            <a:r>
              <a:rPr lang="id-ID" sz="2400" smtClean="0"/>
              <a:t>"sesuai kebutuhan" </a:t>
            </a:r>
            <a:r>
              <a:rPr lang="en-US" sz="2400" smtClean="0"/>
              <a:t>untuk </a:t>
            </a:r>
            <a:r>
              <a:rPr lang="id-ID" sz="2400" smtClean="0"/>
              <a:t>mendukung implementasi tertentu</a:t>
            </a:r>
            <a:endParaRPr lang="en-US" sz="2400" smtClean="0"/>
          </a:p>
          <a:p>
            <a:r>
              <a:rPr lang="id-ID" sz="2400" smtClean="0"/>
              <a:t>Saat menggunakan ekstensi, elemen data harus dijelaskan dan didokumentasikan dengan cukup dalam profi</a:t>
            </a:r>
            <a:r>
              <a:rPr lang="en-US" sz="2400" smtClean="0"/>
              <a:t>l.</a:t>
            </a:r>
            <a:endParaRPr lang="id-ID" sz="220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Ekstensi</a:t>
            </a:r>
          </a:p>
        </p:txBody>
      </p:sp>
      <p:sp>
        <p:nvSpPr>
          <p:cNvPr id="19460" name="Content Placeholder 5"/>
          <p:cNvSpPr>
            <a:spLocks noGrp="1"/>
          </p:cNvSpPr>
          <p:nvPr>
            <p:ph idx="1"/>
          </p:nvPr>
        </p:nvSpPr>
        <p:spPr>
          <a:xfrm>
            <a:off x="457200" y="1524000"/>
            <a:ext cx="8229600" cy="4602163"/>
          </a:xfrm>
        </p:spPr>
        <p:txBody>
          <a:bodyPr/>
          <a:lstStyle/>
          <a:p>
            <a:r>
              <a:rPr lang="id-ID" sz="2400" smtClean="0"/>
              <a:t>Ekstensi tidak boleh digunakan dalam kasus dimana konsep sudah ada dalam standar dasar. Standar dasar menyediakan </a:t>
            </a:r>
            <a:r>
              <a:rPr lang="en-US" sz="2400" smtClean="0"/>
              <a:t>sebuah</a:t>
            </a:r>
            <a:r>
              <a:rPr lang="id-ID" sz="2400" smtClean="0"/>
              <a:t> metode umum untuk menentukan ekstensi, sehingga memastikan penerapan yang konsisten dari mekanisme.</a:t>
            </a:r>
            <a:endParaRPr lang="en-US" sz="2400" smtClean="0"/>
          </a:p>
          <a:p>
            <a:r>
              <a:rPr lang="id-ID" sz="2400" smtClean="0"/>
              <a:t>Salah satu kelemahan ekstensi adalah konsep yang sama dapat diperpanjang dalam berbagai bentuk. Jika konsep tertentu ditemukan sering ditentukan sebagai Ekstensi, ekstensi umum semacam itu harus "bubble-up" ke standar dasar (atau di Paling tidak menjadi kandidat untuk dimasukkan ke dalam basis).</a:t>
            </a:r>
            <a:endParaRPr lang="id-ID" sz="220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Standar Pembuatan Profil</a:t>
            </a:r>
          </a:p>
        </p:txBody>
      </p:sp>
      <p:sp>
        <p:nvSpPr>
          <p:cNvPr id="4100" name="Content Placeholder 5"/>
          <p:cNvSpPr>
            <a:spLocks noGrp="1"/>
          </p:cNvSpPr>
          <p:nvPr>
            <p:ph idx="1"/>
          </p:nvPr>
        </p:nvSpPr>
        <p:spPr>
          <a:xfrm>
            <a:off x="457200" y="1524000"/>
            <a:ext cx="8229600" cy="4602163"/>
          </a:xfrm>
        </p:spPr>
        <p:txBody>
          <a:bodyPr/>
          <a:lstStyle/>
          <a:p>
            <a:pPr algn="just"/>
            <a:r>
              <a:rPr lang="id-ID" sz="2400" smtClean="0"/>
              <a:t>Ketika kita berbicara tentang pembuatan profil, kita menyatakan penyempurnaan standar dasar </a:t>
            </a:r>
            <a:r>
              <a:rPr lang="en-US" sz="2400" smtClean="0"/>
              <a:t>dalam </a:t>
            </a:r>
            <a:r>
              <a:rPr lang="id-ID" sz="2400" smtClean="0"/>
              <a:t>bentuk kendala dan ekstensi. </a:t>
            </a:r>
            <a:endParaRPr lang="en-US" sz="2400" smtClean="0"/>
          </a:p>
          <a:p>
            <a:pPr algn="just"/>
            <a:r>
              <a:rPr lang="id-ID" sz="2400" smtClean="0"/>
              <a:t>Profil dalam konteks ini </a:t>
            </a:r>
            <a:r>
              <a:rPr lang="en-US" sz="2400" smtClean="0"/>
              <a:t>harus sesuai. Pada bab selanjutnya kita akan mempelajari bagaimana </a:t>
            </a:r>
            <a:r>
              <a:rPr lang="id-ID" sz="2400" smtClean="0"/>
              <a:t>mendefinisikan dan menggambarkan konformitas umum yang digunakan untuk menentukan persyaratan dalam standar.</a:t>
            </a:r>
            <a:endParaRPr lang="id-ID" sz="220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Standar Pembuatan Profil</a:t>
            </a:r>
          </a:p>
        </p:txBody>
      </p:sp>
      <p:sp>
        <p:nvSpPr>
          <p:cNvPr id="5124" name="Content Placeholder 5"/>
          <p:cNvSpPr>
            <a:spLocks noGrp="1"/>
          </p:cNvSpPr>
          <p:nvPr>
            <p:ph idx="1"/>
          </p:nvPr>
        </p:nvSpPr>
        <p:spPr>
          <a:xfrm>
            <a:off x="457200" y="1524000"/>
            <a:ext cx="8229600" cy="4602163"/>
          </a:xfrm>
        </p:spPr>
        <p:txBody>
          <a:bodyPr/>
          <a:lstStyle/>
          <a:p>
            <a:pPr algn="just"/>
            <a:r>
              <a:rPr lang="id-ID" sz="2400" smtClean="0"/>
              <a:t>Konstruk</a:t>
            </a:r>
            <a:r>
              <a:rPr lang="en-US" sz="2400" smtClean="0"/>
              <a:t>si semacam ini </a:t>
            </a:r>
            <a:r>
              <a:rPr lang="id-ID" sz="2400" smtClean="0"/>
              <a:t>digunakan untuk menentukan batasan pada elemen data dan untuk menyediakan "toolbox" bagi penulis untuk menentukan persyaratan.</a:t>
            </a:r>
            <a:endParaRPr lang="en-US" sz="2400" smtClean="0"/>
          </a:p>
          <a:p>
            <a:pPr algn="just"/>
            <a:r>
              <a:rPr lang="id-ID" sz="2400" smtClean="0"/>
              <a:t>Setiap kesesuaian konstruksi (mis., penggunaan) memiliki tingkat spesifikasi kendala yang berbeda. Profiling adalah proses penyempurnaan kendala sesuai aturan konformitas konstruk. Sebagai contoh, di HL7 v2.x sebuah elemen yang dinyatakan sebagai opsional (O) di Standar dasar dapat dibatasi ("diprofilkan") untuk kebutuhan (R). Kesesuaian konstruksi dan model kendala yang diijinkan ditentukan oleh masing-masing standar.</a:t>
            </a:r>
            <a:endParaRPr lang="id-ID" sz="220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Standar Pembuatan Profil</a:t>
            </a:r>
          </a:p>
        </p:txBody>
      </p:sp>
      <p:sp>
        <p:nvSpPr>
          <p:cNvPr id="6148" name="Content Placeholder 5"/>
          <p:cNvSpPr>
            <a:spLocks noGrp="1"/>
          </p:cNvSpPr>
          <p:nvPr>
            <p:ph idx="1"/>
          </p:nvPr>
        </p:nvSpPr>
        <p:spPr>
          <a:xfrm>
            <a:off x="457200" y="1524000"/>
            <a:ext cx="8229600" cy="4602163"/>
          </a:xfrm>
        </p:spPr>
        <p:txBody>
          <a:bodyPr/>
          <a:lstStyle/>
          <a:p>
            <a:r>
              <a:rPr lang="en-US" sz="2400" smtClean="0"/>
              <a:t>Aturan </a:t>
            </a:r>
            <a:r>
              <a:rPr lang="id-ID" sz="2400" smtClean="0"/>
              <a:t>kendala</a:t>
            </a:r>
            <a:r>
              <a:rPr lang="en-US" sz="2400" smtClean="0"/>
              <a:t> itu</a:t>
            </a:r>
            <a:r>
              <a:rPr lang="id-ID" sz="2400" smtClean="0"/>
              <a:t> menyediakan mekanisme untuk membuat persyaratan lebih spesifik (yaitu, "Untuk memperketat" suatu persyaratan). Spesifikasi yang lebih spesifik menghasilkan jalur yang lebih pendek </a:t>
            </a:r>
            <a:r>
              <a:rPr lang="en-US" sz="2400" smtClean="0"/>
              <a:t>untuk </a:t>
            </a:r>
            <a:r>
              <a:rPr lang="id-ID" sz="2400" smtClean="0"/>
              <a:t>interoperabilitas</a:t>
            </a:r>
            <a:r>
              <a:rPr lang="en-US" sz="2400" smtClean="0"/>
              <a:t>nya</a:t>
            </a:r>
            <a:r>
              <a:rPr lang="id-ID" sz="2400" smtClean="0"/>
              <a:t>.</a:t>
            </a:r>
            <a:endParaRPr lang="id-ID" sz="220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Content Placeholder 2"/>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533400" y="914400"/>
            <a:ext cx="7924800" cy="5257800"/>
          </a:xfrm>
        </p:spPr>
      </p:pic>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Content Placeholder 1"/>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381000" y="1143000"/>
            <a:ext cx="8229600" cy="3657600"/>
          </a:xfrm>
        </p:spPr>
      </p:pic>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Constrain</a:t>
            </a:r>
          </a:p>
        </p:txBody>
      </p:sp>
      <p:sp>
        <p:nvSpPr>
          <p:cNvPr id="9220" name="Content Placeholder 5"/>
          <p:cNvSpPr>
            <a:spLocks noGrp="1"/>
          </p:cNvSpPr>
          <p:nvPr>
            <p:ph idx="1"/>
          </p:nvPr>
        </p:nvSpPr>
        <p:spPr>
          <a:xfrm>
            <a:off x="457200" y="1524000"/>
            <a:ext cx="8229600" cy="4602163"/>
          </a:xfrm>
        </p:spPr>
        <p:txBody>
          <a:bodyPr/>
          <a:lstStyle/>
          <a:p>
            <a:r>
              <a:rPr lang="id-ID" sz="2400" smtClean="0"/>
              <a:t>Gambar 7.6 merangkum konsep pembuatan profil.</a:t>
            </a:r>
            <a:endParaRPr lang="en-US" sz="2400" smtClean="0"/>
          </a:p>
          <a:p>
            <a:r>
              <a:rPr lang="id-ID" sz="2400" smtClean="0"/>
              <a:t>Profil adalah penyempurnaan dari standar dasar dan penyempurnaan tersebut dapat diartikulasikan sebagai anotasi (informatif), kendala (normatif), dan ekstensi (normatif).</a:t>
            </a:r>
            <a:endParaRPr lang="en-US" sz="2400" smtClean="0"/>
          </a:p>
          <a:p>
            <a:r>
              <a:rPr lang="id-ID" sz="2400" smtClean="0"/>
              <a:t>Model kendala disajikan pada Gambar 7.6 adalah untuk interaksi tunggal (yaitu</a:t>
            </a:r>
            <a:r>
              <a:rPr lang="en-US" sz="2400" smtClean="0"/>
              <a:t> </a:t>
            </a:r>
            <a:r>
              <a:rPr lang="id-ID" sz="2400" smtClean="0"/>
              <a:t>satu profil kesesuaian statis). Aspek dinamis (transaksional) akan dipertimbangkan dalam ruang lingkup sebuah profil integrasi (dan dibatasi dan diperpanjang sesuai dengan yang sama prinsip).</a:t>
            </a:r>
            <a:endParaRPr lang="id-ID" sz="220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NOTES</a:t>
            </a:r>
          </a:p>
        </p:txBody>
      </p:sp>
      <p:sp>
        <p:nvSpPr>
          <p:cNvPr id="10244" name="Content Placeholder 5"/>
          <p:cNvSpPr>
            <a:spLocks noGrp="1"/>
          </p:cNvSpPr>
          <p:nvPr>
            <p:ph idx="1"/>
          </p:nvPr>
        </p:nvSpPr>
        <p:spPr>
          <a:xfrm>
            <a:off x="457200" y="1524000"/>
            <a:ext cx="8229600" cy="4602163"/>
          </a:xfrm>
        </p:spPr>
        <p:txBody>
          <a:bodyPr/>
          <a:lstStyle/>
          <a:p>
            <a:r>
              <a:rPr lang="id-ID" sz="2400" smtClean="0"/>
              <a:t>Catatan: istilah "elemen" mengacu pada objek generik menggambarkan data dan dapat diartikan sebagai, misalnya, sebuah "elemen pesan" dalam HL7 v2.x, sebuah "elemen model" di HL7 V3, atau "atribut sumber daya" di FHIR.</a:t>
            </a:r>
            <a:endParaRPr lang="id-ID" sz="220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USAGE</a:t>
            </a:r>
          </a:p>
        </p:txBody>
      </p:sp>
      <p:sp>
        <p:nvSpPr>
          <p:cNvPr id="11268" name="Content Placeholder 5"/>
          <p:cNvSpPr>
            <a:spLocks noGrp="1"/>
          </p:cNvSpPr>
          <p:nvPr>
            <p:ph idx="1"/>
          </p:nvPr>
        </p:nvSpPr>
        <p:spPr>
          <a:xfrm>
            <a:off x="457200" y="1524000"/>
            <a:ext cx="8229600" cy="4602163"/>
          </a:xfrm>
        </p:spPr>
        <p:txBody>
          <a:bodyPr/>
          <a:lstStyle/>
          <a:p>
            <a:r>
              <a:rPr lang="en-US" sz="2400" smtClean="0"/>
              <a:t>Menentukan penggunaan </a:t>
            </a:r>
            <a:r>
              <a:rPr lang="id-ID" sz="2400" smtClean="0"/>
              <a:t>(juga disebut sebagai pilihan atau penampilan) dari sebuah implementasi perspektif, apakah suatu elemen dalam pesan atau contoh dokumen perlu didukung</a:t>
            </a:r>
            <a:r>
              <a:rPr lang="en-US" sz="2400" smtClean="0"/>
              <a:t>. </a:t>
            </a:r>
            <a:r>
              <a:rPr lang="id-ID" sz="2400" smtClean="0"/>
              <a:t>Selain itu, dari penggunaan perspektif operasional menentukan apakah unsur tersebut harus ada dalam pesan atau dokumen contoh. Penggunaan diberikan untuk setiap elemen dalam standar dasar. Selain itu, Standar dasar memiliki aturan yang menentukan batasan kendala yang diijinkan diterapkan untuk pembuatan suatu elemen (misalnya, elemen yang dibutuhkan di basis standar tidak dapat diprofilkan ke elemen opsional). </a:t>
            </a:r>
            <a:r>
              <a:rPr lang="en-US" sz="2400" smtClean="0"/>
              <a:t>Penerapan batas USAGE telah ditentukan pada gambar 7.5</a:t>
            </a:r>
            <a:endParaRPr lang="id-ID" sz="220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1237</TotalTime>
  <Words>1031</Words>
  <Application>Microsoft Office PowerPoint</Application>
  <PresentationFormat>On-screen Show (4:3)</PresentationFormat>
  <Paragraphs>54</Paragraphs>
  <Slides>17</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PowerPoint Presentation</vt:lpstr>
      <vt:lpstr>Standar Pembuatan Profil</vt:lpstr>
      <vt:lpstr>Standar Pembuatan Profil</vt:lpstr>
      <vt:lpstr>Standar Pembuatan Profil</vt:lpstr>
      <vt:lpstr>PowerPoint Presentation</vt:lpstr>
      <vt:lpstr>PowerPoint Presentation</vt:lpstr>
      <vt:lpstr>Constrain</vt:lpstr>
      <vt:lpstr>NOTES</vt:lpstr>
      <vt:lpstr>USAGE</vt:lpstr>
      <vt:lpstr>Cardinality</vt:lpstr>
      <vt:lpstr>Tipe Data</vt:lpstr>
      <vt:lpstr>Tipe Data</vt:lpstr>
      <vt:lpstr>Value Set</vt:lpstr>
      <vt:lpstr>Length</vt:lpstr>
      <vt:lpstr>Allowable Constrance</vt:lpstr>
      <vt:lpstr>Ekstensi</vt:lpstr>
      <vt:lpstr>Ekstensi</vt:lpstr>
    </vt:vector>
  </TitlesOfParts>
  <Company>signDesign Communications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Windows User</cp:lastModifiedBy>
  <cp:revision>212</cp:revision>
  <dcterms:created xsi:type="dcterms:W3CDTF">2010-08-24T06:47:44Z</dcterms:created>
  <dcterms:modified xsi:type="dcterms:W3CDTF">2017-12-04T15:01:40Z</dcterms:modified>
</cp:coreProperties>
</file>