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6" r:id="rId2"/>
    <p:sldId id="335"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1" r:id="rId19"/>
    <p:sldId id="380" r:id="rId20"/>
    <p:sldId id="382" r:id="rId21"/>
    <p:sldId id="383" r:id="rId22"/>
    <p:sldId id="38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varScale="1">
        <p:scale>
          <a:sx n="53" d="100"/>
          <a:sy n="53" d="100"/>
        </p:scale>
        <p:origin x="60"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114FF35-3785-40FD-9BD8-4C2953E5FC76}" type="datetimeFigureOut">
              <a:rPr lang="id-ID"/>
              <a:pPr>
                <a:defRPr/>
              </a:pPr>
              <a:t>04/12/2017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8B6A873-D519-489E-8D25-D8AAF6FEBF61}" type="slidenum">
              <a:rPr lang="id-ID"/>
              <a:pPr/>
              <a:t>‹#›</a:t>
            </a:fld>
            <a:endParaRPr lang="id-ID"/>
          </a:p>
        </p:txBody>
      </p:sp>
    </p:spTree>
    <p:extLst>
      <p:ext uri="{BB962C8B-B14F-4D97-AF65-F5344CB8AC3E}">
        <p14:creationId xmlns:p14="http://schemas.microsoft.com/office/powerpoint/2010/main" val="4223325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B9AE6-FB04-4190-BBBD-0ADBB96B3E4A}"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1521976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8843EC-A504-4B04-94D4-286935EAE822}"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3063113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1C4E11-D2E5-40F4-BAE2-E0331399763B}"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899320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B91170-09D1-4195-A080-7336A45B8E19}"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326529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A1F551-0C93-46BD-84E9-413CFE70F313}"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4121584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08C4FF-404F-4C3C-801A-386E60E49801}"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2340784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4CFEC3-B3E6-4881-9BDB-FB09D746E3ED}" type="slidenum">
              <a:rPr lang="id-ID">
                <a:latin typeface="Calibri" panose="020F0502020204030204" pitchFamily="34" charset="0"/>
              </a:rPr>
              <a:pPr eaLnBrk="1" hangingPunct="1"/>
              <a:t>16</a:t>
            </a:fld>
            <a:endParaRPr lang="id-ID">
              <a:latin typeface="Calibri" panose="020F0502020204030204" pitchFamily="34" charset="0"/>
            </a:endParaRPr>
          </a:p>
        </p:txBody>
      </p:sp>
    </p:spTree>
    <p:extLst>
      <p:ext uri="{BB962C8B-B14F-4D97-AF65-F5344CB8AC3E}">
        <p14:creationId xmlns:p14="http://schemas.microsoft.com/office/powerpoint/2010/main" val="114619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D65A06-50D1-418C-BDEE-53A1AD8EF4FD}" type="slidenum">
              <a:rPr lang="id-ID">
                <a:latin typeface="Calibri" panose="020F0502020204030204" pitchFamily="34" charset="0"/>
              </a:rPr>
              <a:pPr eaLnBrk="1" hangingPunct="1"/>
              <a:t>17</a:t>
            </a:fld>
            <a:endParaRPr lang="id-ID">
              <a:latin typeface="Calibri" panose="020F0502020204030204" pitchFamily="34" charset="0"/>
            </a:endParaRPr>
          </a:p>
        </p:txBody>
      </p:sp>
    </p:spTree>
    <p:extLst>
      <p:ext uri="{BB962C8B-B14F-4D97-AF65-F5344CB8AC3E}">
        <p14:creationId xmlns:p14="http://schemas.microsoft.com/office/powerpoint/2010/main" val="1062719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AF233F-9E0F-4493-9433-CED4B3260D7C}" type="slidenum">
              <a:rPr lang="id-ID">
                <a:latin typeface="Calibri" panose="020F0502020204030204" pitchFamily="34" charset="0"/>
              </a:rPr>
              <a:pPr eaLnBrk="1" hangingPunct="1"/>
              <a:t>18</a:t>
            </a:fld>
            <a:endParaRPr lang="id-ID">
              <a:latin typeface="Calibri" panose="020F0502020204030204" pitchFamily="34" charset="0"/>
            </a:endParaRPr>
          </a:p>
        </p:txBody>
      </p:sp>
    </p:spTree>
    <p:extLst>
      <p:ext uri="{BB962C8B-B14F-4D97-AF65-F5344CB8AC3E}">
        <p14:creationId xmlns:p14="http://schemas.microsoft.com/office/powerpoint/2010/main" val="1821729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125DD8-9B25-4B4E-A227-7BD6529B8BFB}" type="slidenum">
              <a:rPr lang="id-ID">
                <a:latin typeface="Calibri" panose="020F0502020204030204" pitchFamily="34" charset="0"/>
              </a:rPr>
              <a:pPr eaLnBrk="1" hangingPunct="1"/>
              <a:t>19</a:t>
            </a:fld>
            <a:endParaRPr lang="id-ID">
              <a:latin typeface="Calibri" panose="020F0502020204030204" pitchFamily="34" charset="0"/>
            </a:endParaRPr>
          </a:p>
        </p:txBody>
      </p:sp>
    </p:spTree>
    <p:extLst>
      <p:ext uri="{BB962C8B-B14F-4D97-AF65-F5344CB8AC3E}">
        <p14:creationId xmlns:p14="http://schemas.microsoft.com/office/powerpoint/2010/main" val="1651307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FABC2E-4FDD-4810-BC79-CB88457F26E3}" type="slidenum">
              <a:rPr lang="id-ID">
                <a:latin typeface="Calibri" panose="020F0502020204030204" pitchFamily="34" charset="0"/>
              </a:rPr>
              <a:pPr eaLnBrk="1" hangingPunct="1"/>
              <a:t>20</a:t>
            </a:fld>
            <a:endParaRPr lang="id-ID">
              <a:latin typeface="Calibri" panose="020F0502020204030204" pitchFamily="34" charset="0"/>
            </a:endParaRPr>
          </a:p>
        </p:txBody>
      </p:sp>
    </p:spTree>
    <p:extLst>
      <p:ext uri="{BB962C8B-B14F-4D97-AF65-F5344CB8AC3E}">
        <p14:creationId xmlns:p14="http://schemas.microsoft.com/office/powerpoint/2010/main" val="1776954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F60991-4444-41AD-A938-D6D9E38B7A30}"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3994396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CC2A00-8BAE-430E-8EE8-F0DB24141358}" type="slidenum">
              <a:rPr lang="id-ID">
                <a:latin typeface="Calibri" panose="020F0502020204030204" pitchFamily="34" charset="0"/>
              </a:rPr>
              <a:pPr eaLnBrk="1" hangingPunct="1"/>
              <a:t>21</a:t>
            </a:fld>
            <a:endParaRPr lang="id-ID">
              <a:latin typeface="Calibri" panose="020F0502020204030204" pitchFamily="34" charset="0"/>
            </a:endParaRPr>
          </a:p>
        </p:txBody>
      </p:sp>
    </p:spTree>
    <p:extLst>
      <p:ext uri="{BB962C8B-B14F-4D97-AF65-F5344CB8AC3E}">
        <p14:creationId xmlns:p14="http://schemas.microsoft.com/office/powerpoint/2010/main" val="1438053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E124B8-881A-4E3A-AB15-7F71AAED6BD5}" type="slidenum">
              <a:rPr lang="id-ID">
                <a:latin typeface="Calibri" panose="020F0502020204030204" pitchFamily="34" charset="0"/>
              </a:rPr>
              <a:pPr eaLnBrk="1" hangingPunct="1"/>
              <a:t>22</a:t>
            </a:fld>
            <a:endParaRPr lang="id-ID">
              <a:latin typeface="Calibri" panose="020F0502020204030204" pitchFamily="34" charset="0"/>
            </a:endParaRPr>
          </a:p>
        </p:txBody>
      </p:sp>
    </p:spTree>
    <p:extLst>
      <p:ext uri="{BB962C8B-B14F-4D97-AF65-F5344CB8AC3E}">
        <p14:creationId xmlns:p14="http://schemas.microsoft.com/office/powerpoint/2010/main" val="667267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E6AD10-A30A-4E33-B2F9-A3F2FBD4F0D4}"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3495060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627D0C-1B42-485A-8558-3C5E5B93BEF8}"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2470606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55A460-E872-4CA5-B272-023C8FA20540}"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2482517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F7FD07-FFB8-431E-B743-7ECA473AAD2F}"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1368456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9B2328-0963-4B82-972E-890E58B677B6}"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2893305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C8A941-9EAA-460C-A444-83A6285D061B}"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2618457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F3776A-3563-4F8C-AC42-D2EC963C2DAF}"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423399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8C822E5-82F0-4945-B743-EBC77A343776}"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6767AA-ECA5-4FAB-9CC4-B13257DA0265}" type="slidenum">
              <a:rPr lang="en-US"/>
              <a:pPr/>
              <a:t>‹#›</a:t>
            </a:fld>
            <a:endParaRPr lang="en-US"/>
          </a:p>
        </p:txBody>
      </p:sp>
    </p:spTree>
    <p:extLst>
      <p:ext uri="{BB962C8B-B14F-4D97-AF65-F5344CB8AC3E}">
        <p14:creationId xmlns:p14="http://schemas.microsoft.com/office/powerpoint/2010/main" val="87551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42801E-CC8A-4058-A98E-3B31F7BD5C28}"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DF0F04A-7369-4C71-8972-9AFC7AE0CE12}" type="slidenum">
              <a:rPr lang="en-US"/>
              <a:pPr/>
              <a:t>‹#›</a:t>
            </a:fld>
            <a:endParaRPr lang="en-US"/>
          </a:p>
        </p:txBody>
      </p:sp>
    </p:spTree>
    <p:extLst>
      <p:ext uri="{BB962C8B-B14F-4D97-AF65-F5344CB8AC3E}">
        <p14:creationId xmlns:p14="http://schemas.microsoft.com/office/powerpoint/2010/main" val="346664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9BF49F-515A-4755-8F86-77F2E666E225}"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12A8A70-7065-4510-A7A3-2171ABB514D2}" type="slidenum">
              <a:rPr lang="en-US"/>
              <a:pPr/>
              <a:t>‹#›</a:t>
            </a:fld>
            <a:endParaRPr lang="en-US"/>
          </a:p>
        </p:txBody>
      </p:sp>
    </p:spTree>
    <p:extLst>
      <p:ext uri="{BB962C8B-B14F-4D97-AF65-F5344CB8AC3E}">
        <p14:creationId xmlns:p14="http://schemas.microsoft.com/office/powerpoint/2010/main" val="159724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94209A-B26B-473B-B6F4-7528705C193E}"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0E644C6-5B8D-4A38-ADFE-14A410FA5304}" type="slidenum">
              <a:rPr lang="en-US"/>
              <a:pPr/>
              <a:t>‹#›</a:t>
            </a:fld>
            <a:endParaRPr lang="en-US"/>
          </a:p>
        </p:txBody>
      </p:sp>
    </p:spTree>
    <p:extLst>
      <p:ext uri="{BB962C8B-B14F-4D97-AF65-F5344CB8AC3E}">
        <p14:creationId xmlns:p14="http://schemas.microsoft.com/office/powerpoint/2010/main" val="211224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ED4290-B614-416E-8F79-3795D118B201}"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8C4AF62-9681-4785-9544-E5D86F827F86}" type="slidenum">
              <a:rPr lang="en-US"/>
              <a:pPr/>
              <a:t>‹#›</a:t>
            </a:fld>
            <a:endParaRPr lang="en-US"/>
          </a:p>
        </p:txBody>
      </p:sp>
    </p:spTree>
    <p:extLst>
      <p:ext uri="{BB962C8B-B14F-4D97-AF65-F5344CB8AC3E}">
        <p14:creationId xmlns:p14="http://schemas.microsoft.com/office/powerpoint/2010/main" val="247250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FC8BA0F-30F2-4509-ABC1-B472A8BCB4B2}"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312D0C-90B9-489F-BF55-76F6B9AB8B03}" type="slidenum">
              <a:rPr lang="en-US"/>
              <a:pPr/>
              <a:t>‹#›</a:t>
            </a:fld>
            <a:endParaRPr lang="en-US"/>
          </a:p>
        </p:txBody>
      </p:sp>
    </p:spTree>
    <p:extLst>
      <p:ext uri="{BB962C8B-B14F-4D97-AF65-F5344CB8AC3E}">
        <p14:creationId xmlns:p14="http://schemas.microsoft.com/office/powerpoint/2010/main" val="317954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4C5718-1580-4BA6-BF36-06D40A29DA6D}" type="datetime1">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32EC13E-20A6-4E13-A62C-5B3F3C4B34B2}" type="slidenum">
              <a:rPr lang="en-US"/>
              <a:pPr/>
              <a:t>‹#›</a:t>
            </a:fld>
            <a:endParaRPr lang="en-US"/>
          </a:p>
        </p:txBody>
      </p:sp>
    </p:spTree>
    <p:extLst>
      <p:ext uri="{BB962C8B-B14F-4D97-AF65-F5344CB8AC3E}">
        <p14:creationId xmlns:p14="http://schemas.microsoft.com/office/powerpoint/2010/main" val="387594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C56202-E14B-44C6-A613-78A5CC2B2875}" type="datetime1">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B0C8B00-138F-43E0-B1F7-A3CED6B818F9}" type="slidenum">
              <a:rPr lang="en-US"/>
              <a:pPr/>
              <a:t>‹#›</a:t>
            </a:fld>
            <a:endParaRPr lang="en-US"/>
          </a:p>
        </p:txBody>
      </p:sp>
    </p:spTree>
    <p:extLst>
      <p:ext uri="{BB962C8B-B14F-4D97-AF65-F5344CB8AC3E}">
        <p14:creationId xmlns:p14="http://schemas.microsoft.com/office/powerpoint/2010/main" val="278689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F34064-D0E2-4B3E-98EE-5B3FF44C3550}" type="datetime1">
              <a:rPr lang="en-US"/>
              <a:pPr>
                <a:defRPr/>
              </a:pPr>
              <a:t>12/4/2017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505D480-6B72-49B1-A48D-E2B30DA6641C}" type="slidenum">
              <a:rPr lang="en-US"/>
              <a:pPr/>
              <a:t>‹#›</a:t>
            </a:fld>
            <a:endParaRPr lang="en-US"/>
          </a:p>
        </p:txBody>
      </p:sp>
    </p:spTree>
    <p:extLst>
      <p:ext uri="{BB962C8B-B14F-4D97-AF65-F5344CB8AC3E}">
        <p14:creationId xmlns:p14="http://schemas.microsoft.com/office/powerpoint/2010/main" val="360918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34BB8A-8FA1-444C-A63C-E31108223187}"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D3D0C64-3EB9-486E-8517-D5A69BC57146}" type="slidenum">
              <a:rPr lang="en-US"/>
              <a:pPr/>
              <a:t>‹#›</a:t>
            </a:fld>
            <a:endParaRPr lang="en-US"/>
          </a:p>
        </p:txBody>
      </p:sp>
    </p:spTree>
    <p:extLst>
      <p:ext uri="{BB962C8B-B14F-4D97-AF65-F5344CB8AC3E}">
        <p14:creationId xmlns:p14="http://schemas.microsoft.com/office/powerpoint/2010/main" val="147777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00156B-1294-47E7-8AB2-27C8C9552C0D}"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597E8B-FCE6-4B96-B164-5E8AB49BD50A}" type="slidenum">
              <a:rPr lang="en-US"/>
              <a:pPr/>
              <a:t>‹#›</a:t>
            </a:fld>
            <a:endParaRPr lang="en-US"/>
          </a:p>
        </p:txBody>
      </p:sp>
    </p:spTree>
    <p:extLst>
      <p:ext uri="{BB962C8B-B14F-4D97-AF65-F5344CB8AC3E}">
        <p14:creationId xmlns:p14="http://schemas.microsoft.com/office/powerpoint/2010/main" val="35718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845FF44-E3C1-4226-9A90-1D39F0554E34}" type="datetime1">
              <a:rPr lang="en-US"/>
              <a:pPr>
                <a:defRPr/>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62AB2FC2-8182-4413-B4B5-6B5ED5EAAE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21075"/>
            <a:ext cx="5638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b="1" dirty="0" smtClean="0">
                <a:solidFill>
                  <a:schemeClr val="bg1"/>
                </a:solidFill>
              </a:rPr>
              <a:t>CONFORMANCE TESTING</a:t>
            </a:r>
            <a:endParaRPr lang="en-US" b="1" dirty="0">
              <a:solidFill>
                <a:schemeClr val="bg1"/>
              </a:solidFill>
            </a:endParaRPr>
          </a:p>
          <a:p>
            <a:pPr algn="ctr" eaLnBrk="1" hangingPunct="1"/>
            <a:r>
              <a:rPr lang="en-US" b="1" dirty="0">
                <a:solidFill>
                  <a:schemeClr val="bg1"/>
                </a:solidFill>
              </a:rPr>
              <a:t>PERTEMUAN 12 </a:t>
            </a:r>
          </a:p>
          <a:p>
            <a:pPr algn="ctr" eaLnBrk="1" hangingPunct="1"/>
            <a:r>
              <a:rPr lang="en-US" b="1" dirty="0">
                <a:solidFill>
                  <a:schemeClr val="bg1"/>
                </a:solidFill>
              </a:rPr>
              <a:t>NOVIANDI</a:t>
            </a:r>
          </a:p>
          <a:p>
            <a:pPr algn="ctr" eaLnBrk="1" hangingPunct="1"/>
            <a:r>
              <a:rPr lang="en-US" b="1" dirty="0">
                <a:solidFill>
                  <a:schemeClr val="bg1"/>
                </a:solidFill>
              </a:rPr>
              <a:t>FIKES – MANAJEMEN INFORMASI </a:t>
            </a:r>
            <a:r>
              <a:rPr lang="en-US" b="1" dirty="0" smtClean="0">
                <a:solidFill>
                  <a:schemeClr val="bg1"/>
                </a:solidFill>
              </a:rPr>
              <a:t>KESEHATAN</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Periodic Testing</a:t>
            </a:r>
          </a:p>
        </p:txBody>
      </p:sp>
      <p:sp>
        <p:nvSpPr>
          <p:cNvPr id="12292" name="Content Placeholder 5"/>
          <p:cNvSpPr>
            <a:spLocks noGrp="1"/>
          </p:cNvSpPr>
          <p:nvPr>
            <p:ph idx="1"/>
          </p:nvPr>
        </p:nvSpPr>
        <p:spPr>
          <a:xfrm>
            <a:off x="457200" y="1524000"/>
            <a:ext cx="8229600" cy="4602163"/>
          </a:xfrm>
        </p:spPr>
        <p:txBody>
          <a:bodyPr/>
          <a:lstStyle/>
          <a:p>
            <a:pPr algn="just"/>
            <a:r>
              <a:rPr lang="id-ID" sz="2000" smtClean="0">
                <a:latin typeface="Arial" panose="020B0604020202020204" pitchFamily="34" charset="0"/>
                <a:cs typeface="Arial" panose="020B0604020202020204" pitchFamily="34" charset="0"/>
              </a:rPr>
              <a:t>Agar efektif, pengujian harus berupa proses periodik; Artinya, pengujian bukan </a:t>
            </a:r>
            <a:r>
              <a:rPr lang="en-US" sz="2000" smtClean="0">
                <a:latin typeface="Arial" panose="020B0604020202020204" pitchFamily="34" charset="0"/>
                <a:cs typeface="Arial" panose="020B0604020202020204" pitchFamily="34" charset="0"/>
              </a:rPr>
              <a:t>proposisi </a:t>
            </a:r>
            <a:r>
              <a:rPr lang="id-ID" sz="2000" smtClean="0">
                <a:latin typeface="Arial" panose="020B0604020202020204" pitchFamily="34" charset="0"/>
                <a:cs typeface="Arial" panose="020B0604020202020204" pitchFamily="34" charset="0"/>
              </a:rPr>
              <a:t>"Satu dan selesai". Perubahan standar dan implementasinya membuat</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pengujian ulang diperlukan, termasuk pengujian kesesuaian dan pengujian interoperabilitas.</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Bila standar direvisi </a:t>
            </a:r>
            <a:r>
              <a:rPr lang="en-US" sz="2000" smtClean="0">
                <a:latin typeface="Arial" panose="020B0604020202020204" pitchFamily="34" charset="0"/>
                <a:cs typeface="Arial" panose="020B0604020202020204" pitchFamily="34" charset="0"/>
              </a:rPr>
              <a:t>dan </a:t>
            </a:r>
            <a:r>
              <a:rPr lang="id-ID" sz="2000" smtClean="0">
                <a:latin typeface="Arial" panose="020B0604020202020204" pitchFamily="34" charset="0"/>
                <a:cs typeface="Arial" panose="020B0604020202020204" pitchFamily="34" charset="0"/>
              </a:rPr>
              <a:t>dikeluarkan, implementasi harus diperbarui. Test Suite harus direvisi juga, dan kebutuhan pengujian kesesuaian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untuk diulang</a:t>
            </a:r>
            <a:r>
              <a:rPr lang="en-US" sz="2000" smtClean="0">
                <a:latin typeface="Arial" panose="020B0604020202020204" pitchFamily="34" charset="0"/>
                <a:cs typeface="Arial" panose="020B0604020202020204" pitchFamily="34" charset="0"/>
              </a:rPr>
              <a:t>.</a:t>
            </a:r>
            <a:r>
              <a:rPr lang="id-ID" sz="2000" smtClean="0">
                <a:latin typeface="Arial" panose="020B0604020202020204" pitchFamily="34" charset="0"/>
                <a:cs typeface="Arial" panose="020B0604020202020204" pitchFamily="34" charset="0"/>
              </a:rPr>
              <a:t> Saat implementasi mendeteksi dan memperbaiki kesalahan atau menambah fitur baru,</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spesifikasi harus diperbarui dan kesesuaian perlu diuji ulang. Kapanpun </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Implementasi dimodifikasi dan diuji ulang untuk kesesuaian, uji coba interoperabilitas</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juga harus dilakukan Mitra dagang harus memastikan update simultan,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Jika tidak, antarmuka cenderung bermasalah (lihat Bab 8). </a:t>
            </a:r>
          </a:p>
          <a:p>
            <a:pPr algn="just"/>
            <a:endParaRPr lang="id-ID" sz="20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pPr>
              <a:spcBef>
                <a:spcPct val="50000"/>
              </a:spcBef>
            </a:pPr>
            <a:r>
              <a:rPr lang="en-US" sz="2800" smtClean="0">
                <a:latin typeface="Arial" panose="020B0604020202020204" pitchFamily="34" charset="0"/>
                <a:cs typeface="Arial" panose="020B0604020202020204" pitchFamily="34" charset="0"/>
              </a:rPr>
              <a:t>Conformance Testing in Operational Environment</a:t>
            </a:r>
          </a:p>
        </p:txBody>
      </p:sp>
      <p:sp>
        <p:nvSpPr>
          <p:cNvPr id="13316" name="Content Placeholder 5"/>
          <p:cNvSpPr>
            <a:spLocks noGrp="1"/>
          </p:cNvSpPr>
          <p:nvPr>
            <p:ph idx="1"/>
          </p:nvPr>
        </p:nvSpPr>
        <p:spPr>
          <a:xfrm>
            <a:off x="457200" y="1524000"/>
            <a:ext cx="8229600" cy="4602163"/>
          </a:xfrm>
        </p:spPr>
        <p:txBody>
          <a:bodyPr/>
          <a:lstStyle/>
          <a:p>
            <a:pPr algn="just"/>
            <a:r>
              <a:rPr lang="id-ID" sz="1800" smtClean="0">
                <a:latin typeface="Arial" panose="020B0604020202020204" pitchFamily="34" charset="0"/>
                <a:cs typeface="Arial" panose="020B0604020202020204" pitchFamily="34" charset="0"/>
              </a:rPr>
              <a:t>Pengujian kesesuaian biasanya tidak dianggap sebagai kegiatan yang dilakukan di lingkungan operasional (produksi). Uji kesesuaian biasanya terjadi dalam konteks penilaian suatu produk (sistem) dalam pengaturan terkendali dan terkontrol (yaitu, lingkungan pengujian); Namun,</a:t>
            </a:r>
            <a:r>
              <a:rPr lang="en-US" sz="1800" smtClean="0">
                <a:latin typeface="Arial" panose="020B0604020202020204" pitchFamily="34" charset="0"/>
                <a:cs typeface="Arial" panose="020B0604020202020204" pitchFamily="34" charset="0"/>
              </a:rPr>
              <a:t> </a:t>
            </a:r>
            <a:r>
              <a:rPr lang="id-ID" sz="1800" smtClean="0">
                <a:latin typeface="Arial" panose="020B0604020202020204" pitchFamily="34" charset="0"/>
                <a:cs typeface="Arial" panose="020B0604020202020204" pitchFamily="34" charset="0"/>
              </a:rPr>
              <a:t>pengembang sistem atau pengguna dapat memilih untuk menggabungkan pengujian kesesuaian ke lingkungan operasional sebagai mekanisme untuk memverifikasi kualitas data. Biasanya, pemeriksaan kualitas data melampaui pengujian kesesuaian. Berdasarkan hasil uji kualitas data (dan persyaratan fungsional terkait), sistem mungkin memutuskan untuk tidak memproses sebagian atau seluruh pesan (atau dokumen).</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SDLC</a:t>
            </a:r>
          </a:p>
        </p:txBody>
      </p:sp>
      <p:sp>
        <p:nvSpPr>
          <p:cNvPr id="14340" name="Content Placeholder 5"/>
          <p:cNvSpPr>
            <a:spLocks noGrp="1"/>
          </p:cNvSpPr>
          <p:nvPr>
            <p:ph idx="1"/>
          </p:nvPr>
        </p:nvSpPr>
        <p:spPr>
          <a:xfrm>
            <a:off x="457200" y="1524000"/>
            <a:ext cx="8229600" cy="4602163"/>
          </a:xfrm>
        </p:spPr>
        <p:txBody>
          <a:bodyPr/>
          <a:lstStyle/>
          <a:p>
            <a:pPr algn="just"/>
            <a:r>
              <a:rPr lang="id-ID" sz="2200" smtClean="0">
                <a:latin typeface="Arial" panose="020B0604020202020204" pitchFamily="34" charset="0"/>
                <a:cs typeface="Arial" panose="020B0604020202020204" pitchFamily="34" charset="0"/>
              </a:rPr>
              <a:t>Pengujian adalah aspek yang sering diabaikan dari siklus pengembangan standar.</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Pengembangan standar dapat dianggap sebagai bangku bertingkat tiga yang terdiri dari</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standar pengembangan, implementasi, dan pengujian, di mana ketiga kakinya berada</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diperlukan untuk viabilitas</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Setiap aspek memberikan umpan balik kepada yang lain. Saat implementasi</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dan pengujian dimulai pada tahap awal dari standar yang stabil</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Kualitas standar meningkat secara signifikan, karena ambiguitas dan permasalahannya</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ditemukan sejak awal dalam prosesnya.</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System Under Test- SUT</a:t>
            </a:r>
          </a:p>
        </p:txBody>
      </p:sp>
      <p:sp>
        <p:nvSpPr>
          <p:cNvPr id="15364" name="Content Placeholder 5"/>
          <p:cNvSpPr>
            <a:spLocks noGrp="1"/>
          </p:cNvSpPr>
          <p:nvPr>
            <p:ph idx="1"/>
          </p:nvPr>
        </p:nvSpPr>
        <p:spPr>
          <a:xfrm>
            <a:off x="457200" y="1524000"/>
            <a:ext cx="8229600" cy="4602163"/>
          </a:xfrm>
        </p:spPr>
        <p:txBody>
          <a:bodyPr/>
          <a:lstStyle/>
          <a:p>
            <a:pPr algn="just"/>
            <a:r>
              <a:rPr lang="id-ID" sz="2200" smtClean="0">
                <a:latin typeface="Arial" panose="020B0604020202020204" pitchFamily="34" charset="0"/>
                <a:cs typeface="Arial" panose="020B0604020202020204" pitchFamily="34" charset="0"/>
              </a:rPr>
              <a:t>Sistem under-test (SUT) adalah sistem perangkat lunak yang sedang diuji. Penguji</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bergantung pada kemampuan produksi SUT yang ada (atau kandidat untuk produksi)</a:t>
            </a:r>
            <a:r>
              <a:rPr lang="en-US" sz="2200" smtClean="0">
                <a:latin typeface="Arial" panose="020B0604020202020204" pitchFamily="34" charset="0"/>
                <a:cs typeface="Arial" panose="020B0604020202020204" pitchFamily="34" charset="0"/>
              </a:rPr>
              <a:t> pada </a:t>
            </a:r>
            <a:r>
              <a:rPr lang="id-ID" sz="2200" smtClean="0">
                <a:latin typeface="Arial" panose="020B0604020202020204" pitchFamily="34" charset="0"/>
                <a:cs typeface="Arial" panose="020B0604020202020204" pitchFamily="34" charset="0"/>
              </a:rPr>
              <a:t>versi untuk memeriksa fungsinya. Penguji tidak dapat meminta atau mengharapkan</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produk yang akan dimodifikasi semata-mata untuk mendukung kegiatan pengujian.</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Anatomy of a Test Suite</a:t>
            </a:r>
          </a:p>
        </p:txBody>
      </p:sp>
      <p:sp>
        <p:nvSpPr>
          <p:cNvPr id="16388" name="Content Placeholder 5"/>
          <p:cNvSpPr>
            <a:spLocks noGrp="1"/>
          </p:cNvSpPr>
          <p:nvPr>
            <p:ph idx="1"/>
          </p:nvPr>
        </p:nvSpPr>
        <p:spPr>
          <a:xfrm>
            <a:off x="457200" y="1524000"/>
            <a:ext cx="8229600" cy="4602163"/>
          </a:xfrm>
        </p:spPr>
        <p:txBody>
          <a:bodyPr/>
          <a:lstStyle/>
          <a:p>
            <a:r>
              <a:rPr lang="id-ID" sz="2200" smtClean="0">
                <a:latin typeface="Arial" panose="020B0604020202020204" pitchFamily="34" charset="0"/>
                <a:cs typeface="Arial" panose="020B0604020202020204" pitchFamily="34" charset="0"/>
              </a:rPr>
              <a:t>Test Suite dapat berisi Test Plan, Test Script, Configuration Requirements</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(misalnya, untuk terhubung ke alat tes dan SUT), dan Alat Uji. Bergantung pada apa</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sedang diuji, beberapa atau semua komponen ini dapat disertakan dalam Test Suite.</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Biasanya, semua Test Suites perlu menyertakan, minimal, Test Plan dan Test Script.</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Anatomy of a Test Plan</a:t>
            </a:r>
          </a:p>
        </p:txBody>
      </p:sp>
      <p:sp>
        <p:nvSpPr>
          <p:cNvPr id="17412" name="Content Placeholder 5"/>
          <p:cNvSpPr>
            <a:spLocks noGrp="1"/>
          </p:cNvSpPr>
          <p:nvPr>
            <p:ph idx="1"/>
          </p:nvPr>
        </p:nvSpPr>
        <p:spPr>
          <a:xfrm>
            <a:off x="457200" y="1524000"/>
            <a:ext cx="8229600" cy="4602163"/>
          </a:xfrm>
        </p:spPr>
        <p:txBody>
          <a:bodyPr/>
          <a:lstStyle/>
          <a:p>
            <a:r>
              <a:rPr lang="id-ID" sz="2200" smtClean="0">
                <a:latin typeface="Arial" panose="020B0604020202020204" pitchFamily="34" charset="0"/>
                <a:cs typeface="Arial" panose="020B0604020202020204" pitchFamily="34" charset="0"/>
              </a:rPr>
              <a:t>Tujuan dari Test Plan adalah untuk memberikan pendekatan terdokumentasi untuk pengujian </a:t>
            </a:r>
            <a:r>
              <a:rPr lang="en-US" sz="2200" smtClean="0">
                <a:latin typeface="Arial" panose="020B0604020202020204" pitchFamily="34" charset="0"/>
                <a:cs typeface="Arial" panose="020B0604020202020204" pitchFamily="34" charset="0"/>
              </a:rPr>
              <a:t>sebuah </a:t>
            </a:r>
            <a:r>
              <a:rPr lang="id-ID" sz="2200" smtClean="0">
                <a:latin typeface="Arial" panose="020B0604020202020204" pitchFamily="34" charset="0"/>
                <a:cs typeface="Arial" panose="020B0604020202020204" pitchFamily="34" charset="0"/>
              </a:rPr>
              <a:t>sistem untuk memastikan memenuhi persyaratan yang diberikan dalam spesifikasi.</a:t>
            </a:r>
            <a:r>
              <a:rPr lang="en-US" sz="2200" smtClean="0">
                <a:latin typeface="Arial" panose="020B0604020202020204" pitchFamily="34" charset="0"/>
                <a:cs typeface="Arial" panose="020B0604020202020204" pitchFamily="34" charset="0"/>
              </a:rPr>
              <a:t> </a:t>
            </a:r>
            <a:r>
              <a:rPr lang="id-ID" sz="2200" smtClean="0">
                <a:latin typeface="Arial" panose="020B0604020202020204" pitchFamily="34" charset="0"/>
                <a:cs typeface="Arial" panose="020B0604020202020204" pitchFamily="34" charset="0"/>
              </a:rPr>
              <a:t>Pendekatannya harus sistematis dan harus berisi analisis cakupan uji.</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Anatomy of a Test Case</a:t>
            </a:r>
          </a:p>
        </p:txBody>
      </p:sp>
      <p:sp>
        <p:nvSpPr>
          <p:cNvPr id="17412" name="Content Placeholder 5"/>
          <p:cNvSpPr>
            <a:spLocks noGrp="1"/>
          </p:cNvSpPr>
          <p:nvPr>
            <p:ph idx="1"/>
          </p:nvPr>
        </p:nvSpPr>
        <p:spPr>
          <a:xfrm>
            <a:off x="457200" y="1524000"/>
            <a:ext cx="8229600" cy="4602163"/>
          </a:xfrm>
        </p:spPr>
        <p:txBody>
          <a:bodyPr/>
          <a:lstStyle/>
          <a:p>
            <a:pPr marL="0" indent="0">
              <a:buFont typeface="Arial" charset="0"/>
              <a:buNone/>
              <a:defRPr/>
            </a:pPr>
            <a:r>
              <a:rPr lang="id-ID" sz="2000" dirty="0" smtClean="0">
                <a:latin typeface="Arial" charset="0"/>
                <a:cs typeface="Arial" charset="0"/>
              </a:rPr>
              <a:t>Kasus Uji dibuat untuk menargetkan persyaratan spesifik yang akan diuji. Ini</a:t>
            </a:r>
            <a:r>
              <a:rPr lang="en-US" sz="2000" dirty="0" smtClean="0">
                <a:latin typeface="Arial" charset="0"/>
                <a:cs typeface="Arial" charset="0"/>
              </a:rPr>
              <a:t> </a:t>
            </a:r>
            <a:r>
              <a:rPr lang="id-ID" sz="2000" dirty="0" smtClean="0">
                <a:latin typeface="Arial" charset="0"/>
                <a:cs typeface="Arial" charset="0"/>
              </a:rPr>
              <a:t>persyaratan bisa tingkat tinggi, seperti kasus penggunaan kasus, atau tingkat rendah, seperti</a:t>
            </a:r>
            <a:r>
              <a:rPr lang="en-US" sz="2000" dirty="0" smtClean="0">
                <a:latin typeface="Arial" charset="0"/>
                <a:cs typeface="Arial" charset="0"/>
              </a:rPr>
              <a:t> </a:t>
            </a:r>
            <a:r>
              <a:rPr lang="id-ID" sz="2000" dirty="0" smtClean="0">
                <a:latin typeface="Arial" charset="0"/>
                <a:cs typeface="Arial" charset="0"/>
              </a:rPr>
              <a:t>persyaratan olah</a:t>
            </a:r>
            <a:r>
              <a:rPr lang="en-US" sz="2000" dirty="0" smtClean="0">
                <a:latin typeface="Arial" charset="0"/>
                <a:cs typeface="Arial" charset="0"/>
              </a:rPr>
              <a:t> </a:t>
            </a:r>
            <a:r>
              <a:rPr lang="id-ID" sz="2000" dirty="0" smtClean="0">
                <a:latin typeface="Arial" charset="0"/>
                <a:cs typeface="Arial" charset="0"/>
              </a:rPr>
              <a:t>pesan Kasus Uji biasanya mencakup komponen berikut:</a:t>
            </a:r>
          </a:p>
          <a:p>
            <a:pPr>
              <a:buFont typeface="Arial" charset="0"/>
              <a:buChar char="•"/>
              <a:defRPr/>
            </a:pPr>
            <a:r>
              <a:rPr lang="id-ID" sz="2000" dirty="0" smtClean="0">
                <a:latin typeface="Arial" charset="0"/>
                <a:cs typeface="Arial" charset="0"/>
              </a:rPr>
              <a:t>Test Story-Purpose and Description</a:t>
            </a:r>
          </a:p>
          <a:p>
            <a:pPr>
              <a:buFont typeface="Arial" charset="0"/>
              <a:buChar char="•"/>
              <a:defRPr/>
            </a:pPr>
            <a:r>
              <a:rPr lang="id-ID" sz="2000" dirty="0" smtClean="0">
                <a:latin typeface="Arial" charset="0"/>
                <a:cs typeface="Arial" charset="0"/>
              </a:rPr>
              <a:t>Pre-Condition</a:t>
            </a:r>
          </a:p>
          <a:p>
            <a:pPr>
              <a:buFont typeface="Arial" charset="0"/>
              <a:buChar char="•"/>
              <a:defRPr/>
            </a:pPr>
            <a:r>
              <a:rPr lang="id-ID" sz="2000" dirty="0" smtClean="0">
                <a:latin typeface="Arial" charset="0"/>
                <a:cs typeface="Arial" charset="0"/>
              </a:rPr>
              <a:t>Langkah Uji</a:t>
            </a:r>
          </a:p>
          <a:p>
            <a:pPr>
              <a:buFont typeface="Arial" charset="0"/>
              <a:buChar char="•"/>
              <a:defRPr/>
            </a:pPr>
            <a:r>
              <a:rPr lang="en-US" sz="2000" dirty="0" err="1" smtClean="0">
                <a:latin typeface="Arial" charset="0"/>
                <a:cs typeface="Arial" charset="0"/>
              </a:rPr>
              <a:t>Uji</a:t>
            </a:r>
            <a:r>
              <a:rPr lang="en-US" sz="2000" dirty="0" smtClean="0">
                <a:latin typeface="Arial" charset="0"/>
                <a:cs typeface="Arial" charset="0"/>
              </a:rPr>
              <a:t> Data</a:t>
            </a:r>
            <a:endParaRPr lang="id-ID" sz="2000" dirty="0" smtClean="0">
              <a:latin typeface="Arial" charset="0"/>
              <a:cs typeface="Arial" charset="0"/>
            </a:endParaRPr>
          </a:p>
          <a:p>
            <a:pPr>
              <a:buFont typeface="Arial" charset="0"/>
              <a:buChar char="•"/>
              <a:defRPr/>
            </a:pPr>
            <a:r>
              <a:rPr lang="id-ID" sz="2000" dirty="0" smtClean="0">
                <a:latin typeface="Arial" charset="0"/>
                <a:cs typeface="Arial" charset="0"/>
              </a:rPr>
              <a:t>Pasca-Kondisi</a:t>
            </a:r>
          </a:p>
          <a:p>
            <a:pPr>
              <a:buFont typeface="Arial" charset="0"/>
              <a:buChar char="•"/>
              <a:defRPr/>
            </a:pPr>
            <a:r>
              <a:rPr lang="id-ID" sz="2000" dirty="0" smtClean="0">
                <a:latin typeface="Arial" charset="0"/>
                <a:cs typeface="Arial" charset="0"/>
              </a:rPr>
              <a:t>Tujuan Uji</a:t>
            </a:r>
          </a:p>
          <a:p>
            <a:pPr>
              <a:buFont typeface="Arial" charset="0"/>
              <a:buChar char="•"/>
              <a:defRPr/>
            </a:pPr>
            <a:r>
              <a:rPr lang="id-ID" sz="2000" dirty="0" smtClean="0">
                <a:latin typeface="Arial" charset="0"/>
                <a:cs typeface="Arial" charset="0"/>
              </a:rPr>
              <a:t>Kriteria evaluasi</a:t>
            </a:r>
          </a:p>
          <a:p>
            <a:pPr>
              <a:buFont typeface="Arial" charset="0"/>
              <a:buChar char="•"/>
              <a:defRPr/>
            </a:pPr>
            <a:r>
              <a:rPr lang="id-ID" sz="2000" dirty="0" smtClean="0">
                <a:latin typeface="Arial" charset="0"/>
                <a:cs typeface="Arial" charset="0"/>
              </a:rPr>
              <a:t>Catatan untuk Administrator Uji</a:t>
            </a:r>
          </a:p>
          <a:p>
            <a:pPr>
              <a:buFont typeface="Arial" charset="0"/>
              <a:buChar char="•"/>
              <a:defRPr/>
            </a:pPr>
            <a:r>
              <a:rPr lang="id-ID" sz="2000" dirty="0" smtClean="0">
                <a:latin typeface="Arial" charset="0"/>
                <a:cs typeface="Arial" charset="0"/>
              </a:rPr>
              <a:t>Pendapat umum</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Anatomy of Test Step</a:t>
            </a:r>
          </a:p>
        </p:txBody>
      </p:sp>
      <p:sp>
        <p:nvSpPr>
          <p:cNvPr id="19460" name="Content Placeholder 5"/>
          <p:cNvSpPr>
            <a:spLocks noGrp="1"/>
          </p:cNvSpPr>
          <p:nvPr>
            <p:ph idx="1"/>
          </p:nvPr>
        </p:nvSpPr>
        <p:spPr>
          <a:xfrm>
            <a:off x="457200" y="1524000"/>
            <a:ext cx="8229600" cy="4602163"/>
          </a:xfrm>
        </p:spPr>
        <p:txBody>
          <a:bodyPr/>
          <a:lstStyle/>
          <a:p>
            <a:pPr marL="0" indent="0">
              <a:buFont typeface="Arial" panose="020B0604020202020204" pitchFamily="34" charset="0"/>
              <a:buNone/>
            </a:pPr>
            <a:r>
              <a:rPr lang="id-ID" sz="2800" smtClean="0">
                <a:latin typeface="Arial" panose="020B0604020202020204" pitchFamily="34" charset="0"/>
                <a:cs typeface="Arial" panose="020B0604020202020204" pitchFamily="34" charset="0"/>
              </a:rPr>
              <a:t>Uji Kasus mengandung satu atau beberapa Langkah Uji. Langkah Uji memberikan instruksi atau</a:t>
            </a:r>
            <a:r>
              <a:rPr lang="en-US" sz="2800" smtClean="0">
                <a:latin typeface="Arial" panose="020B0604020202020204" pitchFamily="34" charset="0"/>
                <a:cs typeface="Arial" panose="020B0604020202020204" pitchFamily="34" charset="0"/>
              </a:rPr>
              <a:t> </a:t>
            </a:r>
            <a:r>
              <a:rPr lang="id-ID" sz="2800" smtClean="0">
                <a:latin typeface="Arial" panose="020B0604020202020204" pitchFamily="34" charset="0"/>
                <a:cs typeface="Arial" panose="020B0604020202020204" pitchFamily="34" charset="0"/>
              </a:rPr>
              <a:t>operasi yang akan dilakukan oleh SUT, Test Tool, atau test administrator. </a:t>
            </a:r>
            <a:r>
              <a:rPr lang="en-US" sz="2800" smtClean="0">
                <a:latin typeface="Arial" panose="020B0604020202020204" pitchFamily="34" charset="0"/>
                <a:cs typeface="Arial" panose="020B0604020202020204" pitchFamily="34" charset="0"/>
              </a:rPr>
              <a:t>Uji langkah </a:t>
            </a:r>
            <a:r>
              <a:rPr lang="id-ID" sz="2800" smtClean="0">
                <a:latin typeface="Arial" panose="020B0604020202020204" pitchFamily="34" charset="0"/>
                <a:cs typeface="Arial" panose="020B0604020202020204" pitchFamily="34" charset="0"/>
              </a:rPr>
              <a:t>dibuat untuk sejumlah tujuan, misalnya untuk test set up atau penilaian</a:t>
            </a:r>
            <a:r>
              <a:rPr lang="en-US" sz="2800" smtClean="0">
                <a:latin typeface="Arial" panose="020B0604020202020204" pitchFamily="34" charset="0"/>
                <a:cs typeface="Arial" panose="020B0604020202020204" pitchFamily="34" charset="0"/>
              </a:rPr>
              <a:t> SUT</a:t>
            </a:r>
            <a:r>
              <a:rPr lang="id-ID" sz="2800" smtClean="0">
                <a:latin typeface="Arial" panose="020B0604020202020204" pitchFamily="34" charset="0"/>
                <a:cs typeface="Arial" panose="020B0604020202020204" pitchFamily="34" charset="0"/>
              </a:rPr>
              <a:t>. Langkah uji bisa manual atau otomatis. Perincian dari langkah uji adalah</a:t>
            </a:r>
            <a:r>
              <a:rPr lang="en-US" sz="2800" smtClean="0">
                <a:latin typeface="Arial" panose="020B0604020202020204" pitchFamily="34" charset="0"/>
                <a:cs typeface="Arial" panose="020B0604020202020204" pitchFamily="34" charset="0"/>
              </a:rPr>
              <a:t> </a:t>
            </a:r>
            <a:r>
              <a:rPr lang="id-ID" sz="2800" smtClean="0">
                <a:latin typeface="Arial" panose="020B0604020202020204" pitchFamily="34" charset="0"/>
                <a:cs typeface="Arial" panose="020B0604020202020204" pitchFamily="34" charset="0"/>
              </a:rPr>
              <a:t>subjektif dan</a:t>
            </a:r>
            <a:r>
              <a:rPr lang="en-US" sz="2800" smtClean="0">
                <a:latin typeface="Arial" panose="020B0604020202020204" pitchFamily="34" charset="0"/>
                <a:cs typeface="Arial" panose="020B0604020202020204" pitchFamily="34" charset="0"/>
              </a:rPr>
              <a:t> </a:t>
            </a:r>
            <a:r>
              <a:rPr lang="id-ID" sz="2800" smtClean="0">
                <a:latin typeface="Arial" panose="020B0604020202020204" pitchFamily="34" charset="0"/>
                <a:cs typeface="Arial" panose="020B0604020202020204" pitchFamily="34" charset="0"/>
              </a:rPr>
              <a:t>ditentukan oleh perancang kasus uji.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Test Data</a:t>
            </a:r>
          </a:p>
        </p:txBody>
      </p:sp>
      <p:sp>
        <p:nvSpPr>
          <p:cNvPr id="20484" name="Content Placeholder 5"/>
          <p:cNvSpPr>
            <a:spLocks noGrp="1"/>
          </p:cNvSpPr>
          <p:nvPr>
            <p:ph idx="1"/>
          </p:nvPr>
        </p:nvSpPr>
        <p:spPr>
          <a:xfrm>
            <a:off x="457200" y="1524000"/>
            <a:ext cx="8229600" cy="4602163"/>
          </a:xfrm>
        </p:spPr>
        <p:txBody>
          <a:bodyPr/>
          <a:lstStyle/>
          <a:p>
            <a:pPr marL="0" indent="0" algn="just">
              <a:buFont typeface="Arial" panose="020B0604020202020204" pitchFamily="34" charset="0"/>
              <a:buNone/>
            </a:pPr>
            <a:r>
              <a:rPr lang="id-ID" sz="2000" smtClean="0">
                <a:latin typeface="Arial" panose="020B0604020202020204" pitchFamily="34" charset="0"/>
                <a:cs typeface="Arial" panose="020B0604020202020204" pitchFamily="34" charset="0"/>
              </a:rPr>
              <a:t>Data yang terkait dengan Uji Kasus dirancang untuk menghasilkan stimulus tertent</a:t>
            </a:r>
            <a:r>
              <a:rPr lang="en-US" sz="2000" smtClean="0">
                <a:latin typeface="Arial" panose="020B0604020202020204" pitchFamily="34" charset="0"/>
                <a:cs typeface="Arial" panose="020B0604020202020204" pitchFamily="34" charset="0"/>
              </a:rPr>
              <a:t>u </a:t>
            </a:r>
            <a:r>
              <a:rPr lang="id-ID" sz="2000" smtClean="0">
                <a:latin typeface="Arial" panose="020B0604020202020204" pitchFamily="34" charset="0"/>
                <a:cs typeface="Arial" panose="020B0604020202020204" pitchFamily="34" charset="0"/>
              </a:rPr>
              <a:t>atau tanggapan dari SUT. Data</a:t>
            </a:r>
            <a:r>
              <a:rPr lang="en-US" sz="2000" smtClean="0">
                <a:latin typeface="Arial" panose="020B0604020202020204" pitchFamily="34" charset="0"/>
                <a:cs typeface="Arial" panose="020B0604020202020204" pitchFamily="34" charset="0"/>
              </a:rPr>
              <a:t> yang di</a:t>
            </a:r>
            <a:r>
              <a:rPr lang="id-ID" sz="2000" smtClean="0">
                <a:latin typeface="Arial" panose="020B0604020202020204" pitchFamily="34" charset="0"/>
                <a:cs typeface="Arial" panose="020B0604020202020204" pitchFamily="34" charset="0"/>
              </a:rPr>
              <a:t>uji dapat dikategorikan untuk menunjukkan sumbernya</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dan harapan untuk penggunaannya dalam proses pengujian. Misalnya beberapa dat</a:t>
            </a:r>
            <a:r>
              <a:rPr lang="en-US" sz="2000" smtClean="0">
                <a:latin typeface="Arial" panose="020B0604020202020204" pitchFamily="34" charset="0"/>
                <a:cs typeface="Arial" panose="020B0604020202020204" pitchFamily="34" charset="0"/>
              </a:rPr>
              <a:t>a </a:t>
            </a:r>
            <a:r>
              <a:rPr lang="id-ID" sz="2000" smtClean="0">
                <a:latin typeface="Arial" panose="020B0604020202020204" pitchFamily="34" charset="0"/>
                <a:cs typeface="Arial" panose="020B0604020202020204" pitchFamily="34" charset="0"/>
              </a:rPr>
              <a:t>dapat dikategorikan sebagai sistem yang dihasilkan dimana ekspektasinya adalah sistemnya</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menciptakan data ini sebagai produk sampingan dari operasi sistem rutin. Membangkitka</a:t>
            </a:r>
            <a:r>
              <a:rPr lang="en-US" sz="2000" smtClean="0">
                <a:latin typeface="Arial" panose="020B0604020202020204" pitchFamily="34" charset="0"/>
                <a:cs typeface="Arial" panose="020B0604020202020204" pitchFamily="34" charset="0"/>
              </a:rPr>
              <a:t>n w</a:t>
            </a:r>
            <a:r>
              <a:rPr lang="id-ID" sz="2000" smtClean="0">
                <a:latin typeface="Arial" panose="020B0604020202020204" pitchFamily="34" charset="0"/>
                <a:cs typeface="Arial" panose="020B0604020202020204" pitchFamily="34" charset="0"/>
              </a:rPr>
              <a:t>aktu saat ini adalah satu kasus. Data lain mungkin dikategorikan sebagai uji kasus</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data tetap Di sini, Kasus Uji secara eksplisit membutuhkan data yang tepat untuk digunakan secara berurutan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untuk mendukung penilaian</a:t>
            </a:r>
            <a:r>
              <a:rPr lang="en-US" sz="2000" smtClean="0">
                <a:latin typeface="Arial" panose="020B0604020202020204" pitchFamily="34" charset="0"/>
                <a:cs typeface="Arial" panose="020B0604020202020204" pitchFamily="34" charset="0"/>
              </a:rPr>
              <a:t>.</a:t>
            </a:r>
            <a:endParaRPr lang="id-ID" sz="20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Test Script</a:t>
            </a:r>
          </a:p>
        </p:txBody>
      </p:sp>
      <p:sp>
        <p:nvSpPr>
          <p:cNvPr id="21508" name="Content Placeholder 5"/>
          <p:cNvSpPr>
            <a:spLocks noGrp="1"/>
          </p:cNvSpPr>
          <p:nvPr>
            <p:ph idx="1"/>
          </p:nvPr>
        </p:nvSpPr>
        <p:spPr>
          <a:xfrm>
            <a:off x="457200" y="1524000"/>
            <a:ext cx="8229600" cy="4602163"/>
          </a:xfrm>
        </p:spPr>
        <p:txBody>
          <a:bodyPr/>
          <a:lstStyle/>
          <a:p>
            <a:pPr marL="0" indent="0">
              <a:buFont typeface="Arial" panose="020B0604020202020204" pitchFamily="34" charset="0"/>
              <a:buNone/>
            </a:pPr>
            <a:r>
              <a:rPr lang="en-US" sz="2000" smtClean="0">
                <a:latin typeface="Arial" panose="020B0604020202020204" pitchFamily="34" charset="0"/>
                <a:cs typeface="Arial" panose="020B0604020202020204" pitchFamily="34" charset="0"/>
              </a:rPr>
              <a:t>Uji Script</a:t>
            </a:r>
            <a:r>
              <a:rPr lang="id-ID" sz="2000" smtClean="0">
                <a:latin typeface="Arial" panose="020B0604020202020204" pitchFamily="34" charset="0"/>
                <a:cs typeface="Arial" panose="020B0604020202020204" pitchFamily="34" charset="0"/>
              </a:rPr>
              <a:t> menyediakan </a:t>
            </a:r>
            <a:r>
              <a:rPr lang="en-US" sz="2000" smtClean="0">
                <a:latin typeface="Arial" panose="020B0604020202020204" pitchFamily="34" charset="0"/>
                <a:cs typeface="Arial" panose="020B0604020202020204" pitchFamily="34" charset="0"/>
              </a:rPr>
              <a:t>keterkaitan erat</a:t>
            </a:r>
            <a:r>
              <a:rPr lang="id-ID" sz="2000" smtClean="0">
                <a:latin typeface="Arial" panose="020B0604020202020204" pitchFamily="34" charset="0"/>
                <a:cs typeface="Arial" panose="020B0604020202020204" pitchFamily="34" charset="0"/>
              </a:rPr>
              <a:t> yang menghubungkan Test Plan, Test Tool, dan SUT</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untuk melaksanakan tes. Hasil tes</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memberikan bukti seperti penilaian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dapat dilakukan. </a:t>
            </a:r>
            <a:r>
              <a:rPr lang="en-US" sz="2000" smtClean="0">
                <a:latin typeface="Arial" panose="020B0604020202020204" pitchFamily="34" charset="0"/>
                <a:cs typeface="Arial" panose="020B0604020202020204" pitchFamily="34" charset="0"/>
              </a:rPr>
              <a:t>Uji Script </a:t>
            </a:r>
            <a:r>
              <a:rPr lang="id-ID" sz="2000" smtClean="0">
                <a:latin typeface="Arial" panose="020B0604020202020204" pitchFamily="34" charset="0"/>
                <a:cs typeface="Arial" panose="020B0604020202020204" pitchFamily="34" charset="0"/>
              </a:rPr>
              <a:t>menunjukkan bagaimana bahan uji yang diberikan di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Rencana Uji dan Alat Uji diterapkan untuk menguji SUT; dan skrip ini juga menjelaskan</a:t>
            </a:r>
          </a:p>
          <a:p>
            <a:pPr marL="0" indent="0">
              <a:buFont typeface="Arial" panose="020B0604020202020204" pitchFamily="34" charset="0"/>
              <a:buNone/>
            </a:pPr>
            <a:r>
              <a:rPr lang="id-ID" sz="2000" smtClean="0">
                <a:latin typeface="Arial" panose="020B0604020202020204" pitchFamily="34" charset="0"/>
                <a:cs typeface="Arial" panose="020B0604020202020204" pitchFamily="34" charset="0"/>
              </a:rPr>
              <a:t>langkah-langkah yang diperlukan untuk setup dan pelaksanaan tes, termasuk konfigurasi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dari SUT.</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Testing</a:t>
            </a:r>
          </a:p>
        </p:txBody>
      </p:sp>
      <p:sp>
        <p:nvSpPr>
          <p:cNvPr id="4100" name="Content Placeholder 5"/>
          <p:cNvSpPr>
            <a:spLocks noGrp="1"/>
          </p:cNvSpPr>
          <p:nvPr>
            <p:ph idx="1"/>
          </p:nvPr>
        </p:nvSpPr>
        <p:spPr>
          <a:xfrm>
            <a:off x="457200" y="1524000"/>
            <a:ext cx="8229600" cy="4602163"/>
          </a:xfrm>
        </p:spPr>
        <p:txBody>
          <a:bodyPr/>
          <a:lstStyle/>
          <a:p>
            <a:pPr algn="just"/>
            <a:r>
              <a:rPr lang="en-US" sz="2400" smtClean="0"/>
              <a:t>Bab ini berfokus pada prinsip-prinsip dasar pengujian kesesuaian.</a:t>
            </a:r>
          </a:p>
          <a:p>
            <a:pPr algn="just"/>
            <a:r>
              <a:rPr lang="en-US" sz="2400" smtClean="0"/>
              <a:t>Meskipun konsep pengujian kesesuaian adalah titik fokus utama yang dibahas di sini, mereka tidak dapat didiskusikan secara terpisah; Dengan demikian, akan disertakan konsep terkait kapan sesuai. Siklus dan proses pengujian dipresentasikan bersama dengan hubungan mereka untuk siklus hidup pengembangan standar. Prinsip penting dalam standar pengembangannya adalah mengintegrasikan pengujian dalam proses untuk mendapatkan umpan balik. Kerangka metodologi pengujian menyediakan proses untuk mengembangkan, mengatur, dan mengelola tes, serta melakukan pengujian dan analisa hasilnya.</a:t>
            </a:r>
            <a:endParaRPr lang="id-ID" sz="24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Inspection Document</a:t>
            </a:r>
          </a:p>
        </p:txBody>
      </p:sp>
      <p:sp>
        <p:nvSpPr>
          <p:cNvPr id="22532" name="Content Placeholder 5"/>
          <p:cNvSpPr>
            <a:spLocks noGrp="1"/>
          </p:cNvSpPr>
          <p:nvPr>
            <p:ph idx="1"/>
          </p:nvPr>
        </p:nvSpPr>
        <p:spPr>
          <a:xfrm>
            <a:off x="457200" y="1524000"/>
            <a:ext cx="8229600" cy="4602163"/>
          </a:xfrm>
        </p:spPr>
        <p:txBody>
          <a:bodyPr/>
          <a:lstStyle/>
          <a:p>
            <a:r>
              <a:rPr lang="id-ID" sz="2000" smtClean="0">
                <a:latin typeface="Arial" panose="020B0604020202020204" pitchFamily="34" charset="0"/>
                <a:cs typeface="Arial" panose="020B0604020202020204" pitchFamily="34" charset="0"/>
              </a:rPr>
              <a:t>Banyak persyaratan dapat diuji melalui otomasi yang diberikan oleh alat uji; tapi </a:t>
            </a:r>
            <a:r>
              <a:rPr lang="en-US" sz="2000" smtClean="0">
                <a:latin typeface="Arial" panose="020B0604020202020204" pitchFamily="34" charset="0"/>
                <a:cs typeface="Arial" panose="020B0604020202020204" pitchFamily="34" charset="0"/>
              </a:rPr>
              <a:t>ada </a:t>
            </a:r>
            <a:r>
              <a:rPr lang="id-ID" sz="2000" smtClean="0">
                <a:latin typeface="Arial" panose="020B0604020202020204" pitchFamily="34" charset="0"/>
                <a:cs typeface="Arial" panose="020B0604020202020204" pitchFamily="34" charset="0"/>
              </a:rPr>
              <a:t>Beberapa kasus tidak layak untuk mengotomatisasi pengujian, atau tidak praktis melakukannya</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karena biayanya. Meskipun selalu lebih baik melakukan pengujian otomatis,</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Dalam keadaan tertentu penggunaan inspeksi diperlukan atau lebih tepat.</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Pengujian inspeksi melibatkan seorang proctor manusia dengan menggunakan daftar kriteria untuk diperiksa</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hasil pengujian. Daftar periksa kriteria disebut sebagai Inspeksi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Dokumen atau Dokumen Juror. Dokumen Juror sering digunakan saat pengujian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sistem penerimaan penggabungan data. Kriteria yang tercantum di Dokumen secara langsung terkait dengan stimulus yang diberikan kepada SUT sebagai bagian dari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Uji Kasus, mis., Pesan yang dikirim ke</a:t>
            </a:r>
            <a:r>
              <a:rPr lang="en-US" sz="2000" smtClean="0">
                <a:latin typeface="Arial" panose="020B0604020202020204" pitchFamily="34" charset="0"/>
                <a:cs typeface="Arial" panose="020B0604020202020204" pitchFamily="34" charset="0"/>
              </a:rPr>
              <a:t> sistem </a:t>
            </a:r>
            <a:r>
              <a:rPr lang="id-ID" sz="2000" smtClean="0">
                <a:latin typeface="Arial" panose="020B0604020202020204" pitchFamily="34" charset="0"/>
                <a:cs typeface="Arial" panose="020B0604020202020204" pitchFamily="34" charset="0"/>
              </a:rPr>
              <a:t> rekaman kesehatan elektronik (EHR-S)</a:t>
            </a:r>
            <a:r>
              <a:rPr lang="en-US" sz="2000" smtClean="0">
                <a:latin typeface="Arial" panose="020B0604020202020204" pitchFamily="34" charset="0"/>
                <a:cs typeface="Arial" panose="020B0604020202020204" pitchFamily="34" charset="0"/>
              </a:rPr>
              <a:t>.</a:t>
            </a:r>
            <a:endParaRPr lang="id-ID" sz="20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5"/>
          <p:cNvSpPr>
            <a:spLocks noGrp="1"/>
          </p:cNvSpPr>
          <p:nvPr>
            <p:ph type="title"/>
          </p:nvPr>
        </p:nvSpPr>
        <p:spPr>
          <a:xfrm>
            <a:off x="471488"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Test Artifact</a:t>
            </a:r>
          </a:p>
        </p:txBody>
      </p:sp>
      <p:sp>
        <p:nvSpPr>
          <p:cNvPr id="23556" name="Content Placeholder 5"/>
          <p:cNvSpPr>
            <a:spLocks noGrp="1"/>
          </p:cNvSpPr>
          <p:nvPr>
            <p:ph idx="1"/>
          </p:nvPr>
        </p:nvSpPr>
        <p:spPr>
          <a:xfrm>
            <a:off x="457200" y="1524000"/>
            <a:ext cx="8229600" cy="4602163"/>
          </a:xfrm>
        </p:spPr>
        <p:txBody>
          <a:bodyPr/>
          <a:lstStyle/>
          <a:p>
            <a:pPr marL="0" indent="0">
              <a:buFont typeface="Arial" panose="020B0604020202020204" pitchFamily="34" charset="0"/>
              <a:buNone/>
            </a:pPr>
            <a:r>
              <a:rPr lang="en-US" sz="2000" smtClean="0">
                <a:latin typeface="Arial" panose="020B0604020202020204" pitchFamily="34" charset="0"/>
                <a:cs typeface="Arial" panose="020B0604020202020204" pitchFamily="34" charset="0"/>
              </a:rPr>
              <a:t>Uji Artifact </a:t>
            </a:r>
            <a:r>
              <a:rPr lang="id-ID" sz="2000" smtClean="0">
                <a:latin typeface="Arial" panose="020B0604020202020204" pitchFamily="34" charset="0"/>
                <a:cs typeface="Arial" panose="020B0604020202020204" pitchFamily="34" charset="0"/>
              </a:rPr>
              <a:t>terdiri dari bahan yang digunakan untuk mengevaluasi Objek Uji (mis., Sebuah pesan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atau layar EHR-S). Artefak Uji berasal dari persyaratan yang dinyatakan dalam spesifikasi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seperti panduan pelaksanaan, profil kesesuaian, template, atau peraturan.</a:t>
            </a:r>
            <a:r>
              <a:rPr lang="en-US" sz="2000" smtClean="0">
                <a:latin typeface="Arial" panose="020B0604020202020204" pitchFamily="34" charset="0"/>
                <a:cs typeface="Arial" panose="020B0604020202020204" pitchFamily="34" charset="0"/>
              </a:rPr>
              <a:t> Uji Artifact </a:t>
            </a:r>
            <a:r>
              <a:rPr lang="id-ID" sz="2000" smtClean="0">
                <a:latin typeface="Arial" panose="020B0604020202020204" pitchFamily="34" charset="0"/>
                <a:cs typeface="Arial" panose="020B0604020202020204" pitchFamily="34" charset="0"/>
              </a:rPr>
              <a:t>berisi Test Assertions.</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Test Script</a:t>
            </a:r>
          </a:p>
        </p:txBody>
      </p:sp>
      <p:sp>
        <p:nvSpPr>
          <p:cNvPr id="24580" name="Content Placeholder 5"/>
          <p:cNvSpPr>
            <a:spLocks noGrp="1"/>
          </p:cNvSpPr>
          <p:nvPr>
            <p:ph idx="1"/>
          </p:nvPr>
        </p:nvSpPr>
        <p:spPr>
          <a:xfrm>
            <a:off x="457200" y="1524000"/>
            <a:ext cx="8229600" cy="4602163"/>
          </a:xfrm>
        </p:spPr>
        <p:txBody>
          <a:bodyPr/>
          <a:lstStyle/>
          <a:p>
            <a:pPr marL="0" indent="0">
              <a:buFont typeface="Arial" panose="020B0604020202020204" pitchFamily="34" charset="0"/>
              <a:buNone/>
            </a:pPr>
            <a:r>
              <a:rPr lang="en-US" sz="2000" smtClean="0">
                <a:latin typeface="Arial" panose="020B0604020202020204" pitchFamily="34" charset="0"/>
                <a:cs typeface="Arial" panose="020B0604020202020204" pitchFamily="34" charset="0"/>
              </a:rPr>
              <a:t>Uji Script</a:t>
            </a:r>
            <a:r>
              <a:rPr lang="id-ID" sz="2000" smtClean="0">
                <a:latin typeface="Arial" panose="020B0604020202020204" pitchFamily="34" charset="0"/>
                <a:cs typeface="Arial" panose="020B0604020202020204" pitchFamily="34" charset="0"/>
              </a:rPr>
              <a:t> menyediakan </a:t>
            </a:r>
            <a:r>
              <a:rPr lang="en-US" sz="2000" smtClean="0">
                <a:latin typeface="Arial" panose="020B0604020202020204" pitchFamily="34" charset="0"/>
                <a:cs typeface="Arial" panose="020B0604020202020204" pitchFamily="34" charset="0"/>
              </a:rPr>
              <a:t>keterkaitan erat</a:t>
            </a:r>
            <a:r>
              <a:rPr lang="id-ID" sz="2000" smtClean="0">
                <a:latin typeface="Arial" panose="020B0604020202020204" pitchFamily="34" charset="0"/>
                <a:cs typeface="Arial" panose="020B0604020202020204" pitchFamily="34" charset="0"/>
              </a:rPr>
              <a:t> yang menghubungkan Test Plan, Test Tool, dan SUT</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untuk melaksanakan tes. Hasil tes</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memberikan bukti seperti penilaian</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dapat dilakukan. </a:t>
            </a:r>
            <a:r>
              <a:rPr lang="en-US" sz="2000" smtClean="0">
                <a:latin typeface="Arial" panose="020B0604020202020204" pitchFamily="34" charset="0"/>
                <a:cs typeface="Arial" panose="020B0604020202020204" pitchFamily="34" charset="0"/>
              </a:rPr>
              <a:t>Uji Script </a:t>
            </a:r>
            <a:r>
              <a:rPr lang="id-ID" sz="2000" smtClean="0">
                <a:latin typeface="Arial" panose="020B0604020202020204" pitchFamily="34" charset="0"/>
                <a:cs typeface="Arial" panose="020B0604020202020204" pitchFamily="34" charset="0"/>
              </a:rPr>
              <a:t>menunjukkan bagaimana bahan uji yang diberikan di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Rencana Uji dan Alat Uji diterapkan untuk menguji SUT; dan skrip ini juga menjelaskan</a:t>
            </a:r>
          </a:p>
          <a:p>
            <a:pPr marL="0" indent="0">
              <a:buFont typeface="Arial" panose="020B0604020202020204" pitchFamily="34" charset="0"/>
              <a:buNone/>
            </a:pPr>
            <a:r>
              <a:rPr lang="id-ID" sz="2000" smtClean="0">
                <a:latin typeface="Arial" panose="020B0604020202020204" pitchFamily="34" charset="0"/>
                <a:cs typeface="Arial" panose="020B0604020202020204" pitchFamily="34" charset="0"/>
              </a:rPr>
              <a:t>langkah-langkah yang diperlukan untuk setup dan pelaksanaan tes, termasuk konfigurasi</a:t>
            </a:r>
            <a:r>
              <a:rPr lang="en-US" sz="2000" smtClean="0">
                <a:latin typeface="Arial" panose="020B0604020202020204" pitchFamily="34" charset="0"/>
                <a:cs typeface="Arial" panose="020B0604020202020204" pitchFamily="34" charset="0"/>
              </a:rPr>
              <a:t> </a:t>
            </a:r>
            <a:r>
              <a:rPr lang="id-ID" sz="2000" smtClean="0">
                <a:latin typeface="Arial" panose="020B0604020202020204" pitchFamily="34" charset="0"/>
                <a:cs typeface="Arial" panose="020B0604020202020204" pitchFamily="34" charset="0"/>
              </a:rPr>
              <a:t>dari SUT.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Testing</a:t>
            </a:r>
          </a:p>
        </p:txBody>
      </p:sp>
      <p:sp>
        <p:nvSpPr>
          <p:cNvPr id="5124" name="Content Placeholder 5"/>
          <p:cNvSpPr>
            <a:spLocks noGrp="1"/>
          </p:cNvSpPr>
          <p:nvPr>
            <p:ph idx="1"/>
          </p:nvPr>
        </p:nvSpPr>
        <p:spPr>
          <a:xfrm>
            <a:off x="457200" y="1524000"/>
            <a:ext cx="8229600" cy="4602163"/>
          </a:xfrm>
        </p:spPr>
        <p:txBody>
          <a:bodyPr/>
          <a:lstStyle/>
          <a:p>
            <a:r>
              <a:rPr lang="en-US" sz="2800" smtClean="0"/>
              <a:t>Fokus yang dilakukan adalah komunikasi antara aplikasi yang terdistribusi, kita membahas bagaimana mengirim dan menerima aplikasi yang diuji, menggunakan hasil uji laboratorium studi kasus sebagai konteksnya. Selanjutnya, kami menawarkan satu set prinsip dasar untuk mengembangkan Test Plans and Test Cases. Akhirnya, sebuah perbandingan antara pengujian kemampuan dan pengujian lokasi disajikan.</a:t>
            </a:r>
            <a:endParaRPr lang="id-ID" sz="28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Testing</a:t>
            </a:r>
          </a:p>
        </p:txBody>
      </p:sp>
      <p:sp>
        <p:nvSpPr>
          <p:cNvPr id="6148" name="Content Placeholder 5"/>
          <p:cNvSpPr>
            <a:spLocks noGrp="1"/>
          </p:cNvSpPr>
          <p:nvPr>
            <p:ph idx="1"/>
          </p:nvPr>
        </p:nvSpPr>
        <p:spPr>
          <a:xfrm>
            <a:off x="457200" y="1524000"/>
            <a:ext cx="8229600" cy="4602163"/>
          </a:xfrm>
        </p:spPr>
        <p:txBody>
          <a:bodyPr/>
          <a:lstStyle/>
          <a:p>
            <a:r>
              <a:rPr lang="en-US" sz="2000" smtClean="0"/>
              <a:t>11.2 Uji Kesesuaian dan Interoperabilitas</a:t>
            </a:r>
          </a:p>
          <a:p>
            <a:r>
              <a:rPr lang="en-US" sz="2000" smtClean="0"/>
              <a:t>11.2.1 Uji Kesesuaian</a:t>
            </a:r>
          </a:p>
          <a:p>
            <a:pPr algn="just"/>
            <a:r>
              <a:rPr lang="en-US" sz="2000" smtClean="0"/>
              <a:t>Uji Kesesuaian adalah proses yang menentukan apakah suatu entitas (pesan, dokumen, aplikasi, sistem, dll.) mematuhi persyaratan yang tercantum dalam spesifikasi. Sejak Uji kesesuaian didasarkan pada spesifikasi, sangat penting bahwa Persyaratannya komprehensif dan tidak ambigu. Uji kesesuaian hanya bisa menguji terhadap apa yang secara eksplisit didokumentasikan dalam sebuah standar. Menguji berbagai macam Persyaratan tidak selalu realistis, tapi evaluasi persyaratan khusus akan menjadi layak sekaligus berguna. </a:t>
            </a:r>
            <a:endParaRPr lang="id-ID" sz="20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Testing</a:t>
            </a:r>
          </a:p>
        </p:txBody>
      </p:sp>
      <p:sp>
        <p:nvSpPr>
          <p:cNvPr id="7172" name="Content Placeholder 5"/>
          <p:cNvSpPr>
            <a:spLocks noGrp="1"/>
          </p:cNvSpPr>
          <p:nvPr>
            <p:ph idx="1"/>
          </p:nvPr>
        </p:nvSpPr>
        <p:spPr>
          <a:xfrm>
            <a:off x="457200" y="1524000"/>
            <a:ext cx="8229600" cy="4602163"/>
          </a:xfrm>
        </p:spPr>
        <p:txBody>
          <a:bodyPr/>
          <a:lstStyle/>
          <a:p>
            <a:r>
              <a:rPr lang="en-US" sz="2400" smtClean="0"/>
              <a:t>Selain itu, tidak ada kepastian bahwa tes yang disertakan adalah benar. Oleh karena itu, pengujian kesesuaian berusaha untuk menetapkan tingkat kepercayaan diri dalam kesesuaian entitas tertentu berdasarkan kuantitas dan kualitas Pengujian dilakukan (yang, sebagaimana dinyatakan, secara langsung tergantung pada persyaratan). Tujuan akhir dari kesesuaian pengujian adalah untuk memungkinkan interoperabilitas antar implementasi sistem yang berbeda. Melakukan pengujian interoperabilitas aktual menambahkan dimensi lain pada persyaratan untuk lingkungan pengujian, namun pengujian kesesuaian dipandang sebagai alat meningkatkan kemungkinan bahwa sistem akan interoperable</a:t>
            </a:r>
          </a:p>
          <a:p>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Testing</a:t>
            </a:r>
          </a:p>
        </p:txBody>
      </p:sp>
      <p:sp>
        <p:nvSpPr>
          <p:cNvPr id="8196" name="Content Placeholder 5"/>
          <p:cNvSpPr>
            <a:spLocks noGrp="1"/>
          </p:cNvSpPr>
          <p:nvPr>
            <p:ph idx="1"/>
          </p:nvPr>
        </p:nvSpPr>
        <p:spPr>
          <a:xfrm>
            <a:off x="457200" y="1524000"/>
            <a:ext cx="8229600" cy="4602163"/>
          </a:xfrm>
        </p:spPr>
        <p:txBody>
          <a:bodyPr/>
          <a:lstStyle/>
          <a:p>
            <a:pPr algn="just"/>
            <a:r>
              <a:rPr lang="en-US" sz="2400" smtClean="0"/>
              <a:t>Pengujian interoperabilitas menilai apakah aplikasi (atau sistem perangkat lunak) dapat berkomunikasi satu sama lain secara efektif dan akurat, dan apakah mereka bisa memberikan layanan yang diharapkan sesuai dengan persyaratan yang ditetapkan. Pengujian semacam itu sangat penting, karena banyak perancang sistem modern dirancang untuk didistribusikan sistem dan bergantung pada operasi tanpa batas. Tingkat pengujian interoperabilitas termasuk transportasi; sintaks dan kompatibilitas format data; mekanisme pengkodean; dan pemahaman umum dan penggunaan data dipertukarkan (semantik).</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5"/>
          <p:cNvSpPr>
            <a:spLocks noGrp="1"/>
          </p:cNvSpPr>
          <p:nvPr>
            <p:ph type="title"/>
          </p:nvPr>
        </p:nvSpPr>
        <p:spPr>
          <a:xfrm>
            <a:off x="609600" y="914400"/>
            <a:ext cx="8229600" cy="685800"/>
          </a:xfrm>
        </p:spPr>
        <p:txBody>
          <a:bodyPr/>
          <a:lstStyle/>
          <a:p>
            <a:pPr>
              <a:spcBef>
                <a:spcPct val="50000"/>
              </a:spcBef>
            </a:pPr>
            <a:r>
              <a:rPr lang="en-US" sz="3200" smtClean="0"/>
              <a:t>Uji Kesesuaian dan Interoperabilitas</a:t>
            </a:r>
            <a:br>
              <a:rPr lang="en-US" sz="3200" smtClean="0"/>
            </a:br>
            <a:endParaRPr lang="en-US" sz="3200" smtClean="0">
              <a:latin typeface="Arial" panose="020B0604020202020204" pitchFamily="34" charset="0"/>
              <a:cs typeface="Arial" panose="020B0604020202020204" pitchFamily="34" charset="0"/>
            </a:endParaRPr>
          </a:p>
        </p:txBody>
      </p:sp>
      <p:sp>
        <p:nvSpPr>
          <p:cNvPr id="9220" name="Content Placeholder 5"/>
          <p:cNvSpPr>
            <a:spLocks noGrp="1"/>
          </p:cNvSpPr>
          <p:nvPr>
            <p:ph idx="1"/>
          </p:nvPr>
        </p:nvSpPr>
        <p:spPr>
          <a:xfrm>
            <a:off x="457200" y="1524000"/>
            <a:ext cx="8229600" cy="4602163"/>
          </a:xfrm>
        </p:spPr>
        <p:txBody>
          <a:bodyPr/>
          <a:lstStyle/>
          <a:p>
            <a:r>
              <a:rPr lang="en-US" sz="2400" smtClean="0"/>
              <a:t>Hubungan</a:t>
            </a:r>
          </a:p>
          <a:p>
            <a:r>
              <a:rPr lang="en-US" sz="2400" smtClean="0"/>
              <a:t>Uji kesesuaian dan interoperabilitas saling terkait, dan keduanya perlu dilakukan untuk mendorong interoperabilitas Maksud dari pengujian kesesuaian adalah untuk memverifikasi bahwa sebuah sistem perangkat lunak dengan benar menerapkan spesifikasi standar yang ditetapkan.</a:t>
            </a:r>
          </a:p>
          <a:p>
            <a:r>
              <a:rPr lang="en-US" sz="2400" smtClean="0"/>
              <a:t>Uji interoperabilitas dapat saling melengkapi dan dapat dilihat sebagai langkah selanjutnya pengujian kesesuaian, memverifikasi bahwa sistem perangkat lunak yang berbeda bekerja bersama secara efektif untuk memberikan fungsi yang diharapkan. Selama implementasi, Kesesuaian dengan standar tercapai lebih dulu, dan seharusnya tidak dikompromikan selama pengujian interoperabilitas. </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smtClean="0"/>
              <a:t>Uji Kesesuaian dan Interoperabilitas</a:t>
            </a:r>
            <a:endParaRPr lang="en-US" sz="3200" smtClean="0">
              <a:latin typeface="Arial" panose="020B0604020202020204" pitchFamily="34" charset="0"/>
              <a:cs typeface="Arial" panose="020B0604020202020204" pitchFamily="34" charset="0"/>
            </a:endParaRPr>
          </a:p>
        </p:txBody>
      </p:sp>
      <p:sp>
        <p:nvSpPr>
          <p:cNvPr id="10244" name="Content Placeholder 5"/>
          <p:cNvSpPr>
            <a:spLocks noGrp="1"/>
          </p:cNvSpPr>
          <p:nvPr>
            <p:ph idx="1"/>
          </p:nvPr>
        </p:nvSpPr>
        <p:spPr>
          <a:xfrm>
            <a:off x="457200" y="1524000"/>
            <a:ext cx="8229600" cy="4602163"/>
          </a:xfrm>
        </p:spPr>
        <p:txBody>
          <a:bodyPr/>
          <a:lstStyle/>
          <a:p>
            <a:r>
              <a:rPr lang="en-US" sz="2400" smtClean="0"/>
              <a:t>Tanpa kesesuaian, dua implementasi bisa beroperasi sementara akan tetapi akan menghancurkan interoperasi dengan semua sistem lainnya;</a:t>
            </a:r>
          </a:p>
          <a:p>
            <a:r>
              <a:rPr lang="en-US" sz="2400" smtClean="0"/>
              <a:t>Oleh karena itu, pengujian kesesuaian harus dilakukan bersamaan dengan interoperabilitas pengujian jika memungkinkan Interoperabilitas Test Bed (di jelaskan pada bab selanjutnya)</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5"/>
          <p:cNvSpPr>
            <a:spLocks noGrp="1"/>
          </p:cNvSpPr>
          <p:nvPr>
            <p:ph type="title"/>
          </p:nvPr>
        </p:nvSpPr>
        <p:spPr>
          <a:xfrm>
            <a:off x="533400" y="685800"/>
            <a:ext cx="8229600" cy="685800"/>
          </a:xfrm>
        </p:spPr>
        <p:txBody>
          <a:bodyPr/>
          <a:lstStyle/>
          <a:p>
            <a:pPr>
              <a:spcBef>
                <a:spcPct val="50000"/>
              </a:spcBef>
            </a:pPr>
            <a:r>
              <a:rPr lang="en-US" sz="3200" smtClean="0"/>
              <a:t>Uji Kesesuaian dan Interoperabilitas</a:t>
            </a:r>
            <a:endParaRPr lang="en-US" sz="3200" smtClean="0">
              <a:latin typeface="Arial" panose="020B0604020202020204" pitchFamily="34" charset="0"/>
              <a:cs typeface="Arial" panose="020B0604020202020204" pitchFamily="34" charset="0"/>
            </a:endParaRPr>
          </a:p>
        </p:txBody>
      </p:sp>
      <p:sp>
        <p:nvSpPr>
          <p:cNvPr id="11268" name="Content Placeholder 5"/>
          <p:cNvSpPr>
            <a:spLocks noGrp="1"/>
          </p:cNvSpPr>
          <p:nvPr>
            <p:ph idx="1"/>
          </p:nvPr>
        </p:nvSpPr>
        <p:spPr>
          <a:xfrm>
            <a:off x="457200" y="1524000"/>
            <a:ext cx="8229600" cy="4602163"/>
          </a:xfrm>
        </p:spPr>
        <p:txBody>
          <a:bodyPr/>
          <a:lstStyle/>
          <a:p>
            <a:pPr algn="just"/>
            <a:r>
              <a:rPr lang="id-ID" smtClean="0">
                <a:latin typeface="Arial" panose="020B0604020202020204" pitchFamily="34" charset="0"/>
                <a:cs typeface="Arial" panose="020B0604020202020204" pitchFamily="34" charset="0"/>
              </a:rPr>
              <a:t>Sistem dapat beroperasi meskipun mereka gagal dalam pengujian kesesuaian,</a:t>
            </a:r>
            <a:r>
              <a:rPr lang="en-US" smtClean="0">
                <a:latin typeface="Arial" panose="020B0604020202020204" pitchFamily="34" charset="0"/>
                <a:cs typeface="Arial" panose="020B0604020202020204" pitchFamily="34" charset="0"/>
              </a:rPr>
              <a:t> </a:t>
            </a:r>
            <a:r>
              <a:rPr lang="id-ID" smtClean="0">
                <a:latin typeface="Arial" panose="020B0604020202020204" pitchFamily="34" charset="0"/>
                <a:cs typeface="Arial" panose="020B0604020202020204" pitchFamily="34" charset="0"/>
              </a:rPr>
              <a:t>karena kegagalan pengujian kesesuaian tidak mencegah sistem bertukar data.</a:t>
            </a:r>
            <a:r>
              <a:rPr lang="en-US" smtClean="0">
                <a:latin typeface="Arial" panose="020B0604020202020204" pitchFamily="34" charset="0"/>
                <a:cs typeface="Arial" panose="020B0604020202020204" pitchFamily="34" charset="0"/>
              </a:rPr>
              <a:t> </a:t>
            </a:r>
            <a:r>
              <a:rPr lang="id-ID" smtClean="0">
                <a:latin typeface="Arial" panose="020B0604020202020204" pitchFamily="34" charset="0"/>
                <a:cs typeface="Arial" panose="020B0604020202020204" pitchFamily="34" charset="0"/>
              </a:rPr>
              <a:t>Dua sistem mungkin tidak mengikuti spesifikasi kesesuaian seperti yang diberikan, namun jika</a:t>
            </a:r>
            <a:r>
              <a:rPr lang="en-US" smtClean="0">
                <a:latin typeface="Arial" panose="020B0604020202020204" pitchFamily="34" charset="0"/>
                <a:cs typeface="Arial" panose="020B0604020202020204" pitchFamily="34" charset="0"/>
              </a:rPr>
              <a:t> </a:t>
            </a:r>
            <a:r>
              <a:rPr lang="id-ID" smtClean="0">
                <a:latin typeface="Arial" panose="020B0604020202020204" pitchFamily="34" charset="0"/>
                <a:cs typeface="Arial" panose="020B0604020202020204" pitchFamily="34" charset="0"/>
              </a:rPr>
              <a:t>mitra dagang terlibat menyetujui</a:t>
            </a:r>
            <a:r>
              <a:rPr lang="en-US" smtClean="0">
                <a:latin typeface="Arial" panose="020B0604020202020204" pitchFamily="34" charset="0"/>
                <a:cs typeface="Arial" panose="020B0604020202020204" pitchFamily="34" charset="0"/>
              </a:rPr>
              <a:t>, </a:t>
            </a:r>
            <a:r>
              <a:rPr lang="id-ID" smtClean="0">
                <a:latin typeface="Arial" panose="020B0604020202020204" pitchFamily="34" charset="0"/>
                <a:cs typeface="Arial" panose="020B0604020202020204" pitchFamily="34" charset="0"/>
              </a:rPr>
              <a:t>maka sistem masih bisa saling beroperasi</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1601</Words>
  <Application>Microsoft Office PowerPoint</Application>
  <PresentationFormat>On-screen Show (4:3)</PresentationFormat>
  <Paragraphs>84</Paragraphs>
  <Slides>22</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Conformance Testing</vt:lpstr>
      <vt:lpstr>Conformance Testing</vt:lpstr>
      <vt:lpstr>Conformance Testing</vt:lpstr>
      <vt:lpstr>Conformance Testing</vt:lpstr>
      <vt:lpstr>Conformance Testing</vt:lpstr>
      <vt:lpstr>Uji Kesesuaian dan Interoperabilitas </vt:lpstr>
      <vt:lpstr>Uji Kesesuaian dan Interoperabilitas</vt:lpstr>
      <vt:lpstr>Uji Kesesuaian dan Interoperabilitas</vt:lpstr>
      <vt:lpstr>Periodic Testing</vt:lpstr>
      <vt:lpstr>Conformance Testing in Operational Environment</vt:lpstr>
      <vt:lpstr>SDLC</vt:lpstr>
      <vt:lpstr>System Under Test- SUT</vt:lpstr>
      <vt:lpstr>Anatomy of a Test Suite</vt:lpstr>
      <vt:lpstr>Anatomy of a Test Plan</vt:lpstr>
      <vt:lpstr>Anatomy of a Test Case</vt:lpstr>
      <vt:lpstr>Anatomy of Test Step</vt:lpstr>
      <vt:lpstr>Test Data</vt:lpstr>
      <vt:lpstr>Test Script</vt:lpstr>
      <vt:lpstr>Inspection Document</vt:lpstr>
      <vt:lpstr>Test Artifact</vt:lpstr>
      <vt:lpstr>Test Script</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Windows User</cp:lastModifiedBy>
  <cp:revision>215</cp:revision>
  <dcterms:created xsi:type="dcterms:W3CDTF">2010-08-24T06:47:44Z</dcterms:created>
  <dcterms:modified xsi:type="dcterms:W3CDTF">2017-12-04T15:13:02Z</dcterms:modified>
</cp:coreProperties>
</file>