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8" autoAdjust="0"/>
    <p:restoredTop sz="93190" autoAdjust="0"/>
  </p:normalViewPr>
  <p:slideViewPr>
    <p:cSldViewPr>
      <p:cViewPr varScale="1">
        <p:scale>
          <a:sx n="53" d="100"/>
          <a:sy n="53" d="100"/>
        </p:scale>
        <p:origin x="36" y="3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2E08272-4F02-4135-A350-27E19A7C1A93}" type="datetimeFigureOut">
              <a:rPr lang="id-ID"/>
              <a:pPr>
                <a:defRPr/>
              </a:pPr>
              <a:t>04/12/2017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E4F7734-CCDC-4C26-BDC3-3DAD726443DE}" type="slidenum">
              <a:rPr lang="id-ID"/>
              <a:pPr/>
              <a:t>‹#›</a:t>
            </a:fld>
            <a:endParaRPr lang="id-ID"/>
          </a:p>
        </p:txBody>
      </p:sp>
    </p:spTree>
    <p:extLst>
      <p:ext uri="{BB962C8B-B14F-4D97-AF65-F5344CB8AC3E}">
        <p14:creationId xmlns:p14="http://schemas.microsoft.com/office/powerpoint/2010/main" val="185379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4C32B-3208-459B-898D-7B5E980657A1}"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417812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11</a:t>
            </a:fld>
            <a:endParaRPr lang="id-ID">
              <a:latin typeface="Calibri" panose="020F0502020204030204" pitchFamily="34" charset="0"/>
            </a:endParaRPr>
          </a:p>
        </p:txBody>
      </p:sp>
    </p:spTree>
    <p:extLst>
      <p:ext uri="{BB962C8B-B14F-4D97-AF65-F5344CB8AC3E}">
        <p14:creationId xmlns:p14="http://schemas.microsoft.com/office/powerpoint/2010/main" val="1643898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12</a:t>
            </a:fld>
            <a:endParaRPr lang="id-ID">
              <a:latin typeface="Calibri" panose="020F0502020204030204" pitchFamily="34" charset="0"/>
            </a:endParaRPr>
          </a:p>
        </p:txBody>
      </p:sp>
    </p:spTree>
    <p:extLst>
      <p:ext uri="{BB962C8B-B14F-4D97-AF65-F5344CB8AC3E}">
        <p14:creationId xmlns:p14="http://schemas.microsoft.com/office/powerpoint/2010/main" val="3310657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C2EED2-7B0A-4CA8-BBDC-ADCE7DAEAEBD}" type="slidenum">
              <a:rPr lang="id-ID">
                <a:latin typeface="Calibri" panose="020F0502020204030204" pitchFamily="34" charset="0"/>
              </a:rPr>
              <a:pPr eaLnBrk="1" hangingPunct="1"/>
              <a:t>13</a:t>
            </a:fld>
            <a:endParaRPr lang="id-ID">
              <a:latin typeface="Calibri" panose="020F0502020204030204" pitchFamily="34" charset="0"/>
            </a:endParaRPr>
          </a:p>
        </p:txBody>
      </p:sp>
    </p:spTree>
    <p:extLst>
      <p:ext uri="{BB962C8B-B14F-4D97-AF65-F5344CB8AC3E}">
        <p14:creationId xmlns:p14="http://schemas.microsoft.com/office/powerpoint/2010/main" val="29222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D25A2E-A51B-458E-BEB7-ABB0CA004C8C}" type="slidenum">
              <a:rPr lang="id-ID">
                <a:latin typeface="Calibri" panose="020F0502020204030204" pitchFamily="34" charset="0"/>
              </a:rPr>
              <a:pPr eaLnBrk="1" hangingPunct="1"/>
              <a:t>14</a:t>
            </a:fld>
            <a:endParaRPr lang="id-ID">
              <a:latin typeface="Calibri" panose="020F0502020204030204" pitchFamily="34" charset="0"/>
            </a:endParaRPr>
          </a:p>
        </p:txBody>
      </p:sp>
    </p:spTree>
    <p:extLst>
      <p:ext uri="{BB962C8B-B14F-4D97-AF65-F5344CB8AC3E}">
        <p14:creationId xmlns:p14="http://schemas.microsoft.com/office/powerpoint/2010/main" val="63332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CB35FD-439D-40F8-9E0D-76DF4D563437}" type="slidenum">
              <a:rPr lang="id-ID">
                <a:latin typeface="Calibri" panose="020F0502020204030204" pitchFamily="34" charset="0"/>
              </a:rPr>
              <a:pPr eaLnBrk="1" hangingPunct="1"/>
              <a:t>15</a:t>
            </a:fld>
            <a:endParaRPr lang="id-ID">
              <a:latin typeface="Calibri" panose="020F0502020204030204" pitchFamily="34" charset="0"/>
            </a:endParaRPr>
          </a:p>
        </p:txBody>
      </p:sp>
    </p:spTree>
    <p:extLst>
      <p:ext uri="{BB962C8B-B14F-4D97-AF65-F5344CB8AC3E}">
        <p14:creationId xmlns:p14="http://schemas.microsoft.com/office/powerpoint/2010/main" val="358226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66AA26-C329-4086-9E01-6732D5B1D401}" type="slidenum">
              <a:rPr lang="id-ID">
                <a:latin typeface="Calibri" panose="020F0502020204030204" pitchFamily="34" charset="0"/>
              </a:rPr>
              <a:pPr eaLnBrk="1" hangingPunct="1"/>
              <a:t>16</a:t>
            </a:fld>
            <a:endParaRPr lang="id-ID">
              <a:latin typeface="Calibri" panose="020F0502020204030204" pitchFamily="34" charset="0"/>
            </a:endParaRPr>
          </a:p>
        </p:txBody>
      </p:sp>
    </p:spTree>
    <p:extLst>
      <p:ext uri="{BB962C8B-B14F-4D97-AF65-F5344CB8AC3E}">
        <p14:creationId xmlns:p14="http://schemas.microsoft.com/office/powerpoint/2010/main" val="3946196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FB43D2-F427-4493-A776-2655699DECF0}" type="slidenum">
              <a:rPr lang="id-ID">
                <a:latin typeface="Calibri" panose="020F0502020204030204" pitchFamily="34" charset="0"/>
              </a:rPr>
              <a:pPr eaLnBrk="1" hangingPunct="1"/>
              <a:t>17</a:t>
            </a:fld>
            <a:endParaRPr lang="id-ID">
              <a:latin typeface="Calibri" panose="020F0502020204030204" pitchFamily="34" charset="0"/>
            </a:endParaRPr>
          </a:p>
        </p:txBody>
      </p:sp>
    </p:spTree>
    <p:extLst>
      <p:ext uri="{BB962C8B-B14F-4D97-AF65-F5344CB8AC3E}">
        <p14:creationId xmlns:p14="http://schemas.microsoft.com/office/powerpoint/2010/main" val="377602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BADD04-BFCF-4BB4-A0DC-5A0CDB82F52F}" type="slidenum">
              <a:rPr lang="id-ID">
                <a:latin typeface="Calibri" panose="020F0502020204030204" pitchFamily="34" charset="0"/>
              </a:rPr>
              <a:pPr eaLnBrk="1" hangingPunct="1"/>
              <a:t>18</a:t>
            </a:fld>
            <a:endParaRPr lang="id-ID">
              <a:latin typeface="Calibri" panose="020F0502020204030204" pitchFamily="34" charset="0"/>
            </a:endParaRPr>
          </a:p>
        </p:txBody>
      </p:sp>
    </p:spTree>
    <p:extLst>
      <p:ext uri="{BB962C8B-B14F-4D97-AF65-F5344CB8AC3E}">
        <p14:creationId xmlns:p14="http://schemas.microsoft.com/office/powerpoint/2010/main" val="4286724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A6AE42-E9A7-4E69-9AD3-F5F36595FD10}" type="slidenum">
              <a:rPr lang="id-ID">
                <a:latin typeface="Calibri" panose="020F0502020204030204" pitchFamily="34" charset="0"/>
              </a:rPr>
              <a:pPr eaLnBrk="1" hangingPunct="1"/>
              <a:t>19</a:t>
            </a:fld>
            <a:endParaRPr lang="id-ID">
              <a:latin typeface="Calibri" panose="020F0502020204030204" pitchFamily="34" charset="0"/>
            </a:endParaRPr>
          </a:p>
        </p:txBody>
      </p:sp>
    </p:spTree>
    <p:extLst>
      <p:ext uri="{BB962C8B-B14F-4D97-AF65-F5344CB8AC3E}">
        <p14:creationId xmlns:p14="http://schemas.microsoft.com/office/powerpoint/2010/main" val="763837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BADD04-BFCF-4BB4-A0DC-5A0CDB82F52F}" type="slidenum">
              <a:rPr lang="id-ID">
                <a:latin typeface="Calibri" panose="020F0502020204030204" pitchFamily="34" charset="0"/>
              </a:rPr>
              <a:pPr eaLnBrk="1" hangingPunct="1"/>
              <a:t>20</a:t>
            </a:fld>
            <a:endParaRPr lang="id-ID">
              <a:latin typeface="Calibri" panose="020F0502020204030204" pitchFamily="34" charset="0"/>
            </a:endParaRPr>
          </a:p>
        </p:txBody>
      </p:sp>
    </p:spTree>
    <p:extLst>
      <p:ext uri="{BB962C8B-B14F-4D97-AF65-F5344CB8AC3E}">
        <p14:creationId xmlns:p14="http://schemas.microsoft.com/office/powerpoint/2010/main" val="343106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4C32B-3208-459B-898D-7B5E980657A1}"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2865488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BADD04-BFCF-4BB4-A0DC-5A0CDB82F52F}" type="slidenum">
              <a:rPr lang="id-ID">
                <a:latin typeface="Calibri" panose="020F0502020204030204" pitchFamily="34" charset="0"/>
              </a:rPr>
              <a:pPr eaLnBrk="1" hangingPunct="1"/>
              <a:t>21</a:t>
            </a:fld>
            <a:endParaRPr lang="id-ID">
              <a:latin typeface="Calibri" panose="020F0502020204030204" pitchFamily="34" charset="0"/>
            </a:endParaRPr>
          </a:p>
        </p:txBody>
      </p:sp>
    </p:spTree>
    <p:extLst>
      <p:ext uri="{BB962C8B-B14F-4D97-AF65-F5344CB8AC3E}">
        <p14:creationId xmlns:p14="http://schemas.microsoft.com/office/powerpoint/2010/main" val="3020197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Care summary for referral (</a:t>
            </a:r>
            <a:r>
              <a:rPr lang="en-US" dirty="0" err="1" smtClean="0"/>
              <a:t>ringkasan</a:t>
            </a:r>
            <a:r>
              <a:rPr lang="en-US" dirty="0" smtClean="0"/>
              <a:t> </a:t>
            </a:r>
            <a:r>
              <a:rPr lang="en-US" dirty="0" err="1" smtClean="0"/>
              <a:t>rujukan</a:t>
            </a:r>
            <a:r>
              <a:rPr lang="en-US" dirty="0" smtClean="0"/>
              <a:t>)</a:t>
            </a:r>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C4C32B-3208-459B-898D-7B5E980657A1}"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392043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383221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126679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t>Sumpah</a:t>
            </a:r>
            <a:r>
              <a:rPr lang="en-US" dirty="0" smtClean="0"/>
              <a:t> </a:t>
            </a:r>
            <a:r>
              <a:rPr lang="en-US" dirty="0" err="1" smtClean="0"/>
              <a:t>hipokrates</a:t>
            </a:r>
            <a:r>
              <a:rPr lang="en-US" baseline="0" dirty="0" smtClean="0"/>
              <a:t> </a:t>
            </a:r>
            <a:r>
              <a:rPr lang="en-US" baseline="0" dirty="0" err="1" smtClean="0"/>
              <a:t>mengharuskan</a:t>
            </a:r>
            <a:r>
              <a:rPr lang="en-US" baseline="0" dirty="0" smtClean="0"/>
              <a:t> </a:t>
            </a:r>
            <a:r>
              <a:rPr lang="en-US" baseline="0" dirty="0" err="1" smtClean="0"/>
              <a:t>diperlukannya</a:t>
            </a:r>
            <a:r>
              <a:rPr lang="en-US" baseline="0" dirty="0" smtClean="0"/>
              <a:t> </a:t>
            </a:r>
            <a:r>
              <a:rPr lang="en-US" baseline="0" dirty="0" err="1" smtClean="0"/>
              <a:t>alat</a:t>
            </a:r>
            <a:r>
              <a:rPr lang="en-US" baseline="0" dirty="0" smtClean="0"/>
              <a:t> </a:t>
            </a:r>
            <a:r>
              <a:rPr lang="en-US" baseline="0" dirty="0" err="1" smtClean="0"/>
              <a:t>bukti</a:t>
            </a:r>
            <a:r>
              <a:rPr lang="en-US" baseline="0" dirty="0" smtClean="0"/>
              <a:t> </a:t>
            </a:r>
            <a:r>
              <a:rPr lang="en-US" baseline="0" dirty="0" err="1" smtClean="0"/>
              <a:t>berupa</a:t>
            </a:r>
            <a:r>
              <a:rPr lang="en-US" baseline="0" dirty="0" smtClean="0"/>
              <a:t> </a:t>
            </a:r>
            <a:r>
              <a:rPr lang="en-US" baseline="0" dirty="0" err="1" smtClean="0"/>
              <a:t>rekaman</a:t>
            </a:r>
            <a:r>
              <a:rPr lang="en-US" baseline="0" dirty="0" smtClean="0"/>
              <a:t> </a:t>
            </a:r>
            <a:r>
              <a:rPr lang="en-US" baseline="0" dirty="0" err="1" smtClean="0"/>
              <a:t>kesehatan</a:t>
            </a:r>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365282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8</a:t>
            </a:fld>
            <a:endParaRPr lang="id-ID">
              <a:latin typeface="Calibri" panose="020F0502020204030204" pitchFamily="34" charset="0"/>
            </a:endParaRPr>
          </a:p>
        </p:txBody>
      </p:sp>
    </p:spTree>
    <p:extLst>
      <p:ext uri="{BB962C8B-B14F-4D97-AF65-F5344CB8AC3E}">
        <p14:creationId xmlns:p14="http://schemas.microsoft.com/office/powerpoint/2010/main" val="248464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3794722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D5CA9C-7E13-419B-A563-A5A15CEA5D29}" type="slidenum">
              <a:rPr lang="id-ID">
                <a:latin typeface="Calibri" panose="020F0502020204030204" pitchFamily="34" charset="0"/>
              </a:rPr>
              <a:pPr eaLnBrk="1" hangingPunct="1"/>
              <a:t>10</a:t>
            </a:fld>
            <a:endParaRPr lang="id-ID">
              <a:latin typeface="Calibri" panose="020F0502020204030204" pitchFamily="34" charset="0"/>
            </a:endParaRPr>
          </a:p>
        </p:txBody>
      </p:sp>
    </p:spTree>
    <p:extLst>
      <p:ext uri="{BB962C8B-B14F-4D97-AF65-F5344CB8AC3E}">
        <p14:creationId xmlns:p14="http://schemas.microsoft.com/office/powerpoint/2010/main" val="129209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98144B-48CB-4F97-BF66-A2214BF28CC8}" type="datetime1">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B65CA3-7912-4930-95E1-7A143767231C}" type="slidenum">
              <a:rPr lang="en-US"/>
              <a:pPr/>
              <a:t>‹#›</a:t>
            </a:fld>
            <a:endParaRPr lang="en-US"/>
          </a:p>
        </p:txBody>
      </p:sp>
    </p:spTree>
    <p:extLst>
      <p:ext uri="{BB962C8B-B14F-4D97-AF65-F5344CB8AC3E}">
        <p14:creationId xmlns:p14="http://schemas.microsoft.com/office/powerpoint/2010/main" val="2207731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F48064-5668-4F8D-8D24-83D8B3F8C29B}" type="datetime1">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072A06-7D26-46C6-98B0-3481DED76FFF}" type="slidenum">
              <a:rPr lang="en-US"/>
              <a:pPr/>
              <a:t>‹#›</a:t>
            </a:fld>
            <a:endParaRPr lang="en-US"/>
          </a:p>
        </p:txBody>
      </p:sp>
    </p:spTree>
    <p:extLst>
      <p:ext uri="{BB962C8B-B14F-4D97-AF65-F5344CB8AC3E}">
        <p14:creationId xmlns:p14="http://schemas.microsoft.com/office/powerpoint/2010/main" val="120529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D685D9-2938-4B96-BC04-B5D32926A701}" type="datetime1">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27F90D9-BC8B-4ACB-9936-5EF17C5285B3}" type="slidenum">
              <a:rPr lang="en-US"/>
              <a:pPr/>
              <a:t>‹#›</a:t>
            </a:fld>
            <a:endParaRPr lang="en-US"/>
          </a:p>
        </p:txBody>
      </p:sp>
    </p:spTree>
    <p:extLst>
      <p:ext uri="{BB962C8B-B14F-4D97-AF65-F5344CB8AC3E}">
        <p14:creationId xmlns:p14="http://schemas.microsoft.com/office/powerpoint/2010/main" val="203389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3C7382-5676-4224-8172-89A113B958D2}" type="datetime1">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8722B5-7370-4B21-BBB6-569CE040ACA6}" type="slidenum">
              <a:rPr lang="en-US"/>
              <a:pPr/>
              <a:t>‹#›</a:t>
            </a:fld>
            <a:endParaRPr lang="en-US"/>
          </a:p>
        </p:txBody>
      </p:sp>
    </p:spTree>
    <p:extLst>
      <p:ext uri="{BB962C8B-B14F-4D97-AF65-F5344CB8AC3E}">
        <p14:creationId xmlns:p14="http://schemas.microsoft.com/office/powerpoint/2010/main" val="140512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1960304-4B4B-4D5F-8260-97CF19405FB8}" type="datetime1">
              <a:rPr lang="en-US"/>
              <a:pPr>
                <a:defRPr/>
              </a:pPr>
              <a:t>12/4/2017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C9AE5AC-EBB0-49DD-A18F-648F2BF0FAC7}" type="slidenum">
              <a:rPr lang="en-US"/>
              <a:pPr/>
              <a:t>‹#›</a:t>
            </a:fld>
            <a:endParaRPr lang="en-US"/>
          </a:p>
        </p:txBody>
      </p:sp>
    </p:spTree>
    <p:extLst>
      <p:ext uri="{BB962C8B-B14F-4D97-AF65-F5344CB8AC3E}">
        <p14:creationId xmlns:p14="http://schemas.microsoft.com/office/powerpoint/2010/main" val="311634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45F1D5-F324-47EF-8B0D-3532AFBF0E61}" type="datetime1">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0C085F-EB63-4629-9700-DDB438A12E02}" type="slidenum">
              <a:rPr lang="en-US"/>
              <a:pPr/>
              <a:t>‹#›</a:t>
            </a:fld>
            <a:endParaRPr lang="en-US"/>
          </a:p>
        </p:txBody>
      </p:sp>
    </p:spTree>
    <p:extLst>
      <p:ext uri="{BB962C8B-B14F-4D97-AF65-F5344CB8AC3E}">
        <p14:creationId xmlns:p14="http://schemas.microsoft.com/office/powerpoint/2010/main" val="68884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8E1A808-9640-4EBF-B4BB-3F89BC33D7AC}" type="datetime1">
              <a:rPr lang="en-US"/>
              <a:pPr>
                <a:defRPr/>
              </a:pPr>
              <a:t>12/4/2017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3E2D9F26-5284-4685-8315-76378A360AB6}" type="slidenum">
              <a:rPr lang="en-US"/>
              <a:pPr/>
              <a:t>‹#›</a:t>
            </a:fld>
            <a:endParaRPr lang="en-US"/>
          </a:p>
        </p:txBody>
      </p:sp>
    </p:spTree>
    <p:extLst>
      <p:ext uri="{BB962C8B-B14F-4D97-AF65-F5344CB8AC3E}">
        <p14:creationId xmlns:p14="http://schemas.microsoft.com/office/powerpoint/2010/main" val="58661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D4EC73-8AFF-420A-BE2A-3CC2B827EB9B}" type="datetime1">
              <a:rPr lang="en-US"/>
              <a:pPr>
                <a:defRPr/>
              </a:pPr>
              <a:t>12/4/2017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4BC9BC3-AF69-4892-982D-A5EA818B0001}" type="slidenum">
              <a:rPr lang="en-US"/>
              <a:pPr/>
              <a:t>‹#›</a:t>
            </a:fld>
            <a:endParaRPr lang="en-US"/>
          </a:p>
        </p:txBody>
      </p:sp>
    </p:spTree>
    <p:extLst>
      <p:ext uri="{BB962C8B-B14F-4D97-AF65-F5344CB8AC3E}">
        <p14:creationId xmlns:p14="http://schemas.microsoft.com/office/powerpoint/2010/main" val="181701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B02339-5E93-4281-AE77-7A3A74460EB9}" type="datetime1">
              <a:rPr lang="en-US"/>
              <a:pPr>
                <a:defRPr/>
              </a:pPr>
              <a:t>12/4/2017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D8F4C72-67DC-4571-AA41-A964AD665FB3}" type="slidenum">
              <a:rPr lang="en-US"/>
              <a:pPr/>
              <a:t>‹#›</a:t>
            </a:fld>
            <a:endParaRPr lang="en-US"/>
          </a:p>
        </p:txBody>
      </p:sp>
    </p:spTree>
    <p:extLst>
      <p:ext uri="{BB962C8B-B14F-4D97-AF65-F5344CB8AC3E}">
        <p14:creationId xmlns:p14="http://schemas.microsoft.com/office/powerpoint/2010/main" val="105902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06F7B6-938D-4DAE-92DB-48714B26034F}" type="datetime1">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0010F97-89A4-4759-A61C-E369DF2DA72F}" type="slidenum">
              <a:rPr lang="en-US"/>
              <a:pPr/>
              <a:t>‹#›</a:t>
            </a:fld>
            <a:endParaRPr lang="en-US"/>
          </a:p>
        </p:txBody>
      </p:sp>
    </p:spTree>
    <p:extLst>
      <p:ext uri="{BB962C8B-B14F-4D97-AF65-F5344CB8AC3E}">
        <p14:creationId xmlns:p14="http://schemas.microsoft.com/office/powerpoint/2010/main" val="96103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CAF244-D397-41E1-8F39-795A99A612FB}" type="datetime1">
              <a:rPr lang="en-US"/>
              <a:pPr>
                <a:defRPr/>
              </a:pPr>
              <a:t>12/4/2017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54EB85D-3106-4F75-A34C-99F2CE67B564}" type="slidenum">
              <a:rPr lang="en-US"/>
              <a:pPr/>
              <a:t>‹#›</a:t>
            </a:fld>
            <a:endParaRPr lang="en-US"/>
          </a:p>
        </p:txBody>
      </p:sp>
    </p:spTree>
    <p:extLst>
      <p:ext uri="{BB962C8B-B14F-4D97-AF65-F5344CB8AC3E}">
        <p14:creationId xmlns:p14="http://schemas.microsoft.com/office/powerpoint/2010/main" val="344558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7F9DE4-D3E5-432E-93E8-BCD0F4A93079}" type="datetime1">
              <a:rPr lang="en-US"/>
              <a:pPr>
                <a:defRPr/>
              </a:pPr>
              <a:t>12/4/2017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C74A702E-4443-4AF9-8B62-5B88AAE9C7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22625" y="3524071"/>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dirty="0" smtClean="0">
                <a:solidFill>
                  <a:schemeClr val="bg1"/>
                </a:solidFill>
              </a:rPr>
              <a:t>REVIEW</a:t>
            </a:r>
            <a:endParaRPr lang="en-US" b="1" dirty="0">
              <a:solidFill>
                <a:schemeClr val="bg1"/>
              </a:solidFill>
            </a:endParaRPr>
          </a:p>
          <a:p>
            <a:pPr algn="ctr" eaLnBrk="1" hangingPunct="1"/>
            <a:r>
              <a:rPr lang="en-US" b="1" dirty="0" smtClean="0">
                <a:solidFill>
                  <a:schemeClr val="bg1"/>
                </a:solidFill>
              </a:rPr>
              <a:t>PERTEMUAN-7</a:t>
            </a:r>
            <a:endParaRPr lang="en-US" b="1" dirty="0">
              <a:solidFill>
                <a:schemeClr val="bg1"/>
              </a:solidFill>
            </a:endParaRPr>
          </a:p>
          <a:p>
            <a:pPr algn="ctr" eaLnBrk="1" hangingPunct="1"/>
            <a:r>
              <a:rPr lang="en-US" b="1" dirty="0">
                <a:solidFill>
                  <a:schemeClr val="bg1"/>
                </a:solidFill>
              </a:rPr>
              <a:t>NOVIANDI</a:t>
            </a:r>
          </a:p>
          <a:p>
            <a:pPr algn="ctr" eaLnBrk="1" hangingPunct="1"/>
            <a:r>
              <a:rPr lang="en-US" b="1" dirty="0">
                <a:solidFill>
                  <a:schemeClr val="bg1"/>
                </a:solidFill>
              </a:rPr>
              <a:t>PRODI MIK | FAKULTAS ILMU-ILMU </a:t>
            </a:r>
            <a:r>
              <a:rPr lang="en-US" b="1" dirty="0" smtClean="0">
                <a:solidFill>
                  <a:schemeClr val="bg1"/>
                </a:solidFill>
              </a:rPr>
              <a:t>KESEHATAN</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a:t>
            </a:r>
            <a:r>
              <a:rPr lang="en-US" b="1" dirty="0" smtClean="0">
                <a:solidFill>
                  <a:schemeClr val="bg1"/>
                </a:solidFill>
                <a:cs typeface="Arial" panose="020B0604020202020204" pitchFamily="34" charset="0"/>
              </a:rPr>
              <a:t>0’an</a:t>
            </a:r>
            <a:endParaRPr lang="en-US" b="1" dirty="0">
              <a:solidFill>
                <a:schemeClr val="bg1"/>
              </a:solidFill>
              <a:cs typeface="Arial" panose="020B0604020202020204" pitchFamily="34" charset="0"/>
            </a:endParaRPr>
          </a:p>
        </p:txBody>
      </p:sp>
      <p:sp>
        <p:nvSpPr>
          <p:cNvPr id="9" name="Title 5"/>
          <p:cNvSpPr>
            <a:spLocks noGrp="1"/>
          </p:cNvSpPr>
          <p:nvPr>
            <p:ph type="title"/>
          </p:nvPr>
        </p:nvSpPr>
        <p:spPr>
          <a:xfrm>
            <a:off x="304800" y="3048000"/>
            <a:ext cx="2514600" cy="457200"/>
          </a:xfrm>
        </p:spPr>
        <p:style>
          <a:lnRef idx="0">
            <a:schemeClr val="accent2"/>
          </a:lnRef>
          <a:fillRef idx="3">
            <a:schemeClr val="accent2"/>
          </a:fillRef>
          <a:effectRef idx="3">
            <a:schemeClr val="accent2"/>
          </a:effectRef>
          <a:fontRef idx="minor">
            <a:schemeClr val="lt1"/>
          </a:fontRef>
        </p:style>
        <p:txBody>
          <a:bodyPr/>
          <a:lstStyle/>
          <a:p>
            <a:pPr>
              <a:spcBef>
                <a:spcPct val="50000"/>
              </a:spcBef>
            </a:pPr>
            <a:r>
              <a:rPr lang="en-US" sz="2200" dirty="0" smtClean="0">
                <a:latin typeface="Arial" panose="020B0604020202020204" pitchFamily="34" charset="0"/>
                <a:cs typeface="Arial" panose="020B0604020202020204" pitchFamily="34" charset="0"/>
              </a:rPr>
              <a:t>Data </a:t>
            </a:r>
            <a:r>
              <a:rPr lang="en-US" sz="2200" dirty="0" err="1" smtClean="0">
                <a:latin typeface="Arial" panose="020B0604020202020204" pitchFamily="34" charset="0"/>
                <a:cs typeface="Arial" panose="020B0604020202020204" pitchFamily="34" charset="0"/>
              </a:rPr>
              <a:t>Demografi</a:t>
            </a:r>
            <a:endParaRPr lang="en-US" sz="2200" dirty="0" smtClean="0">
              <a:latin typeface="Arial" panose="020B0604020202020204" pitchFamily="34" charset="0"/>
              <a:cs typeface="Arial" panose="020B0604020202020204" pitchFamily="34" charset="0"/>
            </a:endParaRPr>
          </a:p>
        </p:txBody>
      </p:sp>
      <p:sp>
        <p:nvSpPr>
          <p:cNvPr id="2" name="Rectangular Callout 1"/>
          <p:cNvSpPr/>
          <p:nvPr/>
        </p:nvSpPr>
        <p:spPr>
          <a:xfrm>
            <a:off x="4343400" y="1676400"/>
            <a:ext cx="3810000" cy="3886200"/>
          </a:xfrm>
          <a:prstGeom prst="wedgeRectCallout">
            <a:avLst>
              <a:gd name="adj1" fmla="val -87233"/>
              <a:gd name="adj2" fmla="val -7074"/>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marL="342900" indent="-342900">
              <a:buAutoNum type="arabicPeriod"/>
            </a:pPr>
            <a:r>
              <a:rPr lang="en-US" dirty="0" err="1" smtClean="0">
                <a:latin typeface="Arial" panose="020B0604020202020204" pitchFamily="34" charset="0"/>
                <a:cs typeface="Arial" panose="020B0604020202020204" pitchFamily="34" charset="0"/>
              </a:rPr>
              <a:t>Nama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lengkap</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Nomor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rekam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kesehatan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pasien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atau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nomor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identitas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pasien</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Alamat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lengkap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pasien</a:t>
            </a:r>
            <a:r>
              <a:rPr lang="en-US" dirty="0" smtClean="0">
                <a:latin typeface="Arial" panose="020B0604020202020204" pitchFamily="34" charset="0"/>
                <a:cs typeface="Arial" panose="020B0604020202020204" pitchFamily="34" charset="0"/>
              </a:rPr>
              <a:t> </a:t>
            </a:r>
          </a:p>
          <a:p>
            <a:pPr marL="342900" indent="-342900">
              <a:buAutoNum type="arabicPeriod"/>
            </a:pPr>
            <a:r>
              <a:rPr lang="en-US" dirty="0" err="1" smtClean="0">
                <a:latin typeface="Arial" panose="020B0604020202020204" pitchFamily="34" charset="0"/>
                <a:cs typeface="Arial" panose="020B0604020202020204" pitchFamily="34" charset="0"/>
              </a:rPr>
              <a:t>Tanggal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lahir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pasien</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Jenis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kelamin</a:t>
            </a:r>
            <a:r>
              <a:rPr lang="en-US" dirty="0" smtClean="0">
                <a:latin typeface="Arial" panose="020B0604020202020204" pitchFamily="34" charset="0"/>
                <a:cs typeface="Arial" panose="020B0604020202020204" pitchFamily="34" charset="0"/>
              </a:rPr>
              <a:t> </a:t>
            </a:r>
          </a:p>
          <a:p>
            <a:pPr marL="342900" indent="-342900">
              <a:buAutoNum type="arabicPeriod"/>
            </a:pPr>
            <a:r>
              <a:rPr lang="en-US" dirty="0" smtClean="0">
                <a:latin typeface="Arial" panose="020B0604020202020204" pitchFamily="34" charset="0"/>
                <a:cs typeface="Arial" panose="020B0604020202020204" pitchFamily="34" charset="0"/>
              </a:rPr>
              <a:t>Status </a:t>
            </a:r>
            <a:r>
              <a:rPr lang="en-US" dirty="0" err="1" smtClean="0">
                <a:latin typeface="Arial" panose="020B0604020202020204" pitchFamily="34" charset="0"/>
                <a:cs typeface="Arial" panose="020B0604020202020204" pitchFamily="34" charset="0"/>
              </a:rPr>
              <a:t>pernikahan</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Nama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alamat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keluarga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terdekat</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Tanggal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waktu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terdaftar</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Nama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rumah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sakit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451474"/>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a:t>
            </a:r>
            <a:r>
              <a:rPr lang="en-US" b="1" dirty="0" smtClean="0">
                <a:solidFill>
                  <a:schemeClr val="bg1"/>
                </a:solidFill>
                <a:cs typeface="Arial" panose="020B0604020202020204" pitchFamily="34" charset="0"/>
              </a:rPr>
              <a:t>0’an</a:t>
            </a:r>
            <a:endParaRPr lang="en-US" b="1" dirty="0">
              <a:solidFill>
                <a:schemeClr val="bg1"/>
              </a:solidFill>
              <a:cs typeface="Arial" panose="020B0604020202020204" pitchFamily="34" charset="0"/>
            </a:endParaRPr>
          </a:p>
        </p:txBody>
      </p:sp>
      <p:sp>
        <p:nvSpPr>
          <p:cNvPr id="7" name="Title 5"/>
          <p:cNvSpPr>
            <a:spLocks noGrp="1"/>
          </p:cNvSpPr>
          <p:nvPr>
            <p:ph type="title"/>
          </p:nvPr>
        </p:nvSpPr>
        <p:spPr>
          <a:xfrm>
            <a:off x="3328987" y="914400"/>
            <a:ext cx="2514600" cy="457200"/>
          </a:xfrm>
        </p:spPr>
        <p:style>
          <a:lnRef idx="0">
            <a:schemeClr val="accent2"/>
          </a:lnRef>
          <a:fillRef idx="3">
            <a:schemeClr val="accent2"/>
          </a:fillRef>
          <a:effectRef idx="3">
            <a:schemeClr val="accent2"/>
          </a:effectRef>
          <a:fontRef idx="minor">
            <a:schemeClr val="lt1"/>
          </a:fontRef>
        </p:style>
        <p:txBody>
          <a:bodyPr/>
          <a:lstStyle/>
          <a:p>
            <a:pPr>
              <a:spcBef>
                <a:spcPct val="50000"/>
              </a:spcBef>
            </a:pPr>
            <a:r>
              <a:rPr lang="en-US" sz="2000" dirty="0" smtClean="0">
                <a:latin typeface="Arial" panose="020B0604020202020204" pitchFamily="34" charset="0"/>
                <a:cs typeface="Arial" panose="020B0604020202020204" pitchFamily="34" charset="0"/>
              </a:rPr>
              <a:t>Data </a:t>
            </a:r>
            <a:r>
              <a:rPr lang="en-US" sz="2000" dirty="0" err="1" smtClean="0">
                <a:latin typeface="Arial" panose="020B0604020202020204" pitchFamily="34" charset="0"/>
                <a:cs typeface="Arial" panose="020B0604020202020204" pitchFamily="34" charset="0"/>
              </a:rPr>
              <a:t>Administratif</a:t>
            </a:r>
            <a:endParaRPr lang="en-US" sz="2000" dirty="0" smtClean="0">
              <a:latin typeface="Arial" panose="020B0604020202020204" pitchFamily="34" charset="0"/>
              <a:cs typeface="Arial" panose="020B0604020202020204" pitchFamily="34" charset="0"/>
            </a:endParaRPr>
          </a:p>
        </p:txBody>
      </p:sp>
      <p:sp>
        <p:nvSpPr>
          <p:cNvPr id="4" name="Rounded Rectangle 3"/>
          <p:cNvSpPr/>
          <p:nvPr/>
        </p:nvSpPr>
        <p:spPr>
          <a:xfrm>
            <a:off x="738187" y="1752600"/>
            <a:ext cx="7696200" cy="426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marL="342900" indent="-342900">
              <a:buAutoNum type="arabicPeriod"/>
            </a:pPr>
            <a:r>
              <a:rPr lang="en-US" dirty="0" err="1" smtClean="0">
                <a:latin typeface="Arial" panose="020B0604020202020204" pitchFamily="34" charset="0"/>
                <a:cs typeface="Arial" panose="020B0604020202020204" pitchFamily="34" charset="0"/>
              </a:rPr>
              <a:t>Lembaran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pengesahan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untuk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melepaskan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informasi</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Formulir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pengesahan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otorisasi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pelaksanaan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pelayanan</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Beberapa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formulir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pemberian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izin</a:t>
            </a:r>
            <a:r>
              <a:rPr lang="en-US" dirty="0" smtClean="0">
                <a:latin typeface="Arial" panose="020B0604020202020204" pitchFamily="34" charset="0"/>
                <a:cs typeface="Arial" panose="020B0604020202020204" pitchFamily="34" charset="0"/>
              </a:rPr>
              <a:t> </a:t>
            </a:r>
          </a:p>
          <a:p>
            <a:pPr marL="342900" indent="-342900">
              <a:buAutoNum type="arabicPeriod"/>
            </a:pPr>
            <a:r>
              <a:rPr lang="en-US" dirty="0" err="1" smtClean="0">
                <a:latin typeface="Arial" panose="020B0604020202020204" pitchFamily="34" charset="0"/>
                <a:cs typeface="Arial" panose="020B0604020202020204" pitchFamily="34" charset="0"/>
              </a:rPr>
              <a:t>Lembar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hak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kuasa</a:t>
            </a:r>
            <a:r>
              <a:rPr lang="en-US" dirty="0" smtClean="0">
                <a:latin typeface="Arial" panose="020B0604020202020204" pitchFamily="34" charset="0"/>
                <a:cs typeface="Arial" panose="020B0604020202020204" pitchFamily="34" charset="0"/>
              </a:rPr>
              <a:t> </a:t>
            </a:r>
          </a:p>
          <a:p>
            <a:pPr marL="342900" indent="-342900">
              <a:buAutoNum type="arabicPeriod"/>
            </a:pPr>
            <a:r>
              <a:rPr lang="en-US" dirty="0" err="1" smtClean="0">
                <a:latin typeface="Arial" panose="020B0604020202020204" pitchFamily="34" charset="0"/>
                <a:cs typeface="Arial" panose="020B0604020202020204" pitchFamily="34" charset="0"/>
              </a:rPr>
              <a:t>Lembar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pulang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paksa</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Sertifikat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kelahiran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atau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kematian</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Formulir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pembebasan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sarana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pelayanan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kesehatan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dari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tuntutan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kehilangan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atau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kerusakan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barang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pribadi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pasien</a:t>
            </a:r>
            <a:r>
              <a:rPr lang="en-US" dirty="0" smtClean="0">
                <a:latin typeface="Arial" panose="020B0604020202020204" pitchFamily="34" charset="0"/>
                <a:cs typeface="Arial" panose="020B0604020202020204" pitchFamily="34" charset="0"/>
              </a:rPr>
              <a:t> </a:t>
            </a:r>
          </a:p>
          <a:p>
            <a:pPr marL="342900" indent="-342900">
              <a:buAutoNum type="arabicPeriod"/>
            </a:pPr>
            <a:r>
              <a:rPr lang="en-US" dirty="0" err="1" smtClean="0">
                <a:latin typeface="Arial" panose="020B0604020202020204" pitchFamily="34" charset="0"/>
                <a:cs typeface="Arial" panose="020B0604020202020204" pitchFamily="34" charset="0"/>
              </a:rPr>
              <a:t>Korespondensi</a:t>
            </a:r>
            <a:r>
              <a:rPr lang="en-US" dirty="0" smtClean="0">
                <a:latin typeface="Arial" panose="020B0604020202020204" pitchFamily="34" charset="0"/>
                <a:cs typeface="Arial" panose="020B0604020202020204" pitchFamily="34" charset="0"/>
              </a:rPr>
              <a:t> yang </a:t>
            </a:r>
            <a:r>
              <a:rPr lang="en-US" dirty="0" err="1" smtClean="0">
                <a:latin typeface="Arial" panose="020B0604020202020204" pitchFamily="34" charset="0"/>
                <a:cs typeface="Arial" panose="020B0604020202020204" pitchFamily="34" charset="0"/>
              </a:rPr>
              <a:t>berkaitan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dengan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permintaan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rekaman</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Kejadian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tentang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riwayat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atau</a:t>
            </a:r>
            <a:r>
              <a:rPr lang="en-US" dirty="0" smtClean="0">
                <a:latin typeface="Arial" panose="020B0604020202020204" pitchFamily="34" charset="0"/>
                <a:cs typeface="Arial" panose="020B0604020202020204" pitchFamily="34" charset="0"/>
              </a:rPr>
              <a:t> audit </a:t>
            </a:r>
          </a:p>
          <a:p>
            <a:pPr marL="342900" indent="-342900">
              <a:buAutoNum type="arabicPeriod"/>
            </a:pPr>
            <a:r>
              <a:rPr lang="en-US" dirty="0" err="1" smtClean="0">
                <a:latin typeface="Arial" panose="020B0604020202020204" pitchFamily="34" charset="0"/>
                <a:cs typeface="Arial" panose="020B0604020202020204" pitchFamily="34" charset="0"/>
              </a:rPr>
              <a:t>Klaim</a:t>
            </a:r>
            <a:r>
              <a:rPr lang="en-US" dirty="0" smtClean="0">
                <a:latin typeface="Arial" panose="020B0604020202020204" pitchFamily="34" charset="0"/>
                <a:cs typeface="Arial" panose="020B0604020202020204" pitchFamily="34" charset="0"/>
              </a:rPr>
              <a:t> yang </a:t>
            </a:r>
            <a:r>
              <a:rPr lang="en-US" dirty="0" err="1" smtClean="0">
                <a:latin typeface="Arial" panose="020B0604020202020204" pitchFamily="34" charset="0"/>
                <a:cs typeface="Arial" panose="020B0604020202020204" pitchFamily="34" charset="0"/>
              </a:rPr>
              <a:t>dapat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dihubungkan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dengan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pasien</a:t>
            </a:r>
            <a:r>
              <a:rPr lang="en-US" dirty="0" smtClean="0">
                <a:latin typeface="Arial" panose="020B0604020202020204" pitchFamily="34" charset="0"/>
                <a:cs typeface="Arial" panose="020B0604020202020204" pitchFamily="34" charset="0"/>
              </a:rPr>
              <a:t> </a:t>
            </a:r>
          </a:p>
          <a:p>
            <a:pPr marL="342900" indent="-342900">
              <a:buAutoNum type="arabicPeriod"/>
            </a:pPr>
            <a:r>
              <a:rPr lang="en-US" dirty="0" err="1" smtClean="0">
                <a:latin typeface="Arial" panose="020B0604020202020204" pitchFamily="34" charset="0"/>
                <a:cs typeface="Arial" panose="020B0604020202020204" pitchFamily="34" charset="0"/>
              </a:rPr>
              <a:t>Menelaah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kualitas</a:t>
            </a:r>
            <a:r>
              <a:rPr lang="en-US" dirty="0" smtClean="0">
                <a:latin typeface="Arial" panose="020B0604020202020204" pitchFamily="34" charset="0"/>
                <a:cs typeface="Arial" panose="020B0604020202020204" pitchFamily="34" charset="0"/>
              </a:rPr>
              <a:t> data yang </a:t>
            </a:r>
            <a:r>
              <a:rPr lang="en-US" dirty="0" err="1" smtClean="0">
                <a:latin typeface="Arial" panose="020B0604020202020204" pitchFamily="34" charset="0"/>
                <a:cs typeface="Arial" panose="020B0604020202020204" pitchFamily="34" charset="0"/>
              </a:rPr>
              <a:t>dapat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dihubungkan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dengan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pasien</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Tanda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identitas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pasien</a:t>
            </a:r>
            <a:endParaRPr lang="en-US" dirty="0" smtClean="0">
              <a:latin typeface="Arial" panose="020B0604020202020204" pitchFamily="34" charset="0"/>
              <a:cs typeface="Arial" panose="020B0604020202020204" pitchFamily="34" charset="0"/>
            </a:endParaRPr>
          </a:p>
          <a:p>
            <a:pPr marL="342900" indent="-342900">
              <a:buAutoNum type="arabicPeriod"/>
            </a:pPr>
            <a:r>
              <a:rPr lang="en-US" dirty="0" err="1" smtClean="0">
                <a:latin typeface="Arial" panose="020B0604020202020204" pitchFamily="34" charset="0"/>
                <a:cs typeface="Arial" panose="020B0604020202020204" pitchFamily="34" charset="0"/>
              </a:rPr>
              <a:t>Protokol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klinis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jalur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klinis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pedoman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praktik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pengetahuan</a:t>
            </a:r>
            <a:r>
              <a:rPr lang="en-US" dirty="0" smtClean="0">
                <a:latin typeface="Arial" panose="020B0604020202020204" pitchFamily="34" charset="0"/>
                <a:cs typeface="Arial" panose="020B0604020202020204" pitchFamily="34" charset="0"/>
              </a:rPr>
              <a:t> lain</a:t>
            </a:r>
          </a:p>
          <a:p>
            <a:pPr marL="342900" indent="-342900">
              <a:buAutoNum type="arabicPeriod"/>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57236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5257800" y="3347404"/>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a:t>
            </a:r>
            <a:r>
              <a:rPr lang="en-US" b="1" dirty="0" smtClean="0">
                <a:solidFill>
                  <a:schemeClr val="bg1"/>
                </a:solidFill>
                <a:cs typeface="Arial" panose="020B0604020202020204" pitchFamily="34" charset="0"/>
              </a:rPr>
              <a:t>0’an</a:t>
            </a:r>
            <a:endParaRPr lang="en-US" b="1" dirty="0">
              <a:solidFill>
                <a:schemeClr val="bg1"/>
              </a:solidFill>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67297">
            <a:off x="1905000" y="2045985"/>
            <a:ext cx="2009401" cy="26028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4419600" y="2438400"/>
            <a:ext cx="2611612" cy="142032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marL="342900" indent="-342900">
              <a:lnSpc>
                <a:spcPct val="150000"/>
              </a:lnSpc>
              <a:buAutoNum type="arabicPeriod"/>
            </a:pPr>
            <a:r>
              <a:rPr lang="en-US" sz="2000" dirty="0" smtClean="0">
                <a:latin typeface="Arial" panose="020B0604020202020204" pitchFamily="34" charset="0"/>
                <a:cs typeface="Arial" panose="020B0604020202020204" pitchFamily="34" charset="0"/>
              </a:rPr>
              <a:t>Data </a:t>
            </a:r>
            <a:r>
              <a:rPr lang="en-US" sz="2000" dirty="0" err="1" smtClean="0">
                <a:latin typeface="Arial" panose="020B0604020202020204" pitchFamily="34" charset="0"/>
                <a:cs typeface="Arial" panose="020B0604020202020204" pitchFamily="34" charset="0"/>
              </a:rPr>
              <a:t>pemeriksaan</a:t>
            </a:r>
            <a:endParaRPr lang="en-US" sz="2000" dirty="0" smtClean="0">
              <a:latin typeface="Arial" panose="020B0604020202020204" pitchFamily="34" charset="0"/>
              <a:cs typeface="Arial" panose="020B0604020202020204" pitchFamily="34" charset="0"/>
            </a:endParaRPr>
          </a:p>
          <a:p>
            <a:pPr marL="342900" indent="-342900">
              <a:lnSpc>
                <a:spcPct val="150000"/>
              </a:lnSpc>
              <a:buAutoNum type="arabicPeriod"/>
            </a:pPr>
            <a:r>
              <a:rPr lang="en-US" sz="2000" dirty="0" smtClean="0">
                <a:latin typeface="Arial" panose="020B0604020202020204" pitchFamily="34" charset="0"/>
                <a:cs typeface="Arial" panose="020B0604020202020204" pitchFamily="34" charset="0"/>
              </a:rPr>
              <a:t>Data </a:t>
            </a:r>
            <a:r>
              <a:rPr lang="en-US" sz="2000" dirty="0" err="1" smtClean="0">
                <a:latin typeface="Arial" panose="020B0604020202020204" pitchFamily="34" charset="0"/>
                <a:cs typeface="Arial" panose="020B0604020202020204" pitchFamily="34" charset="0"/>
              </a:rPr>
              <a:t>pengobatan</a:t>
            </a:r>
            <a:endParaRPr lang="en-US" sz="2000" dirty="0" smtClean="0">
              <a:latin typeface="Arial" panose="020B0604020202020204" pitchFamily="34" charset="0"/>
              <a:cs typeface="Arial" panose="020B0604020202020204" pitchFamily="34" charset="0"/>
            </a:endParaRPr>
          </a:p>
          <a:p>
            <a:pPr marL="342900" indent="-342900">
              <a:lnSpc>
                <a:spcPct val="150000"/>
              </a:lnSpc>
              <a:buAutoNum type="arabicPeriod"/>
            </a:pPr>
            <a:r>
              <a:rPr lang="en-US" sz="2000" dirty="0" smtClean="0">
                <a:latin typeface="Arial" panose="020B0604020202020204" pitchFamily="34" charset="0"/>
                <a:cs typeface="Arial" panose="020B0604020202020204" pitchFamily="34" charset="0"/>
              </a:rPr>
              <a:t>Data </a:t>
            </a:r>
            <a:r>
              <a:rPr lang="en-US" sz="2000" dirty="0" err="1" smtClean="0">
                <a:latin typeface="Arial" panose="020B0604020202020204" pitchFamily="34" charset="0"/>
                <a:cs typeface="Arial" panose="020B0604020202020204" pitchFamily="34" charset="0"/>
              </a:rPr>
              <a:t>perawatan</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3733800" y="980673"/>
            <a:ext cx="1713931" cy="477054"/>
          </a:xfrm>
          <a:prstGeom prst="rect">
            <a:avLst/>
          </a:prstGeom>
          <a:noFill/>
        </p:spPr>
        <p:txBody>
          <a:bodyPr wrap="none" rtlCol="0">
            <a:spAutoFit/>
          </a:bodyPr>
          <a:lstStyle/>
          <a:p>
            <a:r>
              <a:rPr lang="en-US" sz="2500" dirty="0" smtClean="0"/>
              <a:t>Data </a:t>
            </a:r>
            <a:r>
              <a:rPr lang="en-US" sz="2500" dirty="0" err="1" smtClean="0"/>
              <a:t>Klinis</a:t>
            </a:r>
            <a:endParaRPr lang="en-US" sz="2500" dirty="0"/>
          </a:p>
        </p:txBody>
      </p:sp>
    </p:spTree>
    <p:extLst>
      <p:ext uri="{BB962C8B-B14F-4D97-AF65-F5344CB8AC3E}">
        <p14:creationId xmlns:p14="http://schemas.microsoft.com/office/powerpoint/2010/main" val="283819106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471488" y="685800"/>
            <a:ext cx="8229600" cy="685800"/>
          </a:xfrm>
        </p:spPr>
        <p:txBody>
          <a:bodyPr/>
          <a:lstStyle/>
          <a:p>
            <a:pPr>
              <a:spcBef>
                <a:spcPct val="50000"/>
              </a:spcBef>
            </a:pPr>
            <a:r>
              <a:rPr lang="en-US" sz="3200" dirty="0" err="1" smtClean="0"/>
              <a:t>Definisi</a:t>
            </a:r>
            <a:r>
              <a:rPr lang="en-US" sz="3200" dirty="0" smtClean="0"/>
              <a:t> </a:t>
            </a:r>
            <a:r>
              <a:rPr lang="en-US" sz="3200" dirty="0" err="1" smtClean="0"/>
              <a:t>dan</a:t>
            </a:r>
            <a:r>
              <a:rPr lang="en-US" sz="3200" dirty="0" smtClean="0"/>
              <a:t> </a:t>
            </a:r>
            <a:r>
              <a:rPr lang="en-US" sz="3200" dirty="0" err="1" smtClean="0"/>
              <a:t>Istilah</a:t>
            </a:r>
            <a:r>
              <a:rPr lang="en-US" sz="3200" dirty="0" smtClean="0"/>
              <a:t> Key and Concept</a:t>
            </a:r>
            <a:endParaRPr lang="en-US" sz="3200" dirty="0" smtClean="0">
              <a:latin typeface="Arial" panose="020B0604020202020204" pitchFamily="34" charset="0"/>
              <a:cs typeface="Arial" panose="020B0604020202020204" pitchFamily="34" charset="0"/>
            </a:endParaRPr>
          </a:p>
        </p:txBody>
      </p:sp>
      <p:sp>
        <p:nvSpPr>
          <p:cNvPr id="8196" name="Content Placeholder 5"/>
          <p:cNvSpPr>
            <a:spLocks noGrp="1"/>
          </p:cNvSpPr>
          <p:nvPr>
            <p:ph idx="1"/>
          </p:nvPr>
        </p:nvSpPr>
        <p:spPr>
          <a:xfrm>
            <a:off x="471488" y="1417637"/>
            <a:ext cx="8229600" cy="4602163"/>
          </a:xfrm>
        </p:spPr>
        <p:txBody>
          <a:bodyPr/>
          <a:lstStyle/>
          <a:p>
            <a:pPr>
              <a:buFont typeface="Arial" charset="0"/>
              <a:buChar char="•"/>
              <a:defRPr/>
            </a:pPr>
            <a:r>
              <a:rPr lang="en-US" sz="2000" dirty="0" smtClean="0"/>
              <a:t>Ada </a:t>
            </a:r>
            <a:r>
              <a:rPr lang="en-US" sz="2000" dirty="0" err="1" smtClean="0"/>
              <a:t>banyak</a:t>
            </a:r>
            <a:r>
              <a:rPr lang="en-US" sz="2000" dirty="0" smtClean="0"/>
              <a:t> </a:t>
            </a:r>
            <a:r>
              <a:rPr lang="en-US" sz="2000" dirty="0" err="1" smtClean="0"/>
              <a:t>istilah</a:t>
            </a:r>
            <a:r>
              <a:rPr lang="en-US" sz="2000" dirty="0" smtClean="0"/>
              <a:t> </a:t>
            </a:r>
            <a:r>
              <a:rPr lang="en-US" sz="2000" dirty="0" err="1" smtClean="0"/>
              <a:t>dan</a:t>
            </a:r>
            <a:r>
              <a:rPr lang="en-US" sz="2000" dirty="0" smtClean="0"/>
              <a:t> </a:t>
            </a:r>
            <a:r>
              <a:rPr lang="en-US" sz="2000" dirty="0" err="1" smtClean="0"/>
              <a:t>konsep</a:t>
            </a:r>
            <a:r>
              <a:rPr lang="en-US" sz="2000" dirty="0" smtClean="0"/>
              <a:t> </a:t>
            </a:r>
            <a:r>
              <a:rPr lang="en-US" sz="2000" dirty="0" err="1" smtClean="0"/>
              <a:t>akan</a:t>
            </a:r>
            <a:r>
              <a:rPr lang="en-US" sz="2000" dirty="0" smtClean="0"/>
              <a:t> </a:t>
            </a:r>
            <a:r>
              <a:rPr lang="en-US" sz="2000" dirty="0" err="1" smtClean="0"/>
              <a:t>diperkenalkan</a:t>
            </a:r>
            <a:r>
              <a:rPr lang="en-US" sz="2000" dirty="0" smtClean="0"/>
              <a:t> </a:t>
            </a:r>
            <a:r>
              <a:rPr lang="en-US" sz="2000" dirty="0" err="1" smtClean="0"/>
              <a:t>dan</a:t>
            </a:r>
            <a:r>
              <a:rPr lang="en-US" sz="2000" dirty="0" smtClean="0"/>
              <a:t> </a:t>
            </a:r>
            <a:r>
              <a:rPr lang="en-US" sz="2000" dirty="0" err="1" smtClean="0"/>
              <a:t>didefinisikan</a:t>
            </a:r>
            <a:r>
              <a:rPr lang="en-US" sz="2000" dirty="0" smtClean="0"/>
              <a:t>. Di </a:t>
            </a:r>
            <a:r>
              <a:rPr lang="en-US" sz="2000" dirty="0" err="1" smtClean="0"/>
              <a:t>bagian</a:t>
            </a:r>
            <a:r>
              <a:rPr lang="en-US" sz="2000" dirty="0" smtClean="0"/>
              <a:t> </a:t>
            </a:r>
            <a:r>
              <a:rPr lang="en-US" sz="2000" dirty="0" err="1" smtClean="0"/>
              <a:t>ini</a:t>
            </a:r>
            <a:r>
              <a:rPr lang="en-US" sz="2000" dirty="0" smtClean="0"/>
              <a:t>, </a:t>
            </a:r>
            <a:r>
              <a:rPr lang="en-US" sz="2000" dirty="0" err="1" smtClean="0"/>
              <a:t>dua</a:t>
            </a:r>
            <a:r>
              <a:rPr lang="en-US" sz="2000" dirty="0" smtClean="0"/>
              <a:t> </a:t>
            </a:r>
            <a:r>
              <a:rPr lang="en-US" sz="2000" dirty="0" err="1" smtClean="0"/>
              <a:t>istilah</a:t>
            </a:r>
            <a:r>
              <a:rPr lang="en-US" sz="2000" dirty="0" smtClean="0"/>
              <a:t> yang </a:t>
            </a:r>
            <a:r>
              <a:rPr lang="en-US" sz="2000" dirty="0" err="1" smtClean="0"/>
              <a:t>akan</a:t>
            </a:r>
            <a:r>
              <a:rPr lang="en-US" sz="2000" dirty="0" smtClean="0"/>
              <a:t> </a:t>
            </a:r>
            <a:r>
              <a:rPr lang="en-US" sz="2000" dirty="0" err="1" smtClean="0"/>
              <a:t>diperkenalkan</a:t>
            </a:r>
            <a:r>
              <a:rPr lang="en-US" sz="2000" dirty="0" smtClean="0"/>
              <a:t> </a:t>
            </a:r>
            <a:r>
              <a:rPr lang="en-US" sz="2000" dirty="0" err="1" smtClean="0"/>
              <a:t>dan</a:t>
            </a:r>
            <a:r>
              <a:rPr lang="en-US" sz="2000" dirty="0" smtClean="0"/>
              <a:t> </a:t>
            </a:r>
            <a:r>
              <a:rPr lang="en-US" sz="2000" dirty="0" err="1" smtClean="0"/>
              <a:t>didefiniskan</a:t>
            </a:r>
            <a:r>
              <a:rPr lang="en-US" sz="2000" dirty="0" smtClean="0"/>
              <a:t> </a:t>
            </a:r>
            <a:r>
              <a:rPr lang="en-US" sz="2000" dirty="0" err="1" smtClean="0"/>
              <a:t>adalah</a:t>
            </a:r>
            <a:r>
              <a:rPr lang="en-US" sz="2000" dirty="0" smtClean="0"/>
              <a:t>, </a:t>
            </a:r>
          </a:p>
          <a:p>
            <a:pPr marL="0" indent="0" algn="ctr">
              <a:buFont typeface="Arial" charset="0"/>
              <a:buNone/>
              <a:defRPr/>
            </a:pPr>
            <a:r>
              <a:rPr lang="en-US" sz="2000" b="1" i="1" dirty="0" smtClean="0"/>
              <a:t>“</a:t>
            </a:r>
            <a:r>
              <a:rPr lang="en-US" sz="2000" b="1" i="1" dirty="0" err="1" smtClean="0"/>
              <a:t>kesesuaian</a:t>
            </a:r>
            <a:r>
              <a:rPr lang="en-US" sz="2000" b="1" i="1" dirty="0" smtClean="0"/>
              <a:t>” </a:t>
            </a:r>
            <a:r>
              <a:rPr lang="en-US" sz="2000" b="1" i="1" dirty="0" err="1" smtClean="0"/>
              <a:t>dan</a:t>
            </a:r>
            <a:r>
              <a:rPr lang="en-US" sz="2000" b="1" i="1" dirty="0" smtClean="0"/>
              <a:t> “</a:t>
            </a:r>
            <a:r>
              <a:rPr lang="en-US" sz="2000" b="1" i="1" dirty="0" err="1" smtClean="0"/>
              <a:t>interoperabilitas</a:t>
            </a:r>
            <a:r>
              <a:rPr lang="en-US" sz="2000" b="1" i="1" dirty="0" smtClean="0"/>
              <a:t>”,</a:t>
            </a:r>
          </a:p>
          <a:p>
            <a:pPr algn="just">
              <a:buFont typeface="Arial" charset="0"/>
              <a:buChar char="•"/>
              <a:defRPr/>
            </a:pPr>
            <a:r>
              <a:rPr lang="en-US" sz="2000" dirty="0" err="1" smtClean="0"/>
              <a:t>Jika</a:t>
            </a:r>
            <a:r>
              <a:rPr lang="en-US" sz="2000" dirty="0" smtClean="0"/>
              <a:t> </a:t>
            </a:r>
            <a:r>
              <a:rPr lang="en-US" sz="2000" dirty="0" err="1" smtClean="0"/>
              <a:t>didefinisikan</a:t>
            </a:r>
            <a:r>
              <a:rPr lang="en-US" sz="2000" dirty="0" smtClean="0"/>
              <a:t>, </a:t>
            </a:r>
            <a:r>
              <a:rPr lang="en-US" sz="2000" dirty="0" err="1" smtClean="0"/>
              <a:t>Seringkali</a:t>
            </a:r>
            <a:r>
              <a:rPr lang="en-US" sz="2000" dirty="0" smtClean="0"/>
              <a:t> </a:t>
            </a:r>
            <a:r>
              <a:rPr lang="en-US" sz="2000" dirty="0" err="1" smtClean="0"/>
              <a:t>definisi</a:t>
            </a:r>
            <a:r>
              <a:rPr lang="en-US" sz="2000" dirty="0" smtClean="0"/>
              <a:t> </a:t>
            </a:r>
            <a:r>
              <a:rPr lang="en-US" sz="2000" dirty="0" err="1" smtClean="0"/>
              <a:t>dari</a:t>
            </a:r>
            <a:r>
              <a:rPr lang="en-US" sz="2000" dirty="0" smtClean="0"/>
              <a:t> </a:t>
            </a:r>
            <a:r>
              <a:rPr lang="en-US" sz="2000" dirty="0" err="1" smtClean="0"/>
              <a:t>istilah</a:t>
            </a:r>
            <a:r>
              <a:rPr lang="en-US" sz="2000" dirty="0" smtClean="0"/>
              <a:t> yang </a:t>
            </a:r>
            <a:r>
              <a:rPr lang="en-US" sz="2000" dirty="0" err="1" smtClean="0"/>
              <a:t>diberikan</a:t>
            </a:r>
            <a:r>
              <a:rPr lang="en-US" sz="2000" dirty="0" smtClean="0"/>
              <a:t> </a:t>
            </a:r>
            <a:r>
              <a:rPr lang="en-US" sz="2000" dirty="0" err="1" smtClean="0"/>
              <a:t>akan</a:t>
            </a:r>
            <a:r>
              <a:rPr lang="en-US" sz="2000" dirty="0" smtClean="0"/>
              <a:t> </a:t>
            </a:r>
            <a:r>
              <a:rPr lang="en-US" sz="2000" dirty="0" err="1" smtClean="0"/>
              <a:t>memiliki</a:t>
            </a:r>
            <a:r>
              <a:rPr lang="en-US" sz="2000" dirty="0" smtClean="0"/>
              <a:t> </a:t>
            </a:r>
            <a:r>
              <a:rPr lang="en-US" sz="2000" dirty="0" err="1" smtClean="0"/>
              <a:t>deskripsi</a:t>
            </a:r>
            <a:r>
              <a:rPr lang="en-US" sz="2000" dirty="0" smtClean="0"/>
              <a:t> yang </a:t>
            </a:r>
            <a:r>
              <a:rPr lang="en-US" sz="2000" dirty="0" err="1" smtClean="0"/>
              <a:t>mirip</a:t>
            </a:r>
            <a:r>
              <a:rPr lang="en-US" sz="2000" dirty="0" smtClean="0"/>
              <a:t> </a:t>
            </a:r>
            <a:r>
              <a:rPr lang="en-US" sz="2000" dirty="0" err="1" smtClean="0"/>
              <a:t>tetapi</a:t>
            </a:r>
            <a:r>
              <a:rPr lang="en-US" sz="2000" dirty="0" smtClean="0"/>
              <a:t> </a:t>
            </a:r>
            <a:r>
              <a:rPr lang="en-US" sz="2000" dirty="0" err="1" smtClean="0"/>
              <a:t>dengan</a:t>
            </a:r>
            <a:r>
              <a:rPr lang="en-US" sz="2000" dirty="0" smtClean="0"/>
              <a:t> </a:t>
            </a:r>
            <a:r>
              <a:rPr lang="en-US" sz="2000" dirty="0" err="1" smtClean="0"/>
              <a:t>sedikit</a:t>
            </a:r>
            <a:r>
              <a:rPr lang="en-US" sz="2000" dirty="0" smtClean="0"/>
              <a:t> </a:t>
            </a:r>
            <a:r>
              <a:rPr lang="en-US" sz="2000" dirty="0" err="1" smtClean="0"/>
              <a:t>perbedaan</a:t>
            </a:r>
            <a:r>
              <a:rPr lang="en-US" sz="2000" dirty="0" smtClean="0"/>
              <a:t>. </a:t>
            </a:r>
            <a:r>
              <a:rPr lang="en-US" sz="2000" dirty="0" err="1" smtClean="0"/>
              <a:t>Masalah</a:t>
            </a:r>
            <a:r>
              <a:rPr lang="en-US" sz="2000" dirty="0" smtClean="0"/>
              <a:t> </a:t>
            </a:r>
            <a:r>
              <a:rPr lang="en-US" sz="2000" dirty="0" err="1" smtClean="0"/>
              <a:t>ini</a:t>
            </a:r>
            <a:r>
              <a:rPr lang="en-US" sz="2000" dirty="0" smtClean="0"/>
              <a:t> </a:t>
            </a:r>
            <a:r>
              <a:rPr lang="en-US" sz="2000" dirty="0" err="1" smtClean="0"/>
              <a:t>tidak</a:t>
            </a:r>
            <a:r>
              <a:rPr lang="en-US" sz="2000" dirty="0" smtClean="0"/>
              <a:t> </a:t>
            </a:r>
            <a:r>
              <a:rPr lang="en-US" sz="2000" dirty="0" err="1" smtClean="0"/>
              <a:t>dapat</a:t>
            </a:r>
            <a:r>
              <a:rPr lang="en-US" sz="2000" dirty="0" smtClean="0"/>
              <a:t> </a:t>
            </a:r>
            <a:r>
              <a:rPr lang="en-US" sz="2000" dirty="0" err="1" smtClean="0"/>
              <a:t>dihindari</a:t>
            </a:r>
            <a:r>
              <a:rPr lang="en-US" sz="2000" dirty="0" smtClean="0"/>
              <a:t>; </a:t>
            </a:r>
            <a:r>
              <a:rPr lang="en-US" sz="2000" dirty="0" err="1" smtClean="0"/>
              <a:t>Namun</a:t>
            </a:r>
            <a:r>
              <a:rPr lang="en-US" sz="2000" dirty="0" smtClean="0"/>
              <a:t>, </a:t>
            </a:r>
            <a:r>
              <a:rPr lang="en-US" sz="2000" dirty="0" err="1" smtClean="0"/>
              <a:t>melalui</a:t>
            </a:r>
            <a:r>
              <a:rPr lang="en-US" sz="2000" dirty="0" smtClean="0"/>
              <a:t> </a:t>
            </a:r>
            <a:r>
              <a:rPr lang="en-US" sz="2000" dirty="0" err="1" smtClean="0"/>
              <a:t>penerapan</a:t>
            </a:r>
            <a:r>
              <a:rPr lang="en-US" sz="2000" dirty="0" smtClean="0"/>
              <a:t> </a:t>
            </a:r>
            <a:r>
              <a:rPr lang="en-US" sz="2000" dirty="0" err="1" smtClean="0"/>
              <a:t>perspektif</a:t>
            </a:r>
            <a:r>
              <a:rPr lang="en-US" sz="2000" dirty="0" smtClean="0"/>
              <a:t> yang </a:t>
            </a:r>
            <a:r>
              <a:rPr lang="en-US" sz="2000" dirty="0" err="1" smtClean="0"/>
              <a:t>berbeda</a:t>
            </a:r>
            <a:r>
              <a:rPr lang="en-US" sz="2000" dirty="0" smtClean="0"/>
              <a:t> </a:t>
            </a:r>
            <a:r>
              <a:rPr lang="en-US" sz="2000" dirty="0" err="1" smtClean="0"/>
              <a:t>selama</a:t>
            </a:r>
            <a:r>
              <a:rPr lang="en-US" sz="2000" dirty="0" smtClean="0"/>
              <a:t> </a:t>
            </a:r>
            <a:r>
              <a:rPr lang="en-US" sz="2000" dirty="0" err="1" smtClean="0"/>
              <a:t>analisis</a:t>
            </a:r>
            <a:r>
              <a:rPr lang="en-US" sz="2000" dirty="0" smtClean="0"/>
              <a:t>, </a:t>
            </a:r>
            <a:r>
              <a:rPr lang="en-US" sz="2000" dirty="0" err="1" smtClean="0"/>
              <a:t>arti</a:t>
            </a:r>
            <a:r>
              <a:rPr lang="en-US" sz="2000" dirty="0" smtClean="0"/>
              <a:t> </a:t>
            </a:r>
            <a:r>
              <a:rPr lang="en-US" sz="2000" dirty="0" err="1" smtClean="0"/>
              <a:t>penting</a:t>
            </a:r>
            <a:r>
              <a:rPr lang="en-US" sz="2000" dirty="0" smtClean="0"/>
              <a:t> </a:t>
            </a:r>
            <a:r>
              <a:rPr lang="en-US" sz="2000" dirty="0" err="1" smtClean="0"/>
              <a:t>dari</a:t>
            </a:r>
            <a:r>
              <a:rPr lang="en-US" sz="2000" dirty="0" smtClean="0"/>
              <a:t> </a:t>
            </a:r>
            <a:r>
              <a:rPr lang="en-US" sz="2000" dirty="0" err="1" smtClean="0"/>
              <a:t>konsep</a:t>
            </a:r>
            <a:r>
              <a:rPr lang="en-US" sz="2000" dirty="0" smtClean="0"/>
              <a:t> </a:t>
            </a:r>
            <a:r>
              <a:rPr lang="en-US" sz="2000" dirty="0" err="1" smtClean="0"/>
              <a:t>biasanya</a:t>
            </a:r>
            <a:r>
              <a:rPr lang="en-US" sz="2000" dirty="0" smtClean="0"/>
              <a:t> </a:t>
            </a:r>
            <a:r>
              <a:rPr lang="en-US" sz="2000" dirty="0" err="1" smtClean="0"/>
              <a:t>muncul</a:t>
            </a:r>
            <a:r>
              <a:rPr lang="en-US" sz="2000" dirty="0" smtClean="0"/>
              <a:t> </a:t>
            </a:r>
            <a:r>
              <a:rPr lang="en-US" sz="2000" dirty="0" err="1" smtClean="0"/>
              <a:t>dan</a:t>
            </a:r>
            <a:r>
              <a:rPr lang="en-US" sz="2000" dirty="0" smtClean="0"/>
              <a:t> </a:t>
            </a:r>
            <a:r>
              <a:rPr lang="en-US" sz="2000" dirty="0" err="1" smtClean="0"/>
              <a:t>akhirnya</a:t>
            </a:r>
            <a:r>
              <a:rPr lang="en-US" sz="2000" dirty="0" smtClean="0"/>
              <a:t> </a:t>
            </a:r>
            <a:r>
              <a:rPr lang="en-US" sz="2000" dirty="0" err="1" smtClean="0"/>
              <a:t>dapat</a:t>
            </a:r>
            <a:r>
              <a:rPr lang="en-US" sz="2000" dirty="0" smtClean="0"/>
              <a:t> </a:t>
            </a:r>
            <a:r>
              <a:rPr lang="en-US" sz="2000" dirty="0" err="1" smtClean="0"/>
              <a:t>dipahami</a:t>
            </a:r>
            <a:r>
              <a:rPr lang="en-US" sz="2000" dirty="0" smtClean="0"/>
              <a:t>. Kita </a:t>
            </a:r>
            <a:r>
              <a:rPr lang="en-US" sz="2000" dirty="0" err="1" smtClean="0"/>
              <a:t>mulai</a:t>
            </a:r>
            <a:r>
              <a:rPr lang="en-US" sz="2000" dirty="0" smtClean="0"/>
              <a:t> </a:t>
            </a:r>
            <a:r>
              <a:rPr lang="en-US" sz="2000" dirty="0" err="1" smtClean="0"/>
              <a:t>dengan</a:t>
            </a:r>
            <a:r>
              <a:rPr lang="en-US" sz="2000" dirty="0" smtClean="0"/>
              <a:t> </a:t>
            </a:r>
            <a:r>
              <a:rPr lang="en-US" sz="2000" dirty="0" err="1" smtClean="0"/>
              <a:t>kesesuaian</a:t>
            </a:r>
            <a:r>
              <a:rPr lang="en-US" sz="2000" dirty="0" smtClean="0"/>
              <a:t> </a:t>
            </a:r>
            <a:r>
              <a:rPr lang="en-US" sz="2000" dirty="0" err="1" smtClean="0"/>
              <a:t>dan</a:t>
            </a:r>
            <a:r>
              <a:rPr lang="en-US" sz="2000" dirty="0" smtClean="0"/>
              <a:t> </a:t>
            </a:r>
            <a:r>
              <a:rPr lang="en-US" sz="2000" dirty="0" err="1" smtClean="0"/>
              <a:t>interoperabilitas</a:t>
            </a:r>
            <a:r>
              <a:rPr lang="en-US" sz="2000" dirty="0" smtClean="0"/>
              <a:t> </a:t>
            </a:r>
            <a:r>
              <a:rPr lang="en-US" sz="2000" dirty="0" err="1" smtClean="0"/>
              <a:t>karena</a:t>
            </a:r>
            <a:r>
              <a:rPr lang="en-US" sz="2000" dirty="0" smtClean="0"/>
              <a:t> </a:t>
            </a:r>
            <a:r>
              <a:rPr lang="en-US" sz="2000" dirty="0" err="1" smtClean="0"/>
              <a:t>konsep-konsep</a:t>
            </a:r>
            <a:r>
              <a:rPr lang="en-US" sz="2000" dirty="0" smtClean="0"/>
              <a:t> </a:t>
            </a:r>
            <a:r>
              <a:rPr lang="en-US" sz="2000" dirty="0" err="1" smtClean="0"/>
              <a:t>ini</a:t>
            </a:r>
            <a:r>
              <a:rPr lang="en-US" sz="2000" dirty="0" smtClean="0"/>
              <a:t> </a:t>
            </a:r>
            <a:r>
              <a:rPr lang="en-US" sz="2000" dirty="0" err="1" smtClean="0"/>
              <a:t>akan</a:t>
            </a:r>
            <a:r>
              <a:rPr lang="en-US" sz="2000" dirty="0" smtClean="0"/>
              <a:t> </a:t>
            </a:r>
            <a:r>
              <a:rPr lang="en-US" sz="2000" dirty="0" err="1" smtClean="0"/>
              <a:t>banyak</a:t>
            </a:r>
            <a:r>
              <a:rPr lang="en-US" sz="2000" dirty="0" smtClean="0"/>
              <a:t> </a:t>
            </a:r>
            <a:r>
              <a:rPr lang="en-US" sz="2000" dirty="0" err="1" smtClean="0"/>
              <a:t>kita</a:t>
            </a:r>
            <a:r>
              <a:rPr lang="en-US" sz="2000" dirty="0" smtClean="0"/>
              <a:t> </a:t>
            </a:r>
            <a:r>
              <a:rPr lang="en-US" sz="2000" dirty="0" err="1" smtClean="0"/>
              <a:t>temui</a:t>
            </a:r>
            <a:r>
              <a:rPr lang="en-US" sz="2000" dirty="0" smtClean="0"/>
              <a:t>,  </a:t>
            </a:r>
            <a:r>
              <a:rPr lang="en-US" sz="2000" dirty="0" err="1" smtClean="0"/>
              <a:t>pada</a:t>
            </a:r>
            <a:r>
              <a:rPr lang="en-US" sz="2000" dirty="0" smtClean="0"/>
              <a:t> </a:t>
            </a:r>
            <a:r>
              <a:rPr lang="en-US" sz="2000" dirty="0" err="1" smtClean="0"/>
              <a:t>beberapa</a:t>
            </a:r>
            <a:r>
              <a:rPr lang="en-US" sz="2000" dirty="0" smtClean="0"/>
              <a:t> </a:t>
            </a:r>
            <a:r>
              <a:rPr lang="en-US" sz="2000" dirty="0" err="1" smtClean="0"/>
              <a:t>istilah</a:t>
            </a:r>
            <a:r>
              <a:rPr lang="en-US" sz="2000" dirty="0" smtClean="0"/>
              <a:t>, </a:t>
            </a:r>
            <a:r>
              <a:rPr lang="en-US" sz="2000" dirty="0" err="1" smtClean="0"/>
              <a:t>definisinya</a:t>
            </a:r>
            <a:r>
              <a:rPr lang="en-US" sz="2000" dirty="0" smtClean="0"/>
              <a:t> </a:t>
            </a:r>
            <a:r>
              <a:rPr lang="en-US" sz="2000" dirty="0" err="1" smtClean="0"/>
              <a:t>akan</a:t>
            </a:r>
            <a:r>
              <a:rPr lang="en-US" sz="2000" dirty="0" smtClean="0"/>
              <a:t> </a:t>
            </a:r>
            <a:r>
              <a:rPr lang="en-US" sz="2000" dirty="0" err="1" smtClean="0"/>
              <a:t>sangat</a:t>
            </a:r>
            <a:r>
              <a:rPr lang="en-US" sz="2000" dirty="0" smtClean="0"/>
              <a:t> </a:t>
            </a:r>
            <a:r>
              <a:rPr lang="en-US" sz="2000" dirty="0" err="1" smtClean="0"/>
              <a:t>tergantung</a:t>
            </a:r>
            <a:r>
              <a:rPr lang="en-US" sz="2000" dirty="0" smtClean="0"/>
              <a:t> </a:t>
            </a:r>
            <a:r>
              <a:rPr lang="en-US" sz="2000" dirty="0" err="1" smtClean="0"/>
              <a:t>pada</a:t>
            </a:r>
            <a:r>
              <a:rPr lang="en-US" sz="2000" dirty="0" smtClean="0"/>
              <a:t> </a:t>
            </a:r>
            <a:r>
              <a:rPr lang="en-US" sz="2000" dirty="0" err="1" smtClean="0"/>
              <a:t>konteks</a:t>
            </a:r>
            <a:r>
              <a:rPr lang="en-US" sz="2000" dirty="0" smtClean="0"/>
              <a:t> </a:t>
            </a:r>
            <a:r>
              <a:rPr lang="en-US" sz="2000" dirty="0" err="1" smtClean="0"/>
              <a:t>penggunaannya</a:t>
            </a:r>
            <a:r>
              <a:rPr lang="en-US" sz="2000" dirty="0" smtClean="0"/>
              <a:t>, </a:t>
            </a:r>
            <a:r>
              <a:rPr lang="en-US" sz="2000" dirty="0" err="1" smtClean="0"/>
              <a:t>hal</a:t>
            </a:r>
            <a:r>
              <a:rPr lang="en-US" sz="2000" dirty="0" smtClean="0"/>
              <a:t> </a:t>
            </a:r>
            <a:r>
              <a:rPr lang="en-US" sz="2000" dirty="0" err="1" smtClean="0"/>
              <a:t>ini</a:t>
            </a:r>
            <a:r>
              <a:rPr lang="en-US" sz="2000" dirty="0" smtClean="0"/>
              <a:t> </a:t>
            </a:r>
            <a:r>
              <a:rPr lang="en-US" sz="2000" dirty="0" err="1" smtClean="0"/>
              <a:t>akan</a:t>
            </a:r>
            <a:r>
              <a:rPr lang="en-US" sz="2000" dirty="0" smtClean="0"/>
              <a:t> </a:t>
            </a:r>
            <a:r>
              <a:rPr lang="en-US" sz="2000" dirty="0" err="1" smtClean="0"/>
              <a:t>menyebabkan</a:t>
            </a:r>
            <a:r>
              <a:rPr lang="en-US" sz="2000" dirty="0" smtClean="0"/>
              <a:t> </a:t>
            </a:r>
            <a:r>
              <a:rPr lang="en-US" sz="2000" dirty="0" err="1" smtClean="0"/>
              <a:t>perbedaan</a:t>
            </a:r>
            <a:r>
              <a:rPr lang="en-US" sz="2000" dirty="0" smtClean="0"/>
              <a:t> </a:t>
            </a:r>
            <a:r>
              <a:rPr lang="en-US" sz="2000" dirty="0" err="1" smtClean="0"/>
              <a:t>makna</a:t>
            </a:r>
            <a:r>
              <a:rPr lang="en-US" sz="2000" dirty="0" smtClean="0"/>
              <a:t>.</a:t>
            </a:r>
          </a:p>
          <a:p>
            <a:pPr>
              <a:buFont typeface="Arial" charset="0"/>
              <a:buChar char="•"/>
              <a:defRPr/>
            </a:pPr>
            <a:endParaRPr lang="id-ID" sz="2000" dirty="0" smtClean="0">
              <a:latin typeface="Arial" charset="0"/>
              <a:cs typeface="Arial" charset="0"/>
            </a:endParaRPr>
          </a:p>
        </p:txBody>
      </p:sp>
    </p:spTree>
    <p:extLst>
      <p:ext uri="{BB962C8B-B14F-4D97-AF65-F5344CB8AC3E}">
        <p14:creationId xmlns:p14="http://schemas.microsoft.com/office/powerpoint/2010/main" val="2917905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533400" y="685800"/>
            <a:ext cx="8229600" cy="685800"/>
          </a:xfrm>
        </p:spPr>
        <p:txBody>
          <a:bodyPr/>
          <a:lstStyle/>
          <a:p>
            <a:pPr>
              <a:spcBef>
                <a:spcPct val="50000"/>
              </a:spcBef>
            </a:pPr>
            <a:r>
              <a:rPr lang="en-US" sz="3200" smtClean="0"/>
              <a:t>-Kesesuaian</a:t>
            </a:r>
            <a:endParaRPr lang="en-US" sz="3200" smtClean="0">
              <a:latin typeface="Arial" panose="020B0604020202020204" pitchFamily="34" charset="0"/>
              <a:cs typeface="Arial" panose="020B0604020202020204" pitchFamily="34" charset="0"/>
            </a:endParaRPr>
          </a:p>
        </p:txBody>
      </p:sp>
      <p:sp>
        <p:nvSpPr>
          <p:cNvPr id="9220" name="Content Placeholder 5"/>
          <p:cNvSpPr>
            <a:spLocks noGrp="1"/>
          </p:cNvSpPr>
          <p:nvPr>
            <p:ph idx="1"/>
          </p:nvPr>
        </p:nvSpPr>
        <p:spPr>
          <a:xfrm>
            <a:off x="457200" y="1524000"/>
            <a:ext cx="8229600" cy="4602163"/>
          </a:xfrm>
        </p:spPr>
        <p:txBody>
          <a:bodyPr/>
          <a:lstStyle/>
          <a:p>
            <a:pPr marL="0" indent="0">
              <a:buFont typeface="Arial" charset="0"/>
              <a:buNone/>
              <a:defRPr/>
            </a:pPr>
            <a:r>
              <a:rPr lang="en-US" sz="1600" dirty="0" err="1" smtClean="0"/>
              <a:t>Definisi</a:t>
            </a:r>
            <a:r>
              <a:rPr lang="en-US" sz="1600" dirty="0" smtClean="0"/>
              <a:t> </a:t>
            </a:r>
            <a:r>
              <a:rPr lang="en-US" sz="1600" dirty="0" err="1" smtClean="0"/>
              <a:t>dari</a:t>
            </a:r>
            <a:r>
              <a:rPr lang="en-US" sz="1600" dirty="0" smtClean="0"/>
              <a:t> </a:t>
            </a:r>
            <a:r>
              <a:rPr lang="en-US" sz="1600" dirty="0" err="1" smtClean="0"/>
              <a:t>kesesuaian</a:t>
            </a:r>
            <a:r>
              <a:rPr lang="en-US" sz="1600" dirty="0" smtClean="0"/>
              <a:t> </a:t>
            </a:r>
            <a:r>
              <a:rPr lang="en-US" sz="1600" dirty="0" err="1" smtClean="0"/>
              <a:t>ini</a:t>
            </a:r>
            <a:r>
              <a:rPr lang="en-US" sz="1600" dirty="0" smtClean="0"/>
              <a:t> </a:t>
            </a:r>
            <a:r>
              <a:rPr lang="en-US" sz="1600" dirty="0" err="1" smtClean="0"/>
              <a:t>diambil</a:t>
            </a:r>
            <a:r>
              <a:rPr lang="en-US" sz="1600" dirty="0" smtClean="0"/>
              <a:t> </a:t>
            </a:r>
            <a:r>
              <a:rPr lang="en-US" sz="1600" dirty="0" err="1" smtClean="0"/>
              <a:t>dari</a:t>
            </a:r>
            <a:r>
              <a:rPr lang="en-US" sz="1600" dirty="0" smtClean="0"/>
              <a:t> Merriam Webster Dictionary </a:t>
            </a:r>
            <a:r>
              <a:rPr lang="en-US" sz="1600" dirty="0" err="1" smtClean="0"/>
              <a:t>sebagai</a:t>
            </a:r>
            <a:r>
              <a:rPr lang="en-US" sz="1600" dirty="0" smtClean="0"/>
              <a:t> </a:t>
            </a:r>
            <a:r>
              <a:rPr lang="en-US" sz="1600" dirty="0" err="1" smtClean="0"/>
              <a:t>berasal</a:t>
            </a:r>
            <a:r>
              <a:rPr lang="en-US" sz="1600" dirty="0" smtClean="0"/>
              <a:t> </a:t>
            </a:r>
            <a:r>
              <a:rPr lang="en-US" sz="1600" dirty="0" err="1" smtClean="0"/>
              <a:t>dari</a:t>
            </a:r>
            <a:r>
              <a:rPr lang="en-US" sz="1600" dirty="0" smtClean="0"/>
              <a:t> </a:t>
            </a:r>
            <a:r>
              <a:rPr lang="en-US" sz="1600" dirty="0" err="1" smtClean="0"/>
              <a:t>kesesuaian</a:t>
            </a:r>
            <a:r>
              <a:rPr lang="en-US" sz="1600" dirty="0" smtClean="0"/>
              <a:t> kata. </a:t>
            </a:r>
            <a:r>
              <a:rPr lang="en-US" sz="1600" dirty="0" err="1" smtClean="0"/>
              <a:t>Berkaitan</a:t>
            </a:r>
            <a:r>
              <a:rPr lang="en-US" sz="1600" dirty="0" smtClean="0"/>
              <a:t> </a:t>
            </a:r>
            <a:r>
              <a:rPr lang="en-US" sz="1600" dirty="0" err="1" smtClean="0"/>
              <a:t>dengan</a:t>
            </a:r>
            <a:r>
              <a:rPr lang="en-US" sz="1600" dirty="0" smtClean="0"/>
              <a:t> </a:t>
            </a:r>
            <a:r>
              <a:rPr lang="en-US" sz="1600" dirty="0" err="1" smtClean="0"/>
              <a:t>pelaksanaannya</a:t>
            </a:r>
            <a:r>
              <a:rPr lang="en-US" sz="1600" dirty="0" smtClean="0"/>
              <a:t> </a:t>
            </a:r>
            <a:r>
              <a:rPr lang="en-US" sz="1600" dirty="0" err="1" smtClean="0"/>
              <a:t>dengan</a:t>
            </a:r>
            <a:r>
              <a:rPr lang="en-US" sz="1600" dirty="0" smtClean="0"/>
              <a:t> </a:t>
            </a:r>
            <a:r>
              <a:rPr lang="en-US" sz="1600" dirty="0" err="1" smtClean="0"/>
              <a:t>Standar</a:t>
            </a:r>
            <a:r>
              <a:rPr lang="en-US" sz="1600" dirty="0" smtClean="0"/>
              <a:t> :</a:t>
            </a:r>
          </a:p>
          <a:p>
            <a:pPr marL="0" indent="0">
              <a:buFont typeface="Arial" charset="0"/>
              <a:buNone/>
              <a:defRPr/>
            </a:pPr>
            <a:endParaRPr lang="en-US" sz="1600" dirty="0" smtClean="0"/>
          </a:p>
          <a:p>
            <a:pPr>
              <a:buFont typeface="Wingdings" pitchFamily="2" charset="2"/>
              <a:buChar char="Ø"/>
              <a:defRPr/>
            </a:pPr>
            <a:r>
              <a:rPr lang="en-US" sz="1600" dirty="0" err="1" smtClean="0"/>
              <a:t>Kesesuaian</a:t>
            </a:r>
            <a:r>
              <a:rPr lang="en-US" sz="1600" dirty="0" smtClean="0"/>
              <a:t> </a:t>
            </a:r>
            <a:r>
              <a:rPr lang="en-US" sz="1600" dirty="0" err="1" smtClean="0"/>
              <a:t>berarti</a:t>
            </a:r>
            <a:r>
              <a:rPr lang="en-US" sz="1600" dirty="0" smtClean="0"/>
              <a:t> </a:t>
            </a:r>
            <a:r>
              <a:rPr lang="en-US" sz="1600" dirty="0" err="1" smtClean="0"/>
              <a:t>bahwa</a:t>
            </a:r>
            <a:r>
              <a:rPr lang="en-US" sz="1600" dirty="0" smtClean="0"/>
              <a:t> </a:t>
            </a:r>
            <a:r>
              <a:rPr lang="en-US" sz="1600" dirty="0" err="1" smtClean="0"/>
              <a:t>sistem</a:t>
            </a:r>
            <a:r>
              <a:rPr lang="en-US" sz="1600" dirty="0" smtClean="0"/>
              <a:t> </a:t>
            </a:r>
            <a:r>
              <a:rPr lang="en-US" sz="1600" dirty="0" err="1" smtClean="0"/>
              <a:t>mematuhi</a:t>
            </a:r>
            <a:r>
              <a:rPr lang="en-US" sz="1600" dirty="0" smtClean="0"/>
              <a:t> </a:t>
            </a:r>
            <a:r>
              <a:rPr lang="en-US" sz="1600" dirty="0" err="1" smtClean="0"/>
              <a:t>persyaratan</a:t>
            </a:r>
            <a:r>
              <a:rPr lang="en-US" sz="1600" dirty="0" smtClean="0"/>
              <a:t> yang </a:t>
            </a:r>
            <a:r>
              <a:rPr lang="en-US" sz="1600" dirty="0" err="1" smtClean="0"/>
              <a:t>diberikan</a:t>
            </a:r>
            <a:r>
              <a:rPr lang="en-US" sz="1600" dirty="0" smtClean="0"/>
              <a:t> </a:t>
            </a:r>
            <a:r>
              <a:rPr lang="en-US" sz="1600" dirty="0" err="1" smtClean="0"/>
              <a:t>dalam</a:t>
            </a:r>
            <a:r>
              <a:rPr lang="en-US" sz="1600" dirty="0" smtClean="0"/>
              <a:t> </a:t>
            </a:r>
            <a:r>
              <a:rPr lang="en-US" sz="1600" dirty="0" err="1" smtClean="0"/>
              <a:t>standar</a:t>
            </a:r>
            <a:r>
              <a:rPr lang="en-US" sz="1600" dirty="0" smtClean="0"/>
              <a:t>.</a:t>
            </a:r>
          </a:p>
          <a:p>
            <a:pPr marL="0" indent="0">
              <a:buFont typeface="Arial" charset="0"/>
              <a:buNone/>
              <a:defRPr/>
            </a:pPr>
            <a:r>
              <a:rPr lang="en-US" sz="1600" dirty="0" smtClean="0"/>
              <a:t>	</a:t>
            </a:r>
          </a:p>
          <a:p>
            <a:pPr marL="0" indent="0">
              <a:buFont typeface="Arial" charset="0"/>
              <a:buNone/>
              <a:defRPr/>
            </a:pPr>
            <a:r>
              <a:rPr lang="en-US" sz="1600" dirty="0" err="1" smtClean="0"/>
              <a:t>Pengertian</a:t>
            </a:r>
            <a:r>
              <a:rPr lang="en-US" sz="1600" dirty="0" smtClean="0"/>
              <a:t> </a:t>
            </a:r>
            <a:r>
              <a:rPr lang="en-US" sz="1600" dirty="0" err="1" smtClean="0"/>
              <a:t>Kesesuaian</a:t>
            </a:r>
            <a:r>
              <a:rPr lang="en-US" sz="1600" dirty="0" smtClean="0"/>
              <a:t> </a:t>
            </a:r>
            <a:r>
              <a:rPr lang="en-US" sz="1600" dirty="0" err="1" smtClean="0"/>
              <a:t>ini</a:t>
            </a:r>
            <a:r>
              <a:rPr lang="en-US" sz="1600" dirty="0" smtClean="0"/>
              <a:t> </a:t>
            </a:r>
            <a:r>
              <a:rPr lang="en-US" sz="1600" dirty="0" err="1" smtClean="0"/>
              <a:t>tergantung</a:t>
            </a:r>
            <a:r>
              <a:rPr lang="en-US" sz="1600" dirty="0" smtClean="0"/>
              <a:t> </a:t>
            </a:r>
            <a:r>
              <a:rPr lang="en-US" sz="1600" dirty="0" err="1" smtClean="0"/>
              <a:t>dari</a:t>
            </a:r>
            <a:r>
              <a:rPr lang="en-US" sz="1600" dirty="0" smtClean="0"/>
              <a:t> </a:t>
            </a:r>
            <a:r>
              <a:rPr lang="en-US" sz="1600" dirty="0" err="1" smtClean="0"/>
              <a:t>seberapa</a:t>
            </a:r>
            <a:r>
              <a:rPr lang="en-US" sz="1600" dirty="0" smtClean="0"/>
              <a:t> </a:t>
            </a:r>
            <a:r>
              <a:rPr lang="en-US" sz="1600" dirty="0" err="1" smtClean="0"/>
              <a:t>dekat</a:t>
            </a:r>
            <a:r>
              <a:rPr lang="en-US" sz="1600" dirty="0" smtClean="0"/>
              <a:t> </a:t>
            </a:r>
            <a:r>
              <a:rPr lang="en-US" sz="1600" dirty="0" err="1" smtClean="0"/>
              <a:t>implementasi</a:t>
            </a:r>
            <a:r>
              <a:rPr lang="en-US" sz="1600" dirty="0" smtClean="0"/>
              <a:t> yang </a:t>
            </a:r>
            <a:r>
              <a:rPr lang="en-US" sz="1600" dirty="0" err="1" smtClean="0"/>
              <a:t>memenuhi</a:t>
            </a:r>
            <a:r>
              <a:rPr lang="en-US" sz="1600" dirty="0" smtClean="0"/>
              <a:t> </a:t>
            </a:r>
            <a:r>
              <a:rPr lang="en-US" sz="1600" dirty="0" err="1" smtClean="0"/>
              <a:t>persyaratan</a:t>
            </a:r>
            <a:r>
              <a:rPr lang="en-US" sz="1600" dirty="0" smtClean="0"/>
              <a:t> </a:t>
            </a:r>
            <a:r>
              <a:rPr lang="en-US" sz="1600" dirty="0" err="1" smtClean="0"/>
              <a:t>didefinisikan</a:t>
            </a:r>
            <a:r>
              <a:rPr lang="en-US" sz="1600" dirty="0" smtClean="0"/>
              <a:t> </a:t>
            </a:r>
            <a:r>
              <a:rPr lang="en-US" sz="1600" dirty="0" err="1" smtClean="0"/>
              <a:t>dalam</a:t>
            </a:r>
            <a:r>
              <a:rPr lang="en-US" sz="1600" dirty="0" smtClean="0"/>
              <a:t>    </a:t>
            </a:r>
            <a:r>
              <a:rPr lang="en-US" sz="1600" dirty="0" err="1" smtClean="0"/>
              <a:t>standar</a:t>
            </a:r>
            <a:r>
              <a:rPr lang="en-US" sz="1600" dirty="0" smtClean="0"/>
              <a:t>. </a:t>
            </a:r>
            <a:r>
              <a:rPr lang="en-US" sz="1600" dirty="0" err="1" smtClean="0"/>
              <a:t>Untuk</a:t>
            </a:r>
            <a:r>
              <a:rPr lang="en-US" sz="1600" dirty="0" smtClean="0"/>
              <a:t> </a:t>
            </a:r>
            <a:r>
              <a:rPr lang="en-US" sz="1600" dirty="0" err="1" smtClean="0"/>
              <a:t>tujuan</a:t>
            </a:r>
            <a:r>
              <a:rPr lang="en-US" sz="1600" dirty="0" smtClean="0"/>
              <a:t> </a:t>
            </a:r>
            <a:r>
              <a:rPr lang="en-US" sz="1600" dirty="0" err="1" smtClean="0"/>
              <a:t>ini</a:t>
            </a:r>
            <a:r>
              <a:rPr lang="en-US" sz="1600" dirty="0" smtClean="0"/>
              <a:t>, </a:t>
            </a:r>
            <a:r>
              <a:rPr lang="en-US" sz="1600" dirty="0" err="1" smtClean="0"/>
              <a:t>kesesuaian</a:t>
            </a:r>
            <a:r>
              <a:rPr lang="en-US" sz="1600" dirty="0" smtClean="0"/>
              <a:t> </a:t>
            </a:r>
            <a:r>
              <a:rPr lang="en-US" sz="1600" dirty="0" err="1" smtClean="0"/>
              <a:t>dikaitkan</a:t>
            </a:r>
            <a:r>
              <a:rPr lang="en-US" sz="1600" dirty="0" smtClean="0"/>
              <a:t> </a:t>
            </a:r>
            <a:r>
              <a:rPr lang="en-US" sz="1600" dirty="0" err="1" smtClean="0"/>
              <a:t>dengan</a:t>
            </a:r>
            <a:r>
              <a:rPr lang="en-US" sz="1600" dirty="0" smtClean="0"/>
              <a:t> </a:t>
            </a:r>
            <a:r>
              <a:rPr lang="en-US" sz="1600" dirty="0" err="1" smtClean="0"/>
              <a:t>pengakuan</a:t>
            </a:r>
            <a:r>
              <a:rPr lang="en-US" sz="1600" dirty="0" smtClean="0"/>
              <a:t> formal </a:t>
            </a:r>
            <a:r>
              <a:rPr lang="en-US" sz="1600" dirty="0" err="1" smtClean="0"/>
              <a:t>pengujian</a:t>
            </a:r>
            <a:r>
              <a:rPr lang="en-US" sz="1600" dirty="0" smtClean="0"/>
              <a:t> </a:t>
            </a:r>
            <a:r>
              <a:rPr lang="en-US" sz="1600" dirty="0" err="1" smtClean="0"/>
              <a:t>untuk</a:t>
            </a:r>
            <a:r>
              <a:rPr lang="en-US" sz="1600" dirty="0" smtClean="0"/>
              <a:t> </a:t>
            </a:r>
            <a:r>
              <a:rPr lang="en-US" sz="1600" dirty="0" err="1" smtClean="0"/>
              <a:t>memverifikasi</a:t>
            </a:r>
            <a:r>
              <a:rPr lang="en-US" sz="1600" dirty="0" smtClean="0"/>
              <a:t>  </a:t>
            </a:r>
            <a:r>
              <a:rPr lang="en-US" sz="1600" dirty="0" err="1" smtClean="0"/>
              <a:t>kepatuhan</a:t>
            </a:r>
            <a:r>
              <a:rPr lang="en-US" sz="1600" dirty="0" smtClean="0"/>
              <a:t> </a:t>
            </a:r>
            <a:r>
              <a:rPr lang="en-US" sz="1600" dirty="0" err="1" smtClean="0"/>
              <a:t>terhadap</a:t>
            </a:r>
            <a:r>
              <a:rPr lang="en-US" sz="1600" dirty="0" smtClean="0"/>
              <a:t> </a:t>
            </a:r>
            <a:r>
              <a:rPr lang="en-US" sz="1600" dirty="0" err="1" smtClean="0"/>
              <a:t>standar</a:t>
            </a:r>
            <a:r>
              <a:rPr lang="en-US" sz="1600" dirty="0" smtClean="0"/>
              <a:t>.</a:t>
            </a:r>
          </a:p>
          <a:p>
            <a:pPr marL="0" indent="0">
              <a:buFont typeface="Arial" charset="0"/>
              <a:buNone/>
              <a:defRPr/>
            </a:pPr>
            <a:endParaRPr lang="en-US" sz="1600" dirty="0" smtClean="0"/>
          </a:p>
          <a:p>
            <a:pPr>
              <a:buFont typeface="Wingdings" pitchFamily="2" charset="2"/>
              <a:buChar char="Ø"/>
              <a:defRPr/>
            </a:pPr>
            <a:r>
              <a:rPr lang="en-US" sz="1600" dirty="0" err="1" smtClean="0"/>
              <a:t>Kepatuhan</a:t>
            </a:r>
            <a:r>
              <a:rPr lang="en-US" sz="1600" dirty="0" smtClean="0"/>
              <a:t>  </a:t>
            </a:r>
            <a:r>
              <a:rPr lang="en-US" sz="1600" dirty="0" err="1" smtClean="0"/>
              <a:t>untuk</a:t>
            </a:r>
            <a:r>
              <a:rPr lang="en-US" sz="1600" dirty="0" smtClean="0"/>
              <a:t> </a:t>
            </a:r>
            <a:r>
              <a:rPr lang="en-US" sz="1600" dirty="0" err="1" smtClean="0"/>
              <a:t>standar</a:t>
            </a:r>
            <a:r>
              <a:rPr lang="en-US" sz="1600" dirty="0" smtClean="0"/>
              <a:t> informal </a:t>
            </a:r>
            <a:r>
              <a:rPr lang="en-US" sz="1600" dirty="0" err="1" smtClean="0"/>
              <a:t>menunjukkan</a:t>
            </a:r>
            <a:r>
              <a:rPr lang="en-US" sz="1600" dirty="0" smtClean="0"/>
              <a:t> </a:t>
            </a:r>
            <a:r>
              <a:rPr lang="en-US" sz="1600" dirty="0" err="1" smtClean="0"/>
              <a:t>bahwa</a:t>
            </a:r>
            <a:r>
              <a:rPr lang="en-US" sz="1600" dirty="0" smtClean="0"/>
              <a:t> </a:t>
            </a:r>
            <a:r>
              <a:rPr lang="en-US" sz="1600" i="1" dirty="0" err="1" smtClean="0"/>
              <a:t>sistem</a:t>
            </a:r>
            <a:r>
              <a:rPr lang="en-US" sz="1600" i="1" dirty="0" smtClean="0"/>
              <a:t> </a:t>
            </a:r>
            <a:r>
              <a:rPr lang="en-US" sz="1600" i="1" dirty="0" err="1" smtClean="0"/>
              <a:t>menyediakan</a:t>
            </a:r>
            <a:r>
              <a:rPr lang="en-US" sz="1600" i="1" dirty="0" smtClean="0"/>
              <a:t> </a:t>
            </a:r>
            <a:r>
              <a:rPr lang="en-US" sz="1600" i="1" dirty="0" err="1" smtClean="0"/>
              <a:t>dukungan</a:t>
            </a:r>
            <a:endParaRPr lang="en-US" sz="1600" i="1" dirty="0" smtClean="0"/>
          </a:p>
          <a:p>
            <a:pPr marL="0" indent="0">
              <a:buFont typeface="Arial" charset="0"/>
              <a:buNone/>
              <a:defRPr/>
            </a:pPr>
            <a:r>
              <a:rPr lang="en-US" sz="1600" i="1" dirty="0" err="1" smtClean="0"/>
              <a:t>untuk</a:t>
            </a:r>
            <a:r>
              <a:rPr lang="en-US" sz="1600" i="1" dirty="0" smtClean="0"/>
              <a:t> </a:t>
            </a:r>
            <a:r>
              <a:rPr lang="en-US" sz="1600" i="1" dirty="0" err="1" smtClean="0"/>
              <a:t>standar</a:t>
            </a:r>
            <a:r>
              <a:rPr lang="en-US" sz="1600" i="1" dirty="0" smtClean="0"/>
              <a:t> </a:t>
            </a:r>
            <a:r>
              <a:rPr lang="en-US" sz="1600" i="1" dirty="0" err="1" smtClean="0"/>
              <a:t>tertentu</a:t>
            </a:r>
            <a:r>
              <a:rPr lang="en-US" sz="1600" i="1" dirty="0" smtClean="0"/>
              <a:t> (</a:t>
            </a:r>
            <a:r>
              <a:rPr lang="en-US" sz="1600" i="1" dirty="0" err="1" smtClean="0"/>
              <a:t>misalnya</a:t>
            </a:r>
            <a:r>
              <a:rPr lang="en-US" sz="1600" i="1" dirty="0" smtClean="0"/>
              <a:t>, HL7 v2.x) </a:t>
            </a:r>
            <a:r>
              <a:rPr lang="en-US" sz="1600" i="1" dirty="0" err="1" smtClean="0"/>
              <a:t>atau</a:t>
            </a:r>
            <a:r>
              <a:rPr lang="en-US" sz="1600" i="1" dirty="0" smtClean="0"/>
              <a:t> </a:t>
            </a:r>
            <a:r>
              <a:rPr lang="en-US" sz="1600" i="1" dirty="0" err="1" smtClean="0"/>
              <a:t>versi</a:t>
            </a:r>
            <a:r>
              <a:rPr lang="en-US" sz="1600" i="1" dirty="0" smtClean="0"/>
              <a:t> yang </a:t>
            </a:r>
            <a:r>
              <a:rPr lang="en-US" sz="1600" i="1" dirty="0" err="1" smtClean="0"/>
              <a:t>spesifik</a:t>
            </a:r>
            <a:r>
              <a:rPr lang="en-US" sz="1600" i="1" dirty="0" smtClean="0"/>
              <a:t> </a:t>
            </a:r>
            <a:r>
              <a:rPr lang="en-US" sz="1600" i="1" dirty="0" err="1" smtClean="0"/>
              <a:t>dari</a:t>
            </a:r>
            <a:r>
              <a:rPr lang="en-US" sz="1600" i="1" dirty="0" smtClean="0"/>
              <a:t> </a:t>
            </a:r>
            <a:r>
              <a:rPr lang="en-US" sz="1600" i="1" dirty="0" err="1" smtClean="0"/>
              <a:t>standar</a:t>
            </a:r>
            <a:r>
              <a:rPr lang="en-US" sz="1600" i="1" dirty="0" smtClean="0"/>
              <a:t> (</a:t>
            </a:r>
            <a:r>
              <a:rPr lang="en-US" sz="1600" i="1" dirty="0" err="1" smtClean="0"/>
              <a:t>misalnya</a:t>
            </a:r>
            <a:r>
              <a:rPr lang="en-US" sz="1600" i="1" dirty="0" smtClean="0"/>
              <a:t>, HL7</a:t>
            </a:r>
          </a:p>
          <a:p>
            <a:pPr marL="0" indent="0">
              <a:buFont typeface="Arial" charset="0"/>
              <a:buNone/>
              <a:defRPr/>
            </a:pPr>
            <a:r>
              <a:rPr lang="en-US" sz="1600" i="1" dirty="0" smtClean="0"/>
              <a:t>v2.5.1).  </a:t>
            </a:r>
            <a:r>
              <a:rPr lang="en-US" sz="1600" dirty="0" smtClean="0"/>
              <a:t>Vendor </a:t>
            </a:r>
            <a:r>
              <a:rPr lang="en-US" sz="1600" dirty="0" err="1" smtClean="0"/>
              <a:t>biasanya</a:t>
            </a:r>
            <a:r>
              <a:rPr lang="en-US" sz="1600" dirty="0" smtClean="0"/>
              <a:t> </a:t>
            </a:r>
            <a:r>
              <a:rPr lang="en-US" sz="1600" dirty="0" err="1" smtClean="0"/>
              <a:t>menyatakan</a:t>
            </a:r>
            <a:r>
              <a:rPr lang="en-US" sz="1600" dirty="0" smtClean="0"/>
              <a:t> </a:t>
            </a:r>
            <a:r>
              <a:rPr lang="en-US" sz="1600" dirty="0" err="1" smtClean="0"/>
              <a:t>kepatuhan</a:t>
            </a:r>
            <a:r>
              <a:rPr lang="en-US" sz="1600" dirty="0" smtClean="0"/>
              <a:t> </a:t>
            </a:r>
            <a:r>
              <a:rPr lang="en-US" sz="1600" dirty="0" err="1" smtClean="0"/>
              <a:t>mereka</a:t>
            </a:r>
            <a:r>
              <a:rPr lang="en-US" sz="1600" dirty="0" smtClean="0"/>
              <a:t> </a:t>
            </a:r>
            <a:r>
              <a:rPr lang="en-US" sz="1600" dirty="0" err="1" smtClean="0"/>
              <a:t>terhadap</a:t>
            </a:r>
            <a:r>
              <a:rPr lang="en-US" sz="1600" dirty="0" smtClean="0"/>
              <a:t> </a:t>
            </a:r>
            <a:r>
              <a:rPr lang="en-US" sz="1600" dirty="0" err="1" smtClean="0"/>
              <a:t>tingkat</a:t>
            </a:r>
            <a:r>
              <a:rPr lang="en-US" sz="1600" dirty="0" smtClean="0"/>
              <a:t> </a:t>
            </a:r>
            <a:r>
              <a:rPr lang="en-US" sz="1600" dirty="0" err="1" smtClean="0"/>
              <a:t>standar</a:t>
            </a:r>
            <a:r>
              <a:rPr lang="en-US" sz="1600" dirty="0" smtClean="0"/>
              <a:t> yang </a:t>
            </a:r>
            <a:r>
              <a:rPr lang="en-US" sz="1600" dirty="0" err="1" smtClean="0"/>
              <a:t>sangat</a:t>
            </a:r>
            <a:r>
              <a:rPr lang="en-US" sz="1600" dirty="0" smtClean="0"/>
              <a:t> </a:t>
            </a:r>
            <a:r>
              <a:rPr lang="en-US" sz="1600" dirty="0" err="1" smtClean="0"/>
              <a:t>tinggi</a:t>
            </a:r>
            <a:r>
              <a:rPr lang="en-US" sz="1600" dirty="0" smtClean="0"/>
              <a:t>, </a:t>
            </a:r>
            <a:r>
              <a:rPr lang="en-US" sz="1600" dirty="0" err="1" smtClean="0"/>
              <a:t>namun</a:t>
            </a:r>
            <a:r>
              <a:rPr lang="en-US" sz="1600" dirty="0" smtClean="0"/>
              <a:t> </a:t>
            </a:r>
            <a:r>
              <a:rPr lang="en-US" sz="1600" dirty="0" err="1" smtClean="0"/>
              <a:t>deklarasi</a:t>
            </a:r>
            <a:r>
              <a:rPr lang="en-US" sz="1600" dirty="0" smtClean="0"/>
              <a:t> di </a:t>
            </a:r>
            <a:r>
              <a:rPr lang="en-US" sz="1600" dirty="0" err="1" smtClean="0"/>
              <a:t>tingkat</a:t>
            </a:r>
            <a:r>
              <a:rPr lang="en-US" sz="1600" dirty="0" smtClean="0"/>
              <a:t> granularity </a:t>
            </a:r>
            <a:r>
              <a:rPr lang="en-US" sz="1600" dirty="0" err="1" smtClean="0"/>
              <a:t>sangat</a:t>
            </a:r>
            <a:r>
              <a:rPr lang="en-US" sz="1600" dirty="0" smtClean="0"/>
              <a:t> </a:t>
            </a:r>
            <a:r>
              <a:rPr lang="en-US" sz="1600" dirty="0" err="1" smtClean="0"/>
              <a:t>tidak</a:t>
            </a:r>
            <a:r>
              <a:rPr lang="en-US" sz="1600" dirty="0" smtClean="0"/>
              <a:t> </a:t>
            </a:r>
            <a:r>
              <a:rPr lang="en-US" sz="1600" dirty="0" err="1" smtClean="0"/>
              <a:t>berguna</a:t>
            </a:r>
            <a:r>
              <a:rPr lang="en-US" sz="1600" dirty="0" smtClean="0"/>
              <a:t> </a:t>
            </a:r>
            <a:r>
              <a:rPr lang="en-US" sz="1600" dirty="0" err="1" smtClean="0"/>
              <a:t>untuk</a:t>
            </a:r>
            <a:r>
              <a:rPr lang="en-US" sz="1600" dirty="0" smtClean="0"/>
              <a:t> </a:t>
            </a:r>
            <a:r>
              <a:rPr lang="en-US" sz="1600" dirty="0" err="1" smtClean="0"/>
              <a:t>mencapai</a:t>
            </a:r>
            <a:r>
              <a:rPr lang="en-US" sz="1600" dirty="0" smtClean="0"/>
              <a:t> </a:t>
            </a:r>
            <a:r>
              <a:rPr lang="en-US" sz="1600" dirty="0" err="1" smtClean="0"/>
              <a:t>interoperabilitas</a:t>
            </a:r>
            <a:r>
              <a:rPr lang="en-US" sz="1600" dirty="0" smtClean="0"/>
              <a:t>.</a:t>
            </a:r>
          </a:p>
          <a:p>
            <a:pPr>
              <a:buFont typeface="Arial" charset="0"/>
              <a:buChar char="•"/>
              <a:defRPr/>
            </a:pPr>
            <a:endParaRPr lang="id-ID" sz="1600" dirty="0" smtClean="0">
              <a:latin typeface="Arial" charset="0"/>
              <a:cs typeface="Arial" charset="0"/>
            </a:endParaRPr>
          </a:p>
        </p:txBody>
      </p:sp>
    </p:spTree>
    <p:extLst>
      <p:ext uri="{BB962C8B-B14F-4D97-AF65-F5344CB8AC3E}">
        <p14:creationId xmlns:p14="http://schemas.microsoft.com/office/powerpoint/2010/main" val="3468451782"/>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p:cNvSpPr>
            <a:spLocks noGrp="1"/>
          </p:cNvSpPr>
          <p:nvPr>
            <p:ph type="title"/>
          </p:nvPr>
        </p:nvSpPr>
        <p:spPr>
          <a:xfrm>
            <a:off x="533400" y="685800"/>
            <a:ext cx="8229600" cy="685800"/>
          </a:xfrm>
        </p:spPr>
        <p:txBody>
          <a:bodyPr/>
          <a:lstStyle/>
          <a:p>
            <a:pPr>
              <a:spcBef>
                <a:spcPct val="50000"/>
              </a:spcBef>
            </a:pPr>
            <a:r>
              <a:rPr lang="en-US" sz="3200" smtClean="0"/>
              <a:t>Interfacing</a:t>
            </a:r>
            <a:endParaRPr lang="en-US" sz="3200" smtClean="0">
              <a:latin typeface="Arial" panose="020B0604020202020204" pitchFamily="34" charset="0"/>
              <a:cs typeface="Arial" panose="020B0604020202020204" pitchFamily="34" charset="0"/>
            </a:endParaRPr>
          </a:p>
        </p:txBody>
      </p:sp>
      <p:sp>
        <p:nvSpPr>
          <p:cNvPr id="18436" name="Content Placeholder 5"/>
          <p:cNvSpPr>
            <a:spLocks noGrp="1"/>
          </p:cNvSpPr>
          <p:nvPr>
            <p:ph idx="1"/>
          </p:nvPr>
        </p:nvSpPr>
        <p:spPr>
          <a:xfrm>
            <a:off x="471488" y="1447800"/>
            <a:ext cx="8229600" cy="4602163"/>
          </a:xfrm>
        </p:spPr>
        <p:txBody>
          <a:bodyPr/>
          <a:lstStyle/>
          <a:p>
            <a:r>
              <a:rPr lang="en-US" sz="1800" dirty="0" err="1" smtClean="0"/>
              <a:t>Ketika</a:t>
            </a:r>
            <a:r>
              <a:rPr lang="en-US" sz="1800" dirty="0" smtClean="0"/>
              <a:t> </a:t>
            </a:r>
            <a:r>
              <a:rPr lang="en-US" sz="1800" dirty="0" err="1" smtClean="0"/>
              <a:t>ada</a:t>
            </a:r>
            <a:r>
              <a:rPr lang="en-US" sz="1800" dirty="0" smtClean="0"/>
              <a:t> </a:t>
            </a:r>
            <a:r>
              <a:rPr lang="en-US" sz="1800" dirty="0" err="1" smtClean="0"/>
              <a:t>pertukaran</a:t>
            </a:r>
            <a:r>
              <a:rPr lang="en-US" sz="1800" dirty="0" smtClean="0"/>
              <a:t> data </a:t>
            </a:r>
            <a:r>
              <a:rPr lang="en-US" sz="1800" dirty="0" err="1" smtClean="0"/>
              <a:t>antara</a:t>
            </a:r>
            <a:r>
              <a:rPr lang="en-US" sz="1800" dirty="0" smtClean="0"/>
              <a:t> </a:t>
            </a:r>
            <a:r>
              <a:rPr lang="en-US" sz="1800" dirty="0" err="1" smtClean="0"/>
              <a:t>dua</a:t>
            </a:r>
            <a:r>
              <a:rPr lang="en-US" sz="1800" dirty="0" smtClean="0"/>
              <a:t> </a:t>
            </a:r>
            <a:r>
              <a:rPr lang="en-US" sz="1800" dirty="0" err="1" smtClean="0"/>
              <a:t>sistem</a:t>
            </a:r>
            <a:r>
              <a:rPr lang="en-US" sz="1800" dirty="0" smtClean="0"/>
              <a:t> yang </a:t>
            </a:r>
            <a:r>
              <a:rPr lang="en-US" sz="1800" dirty="0" err="1" smtClean="0"/>
              <a:t>berbeda</a:t>
            </a:r>
            <a:r>
              <a:rPr lang="en-US" sz="1800" dirty="0" smtClean="0"/>
              <a:t> , </a:t>
            </a:r>
            <a:r>
              <a:rPr lang="en-US" sz="1800" dirty="0" err="1" smtClean="0"/>
              <a:t>biasanya</a:t>
            </a:r>
            <a:r>
              <a:rPr lang="en-US" sz="1800" dirty="0" smtClean="0"/>
              <a:t> </a:t>
            </a:r>
            <a:r>
              <a:rPr lang="en-US" sz="1800" dirty="0" err="1" smtClean="0"/>
              <a:t>dua</a:t>
            </a:r>
            <a:r>
              <a:rPr lang="en-US" sz="1800" dirty="0" smtClean="0"/>
              <a:t> </a:t>
            </a:r>
            <a:r>
              <a:rPr lang="en-US" sz="1800" dirty="0" err="1" smtClean="0"/>
              <a:t>antarmuka</a:t>
            </a:r>
            <a:r>
              <a:rPr lang="en-US" sz="1800" dirty="0" smtClean="0"/>
              <a:t> yang </a:t>
            </a:r>
            <a:r>
              <a:rPr lang="en-US" sz="1800" dirty="0" err="1" smtClean="0"/>
              <a:t>berkomunikasi</a:t>
            </a:r>
            <a:r>
              <a:rPr lang="en-US" sz="1800" dirty="0" smtClean="0"/>
              <a:t> </a:t>
            </a:r>
            <a:r>
              <a:rPr lang="en-US" sz="1800" dirty="0" err="1" smtClean="0"/>
              <a:t>satu</a:t>
            </a:r>
            <a:r>
              <a:rPr lang="en-US" sz="1800" dirty="0" smtClean="0"/>
              <a:t> </a:t>
            </a:r>
            <a:r>
              <a:rPr lang="en-US" sz="1800" dirty="0" err="1" smtClean="0"/>
              <a:t>sama</a:t>
            </a:r>
            <a:r>
              <a:rPr lang="en-US" sz="1800" dirty="0" smtClean="0"/>
              <a:t> lain . </a:t>
            </a:r>
            <a:r>
              <a:rPr lang="en-US" sz="1800" dirty="0" err="1" smtClean="0"/>
              <a:t>Satu</a:t>
            </a:r>
            <a:r>
              <a:rPr lang="en-US" sz="1800" dirty="0" smtClean="0"/>
              <a:t> </a:t>
            </a:r>
            <a:r>
              <a:rPr lang="en-US" sz="1800" dirty="0" err="1" smtClean="0"/>
              <a:t>sistem</a:t>
            </a:r>
            <a:r>
              <a:rPr lang="en-US" sz="1800" dirty="0" smtClean="0"/>
              <a:t> </a:t>
            </a:r>
            <a:r>
              <a:rPr lang="en-US" sz="1800" dirty="0" err="1" smtClean="0"/>
              <a:t>mengirim</a:t>
            </a:r>
            <a:r>
              <a:rPr lang="en-US" sz="1800" dirty="0" smtClean="0"/>
              <a:t> data, </a:t>
            </a:r>
            <a:r>
              <a:rPr lang="en-US" sz="1800" dirty="0" err="1" smtClean="0"/>
              <a:t>dan</a:t>
            </a:r>
            <a:r>
              <a:rPr lang="en-US" sz="1800" dirty="0" smtClean="0"/>
              <a:t> yang </a:t>
            </a:r>
            <a:r>
              <a:rPr lang="en-US" sz="1800" dirty="0" err="1" smtClean="0"/>
              <a:t>lainnya</a:t>
            </a:r>
            <a:r>
              <a:rPr lang="en-US" sz="1800" dirty="0" smtClean="0"/>
              <a:t> </a:t>
            </a:r>
            <a:r>
              <a:rPr lang="en-US" sz="1800" dirty="0" err="1" smtClean="0"/>
              <a:t>menerima</a:t>
            </a:r>
            <a:r>
              <a:rPr lang="en-US" sz="1800" dirty="0" smtClean="0"/>
              <a:t> data. </a:t>
            </a:r>
            <a:r>
              <a:rPr lang="en-US" sz="1800" dirty="0" err="1" smtClean="0"/>
              <a:t>Mungkin</a:t>
            </a:r>
            <a:r>
              <a:rPr lang="en-US" sz="1800" dirty="0" smtClean="0"/>
              <a:t>  </a:t>
            </a:r>
            <a:r>
              <a:rPr lang="en-US" sz="1800" dirty="0" err="1" smtClean="0"/>
              <a:t>lebih</a:t>
            </a:r>
            <a:r>
              <a:rPr lang="en-US" sz="1800" dirty="0" smtClean="0"/>
              <a:t> </a:t>
            </a:r>
            <a:r>
              <a:rPr lang="en-US" sz="1800" dirty="0" err="1" smtClean="0"/>
              <a:t>mudah</a:t>
            </a:r>
            <a:r>
              <a:rPr lang="en-US" sz="1800" dirty="0" smtClean="0"/>
              <a:t> </a:t>
            </a:r>
            <a:r>
              <a:rPr lang="en-US" sz="1800" dirty="0" err="1" smtClean="0"/>
              <a:t>dimengerti</a:t>
            </a:r>
            <a:r>
              <a:rPr lang="en-US" sz="1800" dirty="0" smtClean="0"/>
              <a:t> </a:t>
            </a:r>
            <a:r>
              <a:rPr lang="en-US" sz="1800" dirty="0" err="1" smtClean="0"/>
              <a:t>jika</a:t>
            </a:r>
            <a:r>
              <a:rPr lang="en-US" sz="1800" dirty="0" smtClean="0"/>
              <a:t> </a:t>
            </a:r>
            <a:r>
              <a:rPr lang="en-US" sz="1800" dirty="0" err="1" smtClean="0"/>
              <a:t>dua</a:t>
            </a:r>
            <a:r>
              <a:rPr lang="en-US" sz="1800" dirty="0" smtClean="0"/>
              <a:t> </a:t>
            </a:r>
            <a:r>
              <a:rPr lang="en-US" sz="1800" dirty="0" err="1" smtClean="0"/>
              <a:t>sistem</a:t>
            </a:r>
            <a:r>
              <a:rPr lang="en-US" sz="1800" dirty="0" smtClean="0"/>
              <a:t> </a:t>
            </a:r>
            <a:r>
              <a:rPr lang="en-US" sz="1800" dirty="0" err="1" smtClean="0"/>
              <a:t>tidak</a:t>
            </a:r>
            <a:r>
              <a:rPr lang="en-US" sz="1800" dirty="0" smtClean="0"/>
              <a:t> </a:t>
            </a:r>
            <a:r>
              <a:rPr lang="en-US" sz="1800" dirty="0" err="1" smtClean="0"/>
              <a:t>berbicara</a:t>
            </a:r>
            <a:r>
              <a:rPr lang="en-US" sz="1800" dirty="0" smtClean="0"/>
              <a:t> </a:t>
            </a:r>
            <a:r>
              <a:rPr lang="en-US" sz="1800" dirty="0" err="1" smtClean="0"/>
              <a:t>bahasa</a:t>
            </a:r>
            <a:r>
              <a:rPr lang="en-US" sz="1800" dirty="0" smtClean="0"/>
              <a:t> yang </a:t>
            </a:r>
            <a:r>
              <a:rPr lang="en-US" sz="1800" dirty="0" err="1" smtClean="0"/>
              <a:t>sama</a:t>
            </a:r>
            <a:r>
              <a:rPr lang="en-US" sz="1800" dirty="0" smtClean="0"/>
              <a:t> (</a:t>
            </a:r>
            <a:r>
              <a:rPr lang="en-US" sz="1800" dirty="0" err="1" smtClean="0"/>
              <a:t>yaitu</a:t>
            </a:r>
            <a:r>
              <a:rPr lang="en-US" sz="1800" dirty="0" smtClean="0"/>
              <a:t>, </a:t>
            </a:r>
            <a:r>
              <a:rPr lang="en-US" sz="1800" dirty="0" err="1" smtClean="0"/>
              <a:t>menerapkan</a:t>
            </a:r>
            <a:r>
              <a:rPr lang="en-US" sz="1800" dirty="0" smtClean="0"/>
              <a:t> </a:t>
            </a:r>
            <a:r>
              <a:rPr lang="en-US" sz="1800" dirty="0" err="1" smtClean="0"/>
              <a:t>sama</a:t>
            </a:r>
            <a:r>
              <a:rPr lang="en-US" sz="1800" dirty="0" smtClean="0"/>
              <a:t> </a:t>
            </a:r>
            <a:r>
              <a:rPr lang="en-US" sz="1800" dirty="0" err="1" smtClean="0"/>
              <a:t>spesifikasi</a:t>
            </a:r>
            <a:r>
              <a:rPr lang="en-US" sz="1800" dirty="0" smtClean="0"/>
              <a:t>) </a:t>
            </a:r>
            <a:r>
              <a:rPr lang="en-US" sz="1800" dirty="0" err="1" smtClean="0"/>
              <a:t>mereka</a:t>
            </a:r>
            <a:r>
              <a:rPr lang="en-US" sz="1800" dirty="0" smtClean="0"/>
              <a:t> </a:t>
            </a:r>
            <a:r>
              <a:rPr lang="en-US" sz="1800" dirty="0" err="1" smtClean="0"/>
              <a:t>tidak</a:t>
            </a:r>
            <a:r>
              <a:rPr lang="en-US" sz="1800" dirty="0" smtClean="0"/>
              <a:t> </a:t>
            </a:r>
            <a:r>
              <a:rPr lang="en-US" sz="1800" dirty="0" err="1" smtClean="0"/>
              <a:t>dapat</a:t>
            </a:r>
            <a:r>
              <a:rPr lang="en-US" sz="1800" dirty="0" smtClean="0"/>
              <a:t> </a:t>
            </a:r>
            <a:r>
              <a:rPr lang="en-US" sz="1800" dirty="0" err="1" smtClean="0"/>
              <a:t>berbagi</a:t>
            </a:r>
            <a:r>
              <a:rPr lang="en-US" sz="1800" dirty="0" smtClean="0"/>
              <a:t> data; </a:t>
            </a:r>
            <a:r>
              <a:rPr lang="en-US" sz="1800" dirty="0" err="1" smtClean="0"/>
              <a:t>Tapi</a:t>
            </a:r>
            <a:r>
              <a:rPr lang="en-US" sz="1800" dirty="0" smtClean="0"/>
              <a:t>, </a:t>
            </a:r>
            <a:r>
              <a:rPr lang="en-US" sz="1800" dirty="0" err="1" smtClean="0"/>
              <a:t>seperti</a:t>
            </a:r>
            <a:r>
              <a:rPr lang="en-US" sz="1800" dirty="0" smtClean="0"/>
              <a:t> </a:t>
            </a:r>
            <a:r>
              <a:rPr lang="en-US" sz="1800" dirty="0" err="1" smtClean="0"/>
              <a:t>apa</a:t>
            </a:r>
            <a:r>
              <a:rPr lang="en-US" sz="1800" dirty="0" smtClean="0"/>
              <a:t> yang </a:t>
            </a:r>
            <a:r>
              <a:rPr lang="en-US" sz="1800" dirty="0" err="1" smtClean="0"/>
              <a:t>akan</a:t>
            </a:r>
            <a:r>
              <a:rPr lang="en-US" sz="1800" dirty="0" smtClean="0"/>
              <a:t> </a:t>
            </a:r>
            <a:r>
              <a:rPr lang="en-US" sz="1800" dirty="0" err="1" smtClean="0"/>
              <a:t>kita</a:t>
            </a:r>
            <a:r>
              <a:rPr lang="en-US" sz="1800" dirty="0" smtClean="0"/>
              <a:t> </a:t>
            </a:r>
            <a:r>
              <a:rPr lang="en-US" sz="1800" dirty="0" err="1" smtClean="0"/>
              <a:t>lihat</a:t>
            </a:r>
            <a:r>
              <a:rPr lang="en-US" sz="1800" dirty="0" smtClean="0"/>
              <a:t> </a:t>
            </a:r>
            <a:r>
              <a:rPr lang="en-US" sz="1800" dirty="0" err="1" smtClean="0"/>
              <a:t>nanti</a:t>
            </a:r>
            <a:r>
              <a:rPr lang="en-US" sz="1800" dirty="0" smtClean="0"/>
              <a:t>, </a:t>
            </a:r>
            <a:r>
              <a:rPr lang="en-US" sz="1800" dirty="0" err="1" smtClean="0"/>
              <a:t>prasyarat</a:t>
            </a:r>
            <a:r>
              <a:rPr lang="en-US" sz="1800" dirty="0" smtClean="0"/>
              <a:t> </a:t>
            </a:r>
            <a:r>
              <a:rPr lang="en-US" sz="1800" dirty="0" err="1" smtClean="0"/>
              <a:t>ini</a:t>
            </a:r>
            <a:r>
              <a:rPr lang="en-US" sz="1800" dirty="0" smtClean="0"/>
              <a:t> (</a:t>
            </a:r>
            <a:r>
              <a:rPr lang="en-US" sz="1800" dirty="0" err="1" smtClean="0"/>
              <a:t>menggunakan</a:t>
            </a:r>
            <a:r>
              <a:rPr lang="en-US" sz="1800" dirty="0" smtClean="0"/>
              <a:t> </a:t>
            </a:r>
            <a:r>
              <a:rPr lang="en-US" sz="1800" dirty="0" err="1" smtClean="0"/>
              <a:t>spesifikasi</a:t>
            </a:r>
            <a:r>
              <a:rPr lang="en-US" sz="1800" dirty="0" smtClean="0"/>
              <a:t> yang </a:t>
            </a:r>
            <a:r>
              <a:rPr lang="en-US" sz="1800" dirty="0" err="1" smtClean="0"/>
              <a:t>sama</a:t>
            </a:r>
            <a:r>
              <a:rPr lang="en-US" sz="1800" dirty="0" smtClean="0"/>
              <a:t>) </a:t>
            </a:r>
            <a:r>
              <a:rPr lang="en-US" sz="1800" dirty="0" err="1" smtClean="0"/>
              <a:t>diperlukan</a:t>
            </a:r>
            <a:r>
              <a:rPr lang="en-US" sz="1800" dirty="0" smtClean="0"/>
              <a:t>, </a:t>
            </a:r>
            <a:r>
              <a:rPr lang="en-US" sz="1800" dirty="0" err="1" smtClean="0"/>
              <a:t>meskipun</a:t>
            </a:r>
            <a:r>
              <a:rPr lang="en-US" sz="1800" dirty="0" smtClean="0"/>
              <a:t> </a:t>
            </a:r>
            <a:r>
              <a:rPr lang="en-US" sz="1800" dirty="0" err="1" smtClean="0"/>
              <a:t>cukup</a:t>
            </a:r>
            <a:r>
              <a:rPr lang="en-US" sz="1800" dirty="0" smtClean="0"/>
              <a:t> </a:t>
            </a:r>
            <a:r>
              <a:rPr lang="en-US" sz="1800" dirty="0" err="1" smtClean="0"/>
              <a:t>sendiri</a:t>
            </a:r>
            <a:r>
              <a:rPr lang="en-US" sz="1800" dirty="0" smtClean="0"/>
              <a:t> </a:t>
            </a:r>
            <a:r>
              <a:rPr lang="en-US" sz="1800" dirty="0" err="1" smtClean="0"/>
              <a:t>karena</a:t>
            </a:r>
            <a:r>
              <a:rPr lang="en-US" sz="1800" dirty="0" smtClean="0"/>
              <a:t> </a:t>
            </a:r>
            <a:r>
              <a:rPr lang="en-US" sz="1800" dirty="0" err="1" smtClean="0"/>
              <a:t>pemahaman</a:t>
            </a:r>
            <a:r>
              <a:rPr lang="en-US" sz="1800" dirty="0" smtClean="0"/>
              <a:t> yang </a:t>
            </a:r>
            <a:r>
              <a:rPr lang="en-US" sz="1800" dirty="0" err="1" smtClean="0"/>
              <a:t>tepat</a:t>
            </a:r>
            <a:r>
              <a:rPr lang="en-US" sz="1800" dirty="0" smtClean="0"/>
              <a:t> </a:t>
            </a:r>
            <a:r>
              <a:rPr lang="en-US" sz="1800" dirty="0" err="1" smtClean="0"/>
              <a:t>harus</a:t>
            </a:r>
            <a:r>
              <a:rPr lang="en-US" sz="1800" dirty="0" smtClean="0"/>
              <a:t> </a:t>
            </a:r>
            <a:r>
              <a:rPr lang="en-US" sz="1800" dirty="0" err="1" smtClean="0"/>
              <a:t>disampaikan</a:t>
            </a:r>
            <a:r>
              <a:rPr lang="en-US" sz="1800" dirty="0" smtClean="0"/>
              <a:t> </a:t>
            </a:r>
            <a:r>
              <a:rPr lang="en-US" sz="1800" dirty="0" err="1" smtClean="0"/>
              <a:t>juga</a:t>
            </a:r>
            <a:r>
              <a:rPr lang="en-US" sz="1800" dirty="0" smtClean="0"/>
              <a:t>.</a:t>
            </a:r>
          </a:p>
          <a:p>
            <a:r>
              <a:rPr lang="en-US" sz="1800" dirty="0" err="1" smtClean="0"/>
              <a:t>Sistem</a:t>
            </a:r>
            <a:r>
              <a:rPr lang="en-US" sz="1800" dirty="0" smtClean="0"/>
              <a:t> </a:t>
            </a:r>
            <a:r>
              <a:rPr lang="en-US" sz="1800" dirty="0" err="1" smtClean="0"/>
              <a:t>pengiriman</a:t>
            </a:r>
            <a:r>
              <a:rPr lang="en-US" sz="1800" dirty="0" smtClean="0"/>
              <a:t> </a:t>
            </a:r>
            <a:r>
              <a:rPr lang="en-US" sz="1800" dirty="0" err="1" smtClean="0"/>
              <a:t>bertugas</a:t>
            </a:r>
            <a:r>
              <a:rPr lang="en-US" sz="1800" dirty="0" smtClean="0"/>
              <a:t> </a:t>
            </a:r>
            <a:r>
              <a:rPr lang="en-US" sz="1800" dirty="0" err="1" smtClean="0"/>
              <a:t>untuk</a:t>
            </a:r>
            <a:r>
              <a:rPr lang="en-US" sz="1800" dirty="0" smtClean="0"/>
              <a:t> </a:t>
            </a:r>
            <a:r>
              <a:rPr lang="en-US" sz="1800" dirty="0" err="1" smtClean="0"/>
              <a:t>mengumpulkan</a:t>
            </a:r>
            <a:r>
              <a:rPr lang="en-US" sz="1800" dirty="0" smtClean="0"/>
              <a:t> data </a:t>
            </a:r>
            <a:r>
              <a:rPr lang="en-US" sz="1800" dirty="0" err="1" smtClean="0"/>
              <a:t>dan</a:t>
            </a:r>
            <a:r>
              <a:rPr lang="en-US" sz="1800" dirty="0" smtClean="0"/>
              <a:t> </a:t>
            </a:r>
            <a:r>
              <a:rPr lang="en-US" sz="1800" dirty="0" err="1" smtClean="0"/>
              <a:t>mengubahnya</a:t>
            </a:r>
            <a:r>
              <a:rPr lang="en-US" sz="1800" dirty="0" smtClean="0"/>
              <a:t> </a:t>
            </a:r>
            <a:r>
              <a:rPr lang="en-US" sz="1800" dirty="0" err="1" smtClean="0"/>
              <a:t>menjadi</a:t>
            </a:r>
            <a:r>
              <a:rPr lang="en-US" sz="1800" dirty="0" smtClean="0"/>
              <a:t> “</a:t>
            </a:r>
            <a:r>
              <a:rPr lang="en-US" sz="1800" dirty="0" err="1" smtClean="0"/>
              <a:t>bahasa</a:t>
            </a:r>
            <a:r>
              <a:rPr lang="en-US" sz="1800" dirty="0" smtClean="0"/>
              <a:t> yang </a:t>
            </a:r>
            <a:r>
              <a:rPr lang="en-US" sz="1800" dirty="0" err="1" smtClean="0"/>
              <a:t>disepakati</a:t>
            </a:r>
            <a:r>
              <a:rPr lang="en-US" sz="1800" dirty="0" smtClean="0"/>
              <a:t> </a:t>
            </a:r>
            <a:r>
              <a:rPr lang="en-US" sz="1800" dirty="0" err="1" smtClean="0"/>
              <a:t>protokol</a:t>
            </a:r>
            <a:r>
              <a:rPr lang="en-US" sz="1800" dirty="0" smtClean="0"/>
              <a:t>”. </a:t>
            </a:r>
            <a:r>
              <a:rPr lang="en-US" sz="1800" dirty="0" err="1" smtClean="0"/>
              <a:t>Biasanya</a:t>
            </a:r>
            <a:r>
              <a:rPr lang="en-US" sz="1800" dirty="0" smtClean="0"/>
              <a:t>, </a:t>
            </a:r>
            <a:r>
              <a:rPr lang="en-US" sz="1800" dirty="0" err="1" smtClean="0"/>
              <a:t>tugas</a:t>
            </a:r>
            <a:r>
              <a:rPr lang="en-US" sz="1800" dirty="0" smtClean="0"/>
              <a:t> </a:t>
            </a:r>
            <a:r>
              <a:rPr lang="en-US" sz="1800" dirty="0" err="1" smtClean="0"/>
              <a:t>ini</a:t>
            </a:r>
            <a:r>
              <a:rPr lang="en-US" sz="1800" dirty="0" smtClean="0"/>
              <a:t> </a:t>
            </a:r>
            <a:r>
              <a:rPr lang="en-US" sz="1800" dirty="0" err="1" smtClean="0"/>
              <a:t>dilakukan</a:t>
            </a:r>
            <a:r>
              <a:rPr lang="en-US" sz="1800" dirty="0" smtClean="0"/>
              <a:t> </a:t>
            </a:r>
            <a:r>
              <a:rPr lang="en-US" sz="1800" dirty="0" err="1" smtClean="0"/>
              <a:t>dengan</a:t>
            </a:r>
            <a:r>
              <a:rPr lang="en-US" sz="1800" dirty="0" smtClean="0"/>
              <a:t> </a:t>
            </a:r>
            <a:r>
              <a:rPr lang="en-US" sz="1800" dirty="0" err="1" smtClean="0"/>
              <a:t>mengirim</a:t>
            </a:r>
            <a:r>
              <a:rPr lang="en-US" sz="1800" dirty="0" smtClean="0"/>
              <a:t> </a:t>
            </a:r>
            <a:r>
              <a:rPr lang="en-US" sz="1800" dirty="0" err="1" smtClean="0"/>
              <a:t>Sistem</a:t>
            </a:r>
            <a:r>
              <a:rPr lang="en-US" sz="1800" dirty="0" smtClean="0"/>
              <a:t> </a:t>
            </a:r>
            <a:r>
              <a:rPr lang="en-US" sz="1800" dirty="0" err="1" smtClean="0"/>
              <a:t>mengakses</a:t>
            </a:r>
            <a:r>
              <a:rPr lang="en-US" sz="1800" dirty="0" smtClean="0"/>
              <a:t> </a:t>
            </a:r>
            <a:r>
              <a:rPr lang="en-US" sz="1800" dirty="0" err="1" smtClean="0"/>
              <a:t>repositori</a:t>
            </a:r>
            <a:r>
              <a:rPr lang="en-US" sz="1800" dirty="0" smtClean="0"/>
              <a:t> data. </a:t>
            </a:r>
            <a:r>
              <a:rPr lang="en-US" sz="1800" dirty="0" err="1" smtClean="0"/>
              <a:t>Sistem</a:t>
            </a:r>
            <a:r>
              <a:rPr lang="en-US" sz="1800" dirty="0" smtClean="0"/>
              <a:t> </a:t>
            </a:r>
            <a:r>
              <a:rPr lang="en-US" sz="1800" dirty="0" err="1" smtClean="0"/>
              <a:t>penerima</a:t>
            </a:r>
            <a:r>
              <a:rPr lang="en-US" sz="1800" dirty="0" smtClean="0"/>
              <a:t> </a:t>
            </a:r>
            <a:r>
              <a:rPr lang="en-US" sz="1800" dirty="0" err="1" smtClean="0"/>
              <a:t>mengeluarkan</a:t>
            </a:r>
            <a:r>
              <a:rPr lang="en-US" sz="1800" dirty="0" smtClean="0"/>
              <a:t> data </a:t>
            </a:r>
            <a:r>
              <a:rPr lang="en-US" sz="1800" dirty="0" err="1" smtClean="0"/>
              <a:t>dari</a:t>
            </a:r>
            <a:r>
              <a:rPr lang="en-US" sz="1800" dirty="0" smtClean="0"/>
              <a:t> </a:t>
            </a:r>
            <a:r>
              <a:rPr lang="en-US" sz="1800" dirty="0" err="1" smtClean="0"/>
              <a:t>pesan</a:t>
            </a:r>
            <a:r>
              <a:rPr lang="en-US" sz="1800" dirty="0" smtClean="0"/>
              <a:t> yang </a:t>
            </a:r>
            <a:r>
              <a:rPr lang="en-US" sz="1800" dirty="0" err="1" smtClean="0"/>
              <a:t>ditransmisikan</a:t>
            </a:r>
            <a:r>
              <a:rPr lang="en-US" sz="1800" dirty="0" smtClean="0"/>
              <a:t> </a:t>
            </a:r>
            <a:r>
              <a:rPr lang="en-US" sz="1800" dirty="0" err="1" smtClean="0"/>
              <a:t>dan</a:t>
            </a:r>
            <a:r>
              <a:rPr lang="en-US" sz="1800" dirty="0" smtClean="0"/>
              <a:t> </a:t>
            </a:r>
            <a:r>
              <a:rPr lang="en-US" sz="1800" dirty="0" err="1" smtClean="0"/>
              <a:t>menyimpannya</a:t>
            </a:r>
            <a:r>
              <a:rPr lang="en-US" sz="1800" dirty="0" smtClean="0"/>
              <a:t> </a:t>
            </a:r>
            <a:r>
              <a:rPr lang="en-US" sz="1800" dirty="0" err="1" smtClean="0"/>
              <a:t>dalam</a:t>
            </a:r>
            <a:r>
              <a:rPr lang="en-US" sz="1800" dirty="0" smtClean="0"/>
              <a:t> </a:t>
            </a:r>
            <a:r>
              <a:rPr lang="en-US" sz="1800" dirty="0" err="1" smtClean="0"/>
              <a:t>repositori</a:t>
            </a:r>
            <a:r>
              <a:rPr lang="en-US" sz="1800" dirty="0" smtClean="0"/>
              <a:t> internal data. </a:t>
            </a:r>
          </a:p>
          <a:p>
            <a:r>
              <a:rPr lang="en-US" sz="1800" dirty="0" err="1" smtClean="0"/>
              <a:t>Apa</a:t>
            </a:r>
            <a:r>
              <a:rPr lang="en-US" sz="1800" dirty="0" smtClean="0"/>
              <a:t> yang </a:t>
            </a:r>
            <a:r>
              <a:rPr lang="en-US" sz="1800" dirty="0" err="1" smtClean="0"/>
              <a:t>menyebabkan</a:t>
            </a:r>
            <a:r>
              <a:rPr lang="en-US" sz="1800" dirty="0" smtClean="0"/>
              <a:t> </a:t>
            </a:r>
            <a:r>
              <a:rPr lang="en-US" sz="1800" dirty="0" err="1" smtClean="0"/>
              <a:t>sistem</a:t>
            </a:r>
            <a:r>
              <a:rPr lang="en-US" sz="1800" dirty="0" smtClean="0"/>
              <a:t> </a:t>
            </a:r>
            <a:r>
              <a:rPr lang="en-US" sz="1800" dirty="0" err="1" smtClean="0"/>
              <a:t>pengiriman</a:t>
            </a:r>
            <a:r>
              <a:rPr lang="en-US" sz="1800" dirty="0" smtClean="0"/>
              <a:t> </a:t>
            </a:r>
            <a:r>
              <a:rPr lang="en-US" sz="1800" dirty="0" err="1" smtClean="0"/>
              <a:t>mengirimkan</a:t>
            </a:r>
            <a:r>
              <a:rPr lang="en-US" sz="1800" dirty="0" smtClean="0"/>
              <a:t> data? </a:t>
            </a:r>
            <a:r>
              <a:rPr lang="en-US" sz="1800" dirty="0" err="1" smtClean="0"/>
              <a:t>Transmisi</a:t>
            </a:r>
            <a:r>
              <a:rPr lang="en-US" sz="1800" dirty="0" smtClean="0"/>
              <a:t> data </a:t>
            </a:r>
            <a:r>
              <a:rPr lang="en-US" sz="1800" dirty="0" err="1" smtClean="0"/>
              <a:t>sering</a:t>
            </a:r>
            <a:r>
              <a:rPr lang="en-US" sz="1800" dirty="0" smtClean="0"/>
              <a:t> </a:t>
            </a:r>
            <a:r>
              <a:rPr lang="en-US" sz="1800" dirty="0" err="1" smtClean="0"/>
              <a:t>dipicu</a:t>
            </a:r>
            <a:r>
              <a:rPr lang="en-US" sz="1800" dirty="0" smtClean="0"/>
              <a:t> </a:t>
            </a:r>
            <a:r>
              <a:rPr lang="en-US" sz="1800" dirty="0" err="1" smtClean="0"/>
              <a:t>oleh</a:t>
            </a:r>
            <a:r>
              <a:rPr lang="en-US" sz="1800" dirty="0" smtClean="0"/>
              <a:t> data yang </a:t>
            </a:r>
            <a:r>
              <a:rPr lang="en-US" sz="1800" dirty="0" err="1" smtClean="0"/>
              <a:t>dimasukkan</a:t>
            </a:r>
            <a:r>
              <a:rPr lang="en-US" sz="1800" dirty="0" smtClean="0"/>
              <a:t> </a:t>
            </a:r>
            <a:r>
              <a:rPr lang="en-US" sz="1800" dirty="0" err="1" smtClean="0"/>
              <a:t>ke</a:t>
            </a:r>
            <a:r>
              <a:rPr lang="en-US" sz="1800" dirty="0" smtClean="0"/>
              <a:t> </a:t>
            </a:r>
            <a:r>
              <a:rPr lang="en-US" sz="1800" dirty="0" err="1" smtClean="0"/>
              <a:t>dalam</a:t>
            </a:r>
            <a:r>
              <a:rPr lang="en-US" sz="1800" dirty="0" smtClean="0"/>
              <a:t> </a:t>
            </a:r>
            <a:r>
              <a:rPr lang="en-US" sz="1800" dirty="0" err="1" smtClean="0"/>
              <a:t>sistem</a:t>
            </a:r>
            <a:r>
              <a:rPr lang="en-US" sz="1800" dirty="0" smtClean="0"/>
              <a:t> - yang </a:t>
            </a:r>
            <a:r>
              <a:rPr lang="en-US" sz="1800" dirty="0" err="1" smtClean="0"/>
              <a:t>bisa</a:t>
            </a:r>
            <a:r>
              <a:rPr lang="en-US" sz="1800" dirty="0" smtClean="0"/>
              <a:t> </a:t>
            </a:r>
            <a:r>
              <a:rPr lang="en-US" sz="1800" dirty="0" err="1" smtClean="0"/>
              <a:t>berarti</a:t>
            </a:r>
            <a:r>
              <a:rPr lang="en-US" sz="1800" dirty="0" smtClean="0"/>
              <a:t> </a:t>
            </a:r>
            <a:r>
              <a:rPr lang="en-US" sz="1800" dirty="0" err="1" smtClean="0"/>
              <a:t>pemicunya</a:t>
            </a:r>
            <a:r>
              <a:rPr lang="en-US" sz="1800" dirty="0" smtClean="0"/>
              <a:t> </a:t>
            </a:r>
            <a:r>
              <a:rPr lang="en-US" sz="1800" dirty="0" err="1" smtClean="0"/>
              <a:t>terkait</a:t>
            </a:r>
            <a:r>
              <a:rPr lang="en-US" sz="1800" dirty="0" smtClean="0"/>
              <a:t> </a:t>
            </a:r>
            <a:r>
              <a:rPr lang="en-US" sz="1800" dirty="0" err="1" smtClean="0"/>
              <a:t>dengan</a:t>
            </a:r>
            <a:r>
              <a:rPr lang="en-US" sz="1800" dirty="0" smtClean="0"/>
              <a:t> </a:t>
            </a:r>
            <a:r>
              <a:rPr lang="en-US" sz="1800" dirty="0" err="1" smtClean="0"/>
              <a:t>peristiwa</a:t>
            </a:r>
            <a:r>
              <a:rPr lang="en-US" sz="1800" dirty="0" smtClean="0"/>
              <a:t> real-time - </a:t>
            </a:r>
            <a:r>
              <a:rPr lang="en-US" sz="1800" dirty="0" err="1" smtClean="0"/>
              <a:t>atau</a:t>
            </a:r>
            <a:r>
              <a:rPr lang="en-US" sz="1800" dirty="0" smtClean="0"/>
              <a:t> </a:t>
            </a:r>
            <a:r>
              <a:rPr lang="en-US" sz="1800" dirty="0" err="1" smtClean="0"/>
              <a:t>dengan</a:t>
            </a:r>
            <a:r>
              <a:rPr lang="en-US" sz="1800" dirty="0" smtClean="0"/>
              <a:t> </a:t>
            </a:r>
            <a:r>
              <a:rPr lang="en-US" sz="1800" dirty="0" err="1" smtClean="0"/>
              <a:t>layanan</a:t>
            </a:r>
            <a:r>
              <a:rPr lang="en-US" sz="1800" dirty="0" smtClean="0"/>
              <a:t> yang </a:t>
            </a:r>
            <a:r>
              <a:rPr lang="en-US" sz="1800" dirty="0" err="1" smtClean="0"/>
              <a:t>dijadwalkan</a:t>
            </a:r>
            <a:r>
              <a:rPr lang="en-US" sz="1800" dirty="0" smtClean="0"/>
              <a:t> </a:t>
            </a:r>
            <a:r>
              <a:rPr lang="en-US" sz="1800" dirty="0" err="1" smtClean="0"/>
              <a:t>secara</a:t>
            </a:r>
            <a:r>
              <a:rPr lang="en-US" sz="1800" dirty="0" smtClean="0"/>
              <a:t> </a:t>
            </a:r>
            <a:r>
              <a:rPr lang="en-US" sz="1800" dirty="0" err="1" smtClean="0"/>
              <a:t>rutin</a:t>
            </a:r>
            <a:r>
              <a:rPr lang="en-US" sz="1800" dirty="0" smtClean="0"/>
              <a:t> (</a:t>
            </a:r>
            <a:r>
              <a:rPr lang="en-US" sz="1800" dirty="0" err="1" smtClean="0"/>
              <a:t>cron</a:t>
            </a:r>
            <a:r>
              <a:rPr lang="en-US" sz="1800" dirty="0" smtClean="0"/>
              <a:t> </a:t>
            </a:r>
            <a:r>
              <a:rPr lang="en-US" sz="1800" dirty="0" err="1" smtClean="0"/>
              <a:t>atau</a:t>
            </a:r>
            <a:r>
              <a:rPr lang="en-US" sz="1800" dirty="0" smtClean="0"/>
              <a:t> di-</a:t>
            </a:r>
            <a:r>
              <a:rPr lang="en-US" sz="1800" dirty="0" err="1" smtClean="0"/>
              <a:t>pekerjaan</a:t>
            </a:r>
            <a:r>
              <a:rPr lang="en-US" sz="1800" dirty="0" smtClean="0"/>
              <a:t> 5) yang </a:t>
            </a:r>
            <a:r>
              <a:rPr lang="en-US" sz="1800" dirty="0" err="1" smtClean="0"/>
              <a:t>meminta</a:t>
            </a:r>
            <a:r>
              <a:rPr lang="en-US" sz="1800" dirty="0" smtClean="0"/>
              <a:t> </a:t>
            </a:r>
            <a:r>
              <a:rPr lang="en-US" sz="1800" dirty="0" err="1" smtClean="0"/>
              <a:t>modul</a:t>
            </a:r>
            <a:r>
              <a:rPr lang="en-US" sz="1800" dirty="0" smtClean="0"/>
              <a:t> </a:t>
            </a:r>
            <a:r>
              <a:rPr lang="en-US" sz="1800" dirty="0" err="1" smtClean="0"/>
              <a:t>antarmuka</a:t>
            </a:r>
            <a:r>
              <a:rPr lang="en-US" sz="1800" dirty="0" smtClean="0"/>
              <a:t> </a:t>
            </a:r>
            <a:r>
              <a:rPr lang="en-US" sz="1800" dirty="0" err="1" smtClean="0"/>
              <a:t>pada</a:t>
            </a:r>
            <a:r>
              <a:rPr lang="en-US" sz="1800" dirty="0" smtClean="0"/>
              <a:t> </a:t>
            </a:r>
            <a:r>
              <a:rPr lang="en-US" sz="1800" dirty="0" err="1" smtClean="0"/>
              <a:t>pra</a:t>
            </a:r>
            <a:r>
              <a:rPr lang="en-US" sz="1800" dirty="0" smtClean="0"/>
              <a:t>-de fi </a:t>
            </a:r>
            <a:r>
              <a:rPr lang="en-US" sz="1800" dirty="0" err="1" smtClean="0"/>
              <a:t>ned</a:t>
            </a:r>
            <a:r>
              <a:rPr lang="en-US" sz="1800" dirty="0" smtClean="0"/>
              <a:t> kali </a:t>
            </a:r>
            <a:r>
              <a:rPr lang="en-US" sz="1800" dirty="0" err="1" smtClean="0"/>
              <a:t>ketika</a:t>
            </a:r>
            <a:r>
              <a:rPr lang="en-US" sz="1800" dirty="0" smtClean="0"/>
              <a:t> data </a:t>
            </a:r>
            <a:r>
              <a:rPr lang="en-US" sz="1800" dirty="0" err="1" smtClean="0"/>
              <a:t>membutuhkan</a:t>
            </a:r>
            <a:r>
              <a:rPr lang="en-US" sz="1800" dirty="0" smtClean="0"/>
              <a:t> </a:t>
            </a:r>
            <a:r>
              <a:rPr lang="en-US" sz="1800" dirty="0" err="1" smtClean="0"/>
              <a:t>transmisi</a:t>
            </a:r>
            <a:r>
              <a:rPr lang="en-US" sz="1800" dirty="0" smtClean="0"/>
              <a:t> </a:t>
            </a:r>
            <a:r>
              <a:rPr lang="en-US" sz="1800" dirty="0" err="1" smtClean="0"/>
              <a:t>untuk</a:t>
            </a:r>
            <a:r>
              <a:rPr lang="en-US" sz="1800" dirty="0" smtClean="0"/>
              <a:t> </a:t>
            </a:r>
            <a:r>
              <a:rPr lang="en-US" sz="1800" dirty="0" err="1" smtClean="0"/>
              <a:t>mitra</a:t>
            </a:r>
            <a:r>
              <a:rPr lang="en-US" sz="1800" dirty="0" smtClean="0"/>
              <a:t> </a:t>
            </a:r>
            <a:r>
              <a:rPr lang="en-US" sz="1800" dirty="0" err="1" smtClean="0"/>
              <a:t>komunikasi</a:t>
            </a:r>
            <a:r>
              <a:rPr lang="en-US" sz="1800" dirty="0" smtClean="0"/>
              <a:t>.</a:t>
            </a:r>
          </a:p>
          <a:p>
            <a:endParaRPr lang="id-ID"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815246"/>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5"/>
          <p:cNvSpPr>
            <a:spLocks noGrp="1"/>
          </p:cNvSpPr>
          <p:nvPr>
            <p:ph type="title"/>
          </p:nvPr>
        </p:nvSpPr>
        <p:spPr>
          <a:xfrm>
            <a:off x="533400" y="685800"/>
            <a:ext cx="8229600" cy="685800"/>
          </a:xfrm>
        </p:spPr>
        <p:txBody>
          <a:bodyPr/>
          <a:lstStyle/>
          <a:p>
            <a:pPr>
              <a:spcBef>
                <a:spcPct val="50000"/>
              </a:spcBef>
            </a:pPr>
            <a:r>
              <a:rPr lang="en-US" sz="3200" smtClean="0"/>
              <a:t>Impact On Interface</a:t>
            </a:r>
            <a:endParaRPr lang="en-US" sz="3200" smtClean="0">
              <a:latin typeface="Arial" panose="020B0604020202020204" pitchFamily="34" charset="0"/>
              <a:cs typeface="Arial" panose="020B0604020202020204" pitchFamily="34" charset="0"/>
            </a:endParaRPr>
          </a:p>
        </p:txBody>
      </p:sp>
      <p:sp>
        <p:nvSpPr>
          <p:cNvPr id="19460" name="Content Placeholder 5"/>
          <p:cNvSpPr>
            <a:spLocks noGrp="1"/>
          </p:cNvSpPr>
          <p:nvPr>
            <p:ph idx="1"/>
          </p:nvPr>
        </p:nvSpPr>
        <p:spPr>
          <a:xfrm>
            <a:off x="457200" y="1524000"/>
            <a:ext cx="8229600" cy="4602163"/>
          </a:xfrm>
        </p:spPr>
        <p:txBody>
          <a:bodyPr/>
          <a:lstStyle/>
          <a:p>
            <a:r>
              <a:rPr lang="en-US" sz="2000" dirty="0" err="1" smtClean="0"/>
              <a:t>Ketika</a:t>
            </a:r>
            <a:r>
              <a:rPr lang="en-US" sz="2000" dirty="0" smtClean="0"/>
              <a:t> </a:t>
            </a:r>
            <a:r>
              <a:rPr lang="en-US" sz="2000" dirty="0" err="1" smtClean="0"/>
              <a:t>berbicara</a:t>
            </a:r>
            <a:r>
              <a:rPr lang="en-US" sz="2000" dirty="0" smtClean="0"/>
              <a:t> </a:t>
            </a:r>
            <a:r>
              <a:rPr lang="en-US" sz="2000" dirty="0" err="1" smtClean="0"/>
              <a:t>tentang</a:t>
            </a:r>
            <a:r>
              <a:rPr lang="en-US" sz="2000" dirty="0" smtClean="0"/>
              <a:t> </a:t>
            </a:r>
            <a:r>
              <a:rPr lang="en-US" sz="2000" dirty="0" err="1" smtClean="0"/>
              <a:t>antarmuka</a:t>
            </a:r>
            <a:r>
              <a:rPr lang="en-US" sz="2000" dirty="0" smtClean="0"/>
              <a:t> </a:t>
            </a:r>
            <a:r>
              <a:rPr lang="en-US" sz="2000" dirty="0" err="1" smtClean="0"/>
              <a:t>spesifikasi-spesifikasi</a:t>
            </a:r>
            <a:r>
              <a:rPr lang="en-US" sz="2000" dirty="0" smtClean="0"/>
              <a:t>, yang </a:t>
            </a:r>
            <a:r>
              <a:rPr lang="en-US" sz="2000" dirty="0" err="1" smtClean="0"/>
              <a:t>mendasari</a:t>
            </a:r>
            <a:r>
              <a:rPr lang="en-US" sz="2000" dirty="0" smtClean="0"/>
              <a:t> </a:t>
            </a:r>
            <a:r>
              <a:rPr lang="en-US" sz="2000" dirty="0" err="1" smtClean="0"/>
              <a:t>rancangan</a:t>
            </a:r>
            <a:r>
              <a:rPr lang="en-US" sz="2000" dirty="0" smtClean="0"/>
              <a:t> </a:t>
            </a:r>
            <a:r>
              <a:rPr lang="en-US" sz="2000" dirty="0" err="1" smtClean="0"/>
              <a:t>sebuah</a:t>
            </a:r>
            <a:r>
              <a:rPr lang="en-US" sz="2000" dirty="0" smtClean="0"/>
              <a:t> </a:t>
            </a:r>
            <a:r>
              <a:rPr lang="en-US" sz="2000" dirty="0" err="1" smtClean="0"/>
              <a:t>sistem</a:t>
            </a:r>
            <a:r>
              <a:rPr lang="en-US" sz="2000" dirty="0" smtClean="0"/>
              <a:t> </a:t>
            </a:r>
            <a:r>
              <a:rPr lang="en-US" sz="2000" dirty="0" err="1" smtClean="0"/>
              <a:t>seharusnya</a:t>
            </a:r>
            <a:r>
              <a:rPr lang="en-US" sz="2000" dirty="0" smtClean="0"/>
              <a:t> </a:t>
            </a:r>
            <a:r>
              <a:rPr lang="en-US" sz="2000" dirty="0" err="1" smtClean="0"/>
              <a:t>tidak</a:t>
            </a:r>
            <a:r>
              <a:rPr lang="en-US" sz="2000" dirty="0" smtClean="0"/>
              <a:t> </a:t>
            </a:r>
            <a:r>
              <a:rPr lang="en-US" sz="2000" dirty="0" err="1" smtClean="0"/>
              <a:t>menjadi</a:t>
            </a:r>
            <a:r>
              <a:rPr lang="en-US" sz="2000" dirty="0" smtClean="0"/>
              <a:t> </a:t>
            </a:r>
            <a:r>
              <a:rPr lang="en-US" sz="2000" dirty="0" err="1" smtClean="0"/>
              <a:t>masalah</a:t>
            </a:r>
            <a:r>
              <a:rPr lang="en-US" sz="2000" dirty="0" smtClean="0"/>
              <a:t> ;</a:t>
            </a:r>
          </a:p>
          <a:p>
            <a:r>
              <a:rPr lang="en-US" sz="2000" dirty="0" err="1" smtClean="0"/>
              <a:t>Namun</a:t>
            </a:r>
            <a:r>
              <a:rPr lang="en-US" sz="2000" dirty="0" smtClean="0"/>
              <a:t>, </a:t>
            </a:r>
            <a:r>
              <a:rPr lang="en-US" sz="2000" dirty="0" err="1" smtClean="0"/>
              <a:t>hubungan</a:t>
            </a:r>
            <a:r>
              <a:rPr lang="en-US" sz="2000" dirty="0" smtClean="0"/>
              <a:t> </a:t>
            </a:r>
            <a:r>
              <a:rPr lang="en-US" sz="2000" dirty="0" err="1" smtClean="0"/>
              <a:t>timbal</a:t>
            </a:r>
            <a:r>
              <a:rPr lang="en-US" sz="2000" dirty="0" smtClean="0"/>
              <a:t> </a:t>
            </a:r>
            <a:r>
              <a:rPr lang="en-US" sz="2000" dirty="0" err="1" smtClean="0"/>
              <a:t>balik</a:t>
            </a:r>
            <a:r>
              <a:rPr lang="en-US" sz="2000" dirty="0" smtClean="0"/>
              <a:t> </a:t>
            </a:r>
            <a:r>
              <a:rPr lang="en-US" sz="2000" dirty="0" err="1" smtClean="0"/>
              <a:t>memang</a:t>
            </a:r>
            <a:r>
              <a:rPr lang="en-US" sz="2000" dirty="0" smtClean="0"/>
              <a:t> </a:t>
            </a:r>
            <a:r>
              <a:rPr lang="en-US" sz="2000" dirty="0" err="1" smtClean="0"/>
              <a:t>ada</a:t>
            </a:r>
            <a:r>
              <a:rPr lang="en-US" sz="2000" dirty="0" smtClean="0"/>
              <a:t>. </a:t>
            </a:r>
            <a:r>
              <a:rPr lang="en-US" sz="2000" dirty="0" err="1" smtClean="0"/>
              <a:t>Apakah</a:t>
            </a:r>
            <a:r>
              <a:rPr lang="en-US" sz="2000" dirty="0" smtClean="0"/>
              <a:t>  </a:t>
            </a:r>
            <a:r>
              <a:rPr lang="en-US" sz="2000" dirty="0" err="1" smtClean="0"/>
              <a:t>Sistem</a:t>
            </a:r>
            <a:r>
              <a:rPr lang="en-US" sz="2000" dirty="0" smtClean="0"/>
              <a:t> </a:t>
            </a:r>
            <a:r>
              <a:rPr lang="en-US" sz="2000" dirty="0" err="1" smtClean="0"/>
              <a:t>ini</a:t>
            </a:r>
            <a:r>
              <a:rPr lang="en-US" sz="2000" dirty="0" smtClean="0"/>
              <a:t> </a:t>
            </a:r>
            <a:r>
              <a:rPr lang="en-US" sz="2000" dirty="0" err="1" smtClean="0"/>
              <a:t>mampu</a:t>
            </a:r>
            <a:r>
              <a:rPr lang="en-US" sz="2000" dirty="0" smtClean="0"/>
              <a:t> </a:t>
            </a:r>
            <a:r>
              <a:rPr lang="en-US" sz="2000" dirty="0" err="1" smtClean="0"/>
              <a:t>mendukung</a:t>
            </a:r>
            <a:r>
              <a:rPr lang="en-US" sz="2000" dirty="0" smtClean="0"/>
              <a:t> </a:t>
            </a:r>
            <a:r>
              <a:rPr lang="en-US" sz="2000" dirty="0" err="1" smtClean="0"/>
              <a:t>fitur</a:t>
            </a:r>
            <a:r>
              <a:rPr lang="en-US" sz="2000" dirty="0" smtClean="0"/>
              <a:t> </a:t>
            </a:r>
            <a:r>
              <a:rPr lang="en-US" sz="2000" dirty="0" err="1" smtClean="0"/>
              <a:t>secara</a:t>
            </a:r>
            <a:r>
              <a:rPr lang="en-US" sz="2000" dirty="0" smtClean="0"/>
              <a:t> </a:t>
            </a:r>
            <a:r>
              <a:rPr lang="en-US" sz="2000" dirty="0" err="1" smtClean="0"/>
              <a:t>spesifik</a:t>
            </a:r>
            <a:r>
              <a:rPr lang="en-US" sz="2000" dirty="0" smtClean="0"/>
              <a:t> </a:t>
            </a:r>
            <a:r>
              <a:rPr lang="en-US" sz="2000" dirty="0" err="1" smtClean="0"/>
              <a:t>atau</a:t>
            </a:r>
            <a:r>
              <a:rPr lang="en-US" sz="2000" dirty="0" smtClean="0"/>
              <a:t> </a:t>
            </a:r>
            <a:r>
              <a:rPr lang="en-US" sz="2000" dirty="0" err="1" smtClean="0"/>
              <a:t>transmisi</a:t>
            </a:r>
            <a:r>
              <a:rPr lang="en-US" sz="2000" dirty="0" smtClean="0"/>
              <a:t> </a:t>
            </a:r>
            <a:r>
              <a:rPr lang="en-US" sz="2000" dirty="0" err="1" smtClean="0"/>
              <a:t>informasi</a:t>
            </a:r>
            <a:r>
              <a:rPr lang="en-US" sz="2000" dirty="0" smtClean="0"/>
              <a:t> </a:t>
            </a:r>
            <a:r>
              <a:rPr lang="en-US" sz="2000" dirty="0" err="1" smtClean="0"/>
              <a:t>menggunakan</a:t>
            </a:r>
            <a:r>
              <a:rPr lang="en-US" sz="2000" dirty="0" smtClean="0"/>
              <a:t> </a:t>
            </a:r>
            <a:r>
              <a:rPr lang="en-US" sz="2000" dirty="0" err="1" smtClean="0"/>
              <a:t>standar</a:t>
            </a:r>
            <a:r>
              <a:rPr lang="en-US" sz="2000" dirty="0" smtClean="0"/>
              <a:t> ? Hal </a:t>
            </a:r>
            <a:r>
              <a:rPr lang="en-US" sz="2000" dirty="0" err="1" smtClean="0"/>
              <a:t>ini</a:t>
            </a:r>
            <a:r>
              <a:rPr lang="en-US" sz="2000" dirty="0" smtClean="0"/>
              <a:t> </a:t>
            </a:r>
            <a:r>
              <a:rPr lang="en-US" sz="2000" dirty="0" err="1" smtClean="0"/>
              <a:t>sangat</a:t>
            </a:r>
            <a:r>
              <a:rPr lang="en-US" sz="2000" dirty="0" smtClean="0"/>
              <a:t> </a:t>
            </a:r>
            <a:r>
              <a:rPr lang="en-US" sz="2000" dirty="0" err="1" smtClean="0"/>
              <a:t>penting</a:t>
            </a:r>
            <a:r>
              <a:rPr lang="en-US" sz="2000" dirty="0" smtClean="0"/>
              <a:t> </a:t>
            </a:r>
            <a:r>
              <a:rPr lang="en-US" sz="2000" dirty="0" err="1" smtClean="0"/>
              <a:t>untuk</a:t>
            </a:r>
            <a:r>
              <a:rPr lang="en-US" sz="2000" dirty="0" smtClean="0"/>
              <a:t> </a:t>
            </a:r>
            <a:r>
              <a:rPr lang="en-US" sz="2000" dirty="0" err="1" smtClean="0"/>
              <a:t>diketahui</a:t>
            </a:r>
            <a:r>
              <a:rPr lang="en-US" sz="2000" dirty="0" smtClean="0"/>
              <a:t>.</a:t>
            </a:r>
          </a:p>
          <a:p>
            <a:r>
              <a:rPr lang="en-US" sz="2000" dirty="0" err="1" smtClean="0"/>
              <a:t>Oleh</a:t>
            </a:r>
            <a:r>
              <a:rPr lang="en-US" sz="2000" dirty="0" smtClean="0"/>
              <a:t> </a:t>
            </a:r>
            <a:r>
              <a:rPr lang="en-US" sz="2000" dirty="0" err="1" smtClean="0"/>
              <a:t>karena</a:t>
            </a:r>
            <a:r>
              <a:rPr lang="en-US" sz="2000" dirty="0" smtClean="0"/>
              <a:t> </a:t>
            </a:r>
            <a:r>
              <a:rPr lang="en-US" sz="2000" dirty="0" err="1" smtClean="0"/>
              <a:t>itu</a:t>
            </a:r>
            <a:r>
              <a:rPr lang="en-US" sz="2000" dirty="0" smtClean="0"/>
              <a:t>, </a:t>
            </a:r>
            <a:r>
              <a:rPr lang="en-US" sz="2000" dirty="0" err="1" smtClean="0"/>
              <a:t>spesifikasi</a:t>
            </a:r>
            <a:r>
              <a:rPr lang="en-US" sz="2000" dirty="0" smtClean="0"/>
              <a:t> </a:t>
            </a:r>
            <a:r>
              <a:rPr lang="en-US" sz="2000" dirty="0" err="1" smtClean="0"/>
              <a:t>standar</a:t>
            </a:r>
            <a:r>
              <a:rPr lang="en-US" sz="2000" dirty="0" smtClean="0"/>
              <a:t> </a:t>
            </a:r>
            <a:r>
              <a:rPr lang="en-US" sz="2000" dirty="0" err="1" smtClean="0"/>
              <a:t>harus</a:t>
            </a:r>
            <a:r>
              <a:rPr lang="en-US" sz="2000" dirty="0" smtClean="0"/>
              <a:t> </a:t>
            </a:r>
            <a:r>
              <a:rPr lang="en-US" sz="2000" dirty="0" err="1" smtClean="0"/>
              <a:t>jelas</a:t>
            </a:r>
            <a:r>
              <a:rPr lang="en-US" sz="2000" dirty="0" smtClean="0"/>
              <a:t> </a:t>
            </a:r>
            <a:r>
              <a:rPr lang="en-US" sz="2000" dirty="0" err="1" smtClean="0"/>
              <a:t>menggambarkan</a:t>
            </a:r>
            <a:r>
              <a:rPr lang="en-US" sz="2000" dirty="0" smtClean="0"/>
              <a:t> </a:t>
            </a:r>
            <a:r>
              <a:rPr lang="en-US" sz="2000" dirty="0" err="1" smtClean="0"/>
              <a:t>persyaratan</a:t>
            </a:r>
            <a:r>
              <a:rPr lang="en-US" sz="2000" dirty="0" smtClean="0"/>
              <a:t> </a:t>
            </a:r>
            <a:r>
              <a:rPr lang="en-US" sz="2000" dirty="0" err="1" smtClean="0"/>
              <a:t>ini</a:t>
            </a:r>
            <a:r>
              <a:rPr lang="en-US" sz="2000" dirty="0" smtClean="0"/>
              <a:t>: </a:t>
            </a:r>
          </a:p>
          <a:p>
            <a:r>
              <a:rPr lang="en-US" sz="2000" dirty="0" smtClean="0"/>
              <a:t>a) </a:t>
            </a:r>
            <a:r>
              <a:rPr lang="en-US" sz="2000" dirty="0" err="1" smtClean="0"/>
              <a:t>Apakah</a:t>
            </a:r>
            <a:r>
              <a:rPr lang="en-US" sz="2000" dirty="0" smtClean="0"/>
              <a:t> </a:t>
            </a:r>
            <a:r>
              <a:rPr lang="en-US" sz="2000" dirty="0" err="1" smtClean="0"/>
              <a:t>Sistem</a:t>
            </a:r>
            <a:r>
              <a:rPr lang="en-US" sz="2000" dirty="0" smtClean="0"/>
              <a:t> </a:t>
            </a:r>
            <a:r>
              <a:rPr lang="en-US" sz="2000" dirty="0" err="1" smtClean="0"/>
              <a:t>harus</a:t>
            </a:r>
            <a:r>
              <a:rPr lang="en-US" sz="2000" dirty="0" smtClean="0"/>
              <a:t> </a:t>
            </a:r>
            <a:r>
              <a:rPr lang="en-US" sz="2000" dirty="0" err="1" smtClean="0"/>
              <a:t>mampu</a:t>
            </a:r>
            <a:r>
              <a:rPr lang="en-US" sz="2000" dirty="0" smtClean="0"/>
              <a:t> </a:t>
            </a:r>
            <a:r>
              <a:rPr lang="en-US" sz="2000" dirty="0" err="1" smtClean="0"/>
              <a:t>mendukung</a:t>
            </a:r>
            <a:r>
              <a:rPr lang="en-US" sz="2000" dirty="0" smtClean="0"/>
              <a:t> </a:t>
            </a:r>
            <a:r>
              <a:rPr lang="en-US" sz="2000" dirty="0" err="1" smtClean="0"/>
              <a:t>informasi</a:t>
            </a:r>
            <a:r>
              <a:rPr lang="en-US" sz="2000" dirty="0" smtClean="0"/>
              <a:t> yang </a:t>
            </a:r>
            <a:r>
              <a:rPr lang="en-US" sz="2000" dirty="0" err="1" smtClean="0"/>
              <a:t>spesifik</a:t>
            </a:r>
            <a:r>
              <a:rPr lang="en-US" sz="2000" dirty="0" smtClean="0"/>
              <a:t> ? (</a:t>
            </a:r>
            <a:r>
              <a:rPr lang="en-US" sz="2000" dirty="0" err="1" smtClean="0"/>
              <a:t>relevan</a:t>
            </a:r>
            <a:r>
              <a:rPr lang="en-US" sz="2000" dirty="0" smtClean="0"/>
              <a:t> </a:t>
            </a:r>
            <a:r>
              <a:rPr lang="en-US" sz="2000" dirty="0" err="1" smtClean="0"/>
              <a:t>untuk</a:t>
            </a:r>
            <a:r>
              <a:rPr lang="en-US" sz="2000" dirty="0" smtClean="0"/>
              <a:t> </a:t>
            </a:r>
            <a:r>
              <a:rPr lang="en-US" sz="2000" dirty="0" err="1" smtClean="0"/>
              <a:t>pengembang</a:t>
            </a:r>
            <a:r>
              <a:rPr lang="en-US" sz="2000" dirty="0" smtClean="0"/>
              <a:t>), </a:t>
            </a:r>
            <a:r>
              <a:rPr lang="en-US" sz="2000" dirty="0" err="1" smtClean="0"/>
              <a:t>dan</a:t>
            </a:r>
            <a:r>
              <a:rPr lang="en-US" sz="2000" dirty="0" smtClean="0"/>
              <a:t> :</a:t>
            </a:r>
          </a:p>
          <a:p>
            <a:r>
              <a:rPr lang="en-US" sz="2000" dirty="0" smtClean="0"/>
              <a:t>(b) Di </a:t>
            </a:r>
            <a:r>
              <a:rPr lang="en-US" sz="2000" dirty="0" err="1" smtClean="0"/>
              <a:t>mana</a:t>
            </a:r>
            <a:r>
              <a:rPr lang="en-US" sz="2000" dirty="0" smtClean="0"/>
              <a:t> </a:t>
            </a:r>
            <a:r>
              <a:rPr lang="en-US" sz="2000" dirty="0" err="1" smtClean="0"/>
              <a:t>informasi</a:t>
            </a:r>
            <a:r>
              <a:rPr lang="en-US" sz="2000" dirty="0" smtClean="0"/>
              <a:t> </a:t>
            </a:r>
            <a:r>
              <a:rPr lang="en-US" sz="2000" dirty="0" err="1" smtClean="0"/>
              <a:t>tersebut</a:t>
            </a:r>
            <a:r>
              <a:rPr lang="en-US" sz="2000" dirty="0" smtClean="0"/>
              <a:t> </a:t>
            </a:r>
            <a:r>
              <a:rPr lang="en-US" sz="2000" dirty="0" err="1" smtClean="0"/>
              <a:t>muncul</a:t>
            </a:r>
            <a:r>
              <a:rPr lang="en-US" sz="2000" dirty="0" smtClean="0"/>
              <a:t> </a:t>
            </a:r>
            <a:r>
              <a:rPr lang="en-US" sz="2000" dirty="0" err="1" smtClean="0"/>
              <a:t>dalam</a:t>
            </a:r>
            <a:r>
              <a:rPr lang="en-US" sz="2000" dirty="0" smtClean="0"/>
              <a:t> </a:t>
            </a:r>
            <a:r>
              <a:rPr lang="en-US" sz="2000" dirty="0" err="1" smtClean="0"/>
              <a:t>pesan</a:t>
            </a:r>
            <a:r>
              <a:rPr lang="en-US" sz="2000" dirty="0" smtClean="0"/>
              <a:t> </a:t>
            </a:r>
            <a:r>
              <a:rPr lang="en-US" sz="2000" dirty="0" err="1" smtClean="0"/>
              <a:t>pelaksanaan</a:t>
            </a:r>
            <a:r>
              <a:rPr lang="en-US" sz="2000" dirty="0" smtClean="0"/>
              <a:t> </a:t>
            </a:r>
            <a:r>
              <a:rPr lang="en-US" sz="2000" dirty="0" err="1" smtClean="0"/>
              <a:t>persyaratan</a:t>
            </a:r>
            <a:r>
              <a:rPr lang="en-US" sz="2000" dirty="0" smtClean="0"/>
              <a:t> </a:t>
            </a:r>
            <a:r>
              <a:rPr lang="en-US" sz="2000" dirty="0" err="1" smtClean="0"/>
              <a:t>dan</a:t>
            </a:r>
            <a:r>
              <a:rPr lang="en-US" sz="2000" dirty="0" smtClean="0"/>
              <a:t> </a:t>
            </a:r>
            <a:r>
              <a:rPr lang="en-US" sz="2000" dirty="0" err="1" smtClean="0"/>
              <a:t>kebutuhan</a:t>
            </a:r>
            <a:r>
              <a:rPr lang="en-US" sz="2000" dirty="0" smtClean="0"/>
              <a:t> </a:t>
            </a:r>
            <a:r>
              <a:rPr lang="en-US" sz="2000" dirty="0" err="1" smtClean="0"/>
              <a:t>operasional</a:t>
            </a:r>
            <a:r>
              <a:rPr lang="en-US" sz="2000" dirty="0" smtClean="0"/>
              <a:t>. ? </a:t>
            </a:r>
          </a:p>
          <a:p>
            <a:endParaRPr lang="id-ID"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39447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5"/>
          <p:cNvSpPr>
            <a:spLocks noGrp="1"/>
          </p:cNvSpPr>
          <p:nvPr>
            <p:ph type="title"/>
          </p:nvPr>
        </p:nvSpPr>
        <p:spPr>
          <a:xfrm>
            <a:off x="533400" y="685800"/>
            <a:ext cx="8229600" cy="685800"/>
          </a:xfrm>
        </p:spPr>
        <p:txBody>
          <a:bodyPr/>
          <a:lstStyle/>
          <a:p>
            <a:pPr>
              <a:spcBef>
                <a:spcPct val="50000"/>
              </a:spcBef>
            </a:pPr>
            <a:r>
              <a:rPr lang="en-US" sz="3200" smtClean="0"/>
              <a:t>Serving Interface With Data</a:t>
            </a:r>
            <a:endParaRPr lang="en-US" sz="3200" smtClean="0">
              <a:latin typeface="Arial" panose="020B0604020202020204" pitchFamily="34" charset="0"/>
              <a:cs typeface="Arial" panose="020B0604020202020204" pitchFamily="34" charset="0"/>
            </a:endParaRPr>
          </a:p>
        </p:txBody>
      </p:sp>
      <p:sp>
        <p:nvSpPr>
          <p:cNvPr id="20484" name="Content Placeholder 5"/>
          <p:cNvSpPr>
            <a:spLocks noGrp="1"/>
          </p:cNvSpPr>
          <p:nvPr>
            <p:ph idx="1"/>
          </p:nvPr>
        </p:nvSpPr>
        <p:spPr>
          <a:xfrm>
            <a:off x="457200" y="1524000"/>
            <a:ext cx="8229600" cy="4602163"/>
          </a:xfrm>
        </p:spPr>
        <p:txBody>
          <a:bodyPr/>
          <a:lstStyle/>
          <a:p>
            <a:pPr algn="just"/>
            <a:r>
              <a:rPr lang="en-US" sz="2000" smtClean="0"/>
              <a:t>Sebuah pertanyaan yang berbeda berkaitan dengan penggunaan kemampuan umum sebuah sistem di Indonesia yang memiliki kombinasi dengan perilaku antarmuka/ Interface.</a:t>
            </a:r>
          </a:p>
          <a:p>
            <a:pPr algn="just"/>
            <a:r>
              <a:rPr lang="en-US" sz="2000" smtClean="0"/>
              <a:t>Anggapan bahwa sebuah informasi yang spesifik, pada prinsipnya, yang tersedia dalam repositori sistem data dapat ditukar dengan sistem asing, tentu saja tidak benar. Kemampuan ini ditentukan oleh arahan (internal) dari sistem yang sesuai.</a:t>
            </a:r>
          </a:p>
          <a:p>
            <a:pPr algn="just"/>
            <a:r>
              <a:rPr lang="en-US" sz="2000" smtClean="0"/>
              <a:t>Dari perspektif Interface, tidak ada beda antara data spesifik yang tersembunyi dari modul data yang tidak dilaksanakan sama sekali, atau jika (Data privasi / keamanan / perlindungan) kebijakan melarang memanfaatkan data. Sebuah sistem berfungsi di bawah kendala ini harus diperlakukan seolah-olah tidak mampu untuk melakukan penanganan data (untuk penggunaan tertentu) bahkan jika antarmuka lain dalam yang sama, sistem mungkin sangat baik mendukung data.</a:t>
            </a:r>
          </a:p>
          <a:p>
            <a:endParaRPr lang="id-ID" sz="22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289487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Bagian dalam ASTM</a:t>
            </a:r>
          </a:p>
        </p:txBody>
      </p:sp>
      <p:sp>
        <p:nvSpPr>
          <p:cNvPr id="5124" name="Content Placeholder 5"/>
          <p:cNvSpPr>
            <a:spLocks noGrp="1"/>
          </p:cNvSpPr>
          <p:nvPr>
            <p:ph idx="1"/>
          </p:nvPr>
        </p:nvSpPr>
        <p:spPr>
          <a:xfrm>
            <a:off x="457200" y="1524000"/>
            <a:ext cx="8229600" cy="4602163"/>
          </a:xfrm>
        </p:spPr>
        <p:txBody>
          <a:bodyPr/>
          <a:lstStyle/>
          <a:p>
            <a:pPr marL="0" indent="0">
              <a:buFont typeface="Arial" panose="020B0604020202020204" pitchFamily="34" charset="0"/>
              <a:buNone/>
            </a:pPr>
            <a:r>
              <a:rPr lang="en-US" sz="1600" smtClean="0"/>
              <a:t>• Produk Besi dan Baja			• Nonferrous Produk Logam</a:t>
            </a:r>
          </a:p>
          <a:p>
            <a:pPr marL="0" indent="0">
              <a:buFont typeface="Arial" panose="020B0604020202020204" pitchFamily="34" charset="0"/>
              <a:buNone/>
            </a:pPr>
            <a:r>
              <a:rPr lang="en-US" sz="1600" smtClean="0"/>
              <a:t>• Konstruksi				• Tekstil</a:t>
            </a:r>
          </a:p>
          <a:p>
            <a:pPr marL="0" indent="0">
              <a:buFont typeface="Arial" panose="020B0604020202020204" pitchFamily="34" charset="0"/>
              <a:buNone/>
            </a:pPr>
            <a:r>
              <a:rPr lang="en-US" sz="1600" smtClean="0"/>
              <a:t>• Plastik					• Karet</a:t>
            </a:r>
          </a:p>
          <a:p>
            <a:pPr marL="0" indent="0">
              <a:buFont typeface="Arial" panose="020B0604020202020204" pitchFamily="34" charset="0"/>
              <a:buNone/>
            </a:pPr>
            <a:r>
              <a:rPr lang="en-US" sz="1600" smtClean="0"/>
              <a:t>• Alat Kesehatan dan Layanan			• Isolasi Listrik dan Elektronika</a:t>
            </a:r>
          </a:p>
          <a:p>
            <a:pPr marL="0" indent="0">
              <a:buFont typeface="Arial" panose="020B0604020202020204" pitchFamily="34" charset="0"/>
              <a:buNone/>
            </a:pPr>
            <a:r>
              <a:rPr lang="en-US" sz="1600" smtClean="0"/>
              <a:t>• Metode Uji Logam dan Prosedur Analitis		• Produk Minyak, Pelumas, dan Bahan • Paints, Coatings terkait, dan Aromatics 		    Bakar Fosil</a:t>
            </a:r>
          </a:p>
          <a:p>
            <a:pPr marL="0" indent="0">
              <a:buFont typeface="Arial" panose="020B0604020202020204" pitchFamily="34" charset="0"/>
              <a:buNone/>
            </a:pPr>
            <a:r>
              <a:rPr lang="en-US" sz="1600" smtClean="0"/>
              <a:t>•  Nuklir, Solar, dan Panas Bumi			• Air dan Teknologi Lingkungan</a:t>
            </a:r>
          </a:p>
          <a:p>
            <a:pPr marL="0" indent="0">
              <a:buFont typeface="Arial" panose="020B0604020202020204" pitchFamily="34" charset="0"/>
              <a:buNone/>
            </a:pPr>
            <a:r>
              <a:rPr lang="en-US" sz="1600" smtClean="0"/>
              <a:t>•  Produk Umum, Spesialisasi Kimia, Produk yang 	• Metode Umum dan Instrumentasi</a:t>
            </a:r>
          </a:p>
          <a:p>
            <a:pPr marL="0" indent="0">
              <a:buFont typeface="Arial" panose="020B0604020202020204" pitchFamily="34" charset="0"/>
              <a:buNone/>
            </a:pPr>
            <a:r>
              <a:rPr lang="en-US" sz="1600" smtClean="0"/>
              <a:t>     telah digunakan				• Indeks untuk semua bagian dan volume</a:t>
            </a:r>
          </a:p>
          <a:p>
            <a:pPr marL="0" indent="0">
              <a:buFont typeface="Arial" panose="020B0604020202020204" pitchFamily="34" charset="0"/>
              <a:buNone/>
            </a:pPr>
            <a:r>
              <a:rPr lang="en-US" sz="1600" smtClean="0"/>
              <a:t>   </a:t>
            </a:r>
          </a:p>
          <a:p>
            <a:pPr marL="0" indent="0">
              <a:buFont typeface="Arial" panose="020B0604020202020204" pitchFamily="34" charset="0"/>
              <a:buNone/>
            </a:pPr>
            <a:r>
              <a:rPr lang="en-US" sz="1600" smtClean="0"/>
              <a:t>Beberapa standar ASTM digunakan sebagai dasar untuk standar lainnya, seperti yang akan dijelaskan dalam sub-bagian berikut.</a:t>
            </a:r>
          </a:p>
          <a:p>
            <a:pPr marL="0" indent="0">
              <a:buFont typeface="Arial" panose="020B0604020202020204" pitchFamily="34" charset="0"/>
              <a:buNone/>
            </a:pPr>
            <a:endParaRPr lang="id-ID" sz="16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82320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Immunization Information System</a:t>
            </a:r>
          </a:p>
        </p:txBody>
      </p:sp>
      <p:pic>
        <p:nvPicPr>
          <p:cNvPr id="18436" name="Content Placeholder 1"/>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219200" y="1571625"/>
            <a:ext cx="6096000" cy="4506913"/>
          </a:xfrm>
        </p:spPr>
      </p:pic>
    </p:spTree>
    <p:extLst>
      <p:ext uri="{BB962C8B-B14F-4D97-AF65-F5344CB8AC3E}">
        <p14:creationId xmlns:p14="http://schemas.microsoft.com/office/powerpoint/2010/main" val="326691248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Arial" panose="020B0604020202020204" pitchFamily="34" charset="0"/>
                <a:cs typeface="Arial" panose="020B0604020202020204" pitchFamily="34" charset="0"/>
              </a:rPr>
              <a:t>Konsep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Dasar</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Interoperabilitas</a:t>
            </a:r>
            <a:endParaRPr lang="en-US" sz="3200" dirty="0" smtClean="0">
              <a:latin typeface="Arial" panose="020B0604020202020204" pitchFamily="34" charset="0"/>
              <a:cs typeface="Arial" panose="020B0604020202020204" pitchFamily="34" charset="0"/>
            </a:endParaRPr>
          </a:p>
        </p:txBody>
      </p:sp>
      <p:sp>
        <p:nvSpPr>
          <p:cNvPr id="11268" name="Content Placeholder 5"/>
          <p:cNvSpPr>
            <a:spLocks noGrp="1"/>
          </p:cNvSpPr>
          <p:nvPr>
            <p:ph idx="1"/>
          </p:nvPr>
        </p:nvSpPr>
        <p:spPr>
          <a:xfrm>
            <a:off x="457200" y="1524001"/>
            <a:ext cx="8229600" cy="762000"/>
          </a:xfrm>
        </p:spPr>
        <p:txBody>
          <a:bodyPr/>
          <a:lstStyle/>
          <a:p>
            <a:pPr marL="0" indent="0" algn="ctr">
              <a:spcBef>
                <a:spcPts val="0"/>
              </a:spcBef>
              <a:buNone/>
            </a:pPr>
            <a:r>
              <a:rPr lang="en-US" sz="2200" dirty="0" smtClean="0">
                <a:latin typeface="Arial" panose="020B0604020202020204" pitchFamily="34" charset="0"/>
                <a:cs typeface="Arial" panose="020B0604020202020204" pitchFamily="34" charset="0"/>
              </a:rPr>
              <a:t>What is health care interoperability?</a:t>
            </a:r>
          </a:p>
          <a:p>
            <a:pPr marL="0" indent="0" algn="ctr">
              <a:spcBef>
                <a:spcPts val="0"/>
              </a:spcBef>
              <a:buNone/>
            </a:pPr>
            <a:r>
              <a:rPr lang="en-US" sz="2200" dirty="0" smtClean="0">
                <a:latin typeface="Arial" panose="020B0604020202020204" pitchFamily="34" charset="0"/>
                <a:cs typeface="Arial" panose="020B0604020202020204" pitchFamily="34" charset="0"/>
              </a:rPr>
              <a:t>Office of National Coordinator (ONC) definition</a:t>
            </a:r>
            <a:endParaRPr lang="id-ID" sz="2200" dirty="0" smtClean="0">
              <a:latin typeface="Arial" panose="020B0604020202020204" pitchFamily="34" charset="0"/>
              <a:cs typeface="Arial" panose="020B0604020202020204" pitchFamily="34" charset="0"/>
            </a:endParaRPr>
          </a:p>
        </p:txBody>
      </p:sp>
      <p:sp>
        <p:nvSpPr>
          <p:cNvPr id="6" name="TextBox 5"/>
          <p:cNvSpPr txBox="1"/>
          <p:nvPr/>
        </p:nvSpPr>
        <p:spPr>
          <a:xfrm>
            <a:off x="762000" y="2465802"/>
            <a:ext cx="7772400" cy="2308324"/>
          </a:xfrm>
          <a:prstGeom prst="rect">
            <a:avLst/>
          </a:prstGeom>
          <a:noFill/>
        </p:spPr>
        <p:txBody>
          <a:bodyPr wrap="square" rtlCol="0">
            <a:spAutoFit/>
          </a:bodyPr>
          <a:lstStyle/>
          <a:p>
            <a:pPr marL="233363" indent="-233363">
              <a:buFont typeface="+mj-lt"/>
              <a:buAutoNum type="arabicPeriod"/>
            </a:pPr>
            <a:r>
              <a:rPr lang="en-US" dirty="0" smtClean="0"/>
              <a:t>The ability of a system to exchange electronic health information with and use electronic health information from other systems without effort on the part of the user</a:t>
            </a:r>
          </a:p>
          <a:p>
            <a:pPr marL="233363" indent="-233363">
              <a:buFont typeface="+mj-lt"/>
              <a:buAutoNum type="arabicPeriod"/>
            </a:pPr>
            <a:endParaRPr lang="en-US" dirty="0"/>
          </a:p>
          <a:p>
            <a:pPr marL="233363" indent="-233363">
              <a:buFont typeface="+mj-lt"/>
              <a:buAutoNum type="arabicPeriod"/>
            </a:pPr>
            <a:r>
              <a:rPr lang="en-US" dirty="0" smtClean="0"/>
              <a:t>Means “</a:t>
            </a:r>
            <a:r>
              <a:rPr lang="id-ID" dirty="0"/>
              <a:t>Membuat informasi kesehatan elektronik yang benar tersedia bagi orang yang tepat pada waktu yang tepat di seluruh produk dan organisasi, dengan cara yang dapat diandalkan dan digunakan secara bermakna oleh </a:t>
            </a:r>
            <a:r>
              <a:rPr lang="id-ID" dirty="0" smtClean="0"/>
              <a:t>penerima</a:t>
            </a:r>
            <a:endParaRPr lang="id-ID" dirty="0"/>
          </a:p>
        </p:txBody>
      </p:sp>
    </p:spTree>
    <p:extLst>
      <p:ext uri="{BB962C8B-B14F-4D97-AF65-F5344CB8AC3E}">
        <p14:creationId xmlns:p14="http://schemas.microsoft.com/office/powerpoint/2010/main" val="3333337448"/>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Bagian dalam ASTM</a:t>
            </a:r>
          </a:p>
        </p:txBody>
      </p:sp>
      <p:sp>
        <p:nvSpPr>
          <p:cNvPr id="4" name="Rectangle 3"/>
          <p:cNvSpPr/>
          <p:nvPr/>
        </p:nvSpPr>
        <p:spPr>
          <a:xfrm>
            <a:off x="1066800" y="2057400"/>
            <a:ext cx="7162800" cy="2862322"/>
          </a:xfrm>
          <a:prstGeom prst="rect">
            <a:avLst/>
          </a:prstGeom>
        </p:spPr>
        <p:txBody>
          <a:bodyPr wrap="square">
            <a:spAutoFit/>
          </a:bodyPr>
          <a:lstStyle/>
          <a:p>
            <a:pPr marL="573088" indent="-573088">
              <a:buFont typeface="Wingdings" panose="05000000000000000000" pitchFamily="2" charset="2"/>
              <a:buChar char="q"/>
            </a:pPr>
            <a:r>
              <a:rPr lang="en-US" sz="2000" dirty="0" err="1" smtClean="0">
                <a:cs typeface="Arial" panose="020B0604020202020204" pitchFamily="34" charset="0"/>
              </a:rPr>
              <a:t>Produk</a:t>
            </a:r>
            <a:r>
              <a:rPr lang="en-US" sz="2000" dirty="0" smtClean="0">
                <a:cs typeface="Arial" panose="020B0604020202020204" pitchFamily="34" charset="0"/>
              </a:rPr>
              <a:t> </a:t>
            </a:r>
            <a:r>
              <a:rPr lang="en-US" sz="2000" dirty="0" err="1">
                <a:cs typeface="Arial" panose="020B0604020202020204" pitchFamily="34" charset="0"/>
              </a:rPr>
              <a:t>Besi</a:t>
            </a:r>
            <a:r>
              <a:rPr lang="en-US" sz="2000" dirty="0">
                <a:cs typeface="Arial" panose="020B0604020202020204" pitchFamily="34" charset="0"/>
              </a:rPr>
              <a:t> </a:t>
            </a:r>
            <a:r>
              <a:rPr lang="en-US" sz="2000" dirty="0" err="1">
                <a:cs typeface="Arial" panose="020B0604020202020204" pitchFamily="34" charset="0"/>
              </a:rPr>
              <a:t>dan</a:t>
            </a:r>
            <a:r>
              <a:rPr lang="en-US" sz="2000" dirty="0">
                <a:cs typeface="Arial" panose="020B0604020202020204" pitchFamily="34" charset="0"/>
              </a:rPr>
              <a:t> </a:t>
            </a:r>
            <a:r>
              <a:rPr lang="en-US" sz="2000" dirty="0" smtClean="0">
                <a:cs typeface="Arial" panose="020B0604020202020204" pitchFamily="34" charset="0"/>
              </a:rPr>
              <a:t>Baja</a:t>
            </a:r>
          </a:p>
          <a:p>
            <a:pPr marL="573088" indent="-573088">
              <a:buFont typeface="Wingdings" panose="05000000000000000000" pitchFamily="2" charset="2"/>
              <a:buChar char="q"/>
            </a:pPr>
            <a:r>
              <a:rPr lang="en-US" sz="2000" dirty="0" err="1" smtClean="0">
                <a:cs typeface="Arial" panose="020B0604020202020204" pitchFamily="34" charset="0"/>
              </a:rPr>
              <a:t>Konstruksi</a:t>
            </a:r>
            <a:r>
              <a:rPr lang="en-US" sz="2000" dirty="0">
                <a:cs typeface="Arial" panose="020B0604020202020204" pitchFamily="34" charset="0"/>
              </a:rPr>
              <a:t>	</a:t>
            </a:r>
            <a:endParaRPr lang="en-US" sz="2000" dirty="0" smtClean="0">
              <a:cs typeface="Arial" panose="020B0604020202020204" pitchFamily="34" charset="0"/>
            </a:endParaRPr>
          </a:p>
          <a:p>
            <a:pPr marL="573088" indent="-573088">
              <a:buFont typeface="Wingdings" panose="05000000000000000000" pitchFamily="2" charset="2"/>
              <a:buChar char="q"/>
            </a:pPr>
            <a:r>
              <a:rPr lang="en-US" sz="2000" dirty="0" err="1" smtClean="0">
                <a:cs typeface="Arial" panose="020B0604020202020204" pitchFamily="34" charset="0"/>
              </a:rPr>
              <a:t>Plastik</a:t>
            </a:r>
            <a:r>
              <a:rPr lang="en-US" sz="2000" dirty="0">
                <a:cs typeface="Arial" panose="020B0604020202020204" pitchFamily="34" charset="0"/>
              </a:rPr>
              <a:t>			</a:t>
            </a:r>
            <a:endParaRPr lang="en-US" sz="2000" dirty="0" smtClean="0">
              <a:cs typeface="Arial" panose="020B0604020202020204" pitchFamily="34" charset="0"/>
            </a:endParaRPr>
          </a:p>
          <a:p>
            <a:pPr marL="573088" indent="-573088">
              <a:buFont typeface="Wingdings" panose="05000000000000000000" pitchFamily="2" charset="2"/>
              <a:buChar char="q"/>
            </a:pPr>
            <a:r>
              <a:rPr lang="en-US" sz="2000" dirty="0" err="1" smtClean="0">
                <a:cs typeface="Arial" panose="020B0604020202020204" pitchFamily="34" charset="0"/>
              </a:rPr>
              <a:t>Alat</a:t>
            </a:r>
            <a:r>
              <a:rPr lang="en-US" sz="2000" dirty="0" smtClean="0">
                <a:cs typeface="Arial" panose="020B0604020202020204" pitchFamily="34" charset="0"/>
              </a:rPr>
              <a:t> </a:t>
            </a:r>
            <a:r>
              <a:rPr lang="en-US" sz="2000" dirty="0" err="1">
                <a:cs typeface="Arial" panose="020B0604020202020204" pitchFamily="34" charset="0"/>
              </a:rPr>
              <a:t>Kesehatan</a:t>
            </a:r>
            <a:r>
              <a:rPr lang="en-US" sz="2000" dirty="0">
                <a:cs typeface="Arial" panose="020B0604020202020204" pitchFamily="34" charset="0"/>
              </a:rPr>
              <a:t> </a:t>
            </a:r>
            <a:r>
              <a:rPr lang="en-US" sz="2000" dirty="0" err="1">
                <a:cs typeface="Arial" panose="020B0604020202020204" pitchFamily="34" charset="0"/>
              </a:rPr>
              <a:t>dan</a:t>
            </a:r>
            <a:r>
              <a:rPr lang="en-US" sz="2000" dirty="0">
                <a:cs typeface="Arial" panose="020B0604020202020204" pitchFamily="34" charset="0"/>
              </a:rPr>
              <a:t> </a:t>
            </a:r>
            <a:r>
              <a:rPr lang="en-US" sz="2000" dirty="0" err="1" smtClean="0">
                <a:cs typeface="Arial" panose="020B0604020202020204" pitchFamily="34" charset="0"/>
              </a:rPr>
              <a:t>Layanan</a:t>
            </a:r>
            <a:endParaRPr lang="en-US" sz="2000" dirty="0" smtClean="0">
              <a:cs typeface="Arial" panose="020B0604020202020204" pitchFamily="34" charset="0"/>
            </a:endParaRPr>
          </a:p>
          <a:p>
            <a:pPr marL="573088" indent="-573088">
              <a:buFont typeface="Wingdings" panose="05000000000000000000" pitchFamily="2" charset="2"/>
              <a:buChar char="q"/>
            </a:pPr>
            <a:r>
              <a:rPr lang="en-US" sz="2000" dirty="0" err="1" smtClean="0">
                <a:cs typeface="Arial" panose="020B0604020202020204" pitchFamily="34" charset="0"/>
              </a:rPr>
              <a:t>Metode</a:t>
            </a:r>
            <a:r>
              <a:rPr lang="en-US" sz="2000" dirty="0" smtClean="0">
                <a:cs typeface="Arial" panose="020B0604020202020204" pitchFamily="34" charset="0"/>
              </a:rPr>
              <a:t> </a:t>
            </a:r>
            <a:r>
              <a:rPr lang="en-US" sz="2000" dirty="0" err="1">
                <a:cs typeface="Arial" panose="020B0604020202020204" pitchFamily="34" charset="0"/>
              </a:rPr>
              <a:t>Uji</a:t>
            </a:r>
            <a:r>
              <a:rPr lang="en-US" sz="2000" dirty="0">
                <a:cs typeface="Arial" panose="020B0604020202020204" pitchFamily="34" charset="0"/>
              </a:rPr>
              <a:t> </a:t>
            </a:r>
            <a:r>
              <a:rPr lang="en-US" sz="2000" dirty="0" err="1">
                <a:cs typeface="Arial" panose="020B0604020202020204" pitchFamily="34" charset="0"/>
              </a:rPr>
              <a:t>Logam</a:t>
            </a:r>
            <a:r>
              <a:rPr lang="en-US" sz="2000" dirty="0">
                <a:cs typeface="Arial" panose="020B0604020202020204" pitchFamily="34" charset="0"/>
              </a:rPr>
              <a:t> </a:t>
            </a:r>
            <a:r>
              <a:rPr lang="en-US" sz="2000" dirty="0" err="1">
                <a:cs typeface="Arial" panose="020B0604020202020204" pitchFamily="34" charset="0"/>
              </a:rPr>
              <a:t>dan</a:t>
            </a:r>
            <a:r>
              <a:rPr lang="en-US" sz="2000" dirty="0">
                <a:cs typeface="Arial" panose="020B0604020202020204" pitchFamily="34" charset="0"/>
              </a:rPr>
              <a:t> </a:t>
            </a:r>
            <a:r>
              <a:rPr lang="en-US" sz="2000" dirty="0" err="1">
                <a:cs typeface="Arial" panose="020B0604020202020204" pitchFamily="34" charset="0"/>
              </a:rPr>
              <a:t>Prosedur</a:t>
            </a:r>
            <a:r>
              <a:rPr lang="en-US" sz="2000" dirty="0">
                <a:cs typeface="Arial" panose="020B0604020202020204" pitchFamily="34" charset="0"/>
              </a:rPr>
              <a:t> </a:t>
            </a:r>
            <a:r>
              <a:rPr lang="en-US" sz="2000" dirty="0" err="1" smtClean="0">
                <a:cs typeface="Arial" panose="020B0604020202020204" pitchFamily="34" charset="0"/>
              </a:rPr>
              <a:t>Analitis</a:t>
            </a:r>
            <a:endParaRPr lang="en-US" sz="2000" dirty="0" smtClean="0">
              <a:cs typeface="Arial" panose="020B0604020202020204" pitchFamily="34" charset="0"/>
            </a:endParaRPr>
          </a:p>
          <a:p>
            <a:pPr marL="573088" indent="-573088">
              <a:buFont typeface="Wingdings" panose="05000000000000000000" pitchFamily="2" charset="2"/>
              <a:buChar char="q"/>
            </a:pPr>
            <a:r>
              <a:rPr lang="en-US" sz="2000" dirty="0" err="1" smtClean="0">
                <a:cs typeface="Arial" panose="020B0604020202020204" pitchFamily="34" charset="0"/>
              </a:rPr>
              <a:t>Bakar</a:t>
            </a:r>
            <a:r>
              <a:rPr lang="en-US" sz="2000" dirty="0" smtClean="0">
                <a:cs typeface="Arial" panose="020B0604020202020204" pitchFamily="34" charset="0"/>
              </a:rPr>
              <a:t> </a:t>
            </a:r>
            <a:r>
              <a:rPr lang="en-US" sz="2000" dirty="0" err="1" smtClean="0">
                <a:cs typeface="Arial" panose="020B0604020202020204" pitchFamily="34" charset="0"/>
              </a:rPr>
              <a:t>Fosil</a:t>
            </a:r>
            <a:endParaRPr lang="en-US" sz="2000" dirty="0" smtClean="0">
              <a:cs typeface="Arial" panose="020B0604020202020204" pitchFamily="34" charset="0"/>
            </a:endParaRPr>
          </a:p>
          <a:p>
            <a:pPr marL="573088" indent="-573088">
              <a:buFont typeface="Wingdings" panose="05000000000000000000" pitchFamily="2" charset="2"/>
              <a:buChar char="q"/>
            </a:pPr>
            <a:r>
              <a:rPr lang="en-US" sz="2000" dirty="0" err="1" smtClean="0">
                <a:cs typeface="Arial" panose="020B0604020202020204" pitchFamily="34" charset="0"/>
              </a:rPr>
              <a:t>Nuklir</a:t>
            </a:r>
            <a:r>
              <a:rPr lang="en-US" sz="2000" dirty="0">
                <a:cs typeface="Arial" panose="020B0604020202020204" pitchFamily="34" charset="0"/>
              </a:rPr>
              <a:t>, Solar, </a:t>
            </a:r>
            <a:r>
              <a:rPr lang="en-US" sz="2000" dirty="0" err="1">
                <a:cs typeface="Arial" panose="020B0604020202020204" pitchFamily="34" charset="0"/>
              </a:rPr>
              <a:t>dan</a:t>
            </a:r>
            <a:r>
              <a:rPr lang="en-US" sz="2000" dirty="0">
                <a:cs typeface="Arial" panose="020B0604020202020204" pitchFamily="34" charset="0"/>
              </a:rPr>
              <a:t> </a:t>
            </a:r>
            <a:r>
              <a:rPr lang="en-US" sz="2000" dirty="0" err="1">
                <a:cs typeface="Arial" panose="020B0604020202020204" pitchFamily="34" charset="0"/>
              </a:rPr>
              <a:t>Panas</a:t>
            </a:r>
            <a:r>
              <a:rPr lang="en-US" sz="2000" dirty="0">
                <a:cs typeface="Arial" panose="020B0604020202020204" pitchFamily="34" charset="0"/>
              </a:rPr>
              <a:t> </a:t>
            </a:r>
            <a:r>
              <a:rPr lang="en-US" sz="2000" dirty="0" err="1" smtClean="0">
                <a:cs typeface="Arial" panose="020B0604020202020204" pitchFamily="34" charset="0"/>
              </a:rPr>
              <a:t>Bumi</a:t>
            </a:r>
            <a:endParaRPr lang="en-US" sz="2000" dirty="0" smtClean="0">
              <a:cs typeface="Arial" panose="020B0604020202020204" pitchFamily="34" charset="0"/>
            </a:endParaRPr>
          </a:p>
          <a:p>
            <a:pPr marL="573088" indent="-573088">
              <a:buFont typeface="Wingdings" panose="05000000000000000000" pitchFamily="2" charset="2"/>
              <a:buChar char="q"/>
            </a:pPr>
            <a:r>
              <a:rPr lang="en-US" sz="2000" dirty="0" err="1" smtClean="0">
                <a:cs typeface="Arial" panose="020B0604020202020204" pitchFamily="34" charset="0"/>
              </a:rPr>
              <a:t>Produk</a:t>
            </a:r>
            <a:r>
              <a:rPr lang="en-US" sz="2000" dirty="0" smtClean="0">
                <a:cs typeface="Arial" panose="020B0604020202020204" pitchFamily="34" charset="0"/>
              </a:rPr>
              <a:t> </a:t>
            </a:r>
            <a:r>
              <a:rPr lang="en-US" sz="2000" dirty="0" err="1">
                <a:cs typeface="Arial" panose="020B0604020202020204" pitchFamily="34" charset="0"/>
              </a:rPr>
              <a:t>Umum</a:t>
            </a:r>
            <a:r>
              <a:rPr lang="en-US" sz="2000" dirty="0">
                <a:cs typeface="Arial" panose="020B0604020202020204" pitchFamily="34" charset="0"/>
              </a:rPr>
              <a:t>, </a:t>
            </a:r>
            <a:r>
              <a:rPr lang="en-US" sz="2000" dirty="0" err="1">
                <a:cs typeface="Arial" panose="020B0604020202020204" pitchFamily="34" charset="0"/>
              </a:rPr>
              <a:t>Spesialisasi</a:t>
            </a:r>
            <a:r>
              <a:rPr lang="en-US" sz="2000" dirty="0">
                <a:cs typeface="Arial" panose="020B0604020202020204" pitchFamily="34" charset="0"/>
              </a:rPr>
              <a:t> Kimia, </a:t>
            </a:r>
            <a:r>
              <a:rPr lang="en-US" sz="2000" dirty="0" err="1">
                <a:cs typeface="Arial" panose="020B0604020202020204" pitchFamily="34" charset="0"/>
              </a:rPr>
              <a:t>Produk</a:t>
            </a:r>
            <a:r>
              <a:rPr lang="en-US" sz="2000" dirty="0">
                <a:cs typeface="Arial" panose="020B0604020202020204" pitchFamily="34" charset="0"/>
              </a:rPr>
              <a:t> </a:t>
            </a:r>
            <a:r>
              <a:rPr lang="en-US" sz="2000" dirty="0" smtClean="0">
                <a:cs typeface="Arial" panose="020B0604020202020204" pitchFamily="34" charset="0"/>
              </a:rPr>
              <a:t>yang </a:t>
            </a:r>
            <a:r>
              <a:rPr lang="en-US" sz="2000" dirty="0" err="1" smtClean="0">
                <a:cs typeface="Arial" panose="020B0604020202020204" pitchFamily="34" charset="0"/>
              </a:rPr>
              <a:t>telah</a:t>
            </a:r>
            <a:r>
              <a:rPr lang="en-US" sz="2000" dirty="0" smtClean="0">
                <a:cs typeface="Arial" panose="020B0604020202020204" pitchFamily="34" charset="0"/>
              </a:rPr>
              <a:t> </a:t>
            </a:r>
            <a:r>
              <a:rPr lang="en-US" sz="2000" dirty="0" err="1">
                <a:cs typeface="Arial" panose="020B0604020202020204" pitchFamily="34" charset="0"/>
              </a:rPr>
              <a:t>digunakan</a:t>
            </a:r>
            <a:r>
              <a:rPr lang="en-US" sz="2000" dirty="0">
                <a:cs typeface="Arial" panose="020B0604020202020204" pitchFamily="34" charset="0"/>
              </a:rPr>
              <a:t>		</a:t>
            </a:r>
            <a:endParaRPr lang="en-US" sz="2000" dirty="0">
              <a:cs typeface="Arial" panose="020B0604020202020204" pitchFamily="34" charset="0"/>
            </a:endParaRPr>
          </a:p>
        </p:txBody>
      </p:sp>
    </p:spTree>
    <p:extLst>
      <p:ext uri="{BB962C8B-B14F-4D97-AF65-F5344CB8AC3E}">
        <p14:creationId xmlns:p14="http://schemas.microsoft.com/office/powerpoint/2010/main" val="42965816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533400" y="685800"/>
            <a:ext cx="8229600" cy="685800"/>
          </a:xfrm>
        </p:spPr>
        <p:txBody>
          <a:bodyPr/>
          <a:lstStyle/>
          <a:p>
            <a:pPr>
              <a:spcBef>
                <a:spcPct val="50000"/>
              </a:spcBef>
            </a:pPr>
            <a:r>
              <a:rPr lang="en-US" sz="3200" dirty="0" err="1" smtClean="0">
                <a:latin typeface="Arial" panose="020B0604020202020204" pitchFamily="34" charset="0"/>
                <a:cs typeface="Arial" panose="020B0604020202020204" pitchFamily="34" charset="0"/>
              </a:rPr>
              <a:t>Bagian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dalam</a:t>
            </a:r>
            <a:r>
              <a:rPr lang="en-US" sz="32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ASTM &gt;&gt;</a:t>
            </a:r>
            <a:endParaRPr lang="en-US" sz="3200" dirty="0" smtClean="0">
              <a:latin typeface="Arial" panose="020B0604020202020204" pitchFamily="34" charset="0"/>
              <a:cs typeface="Arial" panose="020B0604020202020204" pitchFamily="34" charset="0"/>
            </a:endParaRPr>
          </a:p>
        </p:txBody>
      </p:sp>
      <p:sp>
        <p:nvSpPr>
          <p:cNvPr id="5124" name="Content Placeholder 5"/>
          <p:cNvSpPr>
            <a:spLocks noGrp="1"/>
          </p:cNvSpPr>
          <p:nvPr>
            <p:ph idx="1"/>
          </p:nvPr>
        </p:nvSpPr>
        <p:spPr>
          <a:xfrm>
            <a:off x="685800" y="1524000"/>
            <a:ext cx="8001000" cy="4602163"/>
          </a:xfrm>
        </p:spPr>
        <p:txBody>
          <a:bodyPr/>
          <a:lstStyle/>
          <a:p>
            <a:pPr marL="466725" indent="-466725">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Nonferrous </a:t>
            </a:r>
            <a:r>
              <a:rPr lang="en-US" sz="2000" dirty="0" err="1" smtClean="0">
                <a:latin typeface="Arial" panose="020B0604020202020204" pitchFamily="34" charset="0"/>
                <a:cs typeface="Arial" panose="020B0604020202020204" pitchFamily="34" charset="0"/>
              </a:rPr>
              <a:t>Produk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Logam</a:t>
            </a:r>
            <a:endParaRPr lang="en-US" sz="2000" dirty="0" smtClean="0">
              <a:latin typeface="Arial" panose="020B0604020202020204" pitchFamily="34" charset="0"/>
              <a:cs typeface="Arial" panose="020B0604020202020204" pitchFamily="34" charset="0"/>
            </a:endParaRPr>
          </a:p>
          <a:p>
            <a:pPr marL="466725" indent="-466725">
              <a:buFont typeface="Wingdings" panose="05000000000000000000" pitchFamily="2" charset="2"/>
              <a:buChar char="q"/>
            </a:pPr>
            <a:r>
              <a:rPr lang="en-US" sz="2000" dirty="0" err="1" smtClean="0">
                <a:latin typeface="Arial" panose="020B0604020202020204" pitchFamily="34" charset="0"/>
                <a:cs typeface="Arial" panose="020B0604020202020204" pitchFamily="34" charset="0"/>
              </a:rPr>
              <a:t>Tekstil</a:t>
            </a:r>
            <a:endParaRPr lang="en-US" sz="2000" dirty="0" smtClean="0">
              <a:latin typeface="Arial" panose="020B0604020202020204" pitchFamily="34" charset="0"/>
              <a:cs typeface="Arial" panose="020B0604020202020204" pitchFamily="34" charset="0"/>
            </a:endParaRPr>
          </a:p>
          <a:p>
            <a:pPr marL="466725" indent="-466725">
              <a:buFont typeface="Wingdings" panose="05000000000000000000" pitchFamily="2" charset="2"/>
              <a:buChar char="q"/>
            </a:pPr>
            <a:r>
              <a:rPr lang="en-US" sz="2000" dirty="0" err="1" smtClean="0">
                <a:latin typeface="Arial" panose="020B0604020202020204" pitchFamily="34" charset="0"/>
                <a:cs typeface="Arial" panose="020B0604020202020204" pitchFamily="34" charset="0"/>
              </a:rPr>
              <a:t>Karet</a:t>
            </a:r>
            <a:endParaRPr lang="en-US" sz="2000" dirty="0" smtClean="0">
              <a:latin typeface="Arial" panose="020B0604020202020204" pitchFamily="34" charset="0"/>
              <a:cs typeface="Arial" panose="020B0604020202020204" pitchFamily="34" charset="0"/>
            </a:endParaRPr>
          </a:p>
          <a:p>
            <a:pPr marL="466725" indent="-466725">
              <a:buFont typeface="Wingdings" panose="05000000000000000000" pitchFamily="2" charset="2"/>
              <a:buChar char="q"/>
            </a:pPr>
            <a:r>
              <a:rPr lang="en-US" sz="2000" dirty="0" err="1" smtClean="0">
                <a:latin typeface="Arial" panose="020B0604020202020204" pitchFamily="34" charset="0"/>
                <a:cs typeface="Arial" panose="020B0604020202020204" pitchFamily="34" charset="0"/>
              </a:rPr>
              <a:t>Isolasi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Listrik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Elektronika</a:t>
            </a:r>
            <a:endParaRPr lang="en-US" sz="2000" dirty="0" smtClean="0">
              <a:latin typeface="Arial" panose="020B0604020202020204" pitchFamily="34" charset="0"/>
              <a:cs typeface="Arial" panose="020B0604020202020204" pitchFamily="34" charset="0"/>
            </a:endParaRPr>
          </a:p>
          <a:p>
            <a:pPr marL="466725" indent="-466725">
              <a:buFont typeface="Wingdings" panose="05000000000000000000" pitchFamily="2" charset="2"/>
              <a:buChar char="q"/>
            </a:pPr>
            <a:r>
              <a:rPr lang="en-US" sz="2000" dirty="0" err="1" smtClean="0">
                <a:latin typeface="Arial" panose="020B0604020202020204" pitchFamily="34" charset="0"/>
                <a:cs typeface="Arial" panose="020B0604020202020204" pitchFamily="34" charset="0"/>
              </a:rPr>
              <a:t>Produk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Minyak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Pelumas</a:t>
            </a:r>
            <a:endParaRPr lang="en-US" sz="2000" dirty="0" smtClean="0">
              <a:latin typeface="Arial" panose="020B0604020202020204" pitchFamily="34" charset="0"/>
              <a:cs typeface="Arial" panose="020B0604020202020204" pitchFamily="34" charset="0"/>
            </a:endParaRPr>
          </a:p>
          <a:p>
            <a:pPr marL="466725" indent="-466725">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Paints</a:t>
            </a:r>
            <a:r>
              <a:rPr lang="en-US" sz="2000" dirty="0" smtClean="0">
                <a:latin typeface="Arial" panose="020B0604020202020204" pitchFamily="34" charset="0"/>
                <a:cs typeface="Arial" panose="020B0604020202020204" pitchFamily="34" charset="0"/>
              </a:rPr>
              <a:t>, Coatings </a:t>
            </a:r>
            <a:r>
              <a:rPr lang="en-US" sz="2000" dirty="0" err="1" smtClean="0">
                <a:latin typeface="Arial" panose="020B0604020202020204" pitchFamily="34" charset="0"/>
                <a:cs typeface="Arial" panose="020B0604020202020204" pitchFamily="34" charset="0"/>
              </a:rPr>
              <a:t>terkait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Aromatics 		 </a:t>
            </a:r>
            <a:endParaRPr lang="en-US" sz="2000" dirty="0" smtClean="0">
              <a:latin typeface="Arial" panose="020B0604020202020204" pitchFamily="34" charset="0"/>
              <a:cs typeface="Arial" panose="020B0604020202020204" pitchFamily="34" charset="0"/>
            </a:endParaRPr>
          </a:p>
          <a:p>
            <a:pPr marL="466725" indent="-466725">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Air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Teknologi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Lingkungan</a:t>
            </a:r>
            <a:endParaRPr lang="en-US" sz="2000" dirty="0" smtClean="0">
              <a:latin typeface="Arial" panose="020B0604020202020204" pitchFamily="34" charset="0"/>
              <a:cs typeface="Arial" panose="020B0604020202020204" pitchFamily="34" charset="0"/>
            </a:endParaRPr>
          </a:p>
          <a:p>
            <a:pPr marL="466725" indent="-466725">
              <a:buFont typeface="Wingdings" panose="05000000000000000000" pitchFamily="2" charset="2"/>
              <a:buChar char="q"/>
            </a:pPr>
            <a:r>
              <a:rPr lang="en-US" sz="2000" dirty="0" err="1" smtClean="0">
                <a:latin typeface="Arial" panose="020B0604020202020204" pitchFamily="34" charset="0"/>
                <a:cs typeface="Arial" panose="020B0604020202020204" pitchFamily="34" charset="0"/>
              </a:rPr>
              <a:t>Metode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Umum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Instrumentasi</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466725" indent="-466725">
              <a:buFont typeface="Wingdings" panose="05000000000000000000" pitchFamily="2" charset="2"/>
              <a:buChar char="q"/>
            </a:pPr>
            <a:r>
              <a:rPr lang="en-US" sz="2000" dirty="0" err="1" smtClean="0">
                <a:latin typeface="Arial" panose="020B0604020202020204" pitchFamily="34" charset="0"/>
                <a:cs typeface="Arial" panose="020B0604020202020204" pitchFamily="34" charset="0"/>
              </a:rPr>
              <a:t>Indeks</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untuk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semua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bagian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a:t>
            </a:r>
            <a:r>
              <a:rPr lang="en-US" sz="2000" dirty="0" smtClean="0">
                <a:latin typeface="Arial" panose="020B0604020202020204" pitchFamily="34" charset="0"/>
                <a:cs typeface="Arial" panose="020B0604020202020204" pitchFamily="34" charset="0"/>
              </a:rPr>
              <a:t> volume</a:t>
            </a:r>
          </a:p>
          <a:p>
            <a:pPr marL="0" indent="0">
              <a:buNone/>
            </a:pPr>
            <a:r>
              <a:rPr lang="en-US" sz="2000" dirty="0" smtClean="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2000" dirty="0" err="1" smtClean="0">
                <a:latin typeface="Arial" panose="020B0604020202020204" pitchFamily="34" charset="0"/>
                <a:cs typeface="Arial" panose="020B0604020202020204" pitchFamily="34" charset="0"/>
              </a:rPr>
              <a:t>Beberapa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standar</a:t>
            </a:r>
            <a:r>
              <a:rPr lang="en-US" sz="2000" dirty="0" smtClean="0">
                <a:latin typeface="Arial" panose="020B0604020202020204" pitchFamily="34" charset="0"/>
                <a:cs typeface="Arial" panose="020B0604020202020204" pitchFamily="34" charset="0"/>
              </a:rPr>
              <a:t> ASTM </a:t>
            </a:r>
            <a:r>
              <a:rPr lang="en-US" sz="2000" dirty="0" err="1" smtClean="0">
                <a:latin typeface="Arial" panose="020B0604020202020204" pitchFamily="34" charset="0"/>
                <a:cs typeface="Arial" panose="020B0604020202020204" pitchFamily="34" charset="0"/>
              </a:rPr>
              <a:t>digunakan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sebagai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dasar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untuk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standar</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lainnya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seperti</a:t>
            </a:r>
            <a:r>
              <a:rPr lang="en-US" sz="2000" dirty="0" smtClean="0">
                <a:latin typeface="Arial" panose="020B0604020202020204" pitchFamily="34" charset="0"/>
                <a:cs typeface="Arial" panose="020B0604020202020204" pitchFamily="34" charset="0"/>
              </a:rPr>
              <a:t> yang </a:t>
            </a:r>
            <a:r>
              <a:rPr lang="en-US" sz="2000" dirty="0" err="1" smtClean="0">
                <a:latin typeface="Arial" panose="020B0604020202020204" pitchFamily="34" charset="0"/>
                <a:cs typeface="Arial" panose="020B0604020202020204" pitchFamily="34" charset="0"/>
              </a:rPr>
              <a:t>akan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dijelaskan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dalam</a:t>
            </a:r>
            <a:r>
              <a:rPr lang="en-US" sz="2000" dirty="0" smtClean="0">
                <a:latin typeface="Arial" panose="020B0604020202020204" pitchFamily="34" charset="0"/>
                <a:cs typeface="Arial" panose="020B0604020202020204" pitchFamily="34" charset="0"/>
              </a:rPr>
              <a:t> sub-</a:t>
            </a:r>
            <a:r>
              <a:rPr lang="en-US" sz="2000" dirty="0" err="1" smtClean="0">
                <a:latin typeface="Arial" panose="020B0604020202020204" pitchFamily="34" charset="0"/>
                <a:cs typeface="Arial" panose="020B0604020202020204" pitchFamily="34" charset="0"/>
              </a:rPr>
              <a:t>bagian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berikut</a:t>
            </a:r>
            <a:r>
              <a:rPr lang="en-US" sz="2000" dirty="0" smtClean="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id-ID" sz="1200" dirty="0" smtClean="0">
              <a:latin typeface="+mj-lt"/>
              <a:cs typeface="Arial" panose="020B0604020202020204" pitchFamily="34" charset="0"/>
            </a:endParaRPr>
          </a:p>
        </p:txBody>
      </p:sp>
    </p:spTree>
    <p:extLst>
      <p:ext uri="{BB962C8B-B14F-4D97-AF65-F5344CB8AC3E}">
        <p14:creationId xmlns:p14="http://schemas.microsoft.com/office/powerpoint/2010/main" val="86831403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685800"/>
            <a:ext cx="8229600" cy="685800"/>
          </a:xfrm>
        </p:spPr>
        <p:txBody>
          <a:bodyPr/>
          <a:lstStyle/>
          <a:p>
            <a:pPr>
              <a:spcBef>
                <a:spcPct val="50000"/>
              </a:spcBef>
            </a:pPr>
            <a:r>
              <a:rPr lang="en-US" sz="3200" dirty="0" smtClean="0">
                <a:latin typeface="Arial" panose="020B0604020202020204" pitchFamily="34" charset="0"/>
                <a:cs typeface="Arial" panose="020B0604020202020204" pitchFamily="34" charset="0"/>
              </a:rPr>
              <a:t>Layers of Interoperability</a:t>
            </a:r>
          </a:p>
        </p:txBody>
      </p:sp>
      <p:pic>
        <p:nvPicPr>
          <p:cNvPr id="38" name="Picture 37"/>
          <p:cNvPicPr/>
          <p:nvPr/>
        </p:nvPicPr>
        <p:blipFill rotWithShape="1">
          <a:blip r:embed="rId4"/>
          <a:srcRect l="21315" t="27353" r="30833" b="14330"/>
          <a:stretch/>
        </p:blipFill>
        <p:spPr bwMode="auto">
          <a:xfrm>
            <a:off x="533400" y="1371600"/>
            <a:ext cx="8229600" cy="46482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838200" y="5971401"/>
            <a:ext cx="7735259" cy="276999"/>
          </a:xfrm>
          <a:prstGeom prst="rect">
            <a:avLst/>
          </a:prstGeom>
          <a:noFill/>
        </p:spPr>
        <p:txBody>
          <a:bodyPr wrap="none" rtlCol="0">
            <a:spAutoFit/>
          </a:bodyPr>
          <a:lstStyle/>
          <a:p>
            <a:r>
              <a:rPr lang="en-US" sz="1200" dirty="0" err="1" smtClean="0">
                <a:solidFill>
                  <a:srgbClr val="FF0000"/>
                </a:solidFill>
              </a:rPr>
              <a:t>Sumber</a:t>
            </a:r>
            <a:r>
              <a:rPr lang="en-US" sz="1200" dirty="0" smtClean="0">
                <a:solidFill>
                  <a:srgbClr val="FF0000"/>
                </a:solidFill>
              </a:rPr>
              <a:t>: Principles of Health Interoperability </a:t>
            </a:r>
            <a:r>
              <a:rPr lang="en-US" sz="1200" dirty="0" err="1" smtClean="0">
                <a:solidFill>
                  <a:srgbClr val="FF0000"/>
                </a:solidFill>
              </a:rPr>
              <a:t>Snomed</a:t>
            </a:r>
            <a:r>
              <a:rPr lang="en-US" sz="1200" dirty="0" smtClean="0">
                <a:solidFill>
                  <a:srgbClr val="FF0000"/>
                </a:solidFill>
              </a:rPr>
              <a:t> CT, HL7 and FHIR, Benson, T, Grahame, G, Third Edition</a:t>
            </a:r>
            <a:endParaRPr lang="en-US" sz="1200" dirty="0">
              <a:solidFill>
                <a:srgbClr val="FF0000"/>
              </a:solidFill>
            </a:endParaRPr>
          </a:p>
        </p:txBody>
      </p:sp>
    </p:spTree>
    <p:extLst>
      <p:ext uri="{BB962C8B-B14F-4D97-AF65-F5344CB8AC3E}">
        <p14:creationId xmlns:p14="http://schemas.microsoft.com/office/powerpoint/2010/main" val="164014843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rotWithShape="1">
          <a:blip r:embed="rId4"/>
          <a:srcRect l="16026" t="22804" r="16666" b="3935"/>
          <a:stretch/>
        </p:blipFill>
        <p:spPr bwMode="auto">
          <a:xfrm>
            <a:off x="304800" y="1295400"/>
            <a:ext cx="8534400" cy="4724399"/>
          </a:xfrm>
          <a:prstGeom prst="rect">
            <a:avLst/>
          </a:prstGeom>
          <a:ln>
            <a:noFill/>
          </a:ln>
          <a:extLst>
            <a:ext uri="{53640926-AAD7-44D8-BBD7-CCE9431645EC}">
              <a14:shadowObscured xmlns:a14="http://schemas.microsoft.com/office/drawing/2010/main"/>
            </a:ext>
          </a:extLst>
        </p:spPr>
      </p:pic>
      <p:sp>
        <p:nvSpPr>
          <p:cNvPr id="8" name="Content Placeholder 5"/>
          <p:cNvSpPr>
            <a:spLocks noGrp="1"/>
          </p:cNvSpPr>
          <p:nvPr>
            <p:ph idx="1"/>
          </p:nvPr>
        </p:nvSpPr>
        <p:spPr>
          <a:xfrm>
            <a:off x="471487" y="838200"/>
            <a:ext cx="8229600" cy="533400"/>
          </a:xfrm>
        </p:spPr>
        <p:txBody>
          <a:bodyPr/>
          <a:lstStyle/>
          <a:p>
            <a:pPr marL="0" indent="0" algn="ctr">
              <a:spcBef>
                <a:spcPts val="0"/>
              </a:spcBef>
              <a:buNone/>
            </a:pPr>
            <a:r>
              <a:rPr lang="en-US" sz="2200" dirty="0" smtClean="0">
                <a:latin typeface="Arial" panose="020B0604020202020204" pitchFamily="34" charset="0"/>
                <a:cs typeface="Arial" panose="020B0604020202020204" pitchFamily="34" charset="0"/>
              </a:rPr>
              <a:t>Interoperability between organizations</a:t>
            </a:r>
            <a:endParaRPr lang="id-ID"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09839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a:t>
            </a:r>
            <a:r>
              <a:rPr lang="en-US" b="1" dirty="0" smtClean="0">
                <a:solidFill>
                  <a:schemeClr val="bg1"/>
                </a:solidFill>
                <a:cs typeface="Arial" panose="020B0604020202020204" pitchFamily="34" charset="0"/>
              </a:rPr>
              <a:t>0’an</a:t>
            </a:r>
            <a:endParaRPr lang="en-US" b="1" dirty="0">
              <a:solidFill>
                <a:schemeClr val="bg1"/>
              </a:solidFill>
              <a:cs typeface="Arial" panose="020B0604020202020204" pitchFamily="34" charset="0"/>
            </a:endParaRPr>
          </a:p>
        </p:txBody>
      </p:sp>
      <p:sp>
        <p:nvSpPr>
          <p:cNvPr id="7" name="TextBox 6"/>
          <p:cNvSpPr txBox="1"/>
          <p:nvPr/>
        </p:nvSpPr>
        <p:spPr>
          <a:xfrm>
            <a:off x="838200" y="1372657"/>
            <a:ext cx="7239000" cy="2308324"/>
          </a:xfrm>
          <a:prstGeom prst="rect">
            <a:avLst/>
          </a:prstGeom>
          <a:noFill/>
        </p:spPr>
        <p:txBody>
          <a:bodyPr wrap="square" rtlCol="0">
            <a:spAutoFit/>
          </a:bodyPr>
          <a:lstStyle/>
          <a:p>
            <a:r>
              <a:rPr lang="en-US" dirty="0" err="1" smtClean="0"/>
              <a:t>Rekam</a:t>
            </a:r>
            <a:r>
              <a:rPr lang="en-US" dirty="0" smtClean="0"/>
              <a:t> </a:t>
            </a:r>
            <a:r>
              <a:rPr lang="en-US" dirty="0" err="1" smtClean="0"/>
              <a:t>kesehatan</a:t>
            </a:r>
            <a:endParaRPr lang="en-US" dirty="0" smtClean="0"/>
          </a:p>
          <a:p>
            <a:r>
              <a:rPr lang="en-US" dirty="0"/>
              <a:t> </a:t>
            </a:r>
            <a:r>
              <a:rPr lang="en-US" dirty="0" smtClean="0"/>
              <a:t>    1.  Isi</a:t>
            </a:r>
          </a:p>
          <a:p>
            <a:pPr marL="635000"/>
            <a:r>
              <a:rPr lang="en-US" dirty="0" err="1" smtClean="0"/>
              <a:t>Terkait</a:t>
            </a:r>
            <a:r>
              <a:rPr lang="en-US" dirty="0" smtClean="0"/>
              <a:t> </a:t>
            </a:r>
            <a:r>
              <a:rPr lang="en-US" dirty="0" err="1" smtClean="0"/>
              <a:t>dengan</a:t>
            </a:r>
            <a:r>
              <a:rPr lang="en-US" dirty="0" smtClean="0"/>
              <a:t> </a:t>
            </a:r>
            <a:r>
              <a:rPr lang="en-US" dirty="0" err="1" smtClean="0"/>
              <a:t>tujuan</a:t>
            </a:r>
            <a:r>
              <a:rPr lang="en-US" dirty="0" smtClean="0"/>
              <a:t> </a:t>
            </a:r>
            <a:r>
              <a:rPr lang="en-US" dirty="0" err="1" smtClean="0"/>
              <a:t>kegunaan</a:t>
            </a:r>
            <a:r>
              <a:rPr lang="en-US" dirty="0" smtClean="0"/>
              <a:t> </a:t>
            </a:r>
            <a:r>
              <a:rPr lang="en-US" dirty="0" err="1" smtClean="0"/>
              <a:t>informasi</a:t>
            </a:r>
            <a:r>
              <a:rPr lang="en-US" dirty="0" smtClean="0"/>
              <a:t> yang </a:t>
            </a:r>
            <a:r>
              <a:rPr lang="en-US" dirty="0" err="1" smtClean="0"/>
              <a:t>menyebabkan</a:t>
            </a:r>
            <a:r>
              <a:rPr lang="en-US" dirty="0" smtClean="0"/>
              <a:t> </a:t>
            </a:r>
            <a:r>
              <a:rPr lang="en-US" dirty="0" err="1" smtClean="0"/>
              <a:t>formulirnya</a:t>
            </a:r>
            <a:r>
              <a:rPr lang="en-US" dirty="0" smtClean="0"/>
              <a:t> </a:t>
            </a:r>
            <a:r>
              <a:rPr lang="en-US" dirty="0" err="1" smtClean="0"/>
              <a:t>didesain</a:t>
            </a:r>
            <a:r>
              <a:rPr lang="en-US" dirty="0" smtClean="0"/>
              <a:t> </a:t>
            </a:r>
            <a:r>
              <a:rPr lang="en-US" dirty="0" err="1" smtClean="0"/>
              <a:t>secara</a:t>
            </a:r>
            <a:r>
              <a:rPr lang="en-US" dirty="0" smtClean="0"/>
              <a:t> </a:t>
            </a:r>
            <a:r>
              <a:rPr lang="en-US" dirty="0" err="1" smtClean="0"/>
              <a:t>spesifik</a:t>
            </a:r>
            <a:endParaRPr lang="en-US" dirty="0" smtClean="0"/>
          </a:p>
          <a:p>
            <a:pPr marL="635000"/>
            <a:endParaRPr lang="en-US" dirty="0" smtClean="0"/>
          </a:p>
          <a:p>
            <a:r>
              <a:rPr lang="en-US" dirty="0" smtClean="0"/>
              <a:t>     2.  </a:t>
            </a:r>
            <a:r>
              <a:rPr lang="en-US" dirty="0" err="1" smtClean="0"/>
              <a:t>Struktur</a:t>
            </a:r>
            <a:endParaRPr lang="en-US" dirty="0" smtClean="0"/>
          </a:p>
          <a:p>
            <a:pPr marL="635000"/>
            <a:r>
              <a:rPr lang="en-US" dirty="0" err="1" smtClean="0"/>
              <a:t>Terkait</a:t>
            </a:r>
            <a:r>
              <a:rPr lang="en-US" dirty="0" smtClean="0"/>
              <a:t> </a:t>
            </a:r>
            <a:r>
              <a:rPr lang="en-US" dirty="0" err="1" smtClean="0"/>
              <a:t>dengan</a:t>
            </a:r>
            <a:r>
              <a:rPr lang="en-US" dirty="0" smtClean="0"/>
              <a:t> </a:t>
            </a:r>
            <a:r>
              <a:rPr lang="en-US" dirty="0" err="1" smtClean="0"/>
              <a:t>bentuk</a:t>
            </a:r>
            <a:r>
              <a:rPr lang="en-US" dirty="0" smtClean="0"/>
              <a:t> </a:t>
            </a:r>
            <a:r>
              <a:rPr lang="en-US" dirty="0" err="1" smtClean="0"/>
              <a:t>sarana</a:t>
            </a:r>
            <a:r>
              <a:rPr lang="en-US" dirty="0" smtClean="0"/>
              <a:t> </a:t>
            </a:r>
            <a:r>
              <a:rPr lang="en-US" dirty="0" err="1" smtClean="0"/>
              <a:t>pelayanan</a:t>
            </a:r>
            <a:r>
              <a:rPr lang="en-US" dirty="0" smtClean="0"/>
              <a:t> </a:t>
            </a:r>
            <a:r>
              <a:rPr lang="en-US" dirty="0" err="1" smtClean="0"/>
              <a:t>kesehatan</a:t>
            </a:r>
            <a:r>
              <a:rPr lang="en-US" dirty="0" smtClean="0"/>
              <a:t> yang </a:t>
            </a:r>
            <a:r>
              <a:rPr lang="en-US" dirty="0" err="1" smtClean="0"/>
              <a:t>menggunakannya</a:t>
            </a:r>
            <a:endParaRPr lang="en-US" dirty="0"/>
          </a:p>
        </p:txBody>
      </p:sp>
      <p:sp>
        <p:nvSpPr>
          <p:cNvPr id="8" name="TextBox 7"/>
          <p:cNvSpPr txBox="1"/>
          <p:nvPr/>
        </p:nvSpPr>
        <p:spPr>
          <a:xfrm>
            <a:off x="838200" y="4038600"/>
            <a:ext cx="7239000" cy="923330"/>
          </a:xfrm>
          <a:prstGeom prst="rect">
            <a:avLst/>
          </a:prstGeom>
          <a:noFill/>
        </p:spPr>
        <p:txBody>
          <a:bodyPr wrap="square" rtlCol="0">
            <a:spAutoFit/>
          </a:bodyPr>
          <a:lstStyle/>
          <a:p>
            <a:r>
              <a:rPr lang="en-US" dirty="0" smtClean="0"/>
              <a:t>Hal yang </a:t>
            </a:r>
            <a:r>
              <a:rPr lang="en-US" dirty="0" err="1" smtClean="0"/>
              <a:t>penting</a:t>
            </a:r>
            <a:r>
              <a:rPr lang="en-US" dirty="0" smtClean="0"/>
              <a:t> </a:t>
            </a:r>
            <a:r>
              <a:rPr lang="en-US" dirty="0" err="1" smtClean="0"/>
              <a:t>untuk</a:t>
            </a:r>
            <a:r>
              <a:rPr lang="en-US" dirty="0" smtClean="0"/>
              <a:t> </a:t>
            </a:r>
            <a:r>
              <a:rPr lang="en-US" dirty="0" err="1" smtClean="0"/>
              <a:t>mengisi</a:t>
            </a:r>
            <a:r>
              <a:rPr lang="en-US" dirty="0" smtClean="0"/>
              <a:t> </a:t>
            </a:r>
            <a:r>
              <a:rPr lang="en-US" dirty="0" err="1" smtClean="0"/>
              <a:t>rekam</a:t>
            </a:r>
            <a:r>
              <a:rPr lang="en-US" dirty="0" smtClean="0"/>
              <a:t> </a:t>
            </a:r>
            <a:r>
              <a:rPr lang="en-US" dirty="0" err="1" smtClean="0"/>
              <a:t>kesehatan</a:t>
            </a:r>
            <a:r>
              <a:rPr lang="en-US" dirty="0" smtClean="0"/>
              <a:t> </a:t>
            </a:r>
            <a:r>
              <a:rPr lang="en-US" dirty="0" err="1" smtClean="0"/>
              <a:t>adalah</a:t>
            </a:r>
            <a:r>
              <a:rPr lang="en-US" dirty="0" smtClean="0"/>
              <a:t>:</a:t>
            </a:r>
          </a:p>
          <a:p>
            <a:pPr marL="976313"/>
            <a:r>
              <a:rPr lang="en-US" dirty="0" err="1" smtClean="0"/>
              <a:t>Dilaksanakannya</a:t>
            </a:r>
            <a:r>
              <a:rPr lang="en-US" dirty="0" smtClean="0"/>
              <a:t> </a:t>
            </a:r>
            <a:r>
              <a:rPr lang="en-US" dirty="0" err="1" smtClean="0"/>
              <a:t>persyaratan</a:t>
            </a:r>
            <a:r>
              <a:rPr lang="en-US" dirty="0" smtClean="0"/>
              <a:t> </a:t>
            </a:r>
            <a:r>
              <a:rPr lang="en-US" dirty="0" err="1" smtClean="0"/>
              <a:t>pendokumentasian</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teknologi</a:t>
            </a:r>
            <a:r>
              <a:rPr lang="en-US" dirty="0" smtClean="0"/>
              <a:t> format </a:t>
            </a:r>
            <a:r>
              <a:rPr lang="en-US" dirty="0" err="1" smtClean="0"/>
              <a:t>rekaman</a:t>
            </a:r>
            <a:r>
              <a:rPr lang="en-US" dirty="0" smtClean="0"/>
              <a:t> yang </a:t>
            </a:r>
            <a:r>
              <a:rPr lang="en-US" dirty="0" err="1" smtClean="0"/>
              <a:t>dipilih</a:t>
            </a:r>
            <a:endParaRPr lang="en-US" dirty="0"/>
          </a:p>
        </p:txBody>
      </p:sp>
    </p:spTree>
    <p:extLst>
      <p:ext uri="{BB962C8B-B14F-4D97-AF65-F5344CB8AC3E}">
        <p14:creationId xmlns:p14="http://schemas.microsoft.com/office/powerpoint/2010/main" val="188825195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473" y="1610336"/>
            <a:ext cx="1981200" cy="1941995"/>
          </a:xfrm>
          <a:prstGeom prst="rect">
            <a:avLst/>
          </a:prstGeom>
          <a:ln>
            <a:noFill/>
          </a:ln>
          <a:effectLst>
            <a:softEdge rad="112500"/>
          </a:effectLst>
        </p:spPr>
      </p:pic>
      <p:sp>
        <p:nvSpPr>
          <p:cNvPr id="3" name="TextBox 2"/>
          <p:cNvSpPr txBox="1"/>
          <p:nvPr/>
        </p:nvSpPr>
        <p:spPr>
          <a:xfrm>
            <a:off x="1271402" y="3588812"/>
            <a:ext cx="1435393" cy="522715"/>
          </a:xfrm>
          <a:prstGeom prst="rect">
            <a:avLst/>
          </a:prstGeom>
          <a:noFill/>
        </p:spPr>
        <p:txBody>
          <a:bodyPr wrap="none" rtlCol="0">
            <a:spAutoFit/>
          </a:bodyPr>
          <a:lstStyle/>
          <a:p>
            <a:pPr algn="ctr"/>
            <a:r>
              <a:rPr lang="en-US" dirty="0" smtClean="0"/>
              <a:t>Hippocrates</a:t>
            </a:r>
          </a:p>
          <a:p>
            <a:pPr algn="ctr"/>
            <a:r>
              <a:rPr lang="en-US" dirty="0" smtClean="0"/>
              <a:t>(460 – 377 SM)</a:t>
            </a:r>
            <a:endParaRPr lang="en-US" dirty="0"/>
          </a:p>
        </p:txBody>
      </p:sp>
      <p:sp>
        <p:nvSpPr>
          <p:cNvPr id="5" name="Oval 4"/>
          <p:cNvSpPr/>
          <p:nvPr/>
        </p:nvSpPr>
        <p:spPr>
          <a:xfrm>
            <a:off x="3459603" y="1519930"/>
            <a:ext cx="6096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01</a:t>
            </a:r>
            <a:endParaRPr lang="en-US" dirty="0"/>
          </a:p>
        </p:txBody>
      </p:sp>
      <p:sp>
        <p:nvSpPr>
          <p:cNvPr id="8" name="Oval 7"/>
          <p:cNvSpPr/>
          <p:nvPr/>
        </p:nvSpPr>
        <p:spPr>
          <a:xfrm>
            <a:off x="3459603" y="2271618"/>
            <a:ext cx="609600" cy="6096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02</a:t>
            </a:r>
            <a:endParaRPr lang="en-US" dirty="0"/>
          </a:p>
        </p:txBody>
      </p:sp>
      <p:sp>
        <p:nvSpPr>
          <p:cNvPr id="9" name="Oval 8"/>
          <p:cNvSpPr/>
          <p:nvPr/>
        </p:nvSpPr>
        <p:spPr>
          <a:xfrm>
            <a:off x="3463480" y="3010350"/>
            <a:ext cx="609600" cy="609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03</a:t>
            </a:r>
            <a:endParaRPr lang="en-US" dirty="0"/>
          </a:p>
        </p:txBody>
      </p:sp>
      <p:sp>
        <p:nvSpPr>
          <p:cNvPr id="10" name="Oval 9"/>
          <p:cNvSpPr/>
          <p:nvPr/>
        </p:nvSpPr>
        <p:spPr>
          <a:xfrm>
            <a:off x="3459603" y="3759500"/>
            <a:ext cx="609600" cy="609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smtClean="0"/>
              <a:t>04</a:t>
            </a:r>
            <a:endParaRPr lang="en-US" dirty="0"/>
          </a:p>
        </p:txBody>
      </p:sp>
      <p:sp>
        <p:nvSpPr>
          <p:cNvPr id="11" name="Oval 10"/>
          <p:cNvSpPr/>
          <p:nvPr/>
        </p:nvSpPr>
        <p:spPr>
          <a:xfrm>
            <a:off x="3459603" y="4508650"/>
            <a:ext cx="609600" cy="6096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05</a:t>
            </a:r>
            <a:endParaRPr lang="en-US" dirty="0"/>
          </a:p>
        </p:txBody>
      </p:sp>
      <p:sp>
        <p:nvSpPr>
          <p:cNvPr id="12" name="Oval 11"/>
          <p:cNvSpPr/>
          <p:nvPr/>
        </p:nvSpPr>
        <p:spPr>
          <a:xfrm>
            <a:off x="3459603" y="5257800"/>
            <a:ext cx="609600" cy="609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06</a:t>
            </a:r>
            <a:endParaRPr lang="en-US" dirty="0"/>
          </a:p>
        </p:txBody>
      </p:sp>
      <p:sp>
        <p:nvSpPr>
          <p:cNvPr id="13" name="TextBox 12"/>
          <p:cNvSpPr txBox="1"/>
          <p:nvPr/>
        </p:nvSpPr>
        <p:spPr>
          <a:xfrm>
            <a:off x="4069203" y="1610336"/>
            <a:ext cx="1624163" cy="400110"/>
          </a:xfrm>
          <a:prstGeom prst="rect">
            <a:avLst/>
          </a:prstGeom>
          <a:noFill/>
        </p:spPr>
        <p:txBody>
          <a:bodyPr wrap="none" rtlCol="0">
            <a:spAutoFit/>
          </a:bodyPr>
          <a:lstStyle/>
          <a:p>
            <a:r>
              <a:rPr lang="en-US" sz="2000" dirty="0" err="1" smtClean="0"/>
              <a:t>Berbuat</a:t>
            </a:r>
            <a:r>
              <a:rPr lang="en-US" sz="2000" dirty="0" smtClean="0"/>
              <a:t> </a:t>
            </a:r>
            <a:r>
              <a:rPr lang="en-US" sz="2000" dirty="0" err="1" smtClean="0"/>
              <a:t>baik</a:t>
            </a:r>
            <a:endParaRPr lang="en-US" sz="2000" dirty="0"/>
          </a:p>
        </p:txBody>
      </p:sp>
      <p:sp>
        <p:nvSpPr>
          <p:cNvPr id="15" name="TextBox 14"/>
          <p:cNvSpPr txBox="1"/>
          <p:nvPr/>
        </p:nvSpPr>
        <p:spPr>
          <a:xfrm>
            <a:off x="4069202" y="2368616"/>
            <a:ext cx="4846198" cy="400110"/>
          </a:xfrm>
          <a:prstGeom prst="rect">
            <a:avLst/>
          </a:prstGeom>
          <a:noFill/>
        </p:spPr>
        <p:txBody>
          <a:bodyPr wrap="none" rtlCol="0">
            <a:spAutoFit/>
          </a:bodyPr>
          <a:lstStyle/>
          <a:p>
            <a:r>
              <a:rPr lang="en-US" sz="2000" dirty="0" err="1" smtClean="0"/>
              <a:t>Jangan</a:t>
            </a:r>
            <a:r>
              <a:rPr lang="en-US" sz="2000" dirty="0" smtClean="0"/>
              <a:t> </a:t>
            </a:r>
            <a:r>
              <a:rPr lang="en-US" sz="2000" dirty="0" err="1" smtClean="0"/>
              <a:t>melakukan</a:t>
            </a:r>
            <a:r>
              <a:rPr lang="en-US" sz="2000" dirty="0" smtClean="0"/>
              <a:t> </a:t>
            </a:r>
            <a:r>
              <a:rPr lang="en-US" sz="2000" dirty="0" err="1" smtClean="0"/>
              <a:t>hal</a:t>
            </a:r>
            <a:r>
              <a:rPr lang="en-US" sz="2000" dirty="0" smtClean="0"/>
              <a:t> </a:t>
            </a:r>
            <a:r>
              <a:rPr lang="en-US" sz="2000" dirty="0" err="1" smtClean="0"/>
              <a:t>merugikan</a:t>
            </a:r>
            <a:r>
              <a:rPr lang="en-US" sz="2000" dirty="0" smtClean="0"/>
              <a:t> </a:t>
            </a:r>
            <a:r>
              <a:rPr lang="en-US" sz="2000" dirty="0" err="1" smtClean="0"/>
              <a:t>pasien</a:t>
            </a:r>
            <a:endParaRPr lang="en-US" sz="2000" dirty="0"/>
          </a:p>
        </p:txBody>
      </p:sp>
      <p:sp>
        <p:nvSpPr>
          <p:cNvPr id="16" name="TextBox 15"/>
          <p:cNvSpPr txBox="1"/>
          <p:nvPr/>
        </p:nvSpPr>
        <p:spPr>
          <a:xfrm>
            <a:off x="4077958" y="3115095"/>
            <a:ext cx="3377848" cy="400110"/>
          </a:xfrm>
          <a:prstGeom prst="rect">
            <a:avLst/>
          </a:prstGeom>
          <a:noFill/>
        </p:spPr>
        <p:txBody>
          <a:bodyPr wrap="none" rtlCol="0">
            <a:spAutoFit/>
          </a:bodyPr>
          <a:lstStyle/>
          <a:p>
            <a:r>
              <a:rPr lang="en-US" sz="2000" dirty="0" err="1" smtClean="0"/>
              <a:t>Hormati</a:t>
            </a:r>
            <a:r>
              <a:rPr lang="en-US" sz="2000" dirty="0" smtClean="0"/>
              <a:t> </a:t>
            </a:r>
            <a:r>
              <a:rPr lang="en-US" sz="2000" dirty="0" err="1" smtClean="0"/>
              <a:t>kehidupan</a:t>
            </a:r>
            <a:r>
              <a:rPr lang="en-US" sz="2000" dirty="0" smtClean="0"/>
              <a:t> </a:t>
            </a:r>
            <a:r>
              <a:rPr lang="en-US" sz="2000" dirty="0" err="1" smtClean="0"/>
              <a:t>manusia</a:t>
            </a:r>
            <a:endParaRPr lang="en-US" sz="2000" dirty="0"/>
          </a:p>
        </p:txBody>
      </p:sp>
      <p:sp>
        <p:nvSpPr>
          <p:cNvPr id="17" name="TextBox 16"/>
          <p:cNvSpPr txBox="1"/>
          <p:nvPr/>
        </p:nvSpPr>
        <p:spPr>
          <a:xfrm>
            <a:off x="4077958" y="3888499"/>
            <a:ext cx="4131259" cy="400110"/>
          </a:xfrm>
          <a:prstGeom prst="rect">
            <a:avLst/>
          </a:prstGeom>
          <a:noFill/>
        </p:spPr>
        <p:txBody>
          <a:bodyPr wrap="none" rtlCol="0">
            <a:spAutoFit/>
          </a:bodyPr>
          <a:lstStyle/>
          <a:p>
            <a:r>
              <a:rPr lang="en-US" sz="2000" dirty="0" err="1" smtClean="0"/>
              <a:t>Sadari</a:t>
            </a:r>
            <a:r>
              <a:rPr lang="en-US" sz="2000" dirty="0" smtClean="0"/>
              <a:t> </a:t>
            </a:r>
            <a:r>
              <a:rPr lang="en-US" sz="2000" dirty="0" err="1" smtClean="0"/>
              <a:t>kebatasan</a:t>
            </a:r>
            <a:r>
              <a:rPr lang="en-US" sz="2000" dirty="0" smtClean="0"/>
              <a:t> </a:t>
            </a:r>
            <a:r>
              <a:rPr lang="en-US" sz="2000" dirty="0" err="1" smtClean="0"/>
              <a:t>kemampuan</a:t>
            </a:r>
            <a:r>
              <a:rPr lang="en-US" sz="2000" dirty="0" smtClean="0"/>
              <a:t> </a:t>
            </a:r>
            <a:r>
              <a:rPr lang="en-US" sz="2000" dirty="0" err="1" smtClean="0"/>
              <a:t>kita</a:t>
            </a:r>
            <a:endParaRPr lang="en-US" sz="2000" dirty="0"/>
          </a:p>
        </p:txBody>
      </p:sp>
      <p:sp>
        <p:nvSpPr>
          <p:cNvPr id="18" name="TextBox 17"/>
          <p:cNvSpPr txBox="1"/>
          <p:nvPr/>
        </p:nvSpPr>
        <p:spPr>
          <a:xfrm>
            <a:off x="4069201" y="4631445"/>
            <a:ext cx="3392275" cy="400110"/>
          </a:xfrm>
          <a:prstGeom prst="rect">
            <a:avLst/>
          </a:prstGeom>
          <a:noFill/>
        </p:spPr>
        <p:txBody>
          <a:bodyPr wrap="none" rtlCol="0">
            <a:spAutoFit/>
          </a:bodyPr>
          <a:lstStyle/>
          <a:p>
            <a:r>
              <a:rPr lang="en-US" sz="2000" dirty="0" err="1" smtClean="0"/>
              <a:t>Berakhlak</a:t>
            </a:r>
            <a:r>
              <a:rPr lang="en-US" sz="2000" dirty="0" smtClean="0"/>
              <a:t> </a:t>
            </a:r>
            <a:r>
              <a:rPr lang="en-US" sz="2000" dirty="0" err="1" smtClean="0"/>
              <a:t>dan</a:t>
            </a:r>
            <a:r>
              <a:rPr lang="en-US" sz="2000" dirty="0" smtClean="0"/>
              <a:t> </a:t>
            </a:r>
            <a:r>
              <a:rPr lang="en-US" sz="2000" dirty="0" err="1" smtClean="0"/>
              <a:t>berbudi</a:t>
            </a:r>
            <a:r>
              <a:rPr lang="en-US" sz="2000" dirty="0" smtClean="0"/>
              <a:t> </a:t>
            </a:r>
            <a:r>
              <a:rPr lang="en-US" sz="2000" dirty="0" err="1" smtClean="0"/>
              <a:t>luhur</a:t>
            </a:r>
            <a:endParaRPr lang="en-US" sz="2000" dirty="0"/>
          </a:p>
        </p:txBody>
      </p:sp>
      <p:sp>
        <p:nvSpPr>
          <p:cNvPr id="19" name="TextBox 18"/>
          <p:cNvSpPr txBox="1"/>
          <p:nvPr/>
        </p:nvSpPr>
        <p:spPr>
          <a:xfrm>
            <a:off x="4069200" y="5370177"/>
            <a:ext cx="3206327" cy="400110"/>
          </a:xfrm>
          <a:prstGeom prst="rect">
            <a:avLst/>
          </a:prstGeom>
          <a:noFill/>
        </p:spPr>
        <p:txBody>
          <a:bodyPr wrap="none" rtlCol="0">
            <a:spAutoFit/>
          </a:bodyPr>
          <a:lstStyle/>
          <a:p>
            <a:r>
              <a:rPr lang="en-US" sz="2000" b="1" dirty="0" err="1" smtClean="0">
                <a:solidFill>
                  <a:srgbClr val="FF0000"/>
                </a:solidFill>
              </a:rPr>
              <a:t>Jaga</a:t>
            </a:r>
            <a:r>
              <a:rPr lang="en-US" sz="2000" b="1" dirty="0" smtClean="0">
                <a:solidFill>
                  <a:srgbClr val="FF0000"/>
                </a:solidFill>
              </a:rPr>
              <a:t> </a:t>
            </a:r>
            <a:r>
              <a:rPr lang="en-US" sz="2000" b="1" dirty="0" err="1" smtClean="0">
                <a:solidFill>
                  <a:srgbClr val="FF0000"/>
                </a:solidFill>
              </a:rPr>
              <a:t>kerahasiaan</a:t>
            </a:r>
            <a:r>
              <a:rPr lang="en-US" sz="2000" b="1" dirty="0" smtClean="0">
                <a:solidFill>
                  <a:srgbClr val="FF0000"/>
                </a:solidFill>
              </a:rPr>
              <a:t> </a:t>
            </a:r>
            <a:r>
              <a:rPr lang="en-US" sz="2000" b="1" dirty="0" err="1" smtClean="0">
                <a:solidFill>
                  <a:srgbClr val="FF0000"/>
                </a:solidFill>
              </a:rPr>
              <a:t>pasien</a:t>
            </a:r>
            <a:endParaRPr lang="en-US" sz="2000" b="1" dirty="0">
              <a:solidFill>
                <a:srgbClr val="FF0000"/>
              </a:solidFill>
            </a:endParaRPr>
          </a:p>
        </p:txBody>
      </p:sp>
      <p:sp>
        <p:nvSpPr>
          <p:cNvPr id="20" name="TextBox 19"/>
          <p:cNvSpPr txBox="1"/>
          <p:nvPr/>
        </p:nvSpPr>
        <p:spPr>
          <a:xfrm>
            <a:off x="493545" y="1001098"/>
            <a:ext cx="2864390" cy="430887"/>
          </a:xfrm>
          <a:prstGeom prst="rect">
            <a:avLst/>
          </a:prstGeom>
          <a:noFill/>
        </p:spPr>
        <p:txBody>
          <a:bodyPr wrap="square" rtlCol="0">
            <a:spAutoFit/>
          </a:bodyPr>
          <a:lstStyle/>
          <a:p>
            <a:r>
              <a:rPr lang="en-US" sz="2200" dirty="0" smtClean="0"/>
              <a:t>Isi </a:t>
            </a:r>
            <a:r>
              <a:rPr lang="en-US" sz="2200" dirty="0" err="1" smtClean="0"/>
              <a:t>Rekam</a:t>
            </a:r>
            <a:r>
              <a:rPr lang="en-US" sz="2200" dirty="0" smtClean="0"/>
              <a:t> </a:t>
            </a:r>
            <a:r>
              <a:rPr lang="en-US" sz="2200" dirty="0" err="1" smtClean="0"/>
              <a:t>Kesehatan</a:t>
            </a:r>
            <a:endParaRPr lang="en-US" sz="2200" dirty="0"/>
          </a:p>
        </p:txBody>
      </p:sp>
    </p:spTree>
    <p:extLst>
      <p:ext uri="{BB962C8B-B14F-4D97-AF65-F5344CB8AC3E}">
        <p14:creationId xmlns:p14="http://schemas.microsoft.com/office/powerpoint/2010/main" val="353821340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066800"/>
            <a:ext cx="1981200" cy="1941995"/>
          </a:xfrm>
          <a:prstGeom prst="rect">
            <a:avLst/>
          </a:prstGeom>
          <a:ln>
            <a:noFill/>
          </a:ln>
          <a:effectLst>
            <a:softEdge rad="112500"/>
          </a:effectLst>
        </p:spPr>
      </p:pic>
      <p:sp>
        <p:nvSpPr>
          <p:cNvPr id="21" name="TextBox 20"/>
          <p:cNvSpPr txBox="1"/>
          <p:nvPr/>
        </p:nvSpPr>
        <p:spPr>
          <a:xfrm>
            <a:off x="6503977" y="2977798"/>
            <a:ext cx="1774845" cy="646331"/>
          </a:xfrm>
          <a:prstGeom prst="rect">
            <a:avLst/>
          </a:prstGeom>
          <a:noFill/>
        </p:spPr>
        <p:txBody>
          <a:bodyPr wrap="none" rtlCol="0">
            <a:spAutoFit/>
          </a:bodyPr>
          <a:lstStyle/>
          <a:p>
            <a:pPr algn="ctr"/>
            <a:r>
              <a:rPr lang="en-US" dirty="0" smtClean="0"/>
              <a:t>Hippocrates</a:t>
            </a:r>
          </a:p>
          <a:p>
            <a:pPr algn="ctr"/>
            <a:r>
              <a:rPr lang="en-US" dirty="0" smtClean="0"/>
              <a:t>(460 – 377 SM)</a:t>
            </a:r>
            <a:endParaRPr lang="en-US" dirty="0"/>
          </a:p>
        </p:txBody>
      </p:sp>
      <p:sp>
        <p:nvSpPr>
          <p:cNvPr id="22" name="TextBox 21"/>
          <p:cNvSpPr txBox="1"/>
          <p:nvPr/>
        </p:nvSpPr>
        <p:spPr>
          <a:xfrm>
            <a:off x="533401" y="1219200"/>
            <a:ext cx="5638800" cy="4247317"/>
          </a:xfrm>
          <a:prstGeom prst="rect">
            <a:avLst/>
          </a:prstGeom>
          <a:noFill/>
        </p:spPr>
        <p:txBody>
          <a:bodyPr wrap="square" rtlCol="0">
            <a:spAutoFit/>
          </a:bodyPr>
          <a:lstStyle/>
          <a:p>
            <a:pPr marL="403225" indent="-403225">
              <a:buFont typeface="Wingdings" panose="05000000000000000000" pitchFamily="2" charset="2"/>
              <a:buChar char="q"/>
            </a:pPr>
            <a:r>
              <a:rPr lang="en-US" dirty="0" err="1" smtClean="0"/>
              <a:t>Memantau</a:t>
            </a:r>
            <a:r>
              <a:rPr lang="en-US" dirty="0" smtClean="0"/>
              <a:t> </a:t>
            </a:r>
            <a:r>
              <a:rPr lang="en-US" dirty="0" err="1" smtClean="0"/>
              <a:t>praktik</a:t>
            </a:r>
            <a:r>
              <a:rPr lang="en-US" dirty="0" smtClean="0"/>
              <a:t> </a:t>
            </a:r>
            <a:r>
              <a:rPr lang="en-US" dirty="0" err="1" smtClean="0"/>
              <a:t>kesehatan</a:t>
            </a:r>
            <a:endParaRPr lang="en-US" dirty="0"/>
          </a:p>
          <a:p>
            <a:pPr marL="403225" indent="-403225">
              <a:buFont typeface="Wingdings" panose="05000000000000000000" pitchFamily="2" charset="2"/>
              <a:buChar char="q"/>
            </a:pPr>
            <a:r>
              <a:rPr lang="en-US" dirty="0" err="1" smtClean="0"/>
              <a:t>Mengetahui</a:t>
            </a:r>
            <a:r>
              <a:rPr lang="en-US" dirty="0" smtClean="0"/>
              <a:t> </a:t>
            </a:r>
            <a:r>
              <a:rPr lang="en-US" dirty="0" err="1" smtClean="0"/>
              <a:t>sejauh</a:t>
            </a:r>
            <a:r>
              <a:rPr lang="en-US" dirty="0" smtClean="0"/>
              <a:t> </a:t>
            </a:r>
            <a:r>
              <a:rPr lang="en-US" dirty="0" err="1" smtClean="0"/>
              <a:t>mana</a:t>
            </a:r>
            <a:r>
              <a:rPr lang="en-US" dirty="0" smtClean="0"/>
              <a:t> </a:t>
            </a:r>
            <a:r>
              <a:rPr lang="en-US" dirty="0" err="1" smtClean="0"/>
              <a:t>praktisi</a:t>
            </a:r>
            <a:r>
              <a:rPr lang="en-US" dirty="0" smtClean="0"/>
              <a:t> yang </a:t>
            </a:r>
            <a:r>
              <a:rPr lang="en-US" dirty="0" err="1" smtClean="0"/>
              <a:t>terlibat</a:t>
            </a:r>
            <a:r>
              <a:rPr lang="en-US" dirty="0" smtClean="0"/>
              <a:t> </a:t>
            </a:r>
            <a:r>
              <a:rPr lang="en-US" dirty="0" err="1" smtClean="0"/>
              <a:t>telah</a:t>
            </a:r>
            <a:r>
              <a:rPr lang="en-US" dirty="0" smtClean="0"/>
              <a:t> </a:t>
            </a:r>
            <a:r>
              <a:rPr lang="en-US" dirty="0" err="1" smtClean="0"/>
              <a:t>berbuat</a:t>
            </a:r>
            <a:r>
              <a:rPr lang="en-US" dirty="0" smtClean="0"/>
              <a:t> </a:t>
            </a:r>
            <a:r>
              <a:rPr lang="en-US" dirty="0" err="1" smtClean="0"/>
              <a:t>baik</a:t>
            </a:r>
            <a:r>
              <a:rPr lang="en-US" dirty="0" smtClean="0"/>
              <a:t> </a:t>
            </a:r>
            <a:r>
              <a:rPr lang="en-US" dirty="0" err="1" smtClean="0"/>
              <a:t>dan</a:t>
            </a:r>
            <a:r>
              <a:rPr lang="en-US" dirty="0" smtClean="0"/>
              <a:t> </a:t>
            </a:r>
            <a:r>
              <a:rPr lang="en-US" dirty="0" err="1" smtClean="0"/>
              <a:t>layak</a:t>
            </a:r>
            <a:r>
              <a:rPr lang="en-US" dirty="0" smtClean="0"/>
              <a:t> </a:t>
            </a:r>
            <a:r>
              <a:rPr lang="en-US" dirty="0" err="1" smtClean="0"/>
              <a:t>dalam</a:t>
            </a:r>
            <a:r>
              <a:rPr lang="en-US" dirty="0" smtClean="0"/>
              <a:t> </a:t>
            </a:r>
            <a:r>
              <a:rPr lang="en-US" dirty="0" err="1" smtClean="0"/>
              <a:t>melakukan</a:t>
            </a:r>
            <a:r>
              <a:rPr lang="en-US" dirty="0" smtClean="0"/>
              <a:t> </a:t>
            </a:r>
            <a:r>
              <a:rPr lang="en-US" dirty="0" err="1" smtClean="0"/>
              <a:t>pemerikasaan</a:t>
            </a:r>
            <a:endParaRPr lang="en-US" dirty="0" smtClean="0"/>
          </a:p>
          <a:p>
            <a:pPr marL="403225" indent="-403225">
              <a:buFont typeface="Wingdings" panose="05000000000000000000" pitchFamily="2" charset="2"/>
              <a:buChar char="q"/>
            </a:pPr>
            <a:r>
              <a:rPr lang="en-US" dirty="0" err="1" smtClean="0"/>
              <a:t>Dapat</a:t>
            </a:r>
            <a:r>
              <a:rPr lang="en-US" dirty="0" smtClean="0"/>
              <a:t> </a:t>
            </a:r>
            <a:r>
              <a:rPr lang="en-US" dirty="0" err="1" smtClean="0"/>
              <a:t>mengetahui</a:t>
            </a:r>
            <a:r>
              <a:rPr lang="en-US" dirty="0" smtClean="0"/>
              <a:t>, </a:t>
            </a:r>
            <a:r>
              <a:rPr lang="en-US" dirty="0" err="1" smtClean="0"/>
              <a:t>apakah</a:t>
            </a:r>
            <a:r>
              <a:rPr lang="en-US" dirty="0" smtClean="0"/>
              <a:t> </a:t>
            </a:r>
            <a:r>
              <a:rPr lang="en-US" dirty="0" err="1" smtClean="0"/>
              <a:t>praktik</a:t>
            </a:r>
            <a:r>
              <a:rPr lang="en-US" dirty="0" smtClean="0"/>
              <a:t> </a:t>
            </a:r>
            <a:r>
              <a:rPr lang="en-US" dirty="0" err="1" smtClean="0"/>
              <a:t>dokter</a:t>
            </a:r>
            <a:r>
              <a:rPr lang="en-US" dirty="0" smtClean="0"/>
              <a:t> </a:t>
            </a:r>
            <a:r>
              <a:rPr lang="en-US" dirty="0" err="1" smtClean="0"/>
              <a:t>telah</a:t>
            </a:r>
            <a:r>
              <a:rPr lang="en-US" dirty="0" smtClean="0"/>
              <a:t> </a:t>
            </a:r>
            <a:r>
              <a:rPr lang="en-US" dirty="0" err="1" smtClean="0"/>
              <a:t>merugikan</a:t>
            </a:r>
            <a:r>
              <a:rPr lang="en-US" dirty="0" smtClean="0"/>
              <a:t> </a:t>
            </a:r>
            <a:r>
              <a:rPr lang="en-US" dirty="0" err="1" smtClean="0"/>
              <a:t>pasien</a:t>
            </a:r>
            <a:endParaRPr lang="en-US" dirty="0" smtClean="0"/>
          </a:p>
          <a:p>
            <a:pPr marL="403225" indent="-403225">
              <a:buFont typeface="Wingdings" panose="05000000000000000000" pitchFamily="2" charset="2"/>
              <a:buChar char="q"/>
            </a:pPr>
            <a:r>
              <a:rPr lang="en-US" dirty="0" err="1" smtClean="0"/>
              <a:t>Praktisi</a:t>
            </a:r>
            <a:r>
              <a:rPr lang="en-US" dirty="0" smtClean="0"/>
              <a:t> </a:t>
            </a:r>
            <a:r>
              <a:rPr lang="en-US" dirty="0" err="1" smtClean="0"/>
              <a:t>pelayanan</a:t>
            </a:r>
            <a:r>
              <a:rPr lang="en-US" dirty="0" smtClean="0"/>
              <a:t> </a:t>
            </a:r>
            <a:r>
              <a:rPr lang="en-US" dirty="0" err="1" smtClean="0"/>
              <a:t>kesehatan</a:t>
            </a:r>
            <a:r>
              <a:rPr lang="en-US" dirty="0" smtClean="0"/>
              <a:t> </a:t>
            </a:r>
            <a:r>
              <a:rPr lang="en-US" dirty="0" err="1" smtClean="0"/>
              <a:t>telah</a:t>
            </a:r>
            <a:r>
              <a:rPr lang="en-US" dirty="0" smtClean="0"/>
              <a:t> </a:t>
            </a:r>
            <a:r>
              <a:rPr lang="en-US" dirty="0" err="1" smtClean="0"/>
              <a:t>menghormati</a:t>
            </a:r>
            <a:r>
              <a:rPr lang="en-US" dirty="0" smtClean="0"/>
              <a:t> </a:t>
            </a:r>
            <a:r>
              <a:rPr lang="en-US" dirty="0" err="1" smtClean="0"/>
              <a:t>kehidupan</a:t>
            </a:r>
            <a:r>
              <a:rPr lang="en-US" dirty="0" smtClean="0"/>
              <a:t> </a:t>
            </a:r>
            <a:r>
              <a:rPr lang="en-US" dirty="0" err="1" smtClean="0"/>
              <a:t>pasien</a:t>
            </a:r>
            <a:endParaRPr lang="en-US" dirty="0" smtClean="0"/>
          </a:p>
          <a:p>
            <a:pPr marL="403225" indent="-403225">
              <a:buFont typeface="Wingdings" panose="05000000000000000000" pitchFamily="2" charset="2"/>
              <a:buChar char="q"/>
            </a:pPr>
            <a:r>
              <a:rPr lang="en-US" dirty="0" err="1" smtClean="0"/>
              <a:t>Dapat</a:t>
            </a:r>
            <a:r>
              <a:rPr lang="en-US" dirty="0" smtClean="0"/>
              <a:t> </a:t>
            </a:r>
            <a:r>
              <a:rPr lang="en-US" dirty="0" err="1" smtClean="0"/>
              <a:t>memantau</a:t>
            </a:r>
            <a:r>
              <a:rPr lang="en-US" dirty="0" smtClean="0"/>
              <a:t> </a:t>
            </a:r>
            <a:r>
              <a:rPr lang="en-US" dirty="0" err="1" smtClean="0"/>
              <a:t>kinerja</a:t>
            </a:r>
            <a:r>
              <a:rPr lang="en-US" dirty="0" smtClean="0"/>
              <a:t> </a:t>
            </a:r>
            <a:r>
              <a:rPr lang="en-US" dirty="0" err="1" smtClean="0"/>
              <a:t>praktisi</a:t>
            </a:r>
            <a:r>
              <a:rPr lang="en-US" dirty="0" smtClean="0"/>
              <a:t> </a:t>
            </a:r>
            <a:r>
              <a:rPr lang="en-US" dirty="0" err="1" smtClean="0"/>
              <a:t>dalam</a:t>
            </a:r>
            <a:r>
              <a:rPr lang="en-US" dirty="0" smtClean="0"/>
              <a:t> </a:t>
            </a:r>
            <a:r>
              <a:rPr lang="en-US" dirty="0" err="1" smtClean="0"/>
              <a:t>menjalankan</a:t>
            </a:r>
            <a:r>
              <a:rPr lang="en-US" dirty="0" smtClean="0"/>
              <a:t> </a:t>
            </a:r>
            <a:r>
              <a:rPr lang="en-US" dirty="0" err="1" smtClean="0"/>
              <a:t>praktik</a:t>
            </a:r>
            <a:r>
              <a:rPr lang="en-US" dirty="0" smtClean="0"/>
              <a:t> </a:t>
            </a:r>
            <a:r>
              <a:rPr lang="en-US" dirty="0" err="1" smtClean="0"/>
              <a:t>nya</a:t>
            </a:r>
            <a:r>
              <a:rPr lang="en-US" dirty="0" smtClean="0"/>
              <a:t> </a:t>
            </a:r>
            <a:r>
              <a:rPr lang="en-US" dirty="0" err="1" smtClean="0"/>
              <a:t>sebatas</a:t>
            </a:r>
            <a:r>
              <a:rPr lang="en-US" dirty="0" smtClean="0"/>
              <a:t> </a:t>
            </a:r>
            <a:r>
              <a:rPr lang="en-US" dirty="0" err="1" smtClean="0"/>
              <a:t>kemampuan</a:t>
            </a:r>
            <a:r>
              <a:rPr lang="en-US" dirty="0" smtClean="0"/>
              <a:t> </a:t>
            </a:r>
          </a:p>
          <a:p>
            <a:pPr marL="403225" indent="-403225">
              <a:buFont typeface="Wingdings" panose="05000000000000000000" pitchFamily="2" charset="2"/>
              <a:buChar char="q"/>
            </a:pPr>
            <a:r>
              <a:rPr lang="en-US" dirty="0" err="1" smtClean="0"/>
              <a:t>Memantau</a:t>
            </a:r>
            <a:r>
              <a:rPr lang="en-US" dirty="0" smtClean="0"/>
              <a:t> </a:t>
            </a:r>
            <a:r>
              <a:rPr lang="en-US" dirty="0" err="1" smtClean="0"/>
              <a:t>kinerja</a:t>
            </a:r>
            <a:r>
              <a:rPr lang="en-US" dirty="0" smtClean="0"/>
              <a:t> </a:t>
            </a:r>
            <a:r>
              <a:rPr lang="en-US" dirty="0" err="1" smtClean="0"/>
              <a:t>praktisi</a:t>
            </a:r>
            <a:r>
              <a:rPr lang="en-US" dirty="0" smtClean="0"/>
              <a:t>, </a:t>
            </a:r>
            <a:r>
              <a:rPr lang="en-US" dirty="0" err="1" smtClean="0"/>
              <a:t>apakah</a:t>
            </a:r>
            <a:r>
              <a:rPr lang="en-US" dirty="0" smtClean="0"/>
              <a:t> </a:t>
            </a:r>
            <a:r>
              <a:rPr lang="en-US" dirty="0" err="1" smtClean="0"/>
              <a:t>seorang</a:t>
            </a:r>
            <a:r>
              <a:rPr lang="en-US" dirty="0" smtClean="0"/>
              <a:t> </a:t>
            </a:r>
            <a:r>
              <a:rPr lang="en-US" dirty="0" err="1" smtClean="0"/>
              <a:t>praktisi</a:t>
            </a:r>
            <a:r>
              <a:rPr lang="en-US" dirty="0" smtClean="0"/>
              <a:t> </a:t>
            </a:r>
            <a:r>
              <a:rPr lang="en-US" dirty="0" err="1" smtClean="0"/>
              <a:t>berbudi</a:t>
            </a:r>
            <a:r>
              <a:rPr lang="en-US" dirty="0" smtClean="0"/>
              <a:t> </a:t>
            </a:r>
            <a:r>
              <a:rPr lang="en-US" dirty="0" err="1" smtClean="0"/>
              <a:t>luhur</a:t>
            </a:r>
            <a:r>
              <a:rPr lang="en-US" dirty="0" smtClean="0"/>
              <a:t> </a:t>
            </a:r>
            <a:r>
              <a:rPr lang="en-US" dirty="0" err="1" smtClean="0"/>
              <a:t>dan</a:t>
            </a:r>
            <a:r>
              <a:rPr lang="en-US" dirty="0" smtClean="0"/>
              <a:t> </a:t>
            </a:r>
            <a:r>
              <a:rPr lang="en-US" dirty="0" err="1" smtClean="0"/>
              <a:t>berakhlak</a:t>
            </a:r>
            <a:r>
              <a:rPr lang="en-US" dirty="0" smtClean="0"/>
              <a:t> </a:t>
            </a:r>
            <a:r>
              <a:rPr lang="en-US" dirty="0" err="1" smtClean="0"/>
              <a:t>dalam</a:t>
            </a:r>
            <a:r>
              <a:rPr lang="en-US" dirty="0" smtClean="0"/>
              <a:t> </a:t>
            </a:r>
            <a:r>
              <a:rPr lang="en-US" dirty="0" err="1" smtClean="0"/>
              <a:t>melakukan</a:t>
            </a:r>
            <a:r>
              <a:rPr lang="en-US" dirty="0" smtClean="0"/>
              <a:t> </a:t>
            </a:r>
            <a:r>
              <a:rPr lang="en-US" dirty="0" err="1" smtClean="0"/>
              <a:t>kinerjanya</a:t>
            </a:r>
            <a:endParaRPr lang="en-US" dirty="0" smtClean="0"/>
          </a:p>
          <a:p>
            <a:pPr marL="403225" indent="-403225">
              <a:buFont typeface="Wingdings" panose="05000000000000000000" pitchFamily="2" charset="2"/>
              <a:buChar char="q"/>
            </a:pPr>
            <a:r>
              <a:rPr lang="en-US" dirty="0" err="1" smtClean="0"/>
              <a:t>Melindungi</a:t>
            </a:r>
            <a:r>
              <a:rPr lang="en-US" dirty="0" smtClean="0"/>
              <a:t> </a:t>
            </a:r>
            <a:r>
              <a:rPr lang="en-US" dirty="0" err="1" smtClean="0"/>
              <a:t>hak</a:t>
            </a:r>
            <a:r>
              <a:rPr lang="en-US" dirty="0" smtClean="0"/>
              <a:t> </a:t>
            </a:r>
            <a:r>
              <a:rPr lang="en-US" dirty="0" err="1" smtClean="0"/>
              <a:t>asasi</a:t>
            </a:r>
            <a:r>
              <a:rPr lang="en-US" dirty="0" smtClean="0"/>
              <a:t> </a:t>
            </a:r>
            <a:r>
              <a:rPr lang="en-US" dirty="0" err="1" smtClean="0"/>
              <a:t>pasien</a:t>
            </a:r>
            <a:r>
              <a:rPr lang="en-US" dirty="0" smtClean="0"/>
              <a:t> </a:t>
            </a:r>
            <a:r>
              <a:rPr lang="en-US" dirty="0" err="1" smtClean="0"/>
              <a:t>dengan</a:t>
            </a:r>
            <a:r>
              <a:rPr lang="en-US" dirty="0" smtClean="0"/>
              <a:t> </a:t>
            </a:r>
            <a:r>
              <a:rPr lang="en-US" dirty="0" err="1" smtClean="0"/>
              <a:t>menjaga</a:t>
            </a:r>
            <a:r>
              <a:rPr lang="en-US" dirty="0" smtClean="0"/>
              <a:t> </a:t>
            </a:r>
            <a:r>
              <a:rPr lang="en-US" dirty="0" err="1" smtClean="0"/>
              <a:t>kerahasiaanya</a:t>
            </a:r>
            <a:endParaRPr lang="en-US" dirty="0" smtClean="0"/>
          </a:p>
        </p:txBody>
      </p:sp>
    </p:spTree>
    <p:extLst>
      <p:ext uri="{BB962C8B-B14F-4D97-AF65-F5344CB8AC3E}">
        <p14:creationId xmlns:p14="http://schemas.microsoft.com/office/powerpoint/2010/main" val="14829260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p:cNvSpPr txBox="1"/>
          <p:nvPr/>
        </p:nvSpPr>
        <p:spPr>
          <a:xfrm>
            <a:off x="4343400" y="3311649"/>
            <a:ext cx="1097233" cy="369332"/>
          </a:xfrm>
          <a:prstGeom prst="rect">
            <a:avLst/>
          </a:prstGeom>
          <a:noFill/>
        </p:spPr>
        <p:txBody>
          <a:bodyPr wrap="square" rtlCol="0">
            <a:spAutoFit/>
          </a:bodyPr>
          <a:lstStyle/>
          <a:p>
            <a:pPr algn="ctr"/>
            <a:r>
              <a:rPr lang="en-US" b="1" dirty="0">
                <a:solidFill>
                  <a:schemeClr val="bg1"/>
                </a:solidFill>
                <a:cs typeface="Arial" panose="020B0604020202020204" pitchFamily="34" charset="0"/>
              </a:rPr>
              <a:t>8</a:t>
            </a:r>
            <a:r>
              <a:rPr lang="en-US" b="1" dirty="0" smtClean="0">
                <a:solidFill>
                  <a:schemeClr val="bg1"/>
                </a:solidFill>
                <a:cs typeface="Arial" panose="020B0604020202020204" pitchFamily="34" charset="0"/>
              </a:rPr>
              <a:t>0’an</a:t>
            </a:r>
            <a:endParaRPr lang="en-US" b="1" dirty="0">
              <a:solidFill>
                <a:schemeClr val="bg1"/>
              </a:solidFill>
              <a:cs typeface="Arial" panose="020B0604020202020204" pitchFamily="34" charset="0"/>
            </a:endParaRPr>
          </a:p>
        </p:txBody>
      </p:sp>
      <p:sp>
        <p:nvSpPr>
          <p:cNvPr id="8" name="TextBox 7"/>
          <p:cNvSpPr txBox="1"/>
          <p:nvPr/>
        </p:nvSpPr>
        <p:spPr>
          <a:xfrm>
            <a:off x="762000" y="1344283"/>
            <a:ext cx="7543800" cy="4253985"/>
          </a:xfrm>
          <a:prstGeom prst="rect">
            <a:avLst/>
          </a:prstGeom>
          <a:noFill/>
        </p:spPr>
        <p:txBody>
          <a:bodyPr wrap="square" rtlCol="0">
            <a:spAutoFit/>
          </a:bodyPr>
          <a:lstStyle/>
          <a:p>
            <a:r>
              <a:rPr lang="en-US" dirty="0" smtClean="0"/>
              <a:t>1. Data Administrative</a:t>
            </a:r>
          </a:p>
          <a:p>
            <a:pPr marL="852488"/>
            <a:r>
              <a:rPr lang="en-US" i="1" dirty="0" err="1" smtClean="0"/>
              <a:t>Mencakup</a:t>
            </a:r>
            <a:r>
              <a:rPr lang="en-US" i="1" dirty="0" smtClean="0"/>
              <a:t>:</a:t>
            </a:r>
          </a:p>
          <a:p>
            <a:pPr marL="1425575" indent="-403225">
              <a:buFont typeface="Wingdings" panose="05000000000000000000" pitchFamily="2" charset="2"/>
              <a:buChar char="ü"/>
            </a:pPr>
            <a:r>
              <a:rPr lang="en-US" dirty="0" smtClean="0"/>
              <a:t>Data </a:t>
            </a:r>
            <a:r>
              <a:rPr lang="en-US" dirty="0" err="1" smtClean="0"/>
              <a:t>demografi</a:t>
            </a:r>
            <a:endParaRPr lang="en-US" dirty="0" smtClean="0"/>
          </a:p>
          <a:p>
            <a:pPr marL="1425575" indent="-403225">
              <a:buFont typeface="Wingdings" panose="05000000000000000000" pitchFamily="2" charset="2"/>
              <a:buChar char="ü"/>
            </a:pPr>
            <a:r>
              <a:rPr lang="en-US" dirty="0" smtClean="0"/>
              <a:t>Data </a:t>
            </a:r>
            <a:r>
              <a:rPr lang="en-US" dirty="0" err="1" smtClean="0"/>
              <a:t>keuangan</a:t>
            </a:r>
            <a:r>
              <a:rPr lang="en-US" dirty="0" smtClean="0"/>
              <a:t> (financial)</a:t>
            </a:r>
          </a:p>
          <a:p>
            <a:pPr marL="1425575" indent="-403225">
              <a:buFont typeface="Wingdings" panose="05000000000000000000" pitchFamily="2" charset="2"/>
              <a:buChar char="ü"/>
            </a:pPr>
            <a:r>
              <a:rPr lang="en-US" dirty="0" smtClean="0"/>
              <a:t>Data yang </a:t>
            </a:r>
            <a:r>
              <a:rPr lang="en-US" dirty="0" err="1" smtClean="0"/>
              <a:t>terdapat</a:t>
            </a:r>
            <a:r>
              <a:rPr lang="en-US" dirty="0" smtClean="0"/>
              <a:t> </a:t>
            </a:r>
            <a:r>
              <a:rPr lang="en-US" dirty="0" err="1" smtClean="0"/>
              <a:t>pada</a:t>
            </a:r>
            <a:r>
              <a:rPr lang="en-US" dirty="0" smtClean="0"/>
              <a:t> </a:t>
            </a:r>
            <a:r>
              <a:rPr lang="en-US" dirty="0" err="1" smtClean="0"/>
              <a:t>beragam</a:t>
            </a:r>
            <a:r>
              <a:rPr lang="en-US" dirty="0" smtClean="0"/>
              <a:t> </a:t>
            </a:r>
            <a:r>
              <a:rPr lang="en-US" dirty="0" err="1" smtClean="0"/>
              <a:t>izin</a:t>
            </a:r>
            <a:r>
              <a:rPr lang="en-US" dirty="0" smtClean="0"/>
              <a:t> (</a:t>
            </a:r>
            <a:r>
              <a:rPr lang="en-US" dirty="0" err="1" smtClean="0"/>
              <a:t>concent</a:t>
            </a:r>
            <a:r>
              <a:rPr lang="en-US" dirty="0" smtClean="0"/>
              <a:t>)</a:t>
            </a:r>
          </a:p>
          <a:p>
            <a:pPr marL="1425575" indent="-403225">
              <a:buFont typeface="Wingdings" panose="05000000000000000000" pitchFamily="2" charset="2"/>
              <a:buChar char="ü"/>
            </a:pPr>
            <a:r>
              <a:rPr lang="en-US" dirty="0" err="1" smtClean="0"/>
              <a:t>Lembaran</a:t>
            </a:r>
            <a:r>
              <a:rPr lang="en-US" dirty="0" smtClean="0"/>
              <a:t> </a:t>
            </a:r>
            <a:r>
              <a:rPr lang="en-US" dirty="0" err="1" smtClean="0"/>
              <a:t>hak</a:t>
            </a:r>
            <a:r>
              <a:rPr lang="en-US" dirty="0" smtClean="0"/>
              <a:t> </a:t>
            </a:r>
            <a:r>
              <a:rPr lang="en-US" dirty="0" err="1" smtClean="0"/>
              <a:t>kuasa</a:t>
            </a:r>
            <a:r>
              <a:rPr lang="en-US" dirty="0" smtClean="0"/>
              <a:t> </a:t>
            </a:r>
            <a:r>
              <a:rPr lang="en-US" dirty="0" err="1" smtClean="0"/>
              <a:t>untuk</a:t>
            </a:r>
            <a:r>
              <a:rPr lang="en-US" dirty="0" smtClean="0"/>
              <a:t> </a:t>
            </a:r>
            <a:r>
              <a:rPr lang="en-US" dirty="0" err="1" smtClean="0"/>
              <a:t>kepentingan</a:t>
            </a:r>
            <a:r>
              <a:rPr lang="en-US" dirty="0" smtClean="0"/>
              <a:t> </a:t>
            </a:r>
            <a:r>
              <a:rPr lang="en-US" dirty="0" err="1" smtClean="0"/>
              <a:t>layanan</a:t>
            </a:r>
            <a:r>
              <a:rPr lang="en-US" dirty="0" smtClean="0"/>
              <a:t> </a:t>
            </a:r>
            <a:r>
              <a:rPr lang="en-US" dirty="0" err="1" smtClean="0"/>
              <a:t>kesehatan</a:t>
            </a:r>
            <a:r>
              <a:rPr lang="en-US" dirty="0" smtClean="0"/>
              <a:t> </a:t>
            </a:r>
            <a:r>
              <a:rPr lang="en-US" dirty="0" err="1" smtClean="0"/>
              <a:t>dalam</a:t>
            </a:r>
            <a:r>
              <a:rPr lang="en-US" dirty="0" smtClean="0"/>
              <a:t> </a:t>
            </a:r>
            <a:r>
              <a:rPr lang="en-US" dirty="0" err="1" smtClean="0"/>
              <a:t>penanganan</a:t>
            </a:r>
            <a:r>
              <a:rPr lang="en-US" dirty="0" smtClean="0"/>
              <a:t> </a:t>
            </a:r>
            <a:r>
              <a:rPr lang="en-US" dirty="0" err="1" smtClean="0"/>
              <a:t>informasi</a:t>
            </a:r>
            <a:r>
              <a:rPr lang="en-US" dirty="0" smtClean="0"/>
              <a:t> </a:t>
            </a:r>
            <a:r>
              <a:rPr lang="en-US" dirty="0" err="1" smtClean="0"/>
              <a:t>konfidensial</a:t>
            </a:r>
            <a:r>
              <a:rPr lang="en-US" dirty="0" smtClean="0"/>
              <a:t> </a:t>
            </a:r>
            <a:r>
              <a:rPr lang="en-US" dirty="0" err="1" smtClean="0"/>
              <a:t>pasien</a:t>
            </a:r>
            <a:endParaRPr lang="en-US" dirty="0" smtClean="0"/>
          </a:p>
          <a:p>
            <a:pPr marL="1022350"/>
            <a:endParaRPr lang="en-US" dirty="0" smtClean="0"/>
          </a:p>
          <a:p>
            <a:r>
              <a:rPr lang="en-US" dirty="0" smtClean="0"/>
              <a:t>2. Data </a:t>
            </a:r>
            <a:r>
              <a:rPr lang="en-US" dirty="0" err="1" smtClean="0"/>
              <a:t>Klinis</a:t>
            </a:r>
            <a:endParaRPr lang="en-US" dirty="0"/>
          </a:p>
          <a:p>
            <a:pPr marL="511175"/>
            <a:r>
              <a:rPr lang="en-US" sz="1811" dirty="0" smtClean="0"/>
              <a:t>Data yang </a:t>
            </a:r>
            <a:r>
              <a:rPr lang="en-US" sz="1811" dirty="0" err="1" smtClean="0"/>
              <a:t>berisikan</a:t>
            </a:r>
            <a:r>
              <a:rPr lang="en-US" sz="1811" dirty="0" smtClean="0"/>
              <a:t> </a:t>
            </a:r>
            <a:r>
              <a:rPr lang="en-US" sz="1811" dirty="0" err="1" smtClean="0"/>
              <a:t>tentang</a:t>
            </a:r>
            <a:r>
              <a:rPr lang="en-US" sz="1811" dirty="0" smtClean="0"/>
              <a:t>:</a:t>
            </a:r>
          </a:p>
          <a:p>
            <a:pPr marL="1379538" indent="-403225">
              <a:buFont typeface="Wingdings" panose="05000000000000000000" pitchFamily="2" charset="2"/>
              <a:buChar char="ü"/>
            </a:pPr>
            <a:r>
              <a:rPr lang="en-US" sz="1811" dirty="0" smtClean="0"/>
              <a:t>Data </a:t>
            </a:r>
            <a:r>
              <a:rPr lang="en-US" sz="1811" dirty="0" err="1" smtClean="0"/>
              <a:t>hasil</a:t>
            </a:r>
            <a:r>
              <a:rPr lang="en-US" sz="1811" dirty="0" smtClean="0"/>
              <a:t> </a:t>
            </a:r>
            <a:r>
              <a:rPr lang="en-US" sz="1811" dirty="0" err="1" smtClean="0"/>
              <a:t>pemeriksaan</a:t>
            </a:r>
            <a:endParaRPr lang="en-US" sz="1811" dirty="0" smtClean="0"/>
          </a:p>
          <a:p>
            <a:pPr marL="1379538" indent="-403225">
              <a:buFont typeface="Wingdings" panose="05000000000000000000" pitchFamily="2" charset="2"/>
              <a:buChar char="ü"/>
            </a:pPr>
            <a:r>
              <a:rPr lang="en-US" sz="1811" dirty="0" smtClean="0"/>
              <a:t>Data </a:t>
            </a:r>
            <a:r>
              <a:rPr lang="en-US" sz="1811" dirty="0" err="1" smtClean="0"/>
              <a:t>pengobatan</a:t>
            </a:r>
            <a:endParaRPr lang="en-US" sz="1811" dirty="0" smtClean="0"/>
          </a:p>
          <a:p>
            <a:pPr marL="1379538" indent="-403225">
              <a:buFont typeface="Wingdings" panose="05000000000000000000" pitchFamily="2" charset="2"/>
              <a:buChar char="ü"/>
            </a:pPr>
            <a:r>
              <a:rPr lang="en-US" sz="1811" dirty="0" smtClean="0"/>
              <a:t>Data </a:t>
            </a:r>
            <a:r>
              <a:rPr lang="en-US" sz="1811" dirty="0" err="1" smtClean="0"/>
              <a:t>perawatan</a:t>
            </a:r>
            <a:r>
              <a:rPr lang="en-US" sz="1811" dirty="0" smtClean="0"/>
              <a:t> </a:t>
            </a:r>
          </a:p>
          <a:p>
            <a:endParaRPr lang="en-US" dirty="0"/>
          </a:p>
        </p:txBody>
      </p:sp>
    </p:spTree>
    <p:extLst>
      <p:ext uri="{BB962C8B-B14F-4D97-AF65-F5344CB8AC3E}">
        <p14:creationId xmlns:p14="http://schemas.microsoft.com/office/powerpoint/2010/main" val="17392794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a:spLocks noGrp="1"/>
          </p:cNvSpPr>
          <p:nvPr>
            <p:ph type="title"/>
          </p:nvPr>
        </p:nvSpPr>
        <p:spPr>
          <a:xfrm>
            <a:off x="533400" y="3223781"/>
            <a:ext cx="2514600" cy="381000"/>
          </a:xfrm>
        </p:spPr>
        <p:txBody>
          <a:bodyPr/>
          <a:lstStyle/>
          <a:p>
            <a:pPr algn="l">
              <a:spcBef>
                <a:spcPct val="50000"/>
              </a:spcBef>
            </a:pPr>
            <a:r>
              <a:rPr lang="en-US" sz="1800" dirty="0" smtClean="0">
                <a:latin typeface="Arial" panose="020B0604020202020204" pitchFamily="34" charset="0"/>
                <a:cs typeface="Arial" panose="020B0604020202020204" pitchFamily="34" charset="0"/>
              </a:rPr>
              <a:t>1. Data </a:t>
            </a:r>
            <a:r>
              <a:rPr lang="en-US" sz="1800" dirty="0" err="1">
                <a:latin typeface="Arial" panose="020B0604020202020204" pitchFamily="34" charset="0"/>
                <a:cs typeface="Arial" panose="020B0604020202020204" pitchFamily="34" charset="0"/>
              </a:rPr>
              <a:t>d</a:t>
            </a:r>
            <a:r>
              <a:rPr lang="en-US" sz="1800" dirty="0" err="1" smtClean="0">
                <a:latin typeface="Arial" panose="020B0604020202020204" pitchFamily="34" charset="0"/>
                <a:cs typeface="Arial" panose="020B0604020202020204" pitchFamily="34" charset="0"/>
              </a:rPr>
              <a:t>emografi</a:t>
            </a:r>
            <a:endParaRPr lang="en-US" sz="1800" dirty="0" smtClean="0">
              <a:latin typeface="Arial" panose="020B0604020202020204" pitchFamily="34" charset="0"/>
              <a:cs typeface="Arial" panose="020B0604020202020204" pitchFamily="34" charset="0"/>
            </a:endParaRPr>
          </a:p>
        </p:txBody>
      </p:sp>
      <p:sp>
        <p:nvSpPr>
          <p:cNvPr id="7" name="Rectangle 6"/>
          <p:cNvSpPr/>
          <p:nvPr/>
        </p:nvSpPr>
        <p:spPr>
          <a:xfrm>
            <a:off x="814387" y="3655874"/>
            <a:ext cx="7543800" cy="1754326"/>
          </a:xfrm>
          <a:prstGeom prst="rect">
            <a:avLst/>
          </a:prstGeom>
        </p:spPr>
        <p:txBody>
          <a:bodyPr wrap="square">
            <a:spAutoFit/>
          </a:bodyPr>
          <a:lstStyle/>
          <a:p>
            <a:pPr>
              <a:lnSpc>
                <a:spcPct val="150000"/>
              </a:lnSpc>
            </a:pPr>
            <a:r>
              <a:rPr lang="en-US" dirty="0" err="1" smtClean="0">
                <a:cs typeface="Arial" panose="020B0604020202020204" pitchFamily="34" charset="0"/>
              </a:rPr>
              <a:t>Tujuan</a:t>
            </a:r>
            <a:r>
              <a:rPr lang="en-US" dirty="0" smtClean="0">
                <a:cs typeface="Arial" panose="020B0604020202020204" pitchFamily="34" charset="0"/>
              </a:rPr>
              <a:t> data </a:t>
            </a:r>
            <a:r>
              <a:rPr lang="en-US" dirty="0" err="1" smtClean="0">
                <a:cs typeface="Arial" panose="020B0604020202020204" pitchFamily="34" charset="0"/>
              </a:rPr>
              <a:t>demografi</a:t>
            </a:r>
            <a:r>
              <a:rPr lang="en-US" dirty="0" smtClean="0">
                <a:cs typeface="Arial" panose="020B0604020202020204" pitchFamily="34" charset="0"/>
              </a:rPr>
              <a:t> </a:t>
            </a:r>
            <a:r>
              <a:rPr lang="en-US" dirty="0" err="1" smtClean="0">
                <a:cs typeface="Arial" panose="020B0604020202020204" pitchFamily="34" charset="0"/>
              </a:rPr>
              <a:t>adalah</a:t>
            </a:r>
            <a:r>
              <a:rPr lang="en-US" dirty="0" smtClean="0">
                <a:cs typeface="Arial" panose="020B0604020202020204" pitchFamily="34" charset="0"/>
              </a:rPr>
              <a:t> </a:t>
            </a:r>
          </a:p>
          <a:p>
            <a:pPr marL="1022350" indent="-393700">
              <a:lnSpc>
                <a:spcPct val="150000"/>
              </a:lnSpc>
              <a:buFont typeface="Wingdings" panose="05000000000000000000" pitchFamily="2" charset="2"/>
              <a:buChar char="ü"/>
            </a:pPr>
            <a:r>
              <a:rPr lang="en-US" dirty="0" err="1" smtClean="0">
                <a:cs typeface="Arial" panose="020B0604020202020204" pitchFamily="34" charset="0"/>
              </a:rPr>
              <a:t>untuk</a:t>
            </a:r>
            <a:r>
              <a:rPr lang="en-US" dirty="0" smtClean="0">
                <a:cs typeface="Arial" panose="020B0604020202020204" pitchFamily="34" charset="0"/>
              </a:rPr>
              <a:t> </a:t>
            </a:r>
            <a:r>
              <a:rPr lang="en-US" dirty="0" err="1" smtClean="0">
                <a:cs typeface="Arial" panose="020B0604020202020204" pitchFamily="34" charset="0"/>
              </a:rPr>
              <a:t>mengonfirmasikan</a:t>
            </a:r>
            <a:r>
              <a:rPr lang="en-US" dirty="0" smtClean="0">
                <a:cs typeface="Arial" panose="020B0604020202020204" pitchFamily="34" charset="0"/>
              </a:rPr>
              <a:t> </a:t>
            </a:r>
            <a:r>
              <a:rPr lang="en-US" dirty="0" err="1" smtClean="0">
                <a:cs typeface="Arial" panose="020B0604020202020204" pitchFamily="34" charset="0"/>
              </a:rPr>
              <a:t>identitas</a:t>
            </a:r>
            <a:r>
              <a:rPr lang="en-US" dirty="0" smtClean="0">
                <a:cs typeface="Arial" panose="020B0604020202020204" pitchFamily="34" charset="0"/>
              </a:rPr>
              <a:t> </a:t>
            </a:r>
            <a:r>
              <a:rPr lang="en-US" dirty="0" err="1" smtClean="0">
                <a:cs typeface="Arial" panose="020B0604020202020204" pitchFamily="34" charset="0"/>
              </a:rPr>
              <a:t>pasien</a:t>
            </a:r>
            <a:r>
              <a:rPr lang="en-US" dirty="0" smtClean="0">
                <a:cs typeface="Arial" panose="020B0604020202020204" pitchFamily="34" charset="0"/>
              </a:rPr>
              <a:t> </a:t>
            </a:r>
            <a:r>
              <a:rPr lang="en-US" dirty="0" err="1" smtClean="0">
                <a:cs typeface="Arial" panose="020B0604020202020204" pitchFamily="34" charset="0"/>
              </a:rPr>
              <a:t>secara</a:t>
            </a:r>
            <a:r>
              <a:rPr lang="en-US" dirty="0" smtClean="0">
                <a:cs typeface="Arial" panose="020B0604020202020204" pitchFamily="34" charset="0"/>
              </a:rPr>
              <a:t> </a:t>
            </a:r>
            <a:r>
              <a:rPr lang="en-US" dirty="0" err="1" smtClean="0">
                <a:cs typeface="Arial" panose="020B0604020202020204" pitchFamily="34" charset="0"/>
              </a:rPr>
              <a:t>lengkap</a:t>
            </a:r>
            <a:r>
              <a:rPr lang="en-US" dirty="0" smtClean="0">
                <a:cs typeface="Arial" panose="020B0604020202020204" pitchFamily="34" charset="0"/>
              </a:rPr>
              <a:t>.</a:t>
            </a:r>
          </a:p>
          <a:p>
            <a:pPr marL="1022350" indent="-393700">
              <a:lnSpc>
                <a:spcPct val="150000"/>
              </a:lnSpc>
              <a:buFont typeface="Wingdings" panose="05000000000000000000" pitchFamily="2" charset="2"/>
              <a:buChar char="ü"/>
            </a:pPr>
            <a:r>
              <a:rPr lang="en-US" dirty="0" err="1" smtClean="0">
                <a:cs typeface="Arial" panose="020B0604020202020204" pitchFamily="34" charset="0"/>
              </a:rPr>
              <a:t>Digunakan</a:t>
            </a:r>
            <a:r>
              <a:rPr lang="en-US" dirty="0" smtClean="0">
                <a:cs typeface="Arial" panose="020B0604020202020204" pitchFamily="34" charset="0"/>
              </a:rPr>
              <a:t> </a:t>
            </a:r>
            <a:r>
              <a:rPr lang="en-US" dirty="0" err="1" smtClean="0">
                <a:cs typeface="Arial" panose="020B0604020202020204" pitchFamily="34" charset="0"/>
              </a:rPr>
              <a:t>sebagai</a:t>
            </a:r>
            <a:r>
              <a:rPr lang="en-US" dirty="0" smtClean="0">
                <a:cs typeface="Arial" panose="020B0604020202020204" pitchFamily="34" charset="0"/>
              </a:rPr>
              <a:t> basis data </a:t>
            </a:r>
            <a:r>
              <a:rPr lang="en-US" dirty="0" err="1" smtClean="0">
                <a:cs typeface="Arial" panose="020B0604020202020204" pitchFamily="34" charset="0"/>
              </a:rPr>
              <a:t>statistik</a:t>
            </a:r>
            <a:r>
              <a:rPr lang="en-US" dirty="0" smtClean="0">
                <a:cs typeface="Arial" panose="020B0604020202020204" pitchFamily="34" charset="0"/>
              </a:rPr>
              <a:t>, </a:t>
            </a:r>
            <a:r>
              <a:rPr lang="en-US" dirty="0" err="1" smtClean="0">
                <a:cs typeface="Arial" panose="020B0604020202020204" pitchFamily="34" charset="0"/>
              </a:rPr>
              <a:t>riset</a:t>
            </a:r>
            <a:r>
              <a:rPr lang="en-US" dirty="0" smtClean="0">
                <a:cs typeface="Arial" panose="020B0604020202020204" pitchFamily="34" charset="0"/>
              </a:rPr>
              <a:t> </a:t>
            </a:r>
            <a:r>
              <a:rPr lang="en-US" dirty="0" err="1" smtClean="0">
                <a:cs typeface="Arial" panose="020B0604020202020204" pitchFamily="34" charset="0"/>
              </a:rPr>
              <a:t>dan</a:t>
            </a:r>
            <a:r>
              <a:rPr lang="en-US" dirty="0" smtClean="0">
                <a:cs typeface="Arial" panose="020B0604020202020204" pitchFamily="34" charset="0"/>
              </a:rPr>
              <a:t> </a:t>
            </a:r>
            <a:r>
              <a:rPr lang="en-US" dirty="0" err="1" smtClean="0">
                <a:cs typeface="Arial" panose="020B0604020202020204" pitchFamily="34" charset="0"/>
              </a:rPr>
              <a:t>sumber</a:t>
            </a:r>
            <a:r>
              <a:rPr lang="en-US" dirty="0" smtClean="0">
                <a:cs typeface="Arial" panose="020B0604020202020204" pitchFamily="34" charset="0"/>
              </a:rPr>
              <a:t> </a:t>
            </a:r>
            <a:r>
              <a:rPr lang="en-US" dirty="0" err="1" smtClean="0">
                <a:cs typeface="Arial" panose="020B0604020202020204" pitchFamily="34" charset="0"/>
              </a:rPr>
              <a:t>perencanaan</a:t>
            </a:r>
            <a:r>
              <a:rPr lang="en-US" dirty="0" smtClean="0">
                <a:cs typeface="Arial" panose="020B0604020202020204" pitchFamily="34" charset="0"/>
              </a:rPr>
              <a:t> </a:t>
            </a:r>
          </a:p>
        </p:txBody>
      </p:sp>
      <p:sp>
        <p:nvSpPr>
          <p:cNvPr id="8" name="Rectangle 7"/>
          <p:cNvSpPr/>
          <p:nvPr/>
        </p:nvSpPr>
        <p:spPr>
          <a:xfrm>
            <a:off x="685800" y="1219200"/>
            <a:ext cx="7543800" cy="1754326"/>
          </a:xfrm>
          <a:prstGeom prst="rect">
            <a:avLst/>
          </a:prstGeom>
        </p:spPr>
        <p:txBody>
          <a:bodyPr wrap="square">
            <a:spAutoFit/>
          </a:bodyPr>
          <a:lstStyle/>
          <a:p>
            <a:pPr>
              <a:lnSpc>
                <a:spcPct val="150000"/>
              </a:lnSpc>
            </a:pPr>
            <a:r>
              <a:rPr lang="en-US" dirty="0" err="1" smtClean="0">
                <a:cs typeface="Arial" panose="020B0604020202020204" pitchFamily="34" charset="0"/>
              </a:rPr>
              <a:t>Secara</a:t>
            </a:r>
            <a:r>
              <a:rPr lang="en-US" dirty="0" smtClean="0">
                <a:cs typeface="Arial" panose="020B0604020202020204" pitchFamily="34" charset="0"/>
              </a:rPr>
              <a:t> </a:t>
            </a:r>
            <a:r>
              <a:rPr lang="en-US" dirty="0" err="1" smtClean="0">
                <a:cs typeface="Arial" panose="020B0604020202020204" pitchFamily="34" charset="0"/>
              </a:rPr>
              <a:t>umum</a:t>
            </a:r>
            <a:r>
              <a:rPr lang="en-US" dirty="0" smtClean="0">
                <a:cs typeface="Arial" panose="020B0604020202020204" pitchFamily="34" charset="0"/>
              </a:rPr>
              <a:t> data </a:t>
            </a:r>
            <a:r>
              <a:rPr lang="en-US" dirty="0" err="1" smtClean="0">
                <a:cs typeface="Arial" panose="020B0604020202020204" pitchFamily="34" charset="0"/>
              </a:rPr>
              <a:t>administrasi</a:t>
            </a:r>
            <a:r>
              <a:rPr lang="en-US" dirty="0" smtClean="0">
                <a:cs typeface="Arial" panose="020B0604020202020204" pitchFamily="34" charset="0"/>
              </a:rPr>
              <a:t> </a:t>
            </a:r>
            <a:r>
              <a:rPr lang="en-US" dirty="0" err="1" smtClean="0">
                <a:cs typeface="Arial" panose="020B0604020202020204" pitchFamily="34" charset="0"/>
              </a:rPr>
              <a:t>adalah</a:t>
            </a:r>
            <a:r>
              <a:rPr lang="en-US" dirty="0" smtClean="0">
                <a:cs typeface="Arial" panose="020B0604020202020204" pitchFamily="34" charset="0"/>
              </a:rPr>
              <a:t>:</a:t>
            </a:r>
          </a:p>
          <a:p>
            <a:pPr marL="681038">
              <a:lnSpc>
                <a:spcPct val="150000"/>
              </a:lnSpc>
            </a:pPr>
            <a:r>
              <a:rPr lang="en-US" dirty="0" smtClean="0">
                <a:cs typeface="Arial" panose="020B0604020202020204" pitchFamily="34" charset="0"/>
              </a:rPr>
              <a:t>Data </a:t>
            </a:r>
            <a:r>
              <a:rPr lang="en-US" dirty="0" err="1" smtClean="0">
                <a:cs typeface="Arial" panose="020B0604020202020204" pitchFamily="34" charset="0"/>
              </a:rPr>
              <a:t>identifikasi</a:t>
            </a:r>
            <a:r>
              <a:rPr lang="en-US" dirty="0" smtClean="0">
                <a:cs typeface="Arial" panose="020B0604020202020204" pitchFamily="34" charset="0"/>
              </a:rPr>
              <a:t> yang </a:t>
            </a:r>
            <a:r>
              <a:rPr lang="en-US" dirty="0" err="1" smtClean="0">
                <a:cs typeface="Arial" panose="020B0604020202020204" pitchFamily="34" charset="0"/>
              </a:rPr>
              <a:t>dapat</a:t>
            </a:r>
            <a:r>
              <a:rPr lang="en-US" dirty="0" smtClean="0">
                <a:cs typeface="Arial" panose="020B0604020202020204" pitchFamily="34" charset="0"/>
              </a:rPr>
              <a:t> </a:t>
            </a:r>
            <a:r>
              <a:rPr lang="en-US" dirty="0" err="1" smtClean="0">
                <a:cs typeface="Arial" panose="020B0604020202020204" pitchFamily="34" charset="0"/>
              </a:rPr>
              <a:t>dihubungkan</a:t>
            </a:r>
            <a:r>
              <a:rPr lang="en-US" dirty="0" smtClean="0">
                <a:cs typeface="Arial" panose="020B0604020202020204" pitchFamily="34" charset="0"/>
              </a:rPr>
              <a:t> </a:t>
            </a:r>
            <a:r>
              <a:rPr lang="en-US" dirty="0" err="1" smtClean="0">
                <a:cs typeface="Arial" panose="020B0604020202020204" pitchFamily="34" charset="0"/>
              </a:rPr>
              <a:t>dengan</a:t>
            </a:r>
            <a:r>
              <a:rPr lang="en-US" dirty="0" smtClean="0">
                <a:cs typeface="Arial" panose="020B0604020202020204" pitchFamily="34" charset="0"/>
              </a:rPr>
              <a:t> </a:t>
            </a:r>
            <a:r>
              <a:rPr lang="en-US" dirty="0" err="1" smtClean="0">
                <a:cs typeface="Arial" panose="020B0604020202020204" pitchFamily="34" charset="0"/>
              </a:rPr>
              <a:t>pasien</a:t>
            </a:r>
            <a:r>
              <a:rPr lang="en-US" dirty="0" smtClean="0">
                <a:cs typeface="Arial" panose="020B0604020202020204" pitchFamily="34" charset="0"/>
              </a:rPr>
              <a:t>, yang </a:t>
            </a:r>
            <a:r>
              <a:rPr lang="en-US" dirty="0" err="1" smtClean="0">
                <a:cs typeface="Arial" panose="020B0604020202020204" pitchFamily="34" charset="0"/>
              </a:rPr>
              <a:t>digunakan</a:t>
            </a:r>
            <a:r>
              <a:rPr lang="en-US" dirty="0" smtClean="0">
                <a:cs typeface="Arial" panose="020B0604020202020204" pitchFamily="34" charset="0"/>
              </a:rPr>
              <a:t> </a:t>
            </a:r>
            <a:r>
              <a:rPr lang="en-US" dirty="0" err="1" smtClean="0">
                <a:cs typeface="Arial" panose="020B0604020202020204" pitchFamily="34" charset="0"/>
              </a:rPr>
              <a:t>bagi</a:t>
            </a:r>
            <a:r>
              <a:rPr lang="en-US" dirty="0" smtClean="0">
                <a:cs typeface="Arial" panose="020B0604020202020204" pitchFamily="34" charset="0"/>
              </a:rPr>
              <a:t> </a:t>
            </a:r>
            <a:r>
              <a:rPr lang="en-US" dirty="0" err="1" smtClean="0">
                <a:cs typeface="Arial" panose="020B0604020202020204" pitchFamily="34" charset="0"/>
              </a:rPr>
              <a:t>kepentingan</a:t>
            </a:r>
            <a:r>
              <a:rPr lang="en-US" dirty="0" smtClean="0">
                <a:cs typeface="Arial" panose="020B0604020202020204" pitchFamily="34" charset="0"/>
              </a:rPr>
              <a:t> administrative, </a:t>
            </a:r>
            <a:r>
              <a:rPr lang="en-US" dirty="0" err="1" smtClean="0">
                <a:cs typeface="Arial" panose="020B0604020202020204" pitchFamily="34" charset="0"/>
              </a:rPr>
              <a:t>regulasi</a:t>
            </a:r>
            <a:r>
              <a:rPr lang="en-US" dirty="0" smtClean="0">
                <a:cs typeface="Arial" panose="020B0604020202020204" pitchFamily="34" charset="0"/>
              </a:rPr>
              <a:t>, </a:t>
            </a:r>
            <a:r>
              <a:rPr lang="en-US" dirty="0" err="1" smtClean="0">
                <a:cs typeface="Arial" panose="020B0604020202020204" pitchFamily="34" charset="0"/>
              </a:rPr>
              <a:t>operasional</a:t>
            </a:r>
            <a:r>
              <a:rPr lang="en-US" dirty="0" smtClean="0">
                <a:cs typeface="Arial" panose="020B0604020202020204" pitchFamily="34" charset="0"/>
              </a:rPr>
              <a:t> </a:t>
            </a:r>
            <a:r>
              <a:rPr lang="en-US" dirty="0" err="1" smtClean="0">
                <a:cs typeface="Arial" panose="020B0604020202020204" pitchFamily="34" charset="0"/>
              </a:rPr>
              <a:t>pelayanan</a:t>
            </a:r>
            <a:r>
              <a:rPr lang="en-US" dirty="0" smtClean="0">
                <a:cs typeface="Arial" panose="020B0604020202020204" pitchFamily="34" charset="0"/>
              </a:rPr>
              <a:t> </a:t>
            </a:r>
            <a:r>
              <a:rPr lang="en-US" dirty="0" err="1" smtClean="0">
                <a:cs typeface="Arial" panose="020B0604020202020204" pitchFamily="34" charset="0"/>
              </a:rPr>
              <a:t>kesehatan</a:t>
            </a:r>
            <a:r>
              <a:rPr lang="en-US" dirty="0" smtClean="0">
                <a:cs typeface="Arial" panose="020B0604020202020204" pitchFamily="34" charset="0"/>
              </a:rPr>
              <a:t> </a:t>
            </a:r>
            <a:r>
              <a:rPr lang="en-US" dirty="0" err="1" smtClean="0">
                <a:cs typeface="Arial" panose="020B0604020202020204" pitchFamily="34" charset="0"/>
              </a:rPr>
              <a:t>dan</a:t>
            </a:r>
            <a:r>
              <a:rPr lang="en-US" dirty="0" smtClean="0">
                <a:cs typeface="Arial" panose="020B0604020202020204" pitchFamily="34" charset="0"/>
              </a:rPr>
              <a:t> </a:t>
            </a:r>
            <a:r>
              <a:rPr lang="en-US" dirty="0" err="1" smtClean="0">
                <a:cs typeface="Arial" panose="020B0604020202020204" pitchFamily="34" charset="0"/>
              </a:rPr>
              <a:t>penggantian</a:t>
            </a:r>
            <a:r>
              <a:rPr lang="en-US" dirty="0" smtClean="0">
                <a:cs typeface="Arial" panose="020B0604020202020204" pitchFamily="34" charset="0"/>
              </a:rPr>
              <a:t> </a:t>
            </a:r>
            <a:r>
              <a:rPr lang="en-US" dirty="0" err="1" smtClean="0">
                <a:cs typeface="Arial" panose="020B0604020202020204" pitchFamily="34" charset="0"/>
              </a:rPr>
              <a:t>biaya</a:t>
            </a:r>
            <a:r>
              <a:rPr lang="en-US" dirty="0" smtClean="0">
                <a:cs typeface="Arial" panose="020B0604020202020204" pitchFamily="34" charset="0"/>
              </a:rPr>
              <a:t> </a:t>
            </a:r>
            <a:r>
              <a:rPr lang="en-US" dirty="0" err="1" smtClean="0">
                <a:cs typeface="Arial" panose="020B0604020202020204" pitchFamily="34" charset="0"/>
              </a:rPr>
              <a:t>pengobatan</a:t>
            </a:r>
            <a:endParaRPr lang="en-US" dirty="0" smtClean="0">
              <a:cs typeface="Arial" panose="020B0604020202020204" pitchFamily="34" charset="0"/>
            </a:endParaRPr>
          </a:p>
        </p:txBody>
      </p:sp>
    </p:spTree>
    <p:extLst>
      <p:ext uri="{BB962C8B-B14F-4D97-AF65-F5344CB8AC3E}">
        <p14:creationId xmlns:p14="http://schemas.microsoft.com/office/powerpoint/2010/main" val="351470320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TotalTime>
  <Words>621</Words>
  <Application>Microsoft Office PowerPoint</Application>
  <PresentationFormat>On-screen Show (4:3)</PresentationFormat>
  <Paragraphs>179</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PowerPoint Presentation</vt:lpstr>
      <vt:lpstr>Konsep Dasar Interoperabilitas</vt:lpstr>
      <vt:lpstr>Layers of Interoperability</vt:lpstr>
      <vt:lpstr>PowerPoint Presentation</vt:lpstr>
      <vt:lpstr>PowerPoint Presentation</vt:lpstr>
      <vt:lpstr>PowerPoint Presentation</vt:lpstr>
      <vt:lpstr>PowerPoint Presentation</vt:lpstr>
      <vt:lpstr>PowerPoint Presentation</vt:lpstr>
      <vt:lpstr>1. Data demografi</vt:lpstr>
      <vt:lpstr>Data Demografi</vt:lpstr>
      <vt:lpstr>Data Administratif</vt:lpstr>
      <vt:lpstr>PowerPoint Presentation</vt:lpstr>
      <vt:lpstr>Definisi dan Istilah Key and Concept</vt:lpstr>
      <vt:lpstr>-Kesesuaian</vt:lpstr>
      <vt:lpstr>Interfacing</vt:lpstr>
      <vt:lpstr>Impact On Interface</vt:lpstr>
      <vt:lpstr>Serving Interface With Data</vt:lpstr>
      <vt:lpstr>Bagian dalam ASTM</vt:lpstr>
      <vt:lpstr>Immunization Information System</vt:lpstr>
      <vt:lpstr>Bagian dalam ASTM</vt:lpstr>
      <vt:lpstr>Bagian dalam ASTM &gt;&gt;</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Windows User</cp:lastModifiedBy>
  <cp:revision>223</cp:revision>
  <dcterms:created xsi:type="dcterms:W3CDTF">2010-08-24T06:47:44Z</dcterms:created>
  <dcterms:modified xsi:type="dcterms:W3CDTF">2017-12-04T16:07:34Z</dcterms:modified>
</cp:coreProperties>
</file>