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59" r:id="rId6"/>
    <p:sldId id="278" r:id="rId7"/>
    <p:sldId id="260" r:id="rId8"/>
    <p:sldId id="27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3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9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3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9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3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3BBF-2726-4DBA-8679-8A5780E5681C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4701-0C9B-44DF-8F28-6B11998F4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ambangsukmawijaya.wordpress.com/2008/02/19/teori-teori-semiotika-sebuah-pengantar/68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ambangsukmawijaya.wordpress.com/2008/02/19/teori-teori-semiotika-sebuah-pengantar/70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ambangsukmawijaya.wordpress.com/2008/02/19/teori-teori-semiotika-sebuah-pengantar/6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Semiotika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17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err="1"/>
              <a:t>Tanda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merujuk</a:t>
            </a:r>
            <a:r>
              <a:rPr lang="en-US" dirty="0"/>
              <a:t> (</a:t>
            </a:r>
            <a:r>
              <a:rPr lang="en-US" dirty="0" err="1"/>
              <a:t>merepresentasikan</a:t>
            </a:r>
            <a:r>
              <a:rPr lang="en-US" dirty="0"/>
              <a:t>) </a:t>
            </a:r>
            <a:r>
              <a:rPr lang="en-US" dirty="0" err="1"/>
              <a:t>hal</a:t>
            </a:r>
            <a:r>
              <a:rPr lang="en-US" dirty="0"/>
              <a:t> lain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Peirce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Simbol</a:t>
            </a:r>
            <a:r>
              <a:rPr lang="en-US" dirty="0"/>
              <a:t> (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), </a:t>
            </a:r>
            <a:r>
              <a:rPr lang="en-US" b="1" dirty="0"/>
              <a:t>Ikon</a:t>
            </a:r>
            <a:r>
              <a:rPr lang="en-US" dirty="0"/>
              <a:t> (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Indeks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sebab-akibat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</a:t>
            </a:r>
          </a:p>
          <a:p>
            <a:r>
              <a:rPr lang="en-US" b="1" i="1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dirujuk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.</a:t>
            </a:r>
          </a:p>
          <a:p>
            <a:r>
              <a:rPr lang="en-US" b="1" i="1" dirty="0" err="1"/>
              <a:t>Interpretant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menurunkannya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dirujuk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tanda.Hal</a:t>
            </a:r>
            <a:r>
              <a:rPr lang="en-US" dirty="0"/>
              <a:t> yang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semiosis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orang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 smtClean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:  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mini,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gadis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mengomunikasi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memaknainya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keseksian</a:t>
            </a:r>
            <a:r>
              <a:rPr lang="en-US" dirty="0"/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420292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Ferdinand De Saussure</a:t>
            </a:r>
            <a:endParaRPr lang="en-US" dirty="0"/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Ferdinand De Saussure (1857-1913).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(</a:t>
            </a:r>
            <a:r>
              <a:rPr lang="en-US" dirty="0" err="1"/>
              <a:t>dikotomi</a:t>
            </a:r>
            <a:r>
              <a:rPr lang="en-US" dirty="0"/>
              <a:t>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(signifier)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pertanda</a:t>
            </a:r>
            <a:r>
              <a:rPr lang="en-US" dirty="0"/>
              <a:t> (signified). </a:t>
            </a:r>
            <a:endParaRPr lang="en-US" dirty="0" smtClean="0"/>
          </a:p>
          <a:p>
            <a:r>
              <a:rPr lang="en-US" dirty="0" err="1" smtClean="0"/>
              <a:t>Penanda</a:t>
            </a:r>
            <a:r>
              <a:rPr lang="en-US" dirty="0" smtClean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/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pertanda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terungkap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nilai-nlai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/>
              <a:t>semiotika</a:t>
            </a:r>
            <a:r>
              <a:rPr lang="en-US" dirty="0"/>
              <a:t> Saussure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,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signifikasi</a:t>
            </a:r>
            <a:r>
              <a:rPr lang="en-US" dirty="0"/>
              <a:t>.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signifikasi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memaknai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7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ussure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90600"/>
            <a:ext cx="647699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921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menginterpretasikan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Saussure </a:t>
            </a:r>
            <a:r>
              <a:rPr lang="en-US" dirty="0" err="1"/>
              <a:t>disebut</a:t>
            </a:r>
            <a:r>
              <a:rPr lang="en-US" dirty="0"/>
              <a:t> “referent”.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Peirce yang </a:t>
            </a:r>
            <a:r>
              <a:rPr lang="en-US" dirty="0" err="1"/>
              <a:t>mengistilahkan</a:t>
            </a:r>
            <a:r>
              <a:rPr lang="en-US" dirty="0"/>
              <a:t> </a:t>
            </a:r>
            <a:r>
              <a:rPr lang="en-US" dirty="0" err="1"/>
              <a:t>interpretant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signified </a:t>
            </a:r>
            <a:r>
              <a:rPr lang="en-US" dirty="0" err="1"/>
              <a:t>dan</a:t>
            </a:r>
            <a:r>
              <a:rPr lang="en-US" dirty="0"/>
              <a:t> object </a:t>
            </a:r>
            <a:r>
              <a:rPr lang="en-US" dirty="0" err="1"/>
              <a:t>untuk</a:t>
            </a:r>
            <a:r>
              <a:rPr lang="en-US" dirty="0"/>
              <a:t> signifier, </a:t>
            </a:r>
            <a:r>
              <a:rPr lang="en-US" dirty="0" err="1"/>
              <a:t>bedanya</a:t>
            </a:r>
            <a:r>
              <a:rPr lang="en-US" dirty="0"/>
              <a:t> Saussure </a:t>
            </a:r>
            <a:r>
              <a:rPr lang="en-US" dirty="0" err="1"/>
              <a:t>memaknai</a:t>
            </a:r>
            <a:r>
              <a:rPr lang="en-US" dirty="0"/>
              <a:t> “</a:t>
            </a:r>
            <a:r>
              <a:rPr lang="en-US" dirty="0" err="1"/>
              <a:t>objek</a:t>
            </a:r>
            <a:r>
              <a:rPr lang="en-US" dirty="0"/>
              <a:t>” </a:t>
            </a:r>
            <a:r>
              <a:rPr lang="en-US" dirty="0" err="1"/>
              <a:t>sebagai</a:t>
            </a:r>
            <a:r>
              <a:rPr lang="en-US" dirty="0"/>
              <a:t> referent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menyebutkannya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penandaan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ketika</a:t>
            </a:r>
            <a:r>
              <a:rPr lang="en-US" dirty="0"/>
              <a:t> orang </a:t>
            </a:r>
            <a:r>
              <a:rPr lang="en-US" dirty="0" err="1"/>
              <a:t>menyebut</a:t>
            </a:r>
            <a:r>
              <a:rPr lang="en-US" dirty="0"/>
              <a:t> kata “</a:t>
            </a:r>
            <a:r>
              <a:rPr lang="en-US" dirty="0" err="1"/>
              <a:t>anjing</a:t>
            </a:r>
            <a:r>
              <a:rPr lang="en-US" dirty="0"/>
              <a:t>” (signifier) </a:t>
            </a:r>
            <a:r>
              <a:rPr lang="en-US" dirty="0" err="1"/>
              <a:t>dengan</a:t>
            </a:r>
            <a:r>
              <a:rPr lang="en-US" dirty="0"/>
              <a:t> nada </a:t>
            </a:r>
            <a:r>
              <a:rPr lang="en-US" dirty="0" err="1"/>
              <a:t>mengumpat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kesialan</a:t>
            </a:r>
            <a:r>
              <a:rPr lang="en-US" dirty="0"/>
              <a:t> (signified). </a:t>
            </a:r>
            <a:r>
              <a:rPr lang="en-US" dirty="0" err="1"/>
              <a:t>Begitulah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Saussure, “Signifier </a:t>
            </a:r>
            <a:r>
              <a:rPr lang="en-US" dirty="0" err="1"/>
              <a:t>dan</a:t>
            </a:r>
            <a:r>
              <a:rPr lang="en-US" dirty="0"/>
              <a:t> signified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sehelai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.” (</a:t>
            </a:r>
            <a:r>
              <a:rPr lang="en-US" dirty="0" err="1"/>
              <a:t>Sobur</a:t>
            </a:r>
            <a:r>
              <a:rPr lang="en-US" dirty="0"/>
              <a:t>, 2006</a:t>
            </a:r>
            <a:r>
              <a:rPr lang="en-US" dirty="0" smtClean="0"/>
              <a:t>).</a:t>
            </a:r>
          </a:p>
          <a:p>
            <a:r>
              <a:rPr lang="en-US" dirty="0" err="1"/>
              <a:t>Menurut</a:t>
            </a:r>
            <a:r>
              <a:rPr lang="en-US" dirty="0"/>
              <a:t> Saussure,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 </a:t>
            </a:r>
            <a:r>
              <a:rPr lang="en-US" dirty="0" err="1"/>
              <a:t>Bunyi-bunyian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signifier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bunyi-bunyian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signified.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9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Roland Barthes</a:t>
            </a:r>
            <a:endParaRPr lang="en-US" dirty="0"/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Roland Barthes (1915-1980),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Barthes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pertandaan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Denotasi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pertandaan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,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Konotasi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pertandaan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(</a:t>
            </a:r>
            <a:r>
              <a:rPr lang="en-US" dirty="0" err="1"/>
              <a:t>Yusita</a:t>
            </a:r>
            <a:r>
              <a:rPr lang="en-US" dirty="0"/>
              <a:t> Kusumarini,2006).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1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Roland Barthes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penerus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Saussure. Saussure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situasinya</a:t>
            </a:r>
            <a:r>
              <a:rPr lang="en-US" dirty="0"/>
              <a:t>.</a:t>
            </a:r>
          </a:p>
          <a:p>
            <a:r>
              <a:rPr lang="en-US" dirty="0"/>
              <a:t>Roland Barthes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/>
              <a:t>Barthes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“order of signification”,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 (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(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personal). Di </a:t>
            </a:r>
            <a:r>
              <a:rPr lang="en-US" dirty="0" err="1"/>
              <a:t>sinilah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Saussure </a:t>
            </a:r>
            <a:r>
              <a:rPr lang="en-US" dirty="0" err="1"/>
              <a:t>dan</a:t>
            </a:r>
            <a:r>
              <a:rPr lang="en-US" dirty="0"/>
              <a:t> Barthes </a:t>
            </a:r>
            <a:r>
              <a:rPr lang="en-US" dirty="0" err="1"/>
              <a:t>meskipun</a:t>
            </a:r>
            <a:r>
              <a:rPr lang="en-US" dirty="0"/>
              <a:t> Barthes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signifier-signified yang </a:t>
            </a:r>
            <a:r>
              <a:rPr lang="en-US" dirty="0" err="1"/>
              <a:t>diusung</a:t>
            </a:r>
            <a:r>
              <a:rPr lang="en-US" dirty="0"/>
              <a:t> Saussure.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64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rthes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914400"/>
            <a:ext cx="5248275" cy="381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032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Barthes juga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penandaan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“</a:t>
            </a:r>
            <a:r>
              <a:rPr lang="en-US" dirty="0" err="1"/>
              <a:t>mitos</a:t>
            </a:r>
            <a:r>
              <a:rPr lang="en-US" dirty="0"/>
              <a:t>” yang </a:t>
            </a:r>
            <a:r>
              <a:rPr lang="en-US" dirty="0" err="1"/>
              <a:t>menandai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“</a:t>
            </a:r>
            <a:r>
              <a:rPr lang="en-US" dirty="0" err="1"/>
              <a:t>Mitos</a:t>
            </a:r>
            <a:r>
              <a:rPr lang="en-US" dirty="0"/>
              <a:t>” </a:t>
            </a:r>
            <a:r>
              <a:rPr lang="en-US" dirty="0" err="1"/>
              <a:t>menurut</a:t>
            </a:r>
            <a:r>
              <a:rPr lang="en-US" dirty="0"/>
              <a:t> Barthes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penandaan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sign-signifier-signified,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mitos</a:t>
            </a:r>
            <a:r>
              <a:rPr lang="en-US" dirty="0"/>
              <a:t>.</a:t>
            </a:r>
          </a:p>
          <a:p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beringin</a:t>
            </a:r>
            <a:r>
              <a:rPr lang="en-US" dirty="0"/>
              <a:t> yang </a:t>
            </a:r>
            <a:r>
              <a:rPr lang="en-US" dirty="0" err="1"/>
              <a:t>rindang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“</a:t>
            </a:r>
            <a:r>
              <a:rPr lang="en-US" dirty="0" err="1"/>
              <a:t>keramat</a:t>
            </a:r>
            <a:r>
              <a:rPr lang="en-US" dirty="0"/>
              <a:t>”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hunian</a:t>
            </a:r>
            <a:r>
              <a:rPr lang="en-US" dirty="0"/>
              <a:t> para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. </a:t>
            </a:r>
            <a:r>
              <a:rPr lang="en-US" dirty="0" err="1"/>
              <a:t>Konotasi</a:t>
            </a:r>
            <a:r>
              <a:rPr lang="en-US" dirty="0"/>
              <a:t> “</a:t>
            </a:r>
            <a:r>
              <a:rPr lang="en-US" dirty="0" err="1"/>
              <a:t>keramat</a:t>
            </a:r>
            <a:r>
              <a:rPr lang="en-US" dirty="0"/>
              <a:t>”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beringin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beringin</a:t>
            </a:r>
            <a:r>
              <a:rPr lang="en-US" dirty="0"/>
              <a:t> yang </a:t>
            </a:r>
            <a:r>
              <a:rPr lang="en-US" dirty="0" err="1"/>
              <a:t>keramat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pemaknaan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“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beringin</a:t>
            </a:r>
            <a:r>
              <a:rPr lang="en-US" dirty="0"/>
              <a:t> yang </a:t>
            </a:r>
            <a:r>
              <a:rPr lang="en-US" dirty="0" err="1"/>
              <a:t>keramat</a:t>
            </a:r>
            <a:r>
              <a:rPr lang="en-US" dirty="0"/>
              <a:t>”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Mitos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68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Baudrillard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Baudrillard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. Di mana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asal-usul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otoritas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. </a:t>
            </a:r>
            <a:r>
              <a:rPr lang="en-US" dirty="0" err="1"/>
              <a:t>Konsekuensinya</a:t>
            </a:r>
            <a:r>
              <a:rPr lang="en-US" dirty="0"/>
              <a:t>, kata </a:t>
            </a:r>
            <a:r>
              <a:rPr lang="en-US" dirty="0" err="1"/>
              <a:t>Baudrillard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disebutnya</a:t>
            </a:r>
            <a:r>
              <a:rPr lang="en-US" dirty="0"/>
              <a:t> </a:t>
            </a:r>
            <a:r>
              <a:rPr lang="en-US" dirty="0" err="1"/>
              <a:t>hiperrealitas</a:t>
            </a:r>
            <a:r>
              <a:rPr lang="en-US" dirty="0"/>
              <a:t> (hyper-reality).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, </a:t>
            </a:r>
            <a:r>
              <a:rPr lang="en-US" dirty="0" err="1"/>
              <a:t>tepatnya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tiruan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err="1"/>
              <a:t>tampaknya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 (</a:t>
            </a:r>
            <a:r>
              <a:rPr lang="en-US" dirty="0" err="1"/>
              <a:t>Sobur</a:t>
            </a:r>
            <a:r>
              <a:rPr lang="en-US" dirty="0"/>
              <a:t>, 2006).</a:t>
            </a:r>
          </a:p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menenggak</a:t>
            </a:r>
            <a:r>
              <a:rPr lang="en-US" dirty="0"/>
              <a:t> </a:t>
            </a:r>
            <a:r>
              <a:rPr lang="en-US" dirty="0" err="1"/>
              <a:t>sebutir</a:t>
            </a:r>
            <a:r>
              <a:rPr lang="en-US" dirty="0"/>
              <a:t> </a:t>
            </a:r>
            <a:r>
              <a:rPr lang="en-US" dirty="0" err="1"/>
              <a:t>pil</a:t>
            </a:r>
            <a:r>
              <a:rPr lang="en-US" dirty="0"/>
              <a:t> multivitamin, </a:t>
            </a:r>
            <a:r>
              <a:rPr lang="en-US" dirty="0" err="1"/>
              <a:t>seketika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mengerek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truk</a:t>
            </a:r>
            <a:r>
              <a:rPr lang="en-US" dirty="0"/>
              <a:t>,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‘</a:t>
            </a:r>
            <a:r>
              <a:rPr lang="en-US" dirty="0" err="1"/>
              <a:t>mengada-ada</a:t>
            </a:r>
            <a:r>
              <a:rPr lang="en-US" dirty="0"/>
              <a:t>’. </a:t>
            </a:r>
            <a:r>
              <a:rPr lang="en-US" dirty="0" err="1"/>
              <a:t>Karena</a:t>
            </a:r>
            <a:r>
              <a:rPr lang="en-US" dirty="0"/>
              <a:t>, mana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sebutir</a:t>
            </a:r>
            <a:r>
              <a:rPr lang="en-US" dirty="0"/>
              <a:t> </a:t>
            </a:r>
            <a:r>
              <a:rPr lang="en-US" dirty="0" err="1"/>
              <a:t>pil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multivitamin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beraktivitas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capek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‘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’ agar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.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tipuan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hiperealitas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.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teringat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masa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entah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lenyap</a:t>
            </a:r>
            <a:r>
              <a:rPr lang="en-US" dirty="0"/>
              <a:t>) di </a:t>
            </a:r>
            <a:r>
              <a:rPr lang="en-US" dirty="0" err="1"/>
              <a:t>pasar-pasar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atraksi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memamerkan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</a:t>
            </a:r>
            <a:r>
              <a:rPr lang="en-US" dirty="0" err="1"/>
              <a:t>sulap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mendemokan</a:t>
            </a:r>
            <a:r>
              <a:rPr lang="en-US" dirty="0"/>
              <a:t> </a:t>
            </a:r>
            <a:r>
              <a:rPr lang="en-US" dirty="0" err="1"/>
              <a:t>khasiat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?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atraksi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‘</a:t>
            </a:r>
            <a:r>
              <a:rPr lang="en-US" dirty="0" err="1"/>
              <a:t>direkayasa</a:t>
            </a:r>
            <a:r>
              <a:rPr lang="en-US" dirty="0"/>
              <a:t>’ agar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manjur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beramai-ramai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obatnya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12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J. </a:t>
            </a:r>
            <a:r>
              <a:rPr lang="en-US" b="1" dirty="0"/>
              <a:t>Derrida</a:t>
            </a:r>
            <a:endParaRPr lang="en-US" dirty="0"/>
          </a:p>
          <a:p>
            <a:r>
              <a:rPr lang="en-US" dirty="0"/>
              <a:t>Derrida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Dekonstruksi-nya</a:t>
            </a:r>
            <a:r>
              <a:rPr lang="en-US" dirty="0"/>
              <a:t>. </a:t>
            </a:r>
            <a:r>
              <a:rPr lang="en-US" dirty="0" err="1"/>
              <a:t>Dekonstruksi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Derrida,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 </a:t>
            </a:r>
            <a:r>
              <a:rPr lang="en-US" dirty="0" err="1"/>
              <a:t>baku</a:t>
            </a:r>
            <a:r>
              <a:rPr lang="en-US" dirty="0"/>
              <a:t>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Dekonstruksi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demistifikasi</a:t>
            </a:r>
            <a:r>
              <a:rPr lang="en-US" dirty="0"/>
              <a:t>, </a:t>
            </a:r>
            <a:r>
              <a:rPr lang="en-US" dirty="0" err="1"/>
              <a:t>pembongkaran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yang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kemurnian</a:t>
            </a:r>
            <a:r>
              <a:rPr lang="en-US" dirty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(</a:t>
            </a:r>
            <a:r>
              <a:rPr lang="en-US" dirty="0" err="1"/>
              <a:t>siginifier</a:t>
            </a:r>
            <a:r>
              <a:rPr lang="en-US" dirty="0"/>
              <a:t>)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(signified).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Grammatology, Derrida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konsepsi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artikulasi</a:t>
            </a:r>
            <a:r>
              <a:rPr lang="en-US" dirty="0"/>
              <a:t> lain (</a:t>
            </a:r>
            <a:r>
              <a:rPr lang="en-US" dirty="0" err="1"/>
              <a:t>Subangun</a:t>
            </a:r>
            <a:r>
              <a:rPr lang="en-US" dirty="0"/>
              <a:t>, 1994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Sobur</a:t>
            </a:r>
            <a:r>
              <a:rPr lang="en-US" dirty="0"/>
              <a:t>, 2006: 100). </a:t>
            </a:r>
            <a:r>
              <a:rPr lang="en-US" dirty="0" err="1"/>
              <a:t>Dekonstruksi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membalik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</a:t>
            </a:r>
            <a:r>
              <a:rPr lang="en-US" dirty="0" err="1"/>
              <a:t>oposisi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mempertaruhkan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medannya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fondasi</a:t>
            </a:r>
            <a:r>
              <a:rPr lang="en-US" dirty="0"/>
              <a:t>, </a:t>
            </a:r>
            <a:r>
              <a:rPr lang="en-US" dirty="0" err="1"/>
              <a:t>prinsip</a:t>
            </a:r>
            <a:r>
              <a:rPr lang="en-US" dirty="0"/>
              <a:t>, </a:t>
            </a:r>
            <a:r>
              <a:rPr lang="en-US" dirty="0" err="1"/>
              <a:t>diplesetkan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pinggir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fondasi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pembalikan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kesementaraan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ketidakstabilan</a:t>
            </a:r>
            <a:r>
              <a:rPr lang="en-US" dirty="0"/>
              <a:t> yang </a:t>
            </a:r>
            <a:r>
              <a:rPr lang="en-US" dirty="0" err="1"/>
              <a:t>permanen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3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/>
              <a:t>pragmatik</a:t>
            </a:r>
            <a:r>
              <a:rPr lang="en-US" dirty="0"/>
              <a:t> (semiotic pragmatic), </a:t>
            </a:r>
            <a:endParaRPr lang="en-US" dirty="0" smtClean="0"/>
          </a:p>
          <a:p>
            <a:pPr lvl="1"/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sintaktik</a:t>
            </a:r>
            <a:r>
              <a:rPr lang="en-US" dirty="0" smtClean="0"/>
              <a:t> </a:t>
            </a:r>
            <a:r>
              <a:rPr lang="en-US" dirty="0"/>
              <a:t>(semiotic syntactic), </a:t>
            </a:r>
            <a:r>
              <a:rPr lang="en-US" dirty="0" err="1" smtClean="0"/>
              <a:t>dan</a:t>
            </a:r>
            <a:endParaRPr lang="en-US" dirty="0" smtClean="0"/>
          </a:p>
          <a:p>
            <a:pPr lvl="1"/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/>
              <a:t>semantik</a:t>
            </a:r>
            <a:r>
              <a:rPr lang="en-US" dirty="0"/>
              <a:t> (semiotic semantic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6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Dekonstruksi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pemaknaan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makna-makna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henti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menyingkirkan</a:t>
            </a:r>
            <a:r>
              <a:rPr lang="en-US" dirty="0"/>
              <a:t> (“</a:t>
            </a:r>
            <a:r>
              <a:rPr lang="en-US" dirty="0" err="1"/>
              <a:t>menghancurkan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mendestruksi</a:t>
            </a:r>
            <a:r>
              <a:rPr lang="en-US" dirty="0"/>
              <a:t>)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henti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puing-puing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yang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terbatas.Berbeda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Baudrillard</a:t>
            </a:r>
            <a:r>
              <a:rPr lang="en-US" dirty="0"/>
              <a:t> yang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simulatif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Derrida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gunungan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 yang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Makna-makna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dibongkar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dekonstruksi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Baurillard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Derrida </a:t>
            </a:r>
            <a:r>
              <a:rPr lang="en-US" dirty="0" err="1"/>
              <a:t>sepakat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di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tersembunyi</a:t>
            </a:r>
            <a:r>
              <a:rPr lang="en-US" dirty="0"/>
              <a:t> </a:t>
            </a:r>
            <a:r>
              <a:rPr lang="en-US" dirty="0" err="1"/>
              <a:t>ideologi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0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Umberto Eco</a:t>
            </a:r>
            <a:endParaRPr lang="en-US" dirty="0"/>
          </a:p>
          <a:p>
            <a:r>
              <a:rPr lang="en-US" dirty="0"/>
              <a:t>Stephen W. Littlejohn (1996) </a:t>
            </a:r>
            <a:r>
              <a:rPr lang="en-US" dirty="0" err="1"/>
              <a:t>menyebut</a:t>
            </a:r>
            <a:r>
              <a:rPr lang="en-US" dirty="0"/>
              <a:t> Umberto Eco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semiotikan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paling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Littlejohn, </a:t>
            </a:r>
            <a:r>
              <a:rPr lang="en-US" dirty="0" err="1"/>
              <a:t>teori</a:t>
            </a:r>
            <a:r>
              <a:rPr lang="en-US" dirty="0"/>
              <a:t> Eco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(</a:t>
            </a:r>
            <a:r>
              <a:rPr lang="en-US" dirty="0" err="1"/>
              <a:t>Sobur</a:t>
            </a:r>
            <a:r>
              <a:rPr lang="en-US" dirty="0"/>
              <a:t>, 2006).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82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Eco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bagaikan</a:t>
            </a:r>
            <a:r>
              <a:rPr lang="en-US" dirty="0"/>
              <a:t> </a:t>
            </a:r>
            <a:r>
              <a:rPr lang="en-US" dirty="0" err="1"/>
              <a:t>menjelajahi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memusatkan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Eco </a:t>
            </a:r>
            <a:r>
              <a:rPr lang="en-US" b="1" dirty="0" err="1"/>
              <a:t>kemudian</a:t>
            </a:r>
            <a:r>
              <a:rPr lang="en-US" b="1" dirty="0"/>
              <a:t> </a:t>
            </a:r>
            <a:r>
              <a:rPr lang="en-US" b="1" dirty="0" err="1"/>
              <a:t>mengubah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. Eco </a:t>
            </a:r>
            <a:r>
              <a:rPr lang="en-US" b="1" dirty="0" err="1"/>
              <a:t>menyimbulkan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“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bukanlah</a:t>
            </a:r>
            <a:r>
              <a:rPr lang="en-US" b="1" dirty="0"/>
              <a:t> </a:t>
            </a:r>
            <a:r>
              <a:rPr lang="en-US" b="1" dirty="0" err="1"/>
              <a:t>entitas</a:t>
            </a:r>
            <a:r>
              <a:rPr lang="en-US" b="1" dirty="0"/>
              <a:t> </a:t>
            </a:r>
            <a:r>
              <a:rPr lang="en-US" b="1" dirty="0" err="1"/>
              <a:t>semiotik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ditawar</a:t>
            </a:r>
            <a:r>
              <a:rPr lang="en-US" b="1" dirty="0"/>
              <a:t>, </a:t>
            </a:r>
            <a:r>
              <a:rPr lang="en-US" b="1" dirty="0" err="1"/>
              <a:t>melainkan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tempat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unsur-unsur</a:t>
            </a:r>
            <a:r>
              <a:rPr lang="en-US" b="1" dirty="0"/>
              <a:t> </a:t>
            </a:r>
            <a:r>
              <a:rPr lang="en-US" b="1" dirty="0" err="1"/>
              <a:t>independen</a:t>
            </a:r>
            <a:r>
              <a:rPr lang="en-US" b="1" dirty="0"/>
              <a:t> (yang </a:t>
            </a:r>
            <a:r>
              <a:rPr lang="en-US" b="1" dirty="0" err="1"/>
              <a:t>berasal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tingkat</a:t>
            </a:r>
            <a:r>
              <a:rPr lang="en-US" b="1" dirty="0"/>
              <a:t> yang </a:t>
            </a:r>
            <a:r>
              <a:rPr lang="en-US" b="1" dirty="0" err="1"/>
              <a:t>berbeda</a:t>
            </a:r>
            <a:r>
              <a:rPr lang="en-US" b="1" dirty="0"/>
              <a:t> </a:t>
            </a:r>
            <a:r>
              <a:rPr lang="en-US" b="1" dirty="0" err="1"/>
              <a:t>yakni</a:t>
            </a:r>
            <a:r>
              <a:rPr lang="en-US" b="1" dirty="0"/>
              <a:t> </a:t>
            </a:r>
            <a:r>
              <a:rPr lang="en-US" b="1" dirty="0" err="1"/>
              <a:t>ungkapan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isi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bertemu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</a:t>
            </a: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pengkodean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smtClean="0"/>
              <a:t>Eco </a:t>
            </a:r>
            <a:r>
              <a:rPr lang="en-US" dirty="0" err="1"/>
              <a:t>menggunakan</a:t>
            </a:r>
            <a:r>
              <a:rPr lang="en-US" dirty="0"/>
              <a:t> “</a:t>
            </a:r>
            <a:r>
              <a:rPr lang="en-US" dirty="0" err="1"/>
              <a:t>kode</a:t>
            </a:r>
            <a:r>
              <a:rPr lang="en-US" dirty="0"/>
              <a:t>-s”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,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grafis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paling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-s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“</a:t>
            </a:r>
            <a:r>
              <a:rPr lang="en-US" dirty="0" err="1"/>
              <a:t>denotatif</a:t>
            </a:r>
            <a:r>
              <a:rPr lang="en-US" dirty="0"/>
              <a:t>”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harfiah</a:t>
            </a:r>
            <a:r>
              <a:rPr lang="en-US" dirty="0"/>
              <a:t>),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konotatif</a:t>
            </a:r>
            <a:r>
              <a:rPr lang="en-US" dirty="0"/>
              <a:t>”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Saussure, </a:t>
            </a:r>
            <a:r>
              <a:rPr lang="en-US" dirty="0" err="1"/>
              <a:t>namun</a:t>
            </a:r>
            <a:r>
              <a:rPr lang="en-US" dirty="0"/>
              <a:t> Eco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memperkenalkan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-s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Saussure,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 masa </a:t>
            </a:r>
            <a:r>
              <a:rPr lang="en-US" dirty="0" err="1"/>
              <a:t>kini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98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Ogden &amp; Richard</a:t>
            </a:r>
            <a:endParaRPr lang="en-US" dirty="0"/>
          </a:p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C. K. Ogden </a:t>
            </a:r>
            <a:r>
              <a:rPr lang="en-US" dirty="0" err="1"/>
              <a:t>dan</a:t>
            </a:r>
            <a:r>
              <a:rPr lang="en-US" dirty="0"/>
              <a:t> I. A. Richard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semiotika</a:t>
            </a:r>
            <a:r>
              <a:rPr lang="en-US" dirty="0"/>
              <a:t> </a:t>
            </a:r>
            <a:r>
              <a:rPr lang="en-US" dirty="0" err="1"/>
              <a:t>trikotomi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Saussure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Barthes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(signified)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(signifier)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(Actual Function/Object Properties)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(signifier)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Petanda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Konotasi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Denotasi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Petanda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gagasan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,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/</a:t>
            </a:r>
            <a:r>
              <a:rPr lang="en-US" dirty="0" err="1"/>
              <a:t>benda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(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)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volume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suprasegmen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irama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, </a:t>
            </a:r>
            <a:r>
              <a:rPr lang="en-US" dirty="0" err="1"/>
              <a:t>tekstur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/</a:t>
            </a:r>
            <a:r>
              <a:rPr lang="en-US" dirty="0" err="1"/>
              <a:t>benda</a:t>
            </a:r>
            <a:r>
              <a:rPr lang="en-US" dirty="0"/>
              <a:t>/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aktual</a:t>
            </a:r>
            <a:r>
              <a:rPr lang="en-US" dirty="0"/>
              <a:t> (Christian).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04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85800"/>
            <a:ext cx="4586288" cy="238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3505200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</a:t>
            </a:r>
            <a:r>
              <a:rPr lang="en-US" dirty="0" smtClean="0"/>
              <a:t> yang </a:t>
            </a:r>
            <a:r>
              <a:rPr lang="en-US" dirty="0" err="1" smtClean="0"/>
              <a:t>besifat</a:t>
            </a:r>
            <a:r>
              <a:rPr lang="en-US" dirty="0" smtClean="0"/>
              <a:t> arbiter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endParaRPr lang="en-US" dirty="0" smtClean="0"/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, </a:t>
            </a:r>
            <a:r>
              <a:rPr lang="en-US" dirty="0" err="1" smtClean="0"/>
              <a:t>paruh</a:t>
            </a:r>
            <a:r>
              <a:rPr lang="en-US" dirty="0" smtClean="0"/>
              <a:t>, </a:t>
            </a:r>
            <a:r>
              <a:rPr lang="en-US" dirty="0" err="1" smtClean="0"/>
              <a:t>ekor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imej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070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9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b="1" dirty="0" err="1"/>
              <a:t>Semiotik</a:t>
            </a:r>
            <a:r>
              <a:rPr lang="en-US" b="1" dirty="0"/>
              <a:t> </a:t>
            </a:r>
            <a:r>
              <a:rPr lang="en-US" b="1" dirty="0" err="1"/>
              <a:t>Pragmatik</a:t>
            </a:r>
            <a:r>
              <a:rPr lang="en-US" b="1" dirty="0"/>
              <a:t> (semiotic pragmatic)</a:t>
            </a:r>
            <a:endParaRPr lang="en-US" dirty="0"/>
          </a:p>
          <a:p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Pragmatik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,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menerapkannya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menginterpretasikan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prakmatik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audiensnya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9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penggunanya</a:t>
            </a:r>
            <a:r>
              <a:rPr lang="en-US" dirty="0" smtClean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ambulan</a:t>
            </a:r>
            <a:r>
              <a:rPr lang="en-US" dirty="0"/>
              <a:t> yang </a:t>
            </a:r>
            <a:r>
              <a:rPr lang="en-US" dirty="0" err="1"/>
              <a:t>meluncur</a:t>
            </a:r>
            <a:r>
              <a:rPr lang="en-US" dirty="0"/>
              <a:t> </a:t>
            </a:r>
            <a:r>
              <a:rPr lang="en-US" dirty="0" err="1"/>
              <a:t>dijalan</a:t>
            </a:r>
            <a:r>
              <a:rPr lang="en-US" dirty="0"/>
              <a:t> </a:t>
            </a:r>
            <a:r>
              <a:rPr lang="en-US" dirty="0" err="1"/>
              <a:t>raya</a:t>
            </a:r>
            <a:r>
              <a:rPr lang="en-US" dirty="0"/>
              <a:t> yang </a:t>
            </a:r>
            <a:r>
              <a:rPr lang="en-US" dirty="0" err="1"/>
              <a:t>membunyikan</a:t>
            </a:r>
            <a:r>
              <a:rPr lang="en-US" dirty="0"/>
              <a:t> </a:t>
            </a:r>
            <a:r>
              <a:rPr lang="en-US" dirty="0" err="1"/>
              <a:t>sirine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berputar</a:t>
            </a:r>
            <a:r>
              <a:rPr lang="en-US" dirty="0"/>
              <a:t> </a:t>
            </a:r>
            <a:r>
              <a:rPr lang="en-US" dirty="0" err="1"/>
              <a:t>putar</a:t>
            </a:r>
            <a:r>
              <a:rPr lang="en-US" dirty="0"/>
              <a:t>, </a:t>
            </a:r>
            <a:r>
              <a:rPr lang="en-US" dirty="0" err="1"/>
              <a:t>menandakan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orang </a:t>
            </a:r>
            <a:r>
              <a:rPr lang="en-US" dirty="0" err="1"/>
              <a:t>celaka</a:t>
            </a:r>
            <a:r>
              <a:rPr lang="en-US" dirty="0"/>
              <a:t> yang </a:t>
            </a:r>
            <a:r>
              <a:rPr lang="en-US" dirty="0" err="1"/>
              <a:t>dilarikan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mendengarnya</a:t>
            </a:r>
            <a:r>
              <a:rPr lang="en-US" dirty="0"/>
              <a:t> </a:t>
            </a:r>
            <a:r>
              <a:rPr lang="en-US" dirty="0" err="1"/>
              <a:t>menepi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9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/>
              <a:t>Semiotik</a:t>
            </a:r>
            <a:r>
              <a:rPr lang="en-US" b="1" dirty="0"/>
              <a:t> </a:t>
            </a:r>
            <a:r>
              <a:rPr lang="en-US" b="1" dirty="0" err="1"/>
              <a:t>Sintaktik</a:t>
            </a:r>
            <a:r>
              <a:rPr lang="en-US" b="1" dirty="0"/>
              <a:t> (semiotic syntactic)</a:t>
            </a:r>
            <a:endParaRPr lang="en-US" dirty="0"/>
          </a:p>
          <a:p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Sintaktik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/>
              <a:t>‘</a:t>
            </a:r>
            <a:r>
              <a:rPr lang="en-US" dirty="0" err="1"/>
              <a:t>makna’nya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/>
              <a:t>Sintaktik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mengabaikan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yang </a:t>
            </a:r>
            <a:r>
              <a:rPr lang="en-US" dirty="0" err="1"/>
              <a:t>menginterpretasikan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sintaktik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komposisional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bagian-bagiannya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37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Sintaktik</a:t>
            </a:r>
            <a:r>
              <a:rPr lang="en-US" dirty="0" smtClean="0"/>
              <a:t> 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)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di </a:t>
            </a:r>
            <a:r>
              <a:rPr lang="en-US" dirty="0" err="1"/>
              <a:t>maknai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</a:t>
            </a:r>
            <a:r>
              <a:rPr lang="en-US" dirty="0" err="1"/>
              <a:t>bahasa</a:t>
            </a:r>
            <a:r>
              <a:rPr lang="en-US" dirty="0"/>
              <a:t>) yang </a:t>
            </a:r>
            <a:r>
              <a:rPr lang="en-US" dirty="0" err="1"/>
              <a:t>digunakan</a:t>
            </a:r>
            <a:r>
              <a:rPr lang="en-US" dirty="0"/>
              <a:t>.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/>
              <a:t>Bank </a:t>
            </a:r>
            <a:r>
              <a:rPr lang="en-US" dirty="0" err="1"/>
              <a:t>Muamalat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/>
              <a:t>visual </a:t>
            </a:r>
            <a:r>
              <a:rPr lang="en-US" dirty="0" err="1" smtClean="0"/>
              <a:t>pemuda</a:t>
            </a:r>
            <a:r>
              <a:rPr lang="en-US" dirty="0" smtClean="0"/>
              <a:t> </a:t>
            </a:r>
            <a:r>
              <a:rPr lang="en-US" dirty="0" err="1"/>
              <a:t>berpeci</a:t>
            </a:r>
            <a:r>
              <a:rPr lang="en-US" dirty="0"/>
              <a:t>, </a:t>
            </a:r>
            <a:r>
              <a:rPr lang="en-US" dirty="0" err="1"/>
              <a:t>digabung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piaraan</a:t>
            </a:r>
            <a:r>
              <a:rPr lang="en-US" dirty="0"/>
              <a:t> </a:t>
            </a:r>
            <a:r>
              <a:rPr lang="en-US" dirty="0" err="1"/>
              <a:t>anjing</a:t>
            </a:r>
            <a:r>
              <a:rPr lang="en-US" dirty="0"/>
              <a:t>.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nasabahnya</a:t>
            </a:r>
            <a:r>
              <a:rPr lang="en-US" dirty="0" smtClean="0"/>
              <a:t> </a:t>
            </a:r>
            <a:r>
              <a:rPr lang="en-US" dirty="0" err="1" smtClean="0"/>
              <a:t>besifat</a:t>
            </a:r>
            <a:r>
              <a:rPr lang="en-US" dirty="0" smtClean="0"/>
              <a:t> </a:t>
            </a:r>
            <a:r>
              <a:rPr lang="en-US" dirty="0" err="1" smtClean="0"/>
              <a:t>pluralisme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Islam.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Semiotik</a:t>
            </a:r>
            <a:r>
              <a:rPr lang="en-US" b="1" dirty="0"/>
              <a:t> </a:t>
            </a:r>
            <a:r>
              <a:rPr lang="en-US" b="1" dirty="0" err="1"/>
              <a:t>Semantik</a:t>
            </a:r>
            <a:r>
              <a:rPr lang="en-US" b="1" dirty="0"/>
              <a:t> (semiotic semantic)</a:t>
            </a:r>
            <a:endParaRPr lang="en-US" dirty="0"/>
          </a:p>
          <a:p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Semantik</a:t>
            </a:r>
            <a:r>
              <a:rPr lang="en-US" dirty="0"/>
              <a:t>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‘</a:t>
            </a:r>
            <a:r>
              <a:rPr lang="en-US" dirty="0" err="1"/>
              <a:t>arti</a:t>
            </a:r>
            <a:r>
              <a:rPr lang="en-US" dirty="0"/>
              <a:t>’ yang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semiotik</a:t>
            </a:r>
            <a:r>
              <a:rPr lang="en-US" dirty="0"/>
              <a:t> </a:t>
            </a:r>
            <a:r>
              <a:rPr lang="en-US" dirty="0" err="1"/>
              <a:t>semantik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tinjauan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/>
              <a:t>dimaknai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184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disain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‘</a:t>
            </a:r>
            <a:r>
              <a:rPr lang="en-US" dirty="0" err="1"/>
              <a:t>arti</a:t>
            </a:r>
            <a:r>
              <a:rPr lang="en-US" dirty="0"/>
              <a:t>’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audiensnya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komunikator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audiensnya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 err="1"/>
              <a:t>Misal</a:t>
            </a:r>
            <a:r>
              <a:rPr lang="en-US" dirty="0"/>
              <a:t> :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sirene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ambulance,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sirena</a:t>
            </a:r>
            <a:r>
              <a:rPr lang="en-US" dirty="0" smtClean="0"/>
              <a:t> di </a:t>
            </a:r>
            <a:r>
              <a:rPr lang="en-US" dirty="0" err="1" smtClean="0"/>
              <a:t>ambulan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orang </a:t>
            </a:r>
            <a:r>
              <a:rPr lang="en-US" dirty="0" err="1"/>
              <a:t>celaka</a:t>
            </a:r>
            <a:r>
              <a:rPr lang="en-US" dirty="0"/>
              <a:t> yang </a:t>
            </a:r>
            <a:r>
              <a:rPr lang="en-US" dirty="0" err="1"/>
              <a:t>dilarikan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Sirene</a:t>
            </a:r>
            <a:r>
              <a:rPr lang="en-US" dirty="0" smtClean="0"/>
              <a:t> di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/>
              <a:t>polisi</a:t>
            </a:r>
            <a:r>
              <a:rPr lang="en-US" dirty="0"/>
              <a:t> yang </a:t>
            </a:r>
            <a:r>
              <a:rPr lang="en-US" dirty="0" err="1"/>
              <a:t>melaju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rombongan</a:t>
            </a:r>
            <a:r>
              <a:rPr lang="en-US" dirty="0"/>
              <a:t> </a:t>
            </a:r>
            <a:r>
              <a:rPr lang="en-US" dirty="0" err="1"/>
              <a:t>pembesar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sirine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menanadakan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pembesar</a:t>
            </a:r>
            <a:r>
              <a:rPr lang="en-US" dirty="0"/>
              <a:t> yang </a:t>
            </a:r>
            <a:r>
              <a:rPr lang="en-US" dirty="0" err="1"/>
              <a:t>lewat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Sirene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pemadam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menandakan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TEORI SEMIOTIK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Charles Sanders </a:t>
            </a:r>
            <a:r>
              <a:rPr lang="en-US" b="1" dirty="0"/>
              <a:t>Peirce</a:t>
            </a:r>
            <a:endParaRPr lang="en-US" dirty="0"/>
          </a:p>
          <a:p>
            <a:r>
              <a:rPr lang="en-US" dirty="0"/>
              <a:t>Peirce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triangle meaning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(sign), object,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interpretant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peirce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3307" y="3836035"/>
            <a:ext cx="4477385" cy="225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583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1709</Words>
  <Application>Microsoft Office PowerPoint</Application>
  <PresentationFormat>On-screen Show (4:3)</PresentationFormat>
  <Paragraphs>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Semiotika</vt:lpstr>
      <vt:lpstr>Pengertian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</dc:title>
  <dc:creator>Staff</dc:creator>
  <cp:lastModifiedBy>Staff</cp:lastModifiedBy>
  <cp:revision>13</cp:revision>
  <dcterms:created xsi:type="dcterms:W3CDTF">2018-01-12T12:52:03Z</dcterms:created>
  <dcterms:modified xsi:type="dcterms:W3CDTF">2019-04-13T03:19:52Z</dcterms:modified>
</cp:coreProperties>
</file>