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57AE3-3E31-4C8E-9799-B21058D56C8F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70E9C-950B-4E1D-9DEF-667098C1482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175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2F67-20F4-4169-A843-FAB43E0BB482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E901-3B11-464D-A9B5-90E300490B44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599E-02F9-4A3C-A8D5-E28390E296A2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2EE4-CA48-4CB0-957B-C179578239A6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8A2C-00CB-4425-8C52-C7F3CA2BBE1E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76D8-1B8A-48C9-A268-38357E1720A1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F955-19CC-48E3-94D3-7EA9B842C771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BD4D-0FA9-4410-A02F-DA01E8ECC2E5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A13C-5674-49D5-9213-3B3174D01C22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B89F-3B3E-4CBD-94AF-9BD0593EC99A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7630-8342-4918-86AE-60A59D2A2A78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6B10E3-80AF-4685-8A54-FD59418329D9}" type="datetime1">
              <a:rPr lang="id-ID" smtClean="0"/>
              <a:pPr/>
              <a:t>12/12/2018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Komas: Halomoan Harahap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7C32D6-B3BD-4682-A51A-C958D6D2CBB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Halomoan Harahap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Struktur dan Performa Media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Truth and Information Quality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Information -</a:t>
            </a:r>
            <a:r>
              <a:rPr lang="en-US" smtClean="0">
                <a:sym typeface="Wingdings" pitchFamily="2" charset="2"/>
              </a:rPr>
              <a:t> to knowledge</a:t>
            </a:r>
          </a:p>
          <a:p>
            <a:r>
              <a:rPr lang="en-US" smtClean="0">
                <a:sym typeface="Wingdings" pitchFamily="2" charset="2"/>
              </a:rPr>
              <a:t>Reliability from trusted sources</a:t>
            </a:r>
          </a:p>
          <a:p>
            <a:r>
              <a:rPr lang="en-US" smtClean="0">
                <a:sym typeface="Wingdings" pitchFamily="2" charset="2"/>
              </a:rPr>
              <a:t>Reality of experience</a:t>
            </a:r>
          </a:p>
          <a:p>
            <a:r>
              <a:rPr lang="en-US" smtClean="0">
                <a:sym typeface="Wingdings" pitchFamily="2" charset="2"/>
              </a:rPr>
              <a:t>Relevant and useful</a:t>
            </a:r>
            <a:endParaRPr lang="en-US" smtClean="0"/>
          </a:p>
          <a:p>
            <a:r>
              <a:rPr lang="en-US" smtClean="0"/>
              <a:t>Objectivity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7784" y="1052736"/>
            <a:ext cx="3528392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/>
              <a:t>Objectivity</a:t>
            </a:r>
            <a:endParaRPr lang="id-ID" sz="3600"/>
          </a:p>
        </p:txBody>
      </p:sp>
      <p:sp>
        <p:nvSpPr>
          <p:cNvPr id="5" name="Rounded Rectangle 4"/>
          <p:cNvSpPr/>
          <p:nvPr/>
        </p:nvSpPr>
        <p:spPr>
          <a:xfrm>
            <a:off x="683568" y="2996952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Factuality</a:t>
            </a:r>
            <a:endParaRPr lang="id-ID" sz="3200"/>
          </a:p>
        </p:txBody>
      </p:sp>
      <p:sp>
        <p:nvSpPr>
          <p:cNvPr id="6" name="Rounded Rectangle 5"/>
          <p:cNvSpPr/>
          <p:nvPr/>
        </p:nvSpPr>
        <p:spPr>
          <a:xfrm>
            <a:off x="4932040" y="2996952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Impartiality</a:t>
            </a:r>
            <a:endParaRPr lang="id-ID" sz="3200"/>
          </a:p>
        </p:txBody>
      </p:sp>
      <p:sp>
        <p:nvSpPr>
          <p:cNvPr id="7" name="Rounded Rectangle 6"/>
          <p:cNvSpPr/>
          <p:nvPr/>
        </p:nvSpPr>
        <p:spPr>
          <a:xfrm>
            <a:off x="395536" y="4365104"/>
            <a:ext cx="11521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Truth</a:t>
            </a:r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1259632" y="5445224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Informativeness</a:t>
            </a:r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2987824" y="4365104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Relevance</a:t>
            </a:r>
            <a:endParaRPr lang="id-ID"/>
          </a:p>
        </p:txBody>
      </p:sp>
      <p:sp>
        <p:nvSpPr>
          <p:cNvPr id="11" name="Rounded Rectangle 10"/>
          <p:cNvSpPr/>
          <p:nvPr/>
        </p:nvSpPr>
        <p:spPr>
          <a:xfrm>
            <a:off x="4716016" y="4581128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Balance</a:t>
            </a:r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6948264" y="4581128"/>
            <a:ext cx="15121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Neutrality</a:t>
            </a:r>
            <a:endParaRPr lang="id-ID"/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flipH="1">
            <a:off x="2267744" y="2492896"/>
            <a:ext cx="21242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>
          <a:xfrm>
            <a:off x="4391980" y="2492896"/>
            <a:ext cx="21242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7" idx="0"/>
          </p:cNvCxnSpPr>
          <p:nvPr/>
        </p:nvCxnSpPr>
        <p:spPr>
          <a:xfrm flipH="1">
            <a:off x="971600" y="3933056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9" idx="0"/>
          </p:cNvCxnSpPr>
          <p:nvPr/>
        </p:nvCxnSpPr>
        <p:spPr>
          <a:xfrm>
            <a:off x="2267744" y="3933056"/>
            <a:ext cx="360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0" idx="0"/>
          </p:cNvCxnSpPr>
          <p:nvPr/>
        </p:nvCxnSpPr>
        <p:spPr>
          <a:xfrm>
            <a:off x="2267744" y="3933056"/>
            <a:ext cx="14041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1" idx="0"/>
          </p:cNvCxnSpPr>
          <p:nvPr/>
        </p:nvCxnSpPr>
        <p:spPr>
          <a:xfrm flipH="1">
            <a:off x="5508104" y="3933056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2" idx="0"/>
          </p:cNvCxnSpPr>
          <p:nvPr/>
        </p:nvCxnSpPr>
        <p:spPr>
          <a:xfrm>
            <a:off x="6516216" y="3933056"/>
            <a:ext cx="11881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Order and Solidarity</a:t>
            </a:r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556792"/>
          <a:ext cx="6120679" cy="3084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37"/>
                <a:gridCol w="1273345"/>
                <a:gridCol w="1541418"/>
                <a:gridCol w="1697479"/>
              </a:tblGrid>
              <a:tr h="814034">
                <a:tc gridSpan="4">
                  <a:txBody>
                    <a:bodyPr/>
                    <a:lstStyle/>
                    <a:p>
                      <a:pPr algn="r"/>
                      <a:r>
                        <a:rPr lang="en-US" smtClean="0"/>
                        <a:t>Perspektif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1902">
                <a:tc rowSpan="3">
                  <a:txBody>
                    <a:bodyPr/>
                    <a:lstStyle/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r>
                        <a:rPr lang="en-US" smtClean="0"/>
                        <a:t>Domain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From Above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From Below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40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Social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Control/ Compliances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Solidarity/ Attachment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403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Cultural</a:t>
                      </a:r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Conformity/ hierarchy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Autonomy/ Identity</a:t>
                      </a:r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Peran Media:</a:t>
            </a:r>
          </a:p>
          <a:p>
            <a:pPr lvl="1"/>
            <a:r>
              <a:rPr lang="en-US" smtClean="0"/>
              <a:t>Media harus mampu menciptakan keharmonisan di dalam masyarakat dan mampu mengintegrasikan masyarakat dalam suatu kondisi solidaritas yang kuat tanpa membeda-bedakan etnis, religi, budaya, dll.</a:t>
            </a:r>
          </a:p>
          <a:p>
            <a:pPr lvl="1"/>
            <a:r>
              <a:rPr lang="en-US" smtClean="0"/>
              <a:t> </a:t>
            </a:r>
            <a:endParaRPr lang="id-ID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Accountability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Segala tindakan dan isi media harus dapat dipertanggungjawabkan konsekuensinya.</a:t>
            </a:r>
          </a:p>
          <a:p>
            <a:r>
              <a:rPr lang="en-US" smtClean="0"/>
              <a:t>Untuk itu media harus mendukung:</a:t>
            </a:r>
          </a:p>
          <a:p>
            <a:pPr lvl="1"/>
            <a:r>
              <a:rPr lang="en-US" smtClean="0"/>
              <a:t>Menghormati hak/kebebasan mengeluarkan pendapat</a:t>
            </a:r>
          </a:p>
          <a:p>
            <a:pPr lvl="1"/>
            <a:r>
              <a:rPr lang="en-US" smtClean="0"/>
              <a:t>Menghindarkan dampak buruk pada individu atau masyarakat dari publikasi yang dilakukan</a:t>
            </a:r>
          </a:p>
          <a:p>
            <a:pPr lvl="1"/>
            <a:r>
              <a:rPr lang="en-US" smtClean="0"/>
              <a:t>Mendukung aspek-aspek positif publikasi daripada membatasinya karena ketakutan.</a:t>
            </a:r>
          </a:p>
          <a:p>
            <a:pPr lvl="1"/>
            <a:endParaRPr lang="en-US" smtClean="0"/>
          </a:p>
          <a:p>
            <a:pPr lvl="1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mtClean="0"/>
              <a:t>Accountability dalam media massa Hodges (1986):</a:t>
            </a:r>
          </a:p>
          <a:p>
            <a:pPr lvl="1"/>
            <a:r>
              <a:rPr lang="en-US" smtClean="0"/>
              <a:t>The issue of responsibility is the following: to what social needs should we expect journalists to respon ?</a:t>
            </a:r>
          </a:p>
          <a:p>
            <a:pPr lvl="1"/>
            <a:r>
              <a:rPr lang="en-US" smtClean="0"/>
              <a:t>The issue of responsibility is : how might society call on journalists to account for performance of the responsibilities given to them?</a:t>
            </a:r>
          </a:p>
          <a:p>
            <a:pPr lvl="1"/>
            <a:r>
              <a:rPr lang="en-US" smtClean="0"/>
              <a:t>Responsibility has to do with defining proper conduct, accountability with compelling itu.</a:t>
            </a:r>
          </a:p>
          <a:p>
            <a:pPr lvl="1">
              <a:buNone/>
            </a:pPr>
            <a:r>
              <a:rPr lang="en-US" smtClean="0"/>
              <a:t> </a:t>
            </a:r>
          </a:p>
          <a:p>
            <a:pPr lvl="1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Faktor Internal dan Eksternal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Internal (pengawasan dari dalam)</a:t>
            </a:r>
          </a:p>
          <a:p>
            <a:r>
              <a:rPr lang="en-US" smtClean="0"/>
              <a:t>Eksternal : Hubungan saling pengertian dari berbagai kalangan seperti:</a:t>
            </a:r>
          </a:p>
          <a:p>
            <a:pPr lvl="1"/>
            <a:r>
              <a:rPr lang="en-US" smtClean="0"/>
              <a:t>Audiens</a:t>
            </a:r>
          </a:p>
          <a:p>
            <a:pPr lvl="1"/>
            <a:r>
              <a:rPr lang="en-US" smtClean="0"/>
              <a:t>Klien (seperti pengiklan atau sponsor)</a:t>
            </a:r>
          </a:p>
          <a:p>
            <a:pPr lvl="1"/>
            <a:r>
              <a:rPr lang="en-US" smtClean="0"/>
              <a:t>Narasumber berita</a:t>
            </a:r>
          </a:p>
          <a:p>
            <a:pPr lvl="1"/>
            <a:r>
              <a:rPr lang="en-US" smtClean="0"/>
              <a:t>Referensi</a:t>
            </a:r>
          </a:p>
          <a:p>
            <a:pPr lvl="1"/>
            <a:r>
              <a:rPr lang="en-US" smtClean="0"/>
              <a:t>Pemilik media atau pemegang saham media</a:t>
            </a:r>
          </a:p>
          <a:p>
            <a:pPr lvl="1"/>
            <a:r>
              <a:rPr lang="en-US" smtClean="0"/>
              <a:t>Pemerintah (regulator)</a:t>
            </a:r>
          </a:p>
          <a:p>
            <a:pPr lvl="1"/>
            <a:r>
              <a:rPr lang="en-US" smtClean="0"/>
              <a:t>Lembaga-lembaga sosial</a:t>
            </a:r>
          </a:p>
          <a:p>
            <a:pPr lvl="1"/>
            <a:r>
              <a:rPr lang="en-US" smtClean="0"/>
              <a:t>Pendapat umum</a:t>
            </a:r>
          </a:p>
          <a:p>
            <a:pPr lvl="1"/>
            <a:r>
              <a:rPr lang="en-US" smtClean="0"/>
              <a:t>Kelompok kepentingan dan penekan</a:t>
            </a:r>
          </a:p>
          <a:p>
            <a:endParaRPr lang="en-US" smtClean="0"/>
          </a:p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95936" y="2780928"/>
            <a:ext cx="1152128" cy="122413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Media</a:t>
            </a:r>
            <a:endParaRPr lang="id-ID"/>
          </a:p>
        </p:txBody>
      </p:sp>
      <p:sp>
        <p:nvSpPr>
          <p:cNvPr id="5" name="Rounded Rectangle 4"/>
          <p:cNvSpPr/>
          <p:nvPr/>
        </p:nvSpPr>
        <p:spPr>
          <a:xfrm>
            <a:off x="6228184" y="3068960"/>
            <a:ext cx="1008112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Audiens</a:t>
            </a:r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5580112" y="4365104"/>
            <a:ext cx="1728192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Pressure and interest groups</a:t>
            </a:r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5868144" y="1700808"/>
            <a:ext cx="1296144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Social Institutions</a:t>
            </a:r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3995936" y="980728"/>
            <a:ext cx="1008112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Clients</a:t>
            </a:r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3923928" y="5013176"/>
            <a:ext cx="1152128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Referents</a:t>
            </a:r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1763688" y="3212976"/>
            <a:ext cx="1008112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Sources</a:t>
            </a:r>
            <a:endParaRPr lang="id-ID"/>
          </a:p>
        </p:txBody>
      </p:sp>
      <p:sp>
        <p:nvSpPr>
          <p:cNvPr id="11" name="Rounded Rectangle 10"/>
          <p:cNvSpPr/>
          <p:nvPr/>
        </p:nvSpPr>
        <p:spPr>
          <a:xfrm>
            <a:off x="1835696" y="2132856"/>
            <a:ext cx="1152128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Owners</a:t>
            </a:r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2051720" y="4293096"/>
            <a:ext cx="1224136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Regulators</a:t>
            </a:r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2555776" y="1340768"/>
            <a:ext cx="1008112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Public opinion</a:t>
            </a:r>
            <a:endParaRPr lang="id-ID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347864" y="1988840"/>
            <a:ext cx="792088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99792" y="2708920"/>
            <a:ext cx="1296144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</p:cNvCxnSpPr>
          <p:nvPr/>
        </p:nvCxnSpPr>
        <p:spPr>
          <a:xfrm>
            <a:off x="2771800" y="3501008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3"/>
            <a:endCxn id="4" idx="3"/>
          </p:cNvCxnSpPr>
          <p:nvPr/>
        </p:nvCxnSpPr>
        <p:spPr>
          <a:xfrm flipV="1">
            <a:off x="3275856" y="3825794"/>
            <a:ext cx="888805" cy="7553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9992" y="4005064"/>
            <a:ext cx="0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572000" y="1628800"/>
            <a:ext cx="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4" idx="7"/>
          </p:cNvCxnSpPr>
          <p:nvPr/>
        </p:nvCxnSpPr>
        <p:spPr>
          <a:xfrm flipH="1">
            <a:off x="4979339" y="2204864"/>
            <a:ext cx="960813" cy="7553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6"/>
            <a:endCxn id="5" idx="1"/>
          </p:cNvCxnSpPr>
          <p:nvPr/>
        </p:nvCxnSpPr>
        <p:spPr>
          <a:xfrm flipV="1">
            <a:off x="5148064" y="3356992"/>
            <a:ext cx="1080120" cy="360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5"/>
          </p:cNvCxnSpPr>
          <p:nvPr/>
        </p:nvCxnSpPr>
        <p:spPr>
          <a:xfrm>
            <a:off x="4979339" y="3825794"/>
            <a:ext cx="816797" cy="6833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Kerangka Pertanggungjawaban</a:t>
            </a:r>
            <a:br>
              <a:rPr lang="en-US" smtClean="0"/>
            </a:br>
            <a:r>
              <a:rPr lang="en-US" smtClean="0"/>
              <a:t>Frame of Accountability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Law and regulation</a:t>
            </a:r>
          </a:p>
          <a:p>
            <a:pPr lvl="1"/>
            <a:r>
              <a:rPr lang="en-US" smtClean="0"/>
              <a:t>Apa yang boleh dan tidak boleh dilakukan media</a:t>
            </a:r>
          </a:p>
          <a:p>
            <a:r>
              <a:rPr lang="en-US" smtClean="0"/>
              <a:t>Market</a:t>
            </a:r>
          </a:p>
          <a:p>
            <a:pPr lvl="1"/>
            <a:r>
              <a:rPr lang="en-US" smtClean="0"/>
              <a:t>Isi media yang mengacu pada kebutuhan pasar (konsumen dan klien)</a:t>
            </a:r>
          </a:p>
          <a:p>
            <a:r>
              <a:rPr lang="en-US" smtClean="0"/>
              <a:t>Public responsibility</a:t>
            </a:r>
          </a:p>
          <a:p>
            <a:pPr lvl="1"/>
            <a:r>
              <a:rPr lang="en-US" smtClean="0"/>
              <a:t>Pendapat umum dan politisi</a:t>
            </a:r>
          </a:p>
          <a:p>
            <a:r>
              <a:rPr lang="en-US" smtClean="0"/>
              <a:t>Professional responsibility</a:t>
            </a:r>
          </a:p>
          <a:p>
            <a:pPr lvl="1"/>
            <a:r>
              <a:rPr lang="en-US" smtClean="0"/>
              <a:t>Self regulations</a:t>
            </a:r>
          </a:p>
          <a:p>
            <a:pPr lvl="1"/>
            <a:r>
              <a:rPr lang="en-US" smtClean="0"/>
              <a:t>Kode etik profesi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Pengantar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Menggambarkan bagaimana standar dan kritria untuk mengukur kualitas media di masyarakat.</a:t>
            </a:r>
          </a:p>
          <a:p>
            <a:r>
              <a:rPr lang="en-US" smtClean="0"/>
              <a:t>Standar dan kriteria ini bisasanya berasal dari penilaian pihak luar media, walaupun pihak internal media juga menggunakannya.</a:t>
            </a:r>
          </a:p>
          <a:p>
            <a:r>
              <a:rPr lang="en-US" smtClean="0"/>
              <a:t>Kriteria-kriteria tersebut adalah : </a:t>
            </a:r>
            <a:r>
              <a:rPr lang="en-US" i="1" smtClean="0"/>
              <a:t>freedom </a:t>
            </a:r>
            <a:r>
              <a:rPr lang="en-US" smtClean="0"/>
              <a:t>(Kebebasan), </a:t>
            </a:r>
            <a:r>
              <a:rPr lang="en-US" i="1" smtClean="0"/>
              <a:t>equality </a:t>
            </a:r>
            <a:r>
              <a:rPr lang="en-US" smtClean="0"/>
              <a:t>(kesetaraan), </a:t>
            </a:r>
            <a:r>
              <a:rPr lang="en-US" i="1" smtClean="0"/>
              <a:t>diversity </a:t>
            </a:r>
            <a:r>
              <a:rPr lang="en-US" smtClean="0"/>
              <a:t>(Keragaman), </a:t>
            </a:r>
            <a:r>
              <a:rPr lang="en-US" i="1" smtClean="0"/>
              <a:t>truth and information quality </a:t>
            </a:r>
            <a:r>
              <a:rPr lang="en-US" smtClean="0"/>
              <a:t>(kepercayaan dan kualitas informasi), dan </a:t>
            </a:r>
            <a:r>
              <a:rPr lang="en-US" i="1"/>
              <a:t>s</a:t>
            </a:r>
            <a:r>
              <a:rPr lang="en-US" i="1" smtClean="0"/>
              <a:t>ocial order and solidarity </a:t>
            </a:r>
            <a:r>
              <a:rPr lang="en-US" smtClean="0"/>
              <a:t>(solidaritas dan tatanan sosial)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Kebebasan Media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Keuntungan dari media yang bebas:</a:t>
            </a:r>
          </a:p>
          <a:p>
            <a:pPr lvl="1"/>
            <a:r>
              <a:rPr lang="en-US" smtClean="0"/>
              <a:t>Menjamin tingkat kepercayaan informasi yang beredar di masyarakat (</a:t>
            </a:r>
            <a:r>
              <a:rPr lang="en-US" i="1" smtClean="0"/>
              <a:t>Watchdog or critical role of the press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Mendorong dan berperan aktif menciptakan sistem yang demokratis dalam kehidupan sosial</a:t>
            </a:r>
          </a:p>
          <a:p>
            <a:pPr lvl="1"/>
            <a:r>
              <a:rPr lang="en-US" smtClean="0"/>
              <a:t>Memberi kesempatan bagi semua orang untuk meng-ekpresikan ide-ide, pendapat, keyakinan, dan pandangannya</a:t>
            </a:r>
          </a:p>
          <a:p>
            <a:pPr lvl="1"/>
            <a:r>
              <a:rPr lang="en-US" smtClean="0"/>
              <a:t>Secara terus menerus memperbaharui dan mengubah budaya dan masyarakat</a:t>
            </a:r>
          </a:p>
          <a:p>
            <a:pPr lvl="1"/>
            <a:r>
              <a:rPr lang="en-US" smtClean="0"/>
              <a:t>Meningkatkan ruang keterbukaan dan kebebasan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media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Tidak adanya sensor, ijin atau pengawasan dari pemerintah akan tercipta publikasi dan diseminasi berita dan pendapat berbagai pihak</a:t>
            </a:r>
          </a:p>
          <a:p>
            <a:r>
              <a:rPr lang="en-US" smtClean="0"/>
              <a:t>Kesetaraan hak dan kesempatan anggota masyarakat untuk meng-akses berbagai saluran yang menyampaikan dan mengungkapkan sesuatu yang diharapkan oleh masyarakat</a:t>
            </a:r>
          </a:p>
          <a:p>
            <a:r>
              <a:rPr lang="en-US" smtClean="0"/>
              <a:t>Kebebasan nyata dari pengawasan dan intervensi pemilik modal atau partai politik, dan kepentingan ekonomi.</a:t>
            </a:r>
          </a:p>
          <a:p>
            <a:r>
              <a:rPr lang="en-US" smtClean="0"/>
              <a:t>Sistem yang kompetitif dengan pembatasan kepelikan silang dan konsentrasi</a:t>
            </a:r>
          </a:p>
          <a:p>
            <a:r>
              <a:rPr lang="en-US" smtClean="0"/>
              <a:t>Kebebasan media untuk mengakses dan memperoleh informasi dari berbagai sumber yang relevan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5816" y="1196752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FREEDOM OF PRINCIPLE</a:t>
            </a:r>
            <a:endParaRPr lang="id-ID" b="1"/>
          </a:p>
        </p:txBody>
      </p:sp>
      <p:sp>
        <p:nvSpPr>
          <p:cNvPr id="5" name="Rounded Rectangle 4"/>
          <p:cNvSpPr/>
          <p:nvPr/>
        </p:nvSpPr>
        <p:spPr>
          <a:xfrm>
            <a:off x="2915816" y="2060848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Structural conditions:</a:t>
            </a:r>
            <a:endParaRPr lang="id-ID" b="1"/>
          </a:p>
        </p:txBody>
      </p:sp>
      <p:sp>
        <p:nvSpPr>
          <p:cNvPr id="6" name="Rounded Rectangle 5"/>
          <p:cNvSpPr/>
          <p:nvPr/>
        </p:nvSpPr>
        <p:spPr>
          <a:xfrm>
            <a:off x="179512" y="2852936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INDEPENDENCE OF CHANNELS</a:t>
            </a:r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2915816" y="2852936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ACCESS TO CHANNELS</a:t>
            </a:r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5580112" y="2852936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DIVERSITY OF CONTENTS</a:t>
            </a:r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2411760" y="3861048"/>
            <a:ext cx="3680792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mtClean="0"/>
              <a:t>Leading to ferformance values of:</a:t>
            </a:r>
            <a:endParaRPr lang="id-ID" b="1"/>
          </a:p>
        </p:txBody>
      </p:sp>
      <p:sp>
        <p:nvSpPr>
          <p:cNvPr id="10" name="Rounded Rectangle 9"/>
          <p:cNvSpPr/>
          <p:nvPr/>
        </p:nvSpPr>
        <p:spPr>
          <a:xfrm>
            <a:off x="539552" y="4725144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RELIABILITY; CRITICAL STANCE; ORIGINALITY</a:t>
            </a:r>
            <a:endParaRPr lang="id-ID"/>
          </a:p>
        </p:txBody>
      </p:sp>
      <p:sp>
        <p:nvSpPr>
          <p:cNvPr id="11" name="Rounded Rectangle 10"/>
          <p:cNvSpPr/>
          <p:nvPr/>
        </p:nvSpPr>
        <p:spPr>
          <a:xfrm>
            <a:off x="5076056" y="4797152"/>
            <a:ext cx="3024336" cy="7920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CHOICE; CHANGE; RELEVANCE</a:t>
            </a:r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395536" y="692696"/>
            <a:ext cx="8064896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Kriteria kebebasan dan performa media</a:t>
            </a:r>
            <a:endParaRPr lang="id-ID" sz="2400" b="1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Kesetaraan Media</a:t>
            </a:r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3131840" y="162880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FF00"/>
                </a:solidFill>
              </a:rPr>
              <a:t>Equality</a:t>
            </a:r>
            <a:endParaRPr lang="id-ID" sz="320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2924944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Access</a:t>
            </a:r>
            <a:endParaRPr lang="id-ID" sz="2800"/>
          </a:p>
        </p:txBody>
      </p:sp>
      <p:sp>
        <p:nvSpPr>
          <p:cNvPr id="6" name="Rounded Rectangle 5"/>
          <p:cNvSpPr/>
          <p:nvPr/>
        </p:nvSpPr>
        <p:spPr>
          <a:xfrm>
            <a:off x="3131840" y="2924944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Diversity</a:t>
            </a:r>
            <a:endParaRPr lang="id-ID" sz="2800"/>
          </a:p>
        </p:txBody>
      </p:sp>
      <p:sp>
        <p:nvSpPr>
          <p:cNvPr id="7" name="Rounded Rectangle 6"/>
          <p:cNvSpPr/>
          <p:nvPr/>
        </p:nvSpPr>
        <p:spPr>
          <a:xfrm>
            <a:off x="5652120" y="2924944"/>
            <a:ext cx="32403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Objectivity</a:t>
            </a:r>
            <a:endParaRPr lang="id-ID" sz="2800"/>
          </a:p>
        </p:txBody>
      </p:sp>
      <p:sp>
        <p:nvSpPr>
          <p:cNvPr id="8" name="Rounded Rectangle 7"/>
          <p:cNvSpPr/>
          <p:nvPr/>
        </p:nvSpPr>
        <p:spPr>
          <a:xfrm>
            <a:off x="683568" y="4581128"/>
            <a:ext cx="9361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Open/Equal</a:t>
            </a:r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1763688" y="4581128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Proportional</a:t>
            </a:r>
            <a:endParaRPr lang="id-ID" sz="1600"/>
          </a:p>
        </p:txBody>
      </p:sp>
      <p:sp>
        <p:nvSpPr>
          <p:cNvPr id="10" name="Rounded Rectangle 9"/>
          <p:cNvSpPr/>
          <p:nvPr/>
        </p:nvSpPr>
        <p:spPr>
          <a:xfrm>
            <a:off x="3131840" y="5301208"/>
            <a:ext cx="10081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Change</a:t>
            </a:r>
            <a:endParaRPr lang="id-ID"/>
          </a:p>
        </p:txBody>
      </p:sp>
      <p:sp>
        <p:nvSpPr>
          <p:cNvPr id="11" name="Rounded Rectangle 10"/>
          <p:cNvSpPr/>
          <p:nvPr/>
        </p:nvSpPr>
        <p:spPr>
          <a:xfrm>
            <a:off x="4427984" y="5301208"/>
            <a:ext cx="9361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Reach</a:t>
            </a:r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5580112" y="4581128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Naturality</a:t>
            </a:r>
            <a:endParaRPr lang="id-ID" sz="1600"/>
          </a:p>
        </p:txBody>
      </p:sp>
      <p:sp>
        <p:nvSpPr>
          <p:cNvPr id="13" name="Rounded Rectangle 12"/>
          <p:cNvSpPr/>
          <p:nvPr/>
        </p:nvSpPr>
        <p:spPr>
          <a:xfrm>
            <a:off x="6948264" y="5445224"/>
            <a:ext cx="9361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Fairness</a:t>
            </a:r>
            <a:endParaRPr lang="id-ID" sz="1600"/>
          </a:p>
        </p:txBody>
      </p:sp>
      <p:sp>
        <p:nvSpPr>
          <p:cNvPr id="14" name="Rounded Rectangle 13"/>
          <p:cNvSpPr/>
          <p:nvPr/>
        </p:nvSpPr>
        <p:spPr>
          <a:xfrm>
            <a:off x="8028384" y="4581128"/>
            <a:ext cx="7920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Truth</a:t>
            </a:r>
            <a:endParaRPr lang="id-ID"/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1763688" y="2348880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6" idx="0"/>
          </p:cNvCxnSpPr>
          <p:nvPr/>
        </p:nvCxnSpPr>
        <p:spPr>
          <a:xfrm>
            <a:off x="4283968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7" idx="0"/>
          </p:cNvCxnSpPr>
          <p:nvPr/>
        </p:nvCxnSpPr>
        <p:spPr>
          <a:xfrm>
            <a:off x="4283968" y="2348880"/>
            <a:ext cx="29883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71600" y="364502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483768" y="364502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91880" y="3645024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004048" y="3645024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12160" y="364502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416316" y="3645024"/>
            <a:ext cx="3600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4" idx="0"/>
          </p:cNvCxnSpPr>
          <p:nvPr/>
        </p:nvCxnSpPr>
        <p:spPr>
          <a:xfrm>
            <a:off x="8388424" y="3645024"/>
            <a:ext cx="360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 Diversity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Keuntungan utama publik dari keragaman media:</a:t>
            </a:r>
          </a:p>
          <a:p>
            <a:pPr lvl="1"/>
            <a:r>
              <a:rPr lang="en-US" smtClean="0"/>
              <a:t>Membuka jalan bagi masyarakat dan budaya untuk berubah khususnya terbukanya akses masyarakat marginal atau tak berdaya untuk  bersuara.</a:t>
            </a:r>
          </a:p>
          <a:p>
            <a:pPr lvl="1"/>
            <a:r>
              <a:rPr lang="en-US" smtClean="0"/>
              <a:t>Sarana untuk mengetahui penyalahgunaan kebebasan seperti pemimpin pasar yang melakukan </a:t>
            </a:r>
            <a:r>
              <a:rPr lang="en-US" i="1" smtClean="0"/>
              <a:t>concentration of ownership.</a:t>
            </a:r>
          </a:p>
          <a:p>
            <a:pPr lvl="1"/>
            <a:r>
              <a:rPr lang="en-US" smtClean="0"/>
              <a:t>Membuat kelompok minoritas mampu memelihara hubungan dangan masyarakat yang lebih besar</a:t>
            </a:r>
          </a:p>
          <a:p>
            <a:pPr lvl="1"/>
            <a:r>
              <a:rPr lang="en-US" smtClean="0"/>
              <a:t>Meminimalkan konflik dengan meningkatkan pemamahan antara kelompok yang berbeda kepentingan.</a:t>
            </a:r>
          </a:p>
          <a:p>
            <a:pPr lvl="1"/>
            <a:r>
              <a:rPr lang="en-US" smtClean="0"/>
              <a:t>Menambah dan memperkaya perbedaan budaya dan kehidupan sosial</a:t>
            </a:r>
          </a:p>
          <a:p>
            <a:pPr lvl="1"/>
            <a:endParaRPr lang="en-US" smtClean="0"/>
          </a:p>
          <a:p>
            <a:pPr lvl="1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smtClean="0"/>
              <a:t>Diversity at the level of structure:</a:t>
            </a:r>
          </a:p>
          <a:p>
            <a:pPr lvl="1"/>
            <a:r>
              <a:rPr lang="en-US" smtClean="0"/>
              <a:t>Different  type, geographical, social structur and ethnic</a:t>
            </a:r>
          </a:p>
          <a:p>
            <a:pPr lvl="1"/>
            <a:r>
              <a:rPr lang="en-US" smtClean="0"/>
              <a:t>Independence </a:t>
            </a:r>
          </a:p>
          <a:p>
            <a:r>
              <a:rPr lang="en-US" smtClean="0"/>
              <a:t>Diversity at the level of performance:</a:t>
            </a:r>
          </a:p>
          <a:p>
            <a:pPr lvl="1"/>
            <a:r>
              <a:rPr lang="en-US" smtClean="0"/>
              <a:t>Media organizations</a:t>
            </a:r>
          </a:p>
          <a:p>
            <a:pPr lvl="1"/>
            <a:r>
              <a:rPr lang="en-US" smtClean="0"/>
              <a:t>Media content</a:t>
            </a:r>
          </a:p>
          <a:p>
            <a:pPr lvl="1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Persyaratan untuk keragaman norma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Strktur dan Isi media harus merefleksikan variasi ekonomi, budaya, dan realitas sosial</a:t>
            </a:r>
          </a:p>
          <a:p>
            <a:r>
              <a:rPr lang="en-US" smtClean="0"/>
              <a:t>Media seharusnya memberikan akses bagi kalangan dan kelompok minoritas agar dapat menjaga kelangsungannya</a:t>
            </a:r>
          </a:p>
          <a:p>
            <a:r>
              <a:rPr lang="en-US" smtClean="0"/>
              <a:t>Media seharusnya melayani dan membuka forum bagi kelompok yang ada dalam masyarakat atau komunitas</a:t>
            </a:r>
          </a:p>
          <a:p>
            <a:r>
              <a:rPr lang="en-US" smtClean="0"/>
              <a:t>Media seharusnya menyediakan pilihan isi media yang bervariasi dan relevan berdasarkan waktu.</a:t>
            </a:r>
          </a:p>
          <a:p>
            <a:pPr>
              <a:buNone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Komas: Halomoan Harahap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</TotalTime>
  <Words>792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Struktur dan Performa Media</vt:lpstr>
      <vt:lpstr>Pengantar</vt:lpstr>
      <vt:lpstr>Kebebasan Media</vt:lpstr>
      <vt:lpstr>Struktur kriteria kebebasan media</vt:lpstr>
      <vt:lpstr>PowerPoint Presentation</vt:lpstr>
      <vt:lpstr>Kesetaraan Media</vt:lpstr>
      <vt:lpstr>Media Diversity</vt:lpstr>
      <vt:lpstr>PowerPoint Presentation</vt:lpstr>
      <vt:lpstr>Persyaratan untuk keragaman norma</vt:lpstr>
      <vt:lpstr>Truth and Information Quality</vt:lpstr>
      <vt:lpstr>PowerPoint Presentation</vt:lpstr>
      <vt:lpstr>Social Order and Solidarity</vt:lpstr>
      <vt:lpstr>PowerPoint Presentation</vt:lpstr>
      <vt:lpstr>Accountability</vt:lpstr>
      <vt:lpstr>PowerPoint Presentation</vt:lpstr>
      <vt:lpstr>Faktor Internal dan Eksternal</vt:lpstr>
      <vt:lpstr>PowerPoint Presentation</vt:lpstr>
      <vt:lpstr>Kerangka Pertanggungjawaban Frame of Accountability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dan Performa Media</dc:title>
  <dc:creator>Halomoan Harahap</dc:creator>
  <cp:lastModifiedBy>Staff</cp:lastModifiedBy>
  <cp:revision>12</cp:revision>
  <dcterms:created xsi:type="dcterms:W3CDTF">2013-08-01T04:22:30Z</dcterms:created>
  <dcterms:modified xsi:type="dcterms:W3CDTF">2018-12-12T00:18:53Z</dcterms:modified>
</cp:coreProperties>
</file>