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1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1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5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8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3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4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8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1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8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1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1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4511-AEBD-412B-9389-985AFDB17E7B}" type="datetimeFigureOut">
              <a:rPr lang="en-US" smtClean="0"/>
              <a:t>27-Jan-18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1AA1-5122-48A7-98A0-E5D705F67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Cognitive Dissonance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 </a:t>
            </a:r>
            <a:r>
              <a:rPr lang="en-US" dirty="0" err="1" smtClean="0"/>
              <a:t>Festinger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ketidaknyamanan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pemikiran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</a:t>
            </a:r>
          </a:p>
          <a:p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ketidaksesuaian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.</a:t>
            </a:r>
          </a:p>
          <a:p>
            <a:r>
              <a:rPr lang="en-US" dirty="0" err="1"/>
              <a:t>Festinger</a:t>
            </a:r>
            <a:r>
              <a:rPr lang="en-US" dirty="0"/>
              <a:t> (1957),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bertolak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penyangkalan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smtClean="0"/>
              <a:t>lain. </a:t>
            </a:r>
          </a:p>
          <a:p>
            <a:pPr lvl="1"/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/>
              <a:t>lesbian</a:t>
            </a:r>
            <a:r>
              <a:rPr lang="en-US" dirty="0" smtClean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 smtClean="0"/>
              <a:t>seksualnya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/>
              <a:t>tahu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orientasinya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Festinger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disonansi</a:t>
            </a:r>
            <a:r>
              <a:rPr lang="en-US" dirty="0" smtClean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1" algn="just" fontAlgn="base"/>
            <a:r>
              <a:rPr lang="en-US" dirty="0" err="1"/>
              <a:t>Inkonsistensi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(Logical inconsistency),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yang </a:t>
            </a:r>
            <a:r>
              <a:rPr lang="en-US" dirty="0" err="1"/>
              <a:t>mengingkari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lain.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bantu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atmosfer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lang="en-US" dirty="0"/>
          </a:p>
          <a:p>
            <a:pPr lvl="1" algn="just" fontAlgn="base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(cultural </a:t>
            </a:r>
            <a:r>
              <a:rPr lang="en-US" dirty="0" smtClean="0"/>
              <a:t>value),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kognisi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di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yang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di </a:t>
            </a:r>
            <a:r>
              <a:rPr lang="en-US" dirty="0" err="1"/>
              <a:t>daerahnya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wajar</a:t>
            </a:r>
            <a:r>
              <a:rPr lang="en-US" dirty="0"/>
              <a:t>, </a:t>
            </a:r>
            <a:r>
              <a:rPr lang="en-US" dirty="0" err="1"/>
              <a:t>disonan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di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.</a:t>
            </a:r>
          </a:p>
          <a:p>
            <a:pPr lvl="1" algn="just" fontAlgn="base"/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(opinion generality),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 smtClean="0"/>
              <a:t>demokrat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dianggap</a:t>
            </a:r>
            <a:r>
              <a:rPr lang="en-US" dirty="0"/>
              <a:t> public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partainya</a:t>
            </a:r>
            <a:r>
              <a:rPr lang="en-US" dirty="0"/>
              <a:t>.</a:t>
            </a:r>
          </a:p>
          <a:p>
            <a:pPr lvl="1" algn="just" fontAlgn="base"/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(past experience),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kognisi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disonan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mendapati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9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Teori</a:t>
            </a:r>
            <a:endParaRPr lang="en-US" dirty="0"/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Festinger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Festinger</a:t>
            </a:r>
            <a:r>
              <a:rPr lang="en-US" dirty="0"/>
              <a:t> </a:t>
            </a:r>
            <a:r>
              <a:rPr lang="en-US" dirty="0" err="1"/>
              <a:t>menjabarkan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(decisions),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Forced </a:t>
            </a:r>
            <a:r>
              <a:rPr lang="en-US" dirty="0">
                <a:solidFill>
                  <a:srgbClr val="FF0000"/>
                </a:solidFill>
              </a:rPr>
              <a:t>Compliance,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Tekanan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Pencarian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informasi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(seeking Information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FF0000"/>
                </a:solidFill>
              </a:rPr>
              <a:t>ukungan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(social support)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Festinger</a:t>
            </a:r>
            <a:r>
              <a:rPr lang="en-US" dirty="0" smtClean="0"/>
              <a:t>,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dihindarkan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err="1"/>
              <a:t>keputusan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Forced </a:t>
            </a:r>
            <a:r>
              <a:rPr lang="en-US" i="1" dirty="0" err="1">
                <a:solidFill>
                  <a:srgbClr val="FF0000"/>
                </a:solidFill>
              </a:rPr>
              <a:t>Complience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(</a:t>
            </a:r>
            <a:r>
              <a:rPr lang="en-US" dirty="0" err="1" smtClean="0"/>
              <a:t>tekanan</a:t>
            </a:r>
            <a:r>
              <a:rPr lang="en-US" dirty="0" smtClean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dipaksakan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yang </a:t>
            </a:r>
            <a:r>
              <a:rPr lang="en-US" dirty="0" err="1"/>
              <a:t>diharuskan</a:t>
            </a:r>
            <a:r>
              <a:rPr lang="en-US" dirty="0"/>
              <a:t> public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Forced Compliance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perokok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)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(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),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(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sembunyi-sembunyi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 (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klub</a:t>
            </a:r>
            <a:r>
              <a:rPr lang="en-US" dirty="0"/>
              <a:t> </a:t>
            </a:r>
            <a:r>
              <a:rPr lang="en-US" dirty="0" err="1"/>
              <a:t>penggemar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).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 fontAlgn="base"/>
            <a:r>
              <a:rPr lang="en-US" dirty="0" err="1">
                <a:solidFill>
                  <a:srgbClr val="FF0000"/>
                </a:solidFill>
              </a:rPr>
              <a:t>Pencarian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(seeking information)</a:t>
            </a:r>
            <a:endParaRPr lang="en-US" dirty="0"/>
          </a:p>
          <a:p>
            <a:pPr lvl="1" fontAlgn="base"/>
            <a:r>
              <a:rPr lang="en-US" dirty="0" err="1"/>
              <a:t>Festinger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berkolerasidengan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disonansi.Disonansi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konsonan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>
                <a:solidFill>
                  <a:srgbClr val="FF0000"/>
                </a:solidFill>
              </a:rPr>
              <a:t>Dukungan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(Social Support )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disonan</a:t>
            </a:r>
            <a:r>
              <a:rPr lang="en-US" dirty="0" smtClean="0"/>
              <a:t>.</a:t>
            </a:r>
          </a:p>
          <a:p>
            <a:pPr lvl="1" fontAlgn="base"/>
            <a:r>
              <a:rPr lang="en-US" dirty="0" err="1" smtClean="0"/>
              <a:t>Sejauhmana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mantan</a:t>
            </a:r>
            <a:r>
              <a:rPr lang="en-US" dirty="0" smtClean="0"/>
              <a:t> </a:t>
            </a:r>
            <a:r>
              <a:rPr lang="en-US" dirty="0" err="1" smtClean="0"/>
              <a:t>napi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HIV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  <a:p>
            <a:pPr lvl="1" fontAlgn="base"/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model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mementigkan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.</a:t>
            </a:r>
          </a:p>
          <a:p>
            <a:pPr lvl="1" fontAlgn="base"/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inkonsistensi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.</a:t>
            </a:r>
          </a:p>
          <a:p>
            <a:pPr lvl="1" fontAlgn="base"/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dampak-dampak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ketidaknyamanan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lvl="1" fontAlgn="base"/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konsonansi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inkonsistensi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mengembalikannya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Tingkat </a:t>
            </a:r>
            <a:r>
              <a:rPr lang="en-US" dirty="0" err="1"/>
              <a:t>Disonansi</a:t>
            </a:r>
            <a:endParaRPr lang="en-US" dirty="0"/>
          </a:p>
          <a:p>
            <a:pPr lvl="1" fontAlgn="base"/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inkonsistensi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:</a:t>
            </a:r>
            <a:endParaRPr lang="en-US" dirty="0"/>
          </a:p>
          <a:p>
            <a:pPr lvl="2" fontAlgn="base"/>
            <a:r>
              <a:rPr lang="en-US" dirty="0" err="1"/>
              <a:t>Kepentingan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.</a:t>
            </a:r>
          </a:p>
          <a:p>
            <a:pPr lvl="2" fontAlgn="base"/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kognisi</a:t>
            </a:r>
            <a:r>
              <a:rPr lang="en-US" dirty="0"/>
              <a:t> </a:t>
            </a:r>
            <a:r>
              <a:rPr lang="en-US" dirty="0" err="1"/>
              <a:t>disonan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kognisi</a:t>
            </a:r>
            <a:r>
              <a:rPr lang="en-US" dirty="0"/>
              <a:t> yang </a:t>
            </a:r>
            <a:r>
              <a:rPr lang="en-US" dirty="0" err="1"/>
              <a:t>konsonan</a:t>
            </a:r>
            <a:r>
              <a:rPr lang="en-US" dirty="0"/>
              <a:t>.</a:t>
            </a:r>
          </a:p>
          <a:p>
            <a:pPr lvl="2" fontAlgn="base"/>
            <a:r>
              <a:rPr lang="en-US" dirty="0" err="1"/>
              <a:t>Rasionalitas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menjustifikasi</a:t>
            </a:r>
            <a:r>
              <a:rPr lang="en-US" dirty="0"/>
              <a:t> </a:t>
            </a:r>
            <a:r>
              <a:rPr lang="en-US" dirty="0" err="1"/>
              <a:t>inkonsistensi</a:t>
            </a:r>
            <a:r>
              <a:rPr lang="en-US" dirty="0"/>
              <a:t>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dikemukan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inkonsistensi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. Makin </a:t>
            </a:r>
            <a:r>
              <a:rPr lang="en-US" dirty="0" err="1"/>
              <a:t>banyaka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yang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rasakan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9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fontAlgn="base"/>
            <a:r>
              <a:rPr lang="en-US" dirty="0" err="1" smtClean="0"/>
              <a:t>Pustaka</a:t>
            </a:r>
            <a:endParaRPr lang="en-US" dirty="0" smtClean="0"/>
          </a:p>
          <a:p>
            <a:pPr lvl="1" fontAlgn="base"/>
            <a:r>
              <a:rPr lang="en-US" sz="1400" dirty="0" smtClean="0"/>
              <a:t>Griffin, M. , The First Look Communication theory, Sage Publication, 2010</a:t>
            </a:r>
          </a:p>
          <a:p>
            <a:pPr lvl="1" fontAlgn="base"/>
            <a:r>
              <a:rPr lang="en-US" sz="1400" dirty="0" err="1" smtClean="0"/>
              <a:t>Severin</a:t>
            </a:r>
            <a:r>
              <a:rPr lang="en-US" sz="1400" dirty="0"/>
              <a:t>, Werner J., </a:t>
            </a:r>
            <a:r>
              <a:rPr lang="en-US" sz="1400" dirty="0" err="1"/>
              <a:t>Teori</a:t>
            </a:r>
            <a:r>
              <a:rPr lang="en-US" sz="1400" dirty="0"/>
              <a:t> </a:t>
            </a:r>
            <a:r>
              <a:rPr lang="en-US" sz="1400" dirty="0" err="1"/>
              <a:t>Komunikasi</a:t>
            </a:r>
            <a:r>
              <a:rPr lang="en-US" sz="1400" dirty="0"/>
              <a:t> “</a:t>
            </a:r>
            <a:r>
              <a:rPr lang="en-US" sz="1400" dirty="0" err="1"/>
              <a:t>Sejarah</a:t>
            </a:r>
            <a:r>
              <a:rPr lang="en-US" sz="1400" dirty="0"/>
              <a:t>, </a:t>
            </a:r>
            <a:r>
              <a:rPr lang="en-US" sz="1400" dirty="0" err="1"/>
              <a:t>Metode</a:t>
            </a:r>
            <a:r>
              <a:rPr lang="en-US" sz="1400" dirty="0"/>
              <a:t> Dan </a:t>
            </a:r>
            <a:r>
              <a:rPr lang="en-US" sz="1400" dirty="0" err="1"/>
              <a:t>Terapan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Media Massa”, </a:t>
            </a:r>
            <a:r>
              <a:rPr lang="en-US" sz="1400" dirty="0" err="1"/>
              <a:t>terj</a:t>
            </a:r>
            <a:r>
              <a:rPr lang="en-US" sz="1400" dirty="0"/>
              <a:t>. </a:t>
            </a:r>
            <a:r>
              <a:rPr lang="en-US" sz="1400" dirty="0" err="1"/>
              <a:t>Sugeng</a:t>
            </a:r>
            <a:r>
              <a:rPr lang="en-US" sz="1400" dirty="0"/>
              <a:t> </a:t>
            </a:r>
            <a:r>
              <a:rPr lang="en-US" sz="1400" dirty="0" err="1"/>
              <a:t>Hariyanto</a:t>
            </a:r>
            <a:r>
              <a:rPr lang="en-US" sz="1400" dirty="0"/>
              <a:t>. 2005.Jakarta : </a:t>
            </a:r>
            <a:r>
              <a:rPr lang="en-US" sz="1400" dirty="0" err="1"/>
              <a:t>Kencana</a:t>
            </a:r>
            <a:r>
              <a:rPr lang="en-US" sz="1400" dirty="0"/>
              <a:t>.</a:t>
            </a:r>
          </a:p>
          <a:p>
            <a:pPr lvl="1" fontAlgn="base"/>
            <a:r>
              <a:rPr lang="en-US" sz="1400" dirty="0" err="1"/>
              <a:t>Sarwono</a:t>
            </a:r>
            <a:r>
              <a:rPr lang="en-US" sz="1400" dirty="0"/>
              <a:t>, </a:t>
            </a:r>
            <a:r>
              <a:rPr lang="en-US" sz="1400" dirty="0" err="1"/>
              <a:t>Sarlito</a:t>
            </a:r>
            <a:r>
              <a:rPr lang="en-US" sz="1400" dirty="0"/>
              <a:t>. </a:t>
            </a:r>
            <a:r>
              <a:rPr lang="en-US" sz="1400" dirty="0" err="1"/>
              <a:t>Psikologi</a:t>
            </a:r>
            <a:r>
              <a:rPr lang="en-US" sz="1400" dirty="0"/>
              <a:t> </a:t>
            </a:r>
            <a:r>
              <a:rPr lang="en-US" sz="1400" dirty="0" err="1"/>
              <a:t>Sosial</a:t>
            </a:r>
            <a:r>
              <a:rPr lang="en-US" sz="1400" dirty="0"/>
              <a:t>. 2009. Jakarta: </a:t>
            </a:r>
            <a:r>
              <a:rPr lang="en-US" sz="1400" dirty="0" err="1"/>
              <a:t>Salemba</a:t>
            </a:r>
            <a:r>
              <a:rPr lang="en-US" sz="1400" dirty="0"/>
              <a:t> </a:t>
            </a:r>
            <a:r>
              <a:rPr lang="en-US" sz="1400" dirty="0" err="1"/>
              <a:t>Himanika</a:t>
            </a:r>
            <a:endParaRPr lang="en-US" sz="1400" dirty="0"/>
          </a:p>
          <a:p>
            <a:pPr lvl="1" fontAlgn="base"/>
            <a:r>
              <a:rPr lang="en-US" sz="1400" dirty="0"/>
              <a:t>West, Richard </a:t>
            </a:r>
            <a:r>
              <a:rPr lang="en-US" sz="1400" dirty="0" err="1"/>
              <a:t>dan</a:t>
            </a:r>
            <a:r>
              <a:rPr lang="en-US" sz="1400" dirty="0"/>
              <a:t> Turner, Lynn H. </a:t>
            </a:r>
            <a:r>
              <a:rPr lang="en-US" sz="1400" dirty="0" err="1"/>
              <a:t>Pengantar</a:t>
            </a:r>
            <a:r>
              <a:rPr lang="en-US" sz="1400" dirty="0"/>
              <a:t> </a:t>
            </a:r>
            <a:r>
              <a:rPr lang="en-US" sz="1400" dirty="0" err="1"/>
              <a:t>Teori</a:t>
            </a:r>
            <a:r>
              <a:rPr lang="en-US" sz="1400" dirty="0"/>
              <a:t> </a:t>
            </a:r>
            <a:r>
              <a:rPr lang="en-US" sz="1400" dirty="0" err="1"/>
              <a:t>Komunikasi</a:t>
            </a:r>
            <a:r>
              <a:rPr lang="en-US" sz="1400" dirty="0"/>
              <a:t>: </a:t>
            </a:r>
            <a:r>
              <a:rPr lang="en-US" sz="1400" dirty="0" err="1"/>
              <a:t>Analisis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Aplikasi.2008. Jakarta: PT. </a:t>
            </a:r>
            <a:r>
              <a:rPr lang="en-US" sz="1400" dirty="0" err="1"/>
              <a:t>Salemba</a:t>
            </a:r>
            <a:r>
              <a:rPr lang="en-US" sz="1400" dirty="0"/>
              <a:t> </a:t>
            </a:r>
            <a:r>
              <a:rPr lang="en-US" sz="1400" dirty="0" err="1"/>
              <a:t>Humanika</a:t>
            </a:r>
            <a:r>
              <a:rPr lang="en-US" sz="1400" dirty="0" smtClean="0"/>
              <a:t>.</a:t>
            </a:r>
          </a:p>
          <a:p>
            <a:pPr marL="457200" lvl="1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774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Cognitive Dissonance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Dissonance</dc:title>
  <dc:creator>Lenovo</dc:creator>
  <cp:lastModifiedBy>BPISTI2008</cp:lastModifiedBy>
  <cp:revision>9</cp:revision>
  <dcterms:created xsi:type="dcterms:W3CDTF">2018-01-26T14:22:26Z</dcterms:created>
  <dcterms:modified xsi:type="dcterms:W3CDTF">2018-01-27T03:59:12Z</dcterms:modified>
</cp:coreProperties>
</file>