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3" r:id="rId1"/>
  </p:sldMasterIdLst>
  <p:sldIdLst>
    <p:sldId id="256" r:id="rId2"/>
    <p:sldId id="257" r:id="rId3"/>
    <p:sldId id="258" r:id="rId4"/>
    <p:sldId id="266" r:id="rId5"/>
    <p:sldId id="259" r:id="rId6"/>
    <p:sldId id="267" r:id="rId7"/>
    <p:sldId id="268" r:id="rId8"/>
    <p:sldId id="260" r:id="rId9"/>
    <p:sldId id="261" r:id="rId10"/>
    <p:sldId id="262" r:id="rId11"/>
    <p:sldId id="263" r:id="rId12"/>
    <p:sldId id="265"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660066"/>
    <a:srgbClr val="CC00FF"/>
    <a:srgbClr val="FFFF66"/>
    <a:srgbClr val="003366"/>
    <a:srgbClr val="800080"/>
    <a:srgbClr val="000099"/>
    <a:srgbClr val="33BD8F"/>
    <a:srgbClr val="FF33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F1A1B0-862D-4909-A7DB-D8ADA062DFCA}" type="datetimeFigureOut">
              <a:rPr lang="en-US" smtClean="0"/>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5120988"/>
      </p:ext>
    </p:extLst>
  </p:cSld>
  <p:clrMapOvr>
    <a:masterClrMapping/>
  </p:clrMapOvr>
  <p:transition spd="slow" advClick="0">
    <p:fad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C235CF-BDA2-4E7E-8BBD-350479985E74}" type="datetimeFigureOut">
              <a:rPr lang="en-US" smtClean="0"/>
              <a:pPr/>
              <a:t>3/21/2018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15449570"/>
      </p:ext>
    </p:extLst>
  </p:cSld>
  <p:clrMapOvr>
    <a:masterClrMapping/>
  </p:clrMapOvr>
  <p:transition spd="slow" advClick="0">
    <p:fade/>
    <p:sndAc>
      <p:stSnd>
        <p:snd r:embed="rId1" name="chimes.wav"/>
      </p:stSnd>
    </p:sndAc>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C235CF-BDA2-4E7E-8BBD-350479985E74}"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16963719"/>
      </p:ext>
    </p:extLst>
  </p:cSld>
  <p:clrMapOvr>
    <a:masterClrMapping/>
  </p:clrMapOvr>
  <p:transition spd="slow" advClick="0">
    <p:fade/>
    <p:sndAc>
      <p:stSnd>
        <p:snd r:embed="rId1" name="chimes.wav"/>
      </p:stSnd>
    </p:sndAc>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C235CF-BDA2-4E7E-8BBD-350479985E74}"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53438984"/>
      </p:ext>
    </p:extLst>
  </p:cSld>
  <p:clrMapOvr>
    <a:masterClrMapping/>
  </p:clrMapOvr>
  <p:transition spd="slow" advClick="0">
    <p:fade/>
    <p:sndAc>
      <p:stSnd>
        <p:snd r:embed="rId1" name="chimes.wav"/>
      </p:stSnd>
    </p:sndAc>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C235CF-BDA2-4E7E-8BBD-350479985E74}"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68059346"/>
      </p:ext>
    </p:extLst>
  </p:cSld>
  <p:clrMapOvr>
    <a:masterClrMapping/>
  </p:clrMapOvr>
  <p:transition spd="slow" advClick="0">
    <p:fade/>
    <p:sndAc>
      <p:stSnd>
        <p:snd r:embed="rId1" name="chimes.wav"/>
      </p:stSnd>
    </p:sndAc>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C235CF-BDA2-4E7E-8BBD-350479985E74}" type="datetimeFigureOut">
              <a:rPr lang="en-US" smtClean="0"/>
              <a:pPr/>
              <a:t>3/21/2018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11895045"/>
      </p:ext>
    </p:extLst>
  </p:cSld>
  <p:clrMapOvr>
    <a:masterClrMapping/>
  </p:clrMapOvr>
  <p:transition spd="slow" advClick="0">
    <p:fade/>
    <p:sndAc>
      <p:stSnd>
        <p:snd r:embed="rId1" name="chimes.wav"/>
      </p:stSnd>
    </p:sndAc>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C235CF-BDA2-4E7E-8BBD-350479985E74}" type="datetimeFigureOut">
              <a:rPr lang="en-US" smtClean="0"/>
              <a:pPr/>
              <a:t>3/21/2018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5346157"/>
      </p:ext>
    </p:extLst>
  </p:cSld>
  <p:clrMapOvr>
    <a:masterClrMapping/>
  </p:clrMapOvr>
  <p:transition spd="slow" advClick="0">
    <p:fade/>
    <p:sndAc>
      <p:stSnd>
        <p:snd r:embed="rId1" name="chimes.wav"/>
      </p:stSnd>
    </p:sndAc>
  </p:transition>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56144-9CB7-4E3A-B87E-A382F9BE05EF}" type="datetimeFigureOut">
              <a:rPr lang="en-US" smtClean="0"/>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3645264"/>
      </p:ext>
    </p:extLst>
  </p:cSld>
  <p:clrMapOvr>
    <a:masterClrMapping/>
  </p:clrMapOvr>
  <p:transition spd="slow" advClick="0">
    <p:fade/>
    <p:sndAc>
      <p:stSnd>
        <p:snd r:embed="rId1" name="chimes.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43D55F-46AB-4791-9172-4FA8DD3A6A9C}" type="datetimeFigureOut">
              <a:rPr lang="en-US" smtClean="0"/>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0490333"/>
      </p:ext>
    </p:extLst>
  </p:cSld>
  <p:clrMapOvr>
    <a:masterClrMapping/>
  </p:clrMapOvr>
  <p:transition spd="slow" advClick="0">
    <p:fad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8026881-8A08-449C-8D73-E5F201F814C1}" type="datetimeFigureOut">
              <a:rPr lang="en-US" smtClean="0"/>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60817284"/>
      </p:ext>
    </p:extLst>
  </p:cSld>
  <p:clrMapOvr>
    <a:masterClrMapping/>
  </p:clrMapOvr>
  <p:transition spd="slow" advClick="0">
    <p:fad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B5A5E-0C07-4E93-A112-D37B4D166B30}" type="datetimeFigureOut">
              <a:rPr lang="en-US" smtClean="0"/>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4293292"/>
      </p:ext>
    </p:extLst>
  </p:cSld>
  <p:clrMapOvr>
    <a:masterClrMapping/>
  </p:clrMapOvr>
  <p:transition spd="slow" advClick="0">
    <p:fad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1F71C5-DC57-4358-A1EA-30C08AF6E3C5}" type="datetimeFigureOut">
              <a:rPr lang="en-US" smtClean="0"/>
              <a:t>3/21/2018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16645558"/>
      </p:ext>
    </p:extLst>
  </p:cSld>
  <p:clrMapOvr>
    <a:masterClrMapping/>
  </p:clrMapOvr>
  <p:transition spd="slow" advClick="0">
    <p:fad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571DBA-DE60-4731-B773-47AAA185C143}" type="datetimeFigureOut">
              <a:rPr lang="en-US" smtClean="0"/>
              <a:t>3/21/2018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4782787"/>
      </p:ext>
    </p:extLst>
  </p:cSld>
  <p:clrMapOvr>
    <a:masterClrMapping/>
  </p:clrMapOvr>
  <p:transition spd="slow" advClick="0">
    <p:fad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F170639-886C-4FCF-9EAB-ABB5DA3F3F4A}" type="datetimeFigureOut">
              <a:rPr lang="en-US" smtClean="0"/>
              <a:t>3/21/2018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18446156"/>
      </p:ext>
    </p:extLst>
  </p:cSld>
  <p:clrMapOvr>
    <a:masterClrMapping/>
  </p:clrMapOvr>
  <p:transition spd="slow" advClick="0">
    <p:fad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4C4A628-C83B-4C66-83F4-1711CE3738FD}" type="datetimeFigureOut">
              <a:rPr lang="en-US" smtClean="0"/>
              <a:t>3/21/2018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03925265"/>
      </p:ext>
    </p:extLst>
  </p:cSld>
  <p:clrMapOvr>
    <a:masterClrMapping/>
  </p:clrMapOvr>
  <p:transition spd="slow" advClick="0">
    <p:fad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88C1D73-9400-43CA-A37F-F9B7D00DE14C}" type="datetimeFigureOut">
              <a:rPr lang="en-US" smtClean="0"/>
              <a:t>3/21/2018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58304882"/>
      </p:ext>
    </p:extLst>
  </p:cSld>
  <p:clrMapOvr>
    <a:masterClrMapping/>
  </p:clrMapOvr>
  <p:transition spd="slow" advClick="0">
    <p:fad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B7711-B905-4633-B4D7-6F3A49A2E7D9}" type="datetimeFigureOut">
              <a:rPr lang="en-US" smtClean="0"/>
              <a:t>3/21/2018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8714358"/>
      </p:ext>
    </p:extLst>
  </p:cSld>
  <p:clrMapOvr>
    <a:masterClrMapping/>
  </p:clrMapOvr>
  <p:transition spd="slow" advClick="0">
    <p:fad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9C235CF-BDA2-4E7E-8BBD-350479985E74}" type="datetimeFigureOut">
              <a:rPr lang="en-US" smtClean="0"/>
              <a:pPr/>
              <a:t>3/21/2018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4554392"/>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Lst>
  <p:transition spd="slow" advClick="0">
    <p:fade/>
    <p:sndAc>
      <p:stSnd>
        <p:snd r:embed="rId19" name="chimes.wav"/>
      </p:stSnd>
    </p:sndAc>
  </p:transition>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olres.multiply.com/journal/item/9"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7060" y="785846"/>
            <a:ext cx="9418320" cy="4041648"/>
          </a:xfrm>
        </p:spPr>
        <p:txBody>
          <a:bodyPr>
            <a:normAutofit/>
          </a:bodyPr>
          <a:lstStyle/>
          <a:p>
            <a:r>
              <a:rPr lang="id-ID" sz="6000" b="1" dirty="0" smtClean="0">
                <a:effectLst>
                  <a:outerShdw blurRad="38100" dist="38100" dir="2700000" algn="tl">
                    <a:srgbClr val="000000">
                      <a:alpha val="43137"/>
                    </a:srgbClr>
                  </a:outerShdw>
                </a:effectLst>
                <a:latin typeface="Castellar" panose="020A0402060406010301" pitchFamily="18" charset="0"/>
              </a:rPr>
              <a:t>PARADIGMA ILMU DAN KARAKTERISTIKNYA</a:t>
            </a:r>
            <a:endParaRPr lang="id-ID" sz="6000" b="1" dirty="0">
              <a:effectLst>
                <a:outerShdw blurRad="38100" dist="38100" dir="2700000" algn="tl">
                  <a:srgbClr val="000000">
                    <a:alpha val="43137"/>
                  </a:srgbClr>
                </a:outerShdw>
              </a:effectLst>
              <a:latin typeface="Castellar" panose="020A0402060406010301" pitchFamily="18" charset="0"/>
            </a:endParaRPr>
          </a:p>
        </p:txBody>
      </p:sp>
      <p:sp>
        <p:nvSpPr>
          <p:cNvPr id="3" name="Subtitle 2"/>
          <p:cNvSpPr>
            <a:spLocks noGrp="1"/>
          </p:cNvSpPr>
          <p:nvPr>
            <p:ph type="subTitle" idx="1"/>
          </p:nvPr>
        </p:nvSpPr>
        <p:spPr>
          <a:xfrm>
            <a:off x="632012" y="5069540"/>
            <a:ext cx="10048180" cy="1422699"/>
          </a:xfrm>
        </p:spPr>
        <p:txBody>
          <a:bodyPr>
            <a:noAutofit/>
          </a:bodyPr>
          <a:lstStyle/>
          <a:p>
            <a:endParaRPr lang="id-ID" sz="1800" dirty="0">
              <a:latin typeface="Gabriola" panose="04040605051002020D02" pitchFamily="82" charset="0"/>
            </a:endParaRPr>
          </a:p>
          <a:p>
            <a:endParaRPr lang="id-ID" sz="1800" dirty="0" smtClean="0">
              <a:latin typeface="Gabriola" panose="04040605051002020D02" pitchFamily="82" charset="0"/>
            </a:endParaRPr>
          </a:p>
          <a:p>
            <a:r>
              <a:rPr lang="id-ID" sz="1800" dirty="0" smtClean="0">
                <a:solidFill>
                  <a:schemeClr val="tx1"/>
                </a:solidFill>
                <a:latin typeface="Gabriola" panose="04040605051002020D02" pitchFamily="82" charset="0"/>
              </a:rPr>
              <a:t>CREATED BY : Dr. UMMANAH. S.Sos.M,Si</a:t>
            </a:r>
          </a:p>
          <a:p>
            <a:r>
              <a:rPr lang="id-ID" sz="1800" dirty="0" smtClean="0">
                <a:solidFill>
                  <a:schemeClr val="tx1"/>
                </a:solidFill>
                <a:latin typeface="Gabriola" panose="04040605051002020D02" pitchFamily="82" charset="0"/>
              </a:rPr>
              <a:t>UNIVERSITAS ESA UNGGUL</a:t>
            </a:r>
          </a:p>
        </p:txBody>
      </p:sp>
    </p:spTree>
    <p:extLst>
      <p:ext uri="{BB962C8B-B14F-4D97-AF65-F5344CB8AC3E}">
        <p14:creationId xmlns:p14="http://schemas.microsoft.com/office/powerpoint/2010/main" val="547026176"/>
      </p:ext>
    </p:extLst>
  </p:cSld>
  <p:clrMapOvr>
    <a:masterClrMapping/>
  </p:clrMapOvr>
  <p:transition spd="slow" advClick="0">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760"/>
            <a:ext cx="10954512" cy="790687"/>
          </a:xfrm>
        </p:spPr>
        <p:txBody>
          <a:bodyPr/>
          <a:lstStyle/>
          <a:p>
            <a:r>
              <a:rPr lang="id-ID" dirty="0" smtClean="0"/>
              <a:t>b. Model Penelitian Kualitatif</a:t>
            </a:r>
            <a:endParaRPr lang="id-ID" dirty="0"/>
          </a:p>
        </p:txBody>
      </p:sp>
      <p:sp>
        <p:nvSpPr>
          <p:cNvPr id="3" name="Content Placeholder 2"/>
          <p:cNvSpPr>
            <a:spLocks noGrp="1"/>
          </p:cNvSpPr>
          <p:nvPr>
            <p:ph idx="1"/>
          </p:nvPr>
        </p:nvSpPr>
        <p:spPr>
          <a:xfrm>
            <a:off x="0" y="1452282"/>
            <a:ext cx="11308976" cy="4351337"/>
          </a:xfrm>
        </p:spPr>
        <p:txBody>
          <a:bodyPr>
            <a:normAutofit/>
          </a:bodyPr>
          <a:lstStyle/>
          <a:p>
            <a:pPr marL="342900" indent="-342900">
              <a:buFont typeface="+mj-lt"/>
              <a:buAutoNum type="arabicPeriod"/>
            </a:pPr>
            <a:r>
              <a:rPr lang="id-ID" sz="3200" dirty="0" smtClean="0"/>
              <a:t>Penentuan Tema Penelitian</a:t>
            </a:r>
          </a:p>
          <a:p>
            <a:pPr marL="342900" indent="-342900">
              <a:buFont typeface="+mj-lt"/>
              <a:buAutoNum type="arabicPeriod"/>
            </a:pPr>
            <a:r>
              <a:rPr lang="id-ID" sz="3200" dirty="0" smtClean="0"/>
              <a:t>Penentuan fokus Penelitian</a:t>
            </a:r>
          </a:p>
          <a:p>
            <a:pPr marL="342900" indent="-342900">
              <a:buFont typeface="+mj-lt"/>
              <a:buAutoNum type="arabicPeriod"/>
            </a:pPr>
            <a:r>
              <a:rPr lang="id-ID" sz="3200" dirty="0" smtClean="0"/>
              <a:t>Pelacakan Informasi Tentang Penelitian Terdahulu</a:t>
            </a:r>
          </a:p>
          <a:p>
            <a:pPr marL="342900" indent="-342900">
              <a:buFont typeface="+mj-lt"/>
              <a:buAutoNum type="arabicPeriod"/>
            </a:pPr>
            <a:r>
              <a:rPr lang="id-ID" sz="3200" dirty="0" smtClean="0"/>
              <a:t>Pengambilan Data dan Reduksi Data</a:t>
            </a:r>
          </a:p>
          <a:p>
            <a:pPr marL="342900" indent="-342900">
              <a:buFont typeface="+mj-lt"/>
              <a:buAutoNum type="arabicPeriod"/>
            </a:pPr>
            <a:r>
              <a:rPr lang="id-ID" sz="3200" dirty="0" smtClean="0"/>
              <a:t>Penarikan simpulan Sesuai Konteks Penelitian</a:t>
            </a:r>
            <a:endParaRPr lang="id-ID" sz="3200" dirty="0"/>
          </a:p>
        </p:txBody>
      </p:sp>
    </p:spTree>
    <p:extLst>
      <p:ext uri="{BB962C8B-B14F-4D97-AF65-F5344CB8AC3E}">
        <p14:creationId xmlns:p14="http://schemas.microsoft.com/office/powerpoint/2010/main" val="1694234167"/>
      </p:ext>
    </p:extLst>
  </p:cSld>
  <p:clrMapOvr>
    <a:masterClrMapping/>
  </p:clrMapOvr>
  <mc:AlternateContent xmlns:mc="http://schemas.openxmlformats.org/markup-compatibility/2006" xmlns:p14="http://schemas.microsoft.com/office/powerpoint/2010/main">
    <mc:Choice Requires="p14">
      <p:transition spd="slow" p14:dur="4000" advClick="0">
        <p14:vortex dir="r"/>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1366"/>
            <a:ext cx="10797988" cy="6696634"/>
          </a:xfrm>
        </p:spPr>
        <p:txBody>
          <a:bodyPr>
            <a:normAutofit/>
          </a:bodyPr>
          <a:lstStyle/>
          <a:p>
            <a:pPr marL="342900" indent="-342900" algn="just">
              <a:buClr>
                <a:schemeClr val="tx1"/>
              </a:buClr>
              <a:buFont typeface="+mj-lt"/>
              <a:buAutoNum type="arabicPeriod" startAt="2"/>
            </a:pPr>
            <a:r>
              <a:rPr lang="id-ID" sz="3200" dirty="0"/>
              <a:t>Logis; Langkah-langkah penelitian yang sistematis itu urutannya harus logis pada setiap tahap </a:t>
            </a:r>
            <a:r>
              <a:rPr lang="id-ID" sz="3200" dirty="0" smtClean="0"/>
              <a:t>sehingga </a:t>
            </a:r>
            <a:r>
              <a:rPr lang="id-ID" sz="3200" dirty="0"/>
              <a:t>validitas </a:t>
            </a:r>
            <a:r>
              <a:rPr lang="id-ID" sz="3200" dirty="0" smtClean="0"/>
              <a:t>internal secara relatif dapat terpenuhi.</a:t>
            </a:r>
          </a:p>
          <a:p>
            <a:pPr marL="342900" indent="-342900" algn="just">
              <a:buClr>
                <a:schemeClr val="tx1"/>
              </a:buClr>
              <a:buFont typeface="+mj-lt"/>
              <a:buAutoNum type="arabicPeriod" startAt="2"/>
            </a:pPr>
            <a:r>
              <a:rPr lang="id-ID" sz="3200" dirty="0" smtClean="0"/>
              <a:t>Empiris Rasional; Penelitian harus berkenaan dengan realita/dunia nyata yang dapat terindra oleh pancaindra manusia.</a:t>
            </a:r>
          </a:p>
          <a:p>
            <a:pPr marL="342900" indent="-342900" algn="just">
              <a:buClr>
                <a:schemeClr val="tx1"/>
              </a:buClr>
              <a:buFont typeface="+mj-lt"/>
              <a:buAutoNum type="arabicPeriod" startAt="2"/>
            </a:pPr>
            <a:r>
              <a:rPr lang="id-ID" sz="3200" dirty="0" smtClean="0"/>
              <a:t>Bersifat Reduktif; merupakan bagian dari usaha untuk menerjemahkan realita menjadi pernyataan yang bersifat konseptual, sehingga dapat digunakan untuk memahami kejadian satu dengan yang lainnya.</a:t>
            </a:r>
          </a:p>
          <a:p>
            <a:pPr marL="342900" indent="-342900" algn="just">
              <a:buClr>
                <a:schemeClr val="tx1"/>
              </a:buClr>
              <a:buFont typeface="+mj-lt"/>
              <a:buAutoNum type="arabicPeriod" startAt="2"/>
            </a:pPr>
            <a:endParaRPr lang="id-ID" sz="3200" dirty="0" smtClean="0"/>
          </a:p>
        </p:txBody>
      </p:sp>
    </p:spTree>
    <p:extLst>
      <p:ext uri="{BB962C8B-B14F-4D97-AF65-F5344CB8AC3E}">
        <p14:creationId xmlns:p14="http://schemas.microsoft.com/office/powerpoint/2010/main" val="3172533389"/>
      </p:ext>
    </p:extLst>
  </p:cSld>
  <p:clrMapOvr>
    <a:masterClrMapping/>
  </p:clrMapOvr>
  <mc:AlternateContent xmlns:mc="http://schemas.openxmlformats.org/markup-compatibility/2006" xmlns:p14="http://schemas.microsoft.com/office/powerpoint/2010/main">
    <mc:Choice Requires="p14">
      <p:transition spd="slow" p14:dur="2000" advClick="0">
        <p14:prism isContent="1"/>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811" y="161365"/>
            <a:ext cx="11093823" cy="6481482"/>
          </a:xfrm>
        </p:spPr>
        <p:txBody>
          <a:bodyPr>
            <a:noAutofit/>
          </a:bodyPr>
          <a:lstStyle/>
          <a:p>
            <a:pPr marL="342900" indent="-342900" algn="just">
              <a:buClr>
                <a:schemeClr val="tx1"/>
              </a:buClr>
              <a:buFont typeface="+mj-lt"/>
              <a:buAutoNum type="arabicPeriod" startAt="5"/>
            </a:pPr>
            <a:r>
              <a:rPr lang="id-ID" sz="3200" dirty="0"/>
              <a:t>Bersifat </a:t>
            </a:r>
            <a:r>
              <a:rPr lang="id-ID" sz="3200" i="1" dirty="0"/>
              <a:t>reflicable</a:t>
            </a:r>
            <a:r>
              <a:rPr lang="id-ID" sz="3200" dirty="0"/>
              <a:t>; Penelitian harus dapat diulangi oleh orang lain atau peneliti lain sebagai upaya untuk mengecek </a:t>
            </a:r>
            <a:r>
              <a:rPr lang="id-ID" sz="3200" dirty="0" smtClean="0"/>
              <a:t>kebenarannya.</a:t>
            </a:r>
          </a:p>
          <a:p>
            <a:pPr marL="342900" indent="-342900" algn="just">
              <a:buClr>
                <a:schemeClr val="tx1"/>
              </a:buClr>
              <a:buFont typeface="+mj-lt"/>
              <a:buAutoNum type="arabicPeriod" startAt="5"/>
            </a:pPr>
            <a:r>
              <a:rPr lang="id-ID" sz="3200" smtClean="0"/>
              <a:t>Bersifat </a:t>
            </a:r>
            <a:r>
              <a:rPr lang="id-ID" sz="3200" i="1" smtClean="0"/>
              <a:t>Transmitable</a:t>
            </a:r>
            <a:r>
              <a:rPr lang="id-ID" sz="3200" dirty="0"/>
              <a:t>; Penelitian harus mampu memecahkan masalah-masalah sehingga berguna bagi berbagai pihak yang </a:t>
            </a:r>
            <a:r>
              <a:rPr lang="id-ID" sz="3200" dirty="0" smtClean="0"/>
              <a:t>memerlukannya.</a:t>
            </a:r>
          </a:p>
          <a:p>
            <a:pPr marL="342900" indent="-342900" algn="just">
              <a:buClr>
                <a:schemeClr val="tx1"/>
              </a:buClr>
              <a:buFont typeface="+mj-lt"/>
              <a:buAutoNum type="arabicPeriod" startAt="5"/>
            </a:pPr>
            <a:r>
              <a:rPr lang="id-ID" sz="3200" dirty="0" smtClean="0"/>
              <a:t>Berencana </a:t>
            </a:r>
            <a:r>
              <a:rPr lang="id-ID" sz="3200" dirty="0"/>
              <a:t>dan sesuai dengan Konsep Ilmiah; artinya penelitian dilaksanakan, karena adanya unsur kesengajaan dan sebelumnya sudah dipikirkan langkah-langkah pelaksanaannya</a:t>
            </a:r>
            <a:r>
              <a:rPr lang="id-ID" sz="3200" dirty="0" smtClean="0"/>
              <a:t>.</a:t>
            </a:r>
            <a:endParaRPr lang="id-ID" sz="3200" dirty="0"/>
          </a:p>
        </p:txBody>
      </p:sp>
    </p:spTree>
    <p:extLst>
      <p:ext uri="{BB962C8B-B14F-4D97-AF65-F5344CB8AC3E}">
        <p14:creationId xmlns:p14="http://schemas.microsoft.com/office/powerpoint/2010/main" val="2824945376"/>
      </p:ext>
    </p:extLst>
  </p:cSld>
  <p:clrMapOvr>
    <a:masterClrMapping/>
  </p:clrMapOvr>
  <mc:AlternateContent xmlns:mc="http://schemas.openxmlformats.org/markup-compatibility/2006" xmlns:p14="http://schemas.microsoft.com/office/powerpoint/2010/main">
    <mc:Choice Requires="p14">
      <p:transition spd="slow" p14:dur="3000" advClick="0">
        <p14:shred/>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508" y="231290"/>
            <a:ext cx="9692640" cy="884816"/>
          </a:xfrm>
        </p:spPr>
        <p:txBody>
          <a:bodyPr/>
          <a:lstStyle/>
          <a:p>
            <a:pPr algn="ctr"/>
            <a:r>
              <a:rPr lang="id-ID" dirty="0" smtClean="0"/>
              <a:t>DAFTAR PUSTAKA</a:t>
            </a:r>
            <a:endParaRPr lang="id-ID" dirty="0"/>
          </a:p>
        </p:txBody>
      </p:sp>
      <p:sp>
        <p:nvSpPr>
          <p:cNvPr id="3" name="Content Placeholder 2"/>
          <p:cNvSpPr>
            <a:spLocks noGrp="1"/>
          </p:cNvSpPr>
          <p:nvPr>
            <p:ph idx="1"/>
          </p:nvPr>
        </p:nvSpPr>
        <p:spPr>
          <a:xfrm>
            <a:off x="0" y="1344706"/>
            <a:ext cx="11282082" cy="4351337"/>
          </a:xfrm>
        </p:spPr>
        <p:txBody>
          <a:bodyPr>
            <a:noAutofit/>
          </a:bodyPr>
          <a:lstStyle/>
          <a:p>
            <a:r>
              <a:rPr lang="id-ID" sz="3200" dirty="0"/>
              <a:t>Ali Muhidin, Sambas. dkk.2010. </a:t>
            </a:r>
            <a:r>
              <a:rPr lang="id-ID" sz="3200" i="1" dirty="0"/>
              <a:t>Desain Penelitian Kuantitatif</a:t>
            </a:r>
            <a:r>
              <a:rPr lang="id-ID" sz="3200" dirty="0"/>
              <a:t>.. Bandung: Penerbit Karya Adhika Utama. </a:t>
            </a:r>
          </a:p>
          <a:p>
            <a:r>
              <a:rPr lang="id-ID" sz="3200" u="sng" dirty="0">
                <a:hlinkClick r:id="rId3"/>
              </a:rPr>
              <a:t>http://polres.multiply.com/journal/item/9</a:t>
            </a:r>
            <a:r>
              <a:rPr lang="id-ID" sz="3200" dirty="0">
                <a:hlinkClick r:id="rId3"/>
              </a:rPr>
              <a:t>.</a:t>
            </a:r>
            <a:r>
              <a:rPr lang="id-ID" sz="3200" dirty="0"/>
              <a:t> (DARI: PUSAT PENELITIAN IAIN SUMATRA UTARA MEDAN) diakses 27 Agustus 2011 </a:t>
            </a:r>
          </a:p>
          <a:p>
            <a:r>
              <a:rPr lang="id-ID" sz="3200" dirty="0"/>
              <a:t>Irwan Prasetya. 1999. </a:t>
            </a:r>
            <a:r>
              <a:rPr lang="id-ID" sz="3200" i="1" dirty="0"/>
              <a:t>Logika dan Prosedur Penelitian.</a:t>
            </a:r>
            <a:r>
              <a:rPr lang="id-ID" sz="3200" dirty="0"/>
              <a:t> Jakarta:STIA-LAN</a:t>
            </a:r>
            <a:r>
              <a:rPr lang="id-ID" sz="3200" i="1" dirty="0"/>
              <a:t> </a:t>
            </a:r>
            <a:endParaRPr lang="id-ID" sz="3200" i="1" dirty="0" smtClean="0"/>
          </a:p>
          <a:p>
            <a:r>
              <a:rPr lang="id-ID" sz="3200" dirty="0" smtClean="0"/>
              <a:t>Idrus Muhammad.2009</a:t>
            </a:r>
            <a:r>
              <a:rPr lang="id-ID" sz="3200" i="1" dirty="0" smtClean="0"/>
              <a:t>. Metode Penelitian Ilmu Sosial</a:t>
            </a:r>
            <a:r>
              <a:rPr lang="id-ID" sz="3200" dirty="0" smtClean="0"/>
              <a:t>.Yogyakarta: Penerbit Erlangga.</a:t>
            </a:r>
            <a:endParaRPr lang="id-ID" sz="3200" dirty="0"/>
          </a:p>
          <a:p>
            <a:pPr marL="0" indent="0">
              <a:buNone/>
            </a:pPr>
            <a:endParaRPr lang="id-ID" sz="3200" dirty="0"/>
          </a:p>
          <a:p>
            <a:endParaRPr lang="id-ID" sz="3200" dirty="0"/>
          </a:p>
        </p:txBody>
      </p:sp>
    </p:spTree>
    <p:extLst>
      <p:ext uri="{BB962C8B-B14F-4D97-AF65-F5344CB8AC3E}">
        <p14:creationId xmlns:p14="http://schemas.microsoft.com/office/powerpoint/2010/main" val="2260870846"/>
      </p:ext>
    </p:extLst>
  </p:cSld>
  <p:clrMapOvr>
    <a:masterClrMapping/>
  </p:clrMapOvr>
  <mc:AlternateContent xmlns:mc="http://schemas.openxmlformats.org/markup-compatibility/2006" xmlns:p14="http://schemas.microsoft.com/office/powerpoint/2010/main">
    <mc:Choice Requires="p14">
      <p:transition spd="slow" p14:dur="1500" advClick="0">
        <p14:window dir="vert"/>
        <p:sndAc>
          <p:stSnd>
            <p:snd r:embed="rId2" name="chimes.wav"/>
          </p:stSnd>
        </p:sndAc>
      </p:transition>
    </mc:Choice>
    <mc:Fallback xmlns="">
      <p:transition spd="slow" advClick="0">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06" y="0"/>
            <a:ext cx="10551100" cy="900953"/>
          </a:xfrm>
        </p:spPr>
        <p:txBody>
          <a:bodyPr>
            <a:normAutofit/>
          </a:bodyPr>
          <a:lstStyle/>
          <a:p>
            <a:r>
              <a:rPr lang="id-ID" sz="3200" dirty="0" smtClean="0"/>
              <a:t>A. DEFINISI KONSEP PARADIGMA</a:t>
            </a:r>
            <a:endParaRPr lang="id-ID" sz="3200" dirty="0"/>
          </a:p>
        </p:txBody>
      </p:sp>
      <p:sp>
        <p:nvSpPr>
          <p:cNvPr id="3" name="Content Placeholder 2"/>
          <p:cNvSpPr>
            <a:spLocks noGrp="1"/>
          </p:cNvSpPr>
          <p:nvPr>
            <p:ph idx="1"/>
          </p:nvPr>
        </p:nvSpPr>
        <p:spPr>
          <a:xfrm>
            <a:off x="201706" y="1244879"/>
            <a:ext cx="10811435" cy="4921625"/>
          </a:xfrm>
        </p:spPr>
        <p:txBody>
          <a:bodyPr>
            <a:normAutofit/>
          </a:bodyPr>
          <a:lstStyle/>
          <a:p>
            <a:pPr algn="just"/>
            <a:r>
              <a:rPr lang="id-ID" sz="2400" dirty="0" smtClean="0"/>
              <a:t>Paradigma </a:t>
            </a:r>
            <a:r>
              <a:rPr lang="id-ID" sz="2400" dirty="0"/>
              <a:t>adalah cara pandang atau melihat sesuatu yang hidup dalam diri seseorang dan mempengaruhi orang tersebut dalam memandang realitas sekitarnya. </a:t>
            </a:r>
            <a:endParaRPr lang="id-ID" sz="2400" dirty="0" smtClean="0"/>
          </a:p>
          <a:p>
            <a:pPr algn="just"/>
            <a:r>
              <a:rPr lang="id-ID" sz="2400" dirty="0" smtClean="0"/>
              <a:t>Paradigma </a:t>
            </a:r>
            <a:r>
              <a:rPr lang="id-ID" sz="2400" dirty="0"/>
              <a:t>penelitian merupakan kerangka berpikir yang menjelaskan bagaimana cara pandang peneliti terhadap fakta kehidupan sosial dan perlakuan peneliti terhadap ilmu atau teori yang dikonstruksi sebagai suatu pandangan yang mendasar dari suatu disiplin ilmu tentang apa yang menjadi pokok persoalan yang semestinya dipelajari. </a:t>
            </a:r>
            <a:endParaRPr lang="id-ID" sz="2400" dirty="0" smtClean="0"/>
          </a:p>
          <a:p>
            <a:pPr algn="just"/>
            <a:r>
              <a:rPr lang="id-ID" sz="2400" dirty="0" smtClean="0"/>
              <a:t>Paradigma </a:t>
            </a:r>
            <a:r>
              <a:rPr lang="id-ID" sz="2400" dirty="0"/>
              <a:t>penelitian juga menjelaskan bagaimana peneliti memahami suatu masalah, serta kriteria pengujian sebagai landasan untuk menjawab masalah penelitian (Guba &amp; Lincoln, 1988: 89-115). </a:t>
            </a:r>
          </a:p>
          <a:p>
            <a:pPr algn="just"/>
            <a:endParaRPr lang="id-ID" sz="2400" dirty="0"/>
          </a:p>
        </p:txBody>
      </p:sp>
    </p:spTree>
    <p:extLst>
      <p:ext uri="{BB962C8B-B14F-4D97-AF65-F5344CB8AC3E}">
        <p14:creationId xmlns:p14="http://schemas.microsoft.com/office/powerpoint/2010/main" val="3477530776"/>
      </p:ext>
    </p:extLst>
  </p:cSld>
  <p:clrMapOvr>
    <a:masterClrMapping/>
  </p:clrMapOvr>
  <p:transition spd="slow" advClick="0">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iterate type="wd">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iterate type="wd">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iterate type="wd">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5152"/>
            <a:ext cx="11228294" cy="6414247"/>
          </a:xfrm>
        </p:spPr>
        <p:txBody>
          <a:bodyPr>
            <a:noAutofit/>
          </a:bodyPr>
          <a:lstStyle/>
          <a:p>
            <a:pPr marL="0" indent="0" algn="just">
              <a:buNone/>
            </a:pPr>
            <a:endParaRPr lang="id-ID" sz="3200" dirty="0" smtClean="0"/>
          </a:p>
          <a:p>
            <a:pPr marL="0" indent="0" algn="just">
              <a:buNone/>
            </a:pPr>
            <a:r>
              <a:rPr lang="id-ID" sz="3200" dirty="0" smtClean="0"/>
              <a:t>Ada 2 paradigma penelitian yaitu:</a:t>
            </a:r>
          </a:p>
          <a:p>
            <a:pPr marL="342900" indent="-342900" algn="just">
              <a:buFont typeface="+mj-lt"/>
              <a:buAutoNum type="arabicPeriod"/>
            </a:pPr>
            <a:r>
              <a:rPr lang="id-ID" sz="3200" dirty="0" smtClean="0"/>
              <a:t>Logika-Positivistik (August comte 1798-1857), yang menggunakan metode-metode kuantitatif dan eksperimental untuk menguji generalisasi hipotesis-deduktif</a:t>
            </a:r>
          </a:p>
          <a:p>
            <a:pPr marL="342900" indent="-342900" algn="just">
              <a:buFont typeface="+mj-lt"/>
              <a:buAutoNum type="arabicPeriod"/>
            </a:pPr>
            <a:r>
              <a:rPr lang="id-ID" sz="3200" dirty="0" smtClean="0"/>
              <a:t>Penelitian fenomenologis/ post-positivistik (Edmund Husserll 1859-1926), yang menggunakan pendekatan kualitatitif dan naturalistik secara induktif dan holistik, memahami pengalaman manusia pada konteks yang khusus (Idrus, 2002)</a:t>
            </a:r>
            <a:endParaRPr lang="id-ID" sz="3200" dirty="0"/>
          </a:p>
          <a:p>
            <a:pPr marL="0" indent="0" algn="just" fontAlgn="base">
              <a:buNone/>
            </a:pPr>
            <a:r>
              <a:rPr lang="id-ID" sz="3200" dirty="0" smtClean="0"/>
              <a:t> </a:t>
            </a:r>
            <a:endParaRPr lang="id-ID" sz="3200" dirty="0"/>
          </a:p>
        </p:txBody>
      </p:sp>
    </p:spTree>
    <p:extLst>
      <p:ext uri="{BB962C8B-B14F-4D97-AF65-F5344CB8AC3E}">
        <p14:creationId xmlns:p14="http://schemas.microsoft.com/office/powerpoint/2010/main" val="695970256"/>
      </p:ext>
    </p:extLst>
  </p:cSld>
  <p:clrMapOvr>
    <a:masterClrMapping/>
  </p:clrMapOvr>
  <mc:AlternateContent xmlns:mc="http://schemas.openxmlformats.org/markup-compatibility/2006" xmlns:p14="http://schemas.microsoft.com/office/powerpoint/2010/main">
    <mc:Choice Requires="p14">
      <p:transition spd="slow" p14:dur="1750" advClick="0">
        <p:dissolve/>
        <p:sndAc>
          <p:stSnd>
            <p:snd r:embed="rId2" name="chimes.wav"/>
          </p:stSnd>
        </p:sndAc>
      </p:transition>
    </mc:Choice>
    <mc:Fallback xmlns="">
      <p:transition spd="slow" advClick="0">
        <p:dissolv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anim calcmode="lin" valueType="num">
                                      <p:cBhvr>
                                        <p:cTn id="23"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ln>
            <a:noFill/>
          </a:ln>
          <a:scene3d>
            <a:camera prst="orthographicFront"/>
            <a:lightRig rig="threePt" dir="t"/>
          </a:scene3d>
          <a:sp3d>
            <a:bevelT w="101600" prst="riblet"/>
          </a:sp3d>
        </p:spPr>
        <p:txBody>
          <a:bodyPr/>
          <a:lstStyle/>
          <a:p>
            <a:endParaRPr lang="id-ID" dirty="0"/>
          </a:p>
        </p:txBody>
      </p:sp>
      <p:sp>
        <p:nvSpPr>
          <p:cNvPr id="6" name="Rounded Rectangle 5"/>
          <p:cNvSpPr/>
          <p:nvPr/>
        </p:nvSpPr>
        <p:spPr>
          <a:xfrm>
            <a:off x="429795" y="2178310"/>
            <a:ext cx="2998694" cy="2259330"/>
          </a:xfrm>
          <a:prstGeom prst="roundRect">
            <a:avLst/>
          </a:prstGeom>
          <a:gradFill>
            <a:gsLst>
              <a:gs pos="0">
                <a:schemeClr val="accent1">
                  <a:lumMod val="5000"/>
                  <a:lumOff val="95000"/>
                </a:schemeClr>
              </a:gs>
              <a:gs pos="44000">
                <a:schemeClr val="accent5">
                  <a:lumMod val="75000"/>
                </a:schemeClr>
              </a:gs>
              <a:gs pos="75000">
                <a:schemeClr val="accent5">
                  <a:lumMod val="7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 </a:t>
            </a:r>
            <a:r>
              <a:rPr lang="id-ID" sz="2000" b="1" dirty="0"/>
              <a:t>Norman K. Denzin </a:t>
            </a:r>
            <a:r>
              <a:rPr lang="id-ID" sz="2000" dirty="0" smtClean="0"/>
              <a:t>membagi paradigma menjadi tiga elemen </a:t>
            </a:r>
            <a:endParaRPr lang="id-ID" dirty="0"/>
          </a:p>
        </p:txBody>
      </p:sp>
      <p:cxnSp>
        <p:nvCxnSpPr>
          <p:cNvPr id="8" name="Elbow Connector 7"/>
          <p:cNvCxnSpPr/>
          <p:nvPr/>
        </p:nvCxnSpPr>
        <p:spPr>
          <a:xfrm flipV="1">
            <a:off x="3294743" y="1510568"/>
            <a:ext cx="2130874" cy="667742"/>
          </a:xfrm>
          <a:prstGeom prst="bentConnector3">
            <a:avLst/>
          </a:prstGeom>
          <a:ln w="88900">
            <a:solidFill>
              <a:schemeClr val="tx1"/>
            </a:solidFill>
            <a:tailEnd type="triangle"/>
          </a:ln>
          <a:scene3d>
            <a:camera prst="orthographicFront"/>
            <a:lightRig rig="threePt" dir="t"/>
          </a:scene3d>
          <a:sp3d prstMaterial="plastic">
            <a:bevelT w="279400" h="120650" prst="coolSlant"/>
          </a:sp3d>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588000" y="837456"/>
            <a:ext cx="3701144" cy="1398270"/>
          </a:xfrm>
          <a:prstGeom prst="rect">
            <a:avLst/>
          </a:prstGeom>
          <a:gradFill>
            <a:gsLst>
              <a:gs pos="0">
                <a:schemeClr val="accent1">
                  <a:lumMod val="5000"/>
                  <a:lumOff val="95000"/>
                </a:schemeClr>
              </a:gs>
              <a:gs pos="44000">
                <a:schemeClr val="accent5">
                  <a:lumMod val="75000"/>
                </a:schemeClr>
              </a:gs>
              <a:gs pos="75000">
                <a:schemeClr val="accent5">
                  <a:lumMod val="7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t>E</a:t>
            </a:r>
            <a:r>
              <a:rPr lang="id-ID" sz="3600" dirty="0" smtClean="0"/>
              <a:t>pistemologi</a:t>
            </a:r>
            <a:endParaRPr lang="id-ID" sz="3600" dirty="0"/>
          </a:p>
        </p:txBody>
      </p:sp>
      <p:cxnSp>
        <p:nvCxnSpPr>
          <p:cNvPr id="12" name="Straight Arrow Connector 11"/>
          <p:cNvCxnSpPr/>
          <p:nvPr/>
        </p:nvCxnSpPr>
        <p:spPr>
          <a:xfrm flipV="1">
            <a:off x="3509680" y="3326537"/>
            <a:ext cx="1915938" cy="14514"/>
          </a:xfrm>
          <a:prstGeom prst="straightConnector1">
            <a:avLst/>
          </a:prstGeom>
          <a:ln w="88900">
            <a:solidFill>
              <a:schemeClr val="tx1"/>
            </a:solidFill>
            <a:tailEnd type="triangle"/>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588000" y="2646934"/>
            <a:ext cx="3701144" cy="1322082"/>
          </a:xfrm>
          <a:prstGeom prst="rect">
            <a:avLst/>
          </a:prstGeom>
          <a:gradFill>
            <a:gsLst>
              <a:gs pos="0">
                <a:schemeClr val="accent1">
                  <a:lumMod val="5000"/>
                  <a:lumOff val="95000"/>
                </a:schemeClr>
              </a:gs>
              <a:gs pos="44000">
                <a:schemeClr val="accent5">
                  <a:lumMod val="75000"/>
                </a:schemeClr>
              </a:gs>
              <a:gs pos="75000">
                <a:schemeClr val="accent5">
                  <a:lumMod val="7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t>Ontologi</a:t>
            </a:r>
            <a:endParaRPr lang="id-ID" sz="3600" dirty="0"/>
          </a:p>
        </p:txBody>
      </p:sp>
      <p:sp>
        <p:nvSpPr>
          <p:cNvPr id="16" name="Rectangle 15"/>
          <p:cNvSpPr/>
          <p:nvPr/>
        </p:nvSpPr>
        <p:spPr>
          <a:xfrm>
            <a:off x="5588000" y="4437640"/>
            <a:ext cx="3701144" cy="1310017"/>
          </a:xfrm>
          <a:prstGeom prst="rect">
            <a:avLst/>
          </a:prstGeom>
          <a:gradFill>
            <a:gsLst>
              <a:gs pos="0">
                <a:schemeClr val="accent1">
                  <a:lumMod val="5000"/>
                  <a:lumOff val="95000"/>
                </a:schemeClr>
              </a:gs>
              <a:gs pos="44000">
                <a:schemeClr val="accent5">
                  <a:lumMod val="75000"/>
                </a:schemeClr>
              </a:gs>
              <a:gs pos="75000">
                <a:schemeClr val="accent5">
                  <a:lumMod val="7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t>Metodologi</a:t>
            </a:r>
            <a:endParaRPr lang="id-ID" sz="3600" dirty="0"/>
          </a:p>
        </p:txBody>
      </p:sp>
      <p:cxnSp>
        <p:nvCxnSpPr>
          <p:cNvPr id="18" name="Elbow Connector 17"/>
          <p:cNvCxnSpPr/>
          <p:nvPr/>
        </p:nvCxnSpPr>
        <p:spPr>
          <a:xfrm>
            <a:off x="3294743" y="4437640"/>
            <a:ext cx="2130874" cy="798146"/>
          </a:xfrm>
          <a:prstGeom prst="bentConnector3">
            <a:avLst/>
          </a:prstGeom>
          <a:ln w="88900">
            <a:solidFill>
              <a:schemeClr val="tx1"/>
            </a:solidFill>
            <a:tailEnd type="triangle"/>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454575"/>
      </p:ext>
    </p:extLst>
  </p:cSld>
  <p:clrMapOvr>
    <a:masterClrMapping/>
  </p:clrMapOvr>
  <p:transition spd="slow" advClick="0">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par>
                                <p:cTn id="33" presetID="6" presetClass="entr" presetSubtype="16"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ircle(in)">
                                      <p:cBhvr>
                                        <p:cTn id="35" dur="2000"/>
                                        <p:tgtEl>
                                          <p:spTgt spid="10"/>
                                        </p:tgtEl>
                                      </p:cBhvr>
                                    </p:animEffect>
                                  </p:childTnLst>
                                </p:cTn>
                              </p:par>
                              <p:par>
                                <p:cTn id="36" presetID="5" presetClass="entr" presetSubtype="10" fill="hold" nodeType="with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checkerboard(across)">
                                      <p:cBhvr>
                                        <p:cTn id="38" dur="500"/>
                                        <p:tgtEl>
                                          <p:spTgt spid="10">
                                            <p:txEl>
                                              <p:pRg st="0" end="0"/>
                                            </p:txEl>
                                          </p:spTgt>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circle(in)">
                                      <p:cBhvr>
                                        <p:cTn id="41" dur="2000"/>
                                        <p:tgtEl>
                                          <p:spTgt spid="15"/>
                                        </p:tgtEl>
                                      </p:cBhvr>
                                    </p:animEffect>
                                  </p:childTnLst>
                                </p:cTn>
                              </p:par>
                              <p:par>
                                <p:cTn id="42" presetID="21" presetClass="entr" presetSubtype="1" fill="hold" nodeType="withEffect">
                                  <p:stCondLst>
                                    <p:cond delay="0"/>
                                  </p:stCondLst>
                                  <p:childTnLst>
                                    <p:set>
                                      <p:cBhvr>
                                        <p:cTn id="43" dur="1" fill="hold">
                                          <p:stCondLst>
                                            <p:cond delay="0"/>
                                          </p:stCondLst>
                                        </p:cTn>
                                        <p:tgtEl>
                                          <p:spTgt spid="15">
                                            <p:txEl>
                                              <p:pRg st="0" end="0"/>
                                            </p:txEl>
                                          </p:spTgt>
                                        </p:tgtEl>
                                        <p:attrNameLst>
                                          <p:attrName>style.visibility</p:attrName>
                                        </p:attrNameLst>
                                      </p:cBhvr>
                                      <p:to>
                                        <p:strVal val="visible"/>
                                      </p:to>
                                    </p:set>
                                    <p:animEffect transition="in" filter="wheel(1)">
                                      <p:cBhvr>
                                        <p:cTn id="44" dur="2000"/>
                                        <p:tgtEl>
                                          <p:spTgt spid="15">
                                            <p:txEl>
                                              <p:pRg st="0" end="0"/>
                                            </p:txEl>
                                          </p:spTgt>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circle(in)">
                                      <p:cBhvr>
                                        <p:cTn id="47" dur="2000"/>
                                        <p:tgtEl>
                                          <p:spTgt spid="16"/>
                                        </p:tgtEl>
                                      </p:cBhvr>
                                    </p:animEffect>
                                  </p:childTnLst>
                                </p:cTn>
                              </p:par>
                              <p:par>
                                <p:cTn id="48" presetID="21" presetClass="entr" presetSubtype="1" fill="hold" nodeType="withEffect">
                                  <p:stCondLst>
                                    <p:cond delay="0"/>
                                  </p:stCondLst>
                                  <p:childTnLst>
                                    <p:set>
                                      <p:cBhvr>
                                        <p:cTn id="49" dur="1" fill="hold">
                                          <p:stCondLst>
                                            <p:cond delay="0"/>
                                          </p:stCondLst>
                                        </p:cTn>
                                        <p:tgtEl>
                                          <p:spTgt spid="16">
                                            <p:txEl>
                                              <p:pRg st="0" end="0"/>
                                            </p:txEl>
                                          </p:spTgt>
                                        </p:tgtEl>
                                        <p:attrNameLst>
                                          <p:attrName>style.visibility</p:attrName>
                                        </p:attrNameLst>
                                      </p:cBhvr>
                                      <p:to>
                                        <p:strVal val="visible"/>
                                      </p:to>
                                    </p:set>
                                    <p:animEffect transition="in" filter="wheel(1)">
                                      <p:cBhvr>
                                        <p:cTn id="50" dur="20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4128"/>
            <a:ext cx="12192001" cy="6763871"/>
          </a:xfrm>
        </p:spPr>
        <p:txBody>
          <a:bodyPr>
            <a:noAutofit/>
          </a:bodyPr>
          <a:lstStyle/>
          <a:p>
            <a:pPr algn="just" fontAlgn="base"/>
            <a:r>
              <a:rPr lang="id-ID" sz="4000" dirty="0"/>
              <a:t> Epistemologi mempertanyakan tentang bagimana cara </a:t>
            </a:r>
            <a:r>
              <a:rPr lang="id-ID" sz="4000" dirty="0" smtClean="0"/>
              <a:t>	kita </a:t>
            </a:r>
            <a:r>
              <a:rPr lang="id-ID" sz="4000" dirty="0"/>
              <a:t>mengetahui sesuatu, dan apa hubungan antara </a:t>
            </a:r>
            <a:r>
              <a:rPr lang="id-ID" sz="4000" dirty="0" smtClean="0"/>
              <a:t>	peneliti </a:t>
            </a:r>
            <a:r>
              <a:rPr lang="id-ID" sz="4000" dirty="0"/>
              <a:t>dengan pengetahuan. </a:t>
            </a:r>
            <a:endParaRPr lang="id-ID" sz="4000" dirty="0" smtClean="0"/>
          </a:p>
          <a:p>
            <a:pPr lvl="0" algn="just" fontAlgn="base"/>
            <a:r>
              <a:rPr lang="id-ID" sz="4000" dirty="0" smtClean="0"/>
              <a:t>Ontologi </a:t>
            </a:r>
            <a:r>
              <a:rPr lang="id-ID" sz="4000" dirty="0"/>
              <a:t>berkaitan dengan pertanyaan dasar tentang hakikat realitas. </a:t>
            </a:r>
            <a:endParaRPr lang="id-ID" sz="4000" dirty="0" smtClean="0"/>
          </a:p>
          <a:p>
            <a:pPr lvl="0" algn="just" fontAlgn="base"/>
            <a:r>
              <a:rPr lang="id-ID" sz="4000" dirty="0" smtClean="0"/>
              <a:t>Metodologi </a:t>
            </a:r>
            <a:r>
              <a:rPr lang="id-ID" sz="4000" dirty="0" smtClean="0"/>
              <a:t>memfokuskan </a:t>
            </a:r>
            <a:r>
              <a:rPr lang="id-ID" sz="4000" dirty="0"/>
              <a:t>pada bagaimana cara kita memperoleh pengetahuan </a:t>
            </a:r>
          </a:p>
        </p:txBody>
      </p:sp>
    </p:spTree>
    <p:extLst>
      <p:ext uri="{BB962C8B-B14F-4D97-AF65-F5344CB8AC3E}">
        <p14:creationId xmlns:p14="http://schemas.microsoft.com/office/powerpoint/2010/main" val="1929299998"/>
      </p:ext>
    </p:extLst>
  </p:cSld>
  <p:clrMapOvr>
    <a:masterClrMapping/>
  </p:clrMapOvr>
  <p:transition spd="slow" advClick="0">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edge">
                                      <p:cBhvr>
                                        <p:cTn id="7" dur="2000"/>
                                        <p:tgtEl>
                                          <p:spTgt spid="3">
                                            <p:txEl>
                                              <p:pRg st="1" end="1"/>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edge">
                                      <p:cBhvr>
                                        <p:cTn id="10" dur="2000"/>
                                        <p:tgtEl>
                                          <p:spTgt spid="3">
                                            <p:txEl>
                                              <p:pRg st="0" end="0"/>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edg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049853" cy="6248399"/>
          </a:xfrm>
        </p:spPr>
        <p:txBody>
          <a:bodyPr>
            <a:normAutofit/>
          </a:bodyPr>
          <a:lstStyle/>
          <a:p>
            <a:pPr algn="just"/>
            <a:r>
              <a:rPr lang="id-ID" sz="3600" dirty="0"/>
              <a:t>Dari definisi dan muatan paradigma ini, Zamroni mengungkapkan tentang posisi paradigma sebagai alat bantu bagi ilmuwan untuk merumuskan berbagai hal yang berkaitan dengan; (1) apa yang harus dipelajari; (2) persoalan-persoalan apa yang harus dijawab; (3) bagaimana metode untuk menjawabnya; dan (4) aturan-aturan apa yang harus diikuti dalam menginterpretasikan informasi yang diperoleh. </a:t>
            </a:r>
          </a:p>
          <a:p>
            <a:pPr algn="just">
              <a:buFont typeface="+mj-lt"/>
              <a:buAutoNum type="arabicPeriod"/>
            </a:pPr>
            <a:endParaRPr lang="id-ID" sz="3600" dirty="0"/>
          </a:p>
          <a:p>
            <a:pPr algn="just"/>
            <a:endParaRPr lang="id-ID" sz="3600" dirty="0"/>
          </a:p>
          <a:p>
            <a:endParaRPr lang="id-ID" sz="3600" dirty="0"/>
          </a:p>
        </p:txBody>
      </p:sp>
    </p:spTree>
    <p:extLst>
      <p:ext uri="{BB962C8B-B14F-4D97-AF65-F5344CB8AC3E}">
        <p14:creationId xmlns:p14="http://schemas.microsoft.com/office/powerpoint/2010/main" val="3314789455"/>
      </p:ext>
    </p:extLst>
  </p:cSld>
  <p:clrMapOvr>
    <a:masterClrMapping/>
  </p:clrMapOvr>
  <p:transition spd="slow" advClick="0">
    <p:fad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61365" y="541205"/>
            <a:ext cx="12192000" cy="5533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74" tIns="45720" rIns="91440" bIns="6982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id-ID" altLang="id-ID" sz="3200" b="1"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Paradigma Kuantitatif, </a:t>
            </a:r>
            <a:r>
              <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juga dikenal dengan; </a:t>
            </a:r>
            <a:endParaRPr kumimoji="0" lang="id-ID" altLang="id-ID" sz="3200" b="1"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endParaRPr>
          </a:p>
          <a:p>
            <a:pPr marL="971550" lvl="1" indent="-514350" defTabSz="914400">
              <a:buFont typeface="+mj-lt"/>
              <a:buAutoNum type="alphaLcPeriod"/>
            </a:pPr>
            <a:r>
              <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paradigma tradisional, positivis, eksperimental, empiris </a:t>
            </a:r>
            <a:endPar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ndParaRPr>
          </a:p>
          <a:p>
            <a:pPr marL="971550" lvl="1" indent="-514350" defTabSz="914400">
              <a:buFont typeface="+mj-lt"/>
              <a:buAutoNum type="alphaLcPeriod"/>
            </a:pPr>
            <a:r>
              <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menekankan pada pengujian teori-teori melalui pengukuran variabel penelitian  dengan angka dan melakukan analisis data </a:t>
            </a:r>
          </a:p>
          <a:p>
            <a:pPr marL="0" marR="0" lvl="0" indent="0" algn="l" defTabSz="914400" rtl="0" eaLnBrk="0" fontAlgn="base" latinLnBrk="0" hangingPunct="0">
              <a:lnSpc>
                <a:spcPct val="100000"/>
              </a:lnSpc>
              <a:spcBef>
                <a:spcPct val="0"/>
              </a:spcBef>
              <a:spcAft>
                <a:spcPct val="0"/>
              </a:spcAft>
              <a:buClrTx/>
              <a:buSzTx/>
              <a:tabLst/>
            </a:pPr>
            <a:r>
              <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	dengan prosedur statistik. </a:t>
            </a:r>
            <a:endPar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id-ID" sz="3200" b="1"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Paradigma</a:t>
            </a:r>
            <a:r>
              <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 </a:t>
            </a:r>
            <a:r>
              <a:rPr kumimoji="0" lang="id-ID" altLang="id-ID" sz="3200" b="1"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Kualitatif,</a:t>
            </a:r>
            <a:r>
              <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 juga dikenal dengan; 	</a:t>
            </a:r>
            <a:endPar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ndParaRPr>
          </a:p>
          <a:p>
            <a:pPr marL="971550" lvl="1" indent="-514350" defTabSz="914400">
              <a:buFont typeface="+mj-lt"/>
              <a:buAutoNum type="alphaLcPeriod"/>
            </a:pPr>
            <a:r>
              <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pendekatan konstruktifis, naturalistis (interpretatif), atau perspektif postmodern. </a:t>
            </a:r>
            <a:endPar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ndParaRPr>
          </a:p>
          <a:p>
            <a:pPr marL="971550" lvl="1" indent="-514350" defTabSz="914400">
              <a:buFont typeface="+mj-lt"/>
              <a:buAutoNum type="alphaLcPeriod"/>
            </a:pPr>
            <a:r>
              <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a typeface="Times New Roman" panose="02020603050405020304" pitchFamily="18" charset="0"/>
              </a:rPr>
              <a:t>menekankan pada pemahaman mengenai masalah-masalah dalam kehidupan sosial berdasarkan kondisi realitas </a:t>
            </a:r>
            <a:endParaRPr kumimoji="0" lang="id-ID" altLang="id-ID" sz="3200" b="0" i="0" u="none" strike="noStrike" cap="none" normalizeH="0" baseline="0" dirty="0" smtClean="0">
              <a:ln>
                <a:noFill/>
              </a:ln>
              <a:solidFill>
                <a:schemeClr val="accent4">
                  <a:lumMod val="20000"/>
                  <a:lumOff val="80000"/>
                </a:schemeClr>
              </a:solidFill>
              <a:effectLst/>
              <a:latin typeface="Arial" panose="020B0604020202020204" pitchFamily="34" charset="0"/>
            </a:endParaRPr>
          </a:p>
        </p:txBody>
      </p:sp>
    </p:spTree>
    <p:extLst>
      <p:ext uri="{BB962C8B-B14F-4D97-AF65-F5344CB8AC3E}">
        <p14:creationId xmlns:p14="http://schemas.microsoft.com/office/powerpoint/2010/main" val="461629523"/>
      </p:ext>
    </p:extLst>
  </p:cSld>
  <p:clrMapOvr>
    <a:masterClrMapping/>
  </p:clrMapOvr>
  <p:transition spd="slow" advClick="0">
    <p:fad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25" y="164054"/>
            <a:ext cx="11190104" cy="1325562"/>
          </a:xfrm>
        </p:spPr>
        <p:txBody>
          <a:bodyPr/>
          <a:lstStyle/>
          <a:p>
            <a:r>
              <a:rPr lang="id-ID" b="1" dirty="0" smtClean="0"/>
              <a:t>B. Karakteristik</a:t>
            </a:r>
            <a:r>
              <a:rPr lang="id-ID" dirty="0" smtClean="0"/>
              <a:t> </a:t>
            </a:r>
            <a:r>
              <a:rPr lang="id-ID" b="1" dirty="0"/>
              <a:t>Penelitian</a:t>
            </a:r>
            <a:r>
              <a:rPr lang="id-ID" dirty="0"/>
              <a:t> </a:t>
            </a:r>
            <a:r>
              <a:rPr lang="id-ID" b="1" dirty="0"/>
              <a:t/>
            </a:r>
            <a:br>
              <a:rPr lang="id-ID" b="1" dirty="0"/>
            </a:br>
            <a:endParaRPr lang="id-ID" dirty="0"/>
          </a:p>
        </p:txBody>
      </p:sp>
      <p:sp>
        <p:nvSpPr>
          <p:cNvPr id="3" name="Content Placeholder 2"/>
          <p:cNvSpPr>
            <a:spLocks noGrp="1"/>
          </p:cNvSpPr>
          <p:nvPr>
            <p:ph idx="1"/>
          </p:nvPr>
        </p:nvSpPr>
        <p:spPr>
          <a:xfrm>
            <a:off x="0" y="900953"/>
            <a:ext cx="11295529" cy="5957047"/>
          </a:xfrm>
        </p:spPr>
        <p:txBody>
          <a:bodyPr>
            <a:normAutofit/>
          </a:bodyPr>
          <a:lstStyle/>
          <a:p>
            <a:pPr marL="0" indent="0" algn="just">
              <a:buNone/>
            </a:pPr>
            <a:r>
              <a:rPr lang="id-ID" sz="2800" dirty="0" smtClean="0"/>
              <a:t>Penelitian </a:t>
            </a:r>
            <a:r>
              <a:rPr lang="id-ID" sz="2800" dirty="0"/>
              <a:t>adalah suatu </a:t>
            </a:r>
            <a:r>
              <a:rPr lang="id-ID" sz="2800" i="1" dirty="0"/>
              <a:t>proses </a:t>
            </a:r>
            <a:r>
              <a:rPr lang="id-ID" sz="2800" dirty="0"/>
              <a:t>untuk mencapai (secara sistematis dan didukung oleh data) jawaban terhadap suatu pertanyaan, penyelesaian terhadap permasalahan, atau pemahaman yang dalam terhadap suatu fenomena. Proses tersebut, yang sering disebut sebagai </a:t>
            </a:r>
            <a:r>
              <a:rPr lang="id-ID" sz="2800" i="1" dirty="0"/>
              <a:t>metodologi penelitian, </a:t>
            </a:r>
            <a:r>
              <a:rPr lang="id-ID" sz="2800" dirty="0"/>
              <a:t>mempunyai </a:t>
            </a:r>
            <a:r>
              <a:rPr lang="id-ID" sz="2800" dirty="0" smtClean="0"/>
              <a:t>tujuh </a:t>
            </a:r>
            <a:r>
              <a:rPr lang="id-ID" sz="2800" dirty="0"/>
              <a:t>macam karakteristik</a:t>
            </a:r>
            <a:r>
              <a:rPr lang="id-ID" sz="2800" dirty="0" smtClean="0"/>
              <a:t>:</a:t>
            </a:r>
          </a:p>
          <a:p>
            <a:pPr marL="457200" indent="-457200" algn="just">
              <a:buFont typeface="+mj-lt"/>
              <a:buAutoNum type="arabicPeriod"/>
            </a:pPr>
            <a:r>
              <a:rPr lang="id-ID" sz="2800" dirty="0" smtClean="0"/>
              <a:t>Sistematis; penelitian merupakan proses yang terstruktur sehingga diperlukan langkah-langkah dan aturan tertentu untuk melaksanakannya.</a:t>
            </a:r>
          </a:p>
          <a:p>
            <a:pPr marL="0" indent="0" algn="just">
              <a:buNone/>
            </a:pPr>
            <a:r>
              <a:rPr lang="id-ID" sz="2800" dirty="0" smtClean="0"/>
              <a:t>	Langkah-langkah penelitian pada model penelitian 	kuantitatif dan model penelitian kualitataif adalah sebagai 	berikut;</a:t>
            </a:r>
            <a:endParaRPr lang="id-ID" sz="2800" dirty="0"/>
          </a:p>
          <a:p>
            <a:pPr marL="0" indent="0" algn="just">
              <a:buNone/>
            </a:pPr>
            <a:endParaRPr lang="id-ID" sz="2800" dirty="0"/>
          </a:p>
        </p:txBody>
      </p:sp>
    </p:spTree>
    <p:extLst>
      <p:ext uri="{BB962C8B-B14F-4D97-AF65-F5344CB8AC3E}">
        <p14:creationId xmlns:p14="http://schemas.microsoft.com/office/powerpoint/2010/main" val="2970903817"/>
      </p:ext>
    </p:extLst>
  </p:cSld>
  <p:clrMapOvr>
    <a:masterClrMapping/>
  </p:clrMapOvr>
  <p:transition spd="slow" advClick="0">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par>
                                <p:cTn id="57" presetID="26" presetClass="entr" presetSubtype="0" fill="hold"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animEffect transition="in" filter="wipe(down)">
                                      <p:cBhvr>
                                        <p:cTn id="59" dur="580">
                                          <p:stCondLst>
                                            <p:cond delay="0"/>
                                          </p:stCondLst>
                                        </p:cTn>
                                        <p:tgtEl>
                                          <p:spTgt spid="3">
                                            <p:txEl>
                                              <p:pRg st="2" end="2"/>
                                            </p:txEl>
                                          </p:spTgt>
                                        </p:tgtEl>
                                      </p:cBhvr>
                                    </p:animEffect>
                                    <p:anim calcmode="lin" valueType="num">
                                      <p:cBhvr>
                                        <p:cTn id="6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2" end="2"/>
                                            </p:txEl>
                                          </p:spTgt>
                                        </p:tgtEl>
                                      </p:cBhvr>
                                      <p:to x="100000" y="60000"/>
                                    </p:animScale>
                                    <p:animScale>
                                      <p:cBhvr>
                                        <p:cTn id="66" dur="166" decel="50000">
                                          <p:stCondLst>
                                            <p:cond delay="676"/>
                                          </p:stCondLst>
                                        </p:cTn>
                                        <p:tgtEl>
                                          <p:spTgt spid="3">
                                            <p:txEl>
                                              <p:pRg st="2" end="2"/>
                                            </p:txEl>
                                          </p:spTgt>
                                        </p:tgtEl>
                                      </p:cBhvr>
                                      <p:to x="100000" y="100000"/>
                                    </p:animScale>
                                    <p:animScale>
                                      <p:cBhvr>
                                        <p:cTn id="67" dur="26">
                                          <p:stCondLst>
                                            <p:cond delay="1312"/>
                                          </p:stCondLst>
                                        </p:cTn>
                                        <p:tgtEl>
                                          <p:spTgt spid="3">
                                            <p:txEl>
                                              <p:pRg st="2" end="2"/>
                                            </p:txEl>
                                          </p:spTgt>
                                        </p:tgtEl>
                                      </p:cBhvr>
                                      <p:to x="100000" y="80000"/>
                                    </p:animScale>
                                    <p:animScale>
                                      <p:cBhvr>
                                        <p:cTn id="68" dur="166" decel="50000">
                                          <p:stCondLst>
                                            <p:cond delay="1338"/>
                                          </p:stCondLst>
                                        </p:cTn>
                                        <p:tgtEl>
                                          <p:spTgt spid="3">
                                            <p:txEl>
                                              <p:pRg st="2" end="2"/>
                                            </p:txEl>
                                          </p:spTgt>
                                        </p:tgtEl>
                                      </p:cBhvr>
                                      <p:to x="100000" y="100000"/>
                                    </p:animScale>
                                    <p:animScale>
                                      <p:cBhvr>
                                        <p:cTn id="69" dur="26">
                                          <p:stCondLst>
                                            <p:cond delay="1642"/>
                                          </p:stCondLst>
                                        </p:cTn>
                                        <p:tgtEl>
                                          <p:spTgt spid="3">
                                            <p:txEl>
                                              <p:pRg st="2" end="2"/>
                                            </p:txEl>
                                          </p:spTgt>
                                        </p:tgtEl>
                                      </p:cBhvr>
                                      <p:to x="100000" y="90000"/>
                                    </p:animScale>
                                    <p:animScale>
                                      <p:cBhvr>
                                        <p:cTn id="70" dur="166" decel="50000">
                                          <p:stCondLst>
                                            <p:cond delay="1668"/>
                                          </p:stCondLst>
                                        </p:cTn>
                                        <p:tgtEl>
                                          <p:spTgt spid="3">
                                            <p:txEl>
                                              <p:pRg st="2" end="2"/>
                                            </p:txEl>
                                          </p:spTgt>
                                        </p:tgtEl>
                                      </p:cBhvr>
                                      <p:to x="100000" y="100000"/>
                                    </p:animScale>
                                    <p:animScale>
                                      <p:cBhvr>
                                        <p:cTn id="71" dur="26">
                                          <p:stCondLst>
                                            <p:cond delay="1808"/>
                                          </p:stCondLst>
                                        </p:cTn>
                                        <p:tgtEl>
                                          <p:spTgt spid="3">
                                            <p:txEl>
                                              <p:pRg st="2" end="2"/>
                                            </p:txEl>
                                          </p:spTgt>
                                        </p:tgtEl>
                                      </p:cBhvr>
                                      <p:to x="100000" y="95000"/>
                                    </p:animScale>
                                    <p:animScale>
                                      <p:cBhvr>
                                        <p:cTn id="72"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85"/>
            <a:ext cx="10954512" cy="1325562"/>
          </a:xfrm>
        </p:spPr>
        <p:txBody>
          <a:bodyPr/>
          <a:lstStyle/>
          <a:p>
            <a:r>
              <a:rPr lang="id-ID" dirty="0" smtClean="0"/>
              <a:t>a. Model penelitian kuantitatif</a:t>
            </a:r>
            <a:br>
              <a:rPr lang="id-ID" dirty="0" smtClean="0"/>
            </a:br>
            <a:endParaRPr lang="id-ID" dirty="0"/>
          </a:p>
        </p:txBody>
      </p:sp>
      <p:sp>
        <p:nvSpPr>
          <p:cNvPr id="3" name="Content Placeholder 2"/>
          <p:cNvSpPr>
            <a:spLocks noGrp="1"/>
          </p:cNvSpPr>
          <p:nvPr>
            <p:ph idx="1"/>
          </p:nvPr>
        </p:nvSpPr>
        <p:spPr>
          <a:xfrm>
            <a:off x="107575" y="1385047"/>
            <a:ext cx="11967883" cy="4889219"/>
          </a:xfrm>
        </p:spPr>
        <p:txBody>
          <a:bodyPr>
            <a:noAutofit/>
          </a:bodyPr>
          <a:lstStyle/>
          <a:p>
            <a:r>
              <a:rPr lang="id-ID" sz="2800" dirty="0" smtClean="0"/>
              <a:t>Penentuan variabel yang akan diteliti</a:t>
            </a:r>
          </a:p>
          <a:p>
            <a:r>
              <a:rPr lang="id-ID" sz="2800" dirty="0" smtClean="0"/>
              <a:t>Perumusan Masalah</a:t>
            </a:r>
          </a:p>
          <a:p>
            <a:r>
              <a:rPr lang="id-ID" sz="2800" dirty="0" smtClean="0"/>
              <a:t>Pelacakan Informasi tentang penelitian terdahulu</a:t>
            </a:r>
          </a:p>
          <a:p>
            <a:r>
              <a:rPr lang="id-ID" sz="2800" dirty="0" smtClean="0"/>
              <a:t>Pengajuan Teori yang akan digunakan sebagai model</a:t>
            </a:r>
          </a:p>
          <a:p>
            <a:r>
              <a:rPr lang="id-ID" sz="2800" dirty="0" smtClean="0"/>
              <a:t>Pengajuan Hipotesis</a:t>
            </a:r>
          </a:p>
          <a:p>
            <a:r>
              <a:rPr lang="id-ID" sz="2800" dirty="0" smtClean="0"/>
              <a:t>Penentuan Desain penelitian</a:t>
            </a:r>
          </a:p>
          <a:p>
            <a:r>
              <a:rPr lang="id-ID" sz="2800" dirty="0" smtClean="0"/>
              <a:t>Pengujian Hipotesis yang diajukan</a:t>
            </a:r>
          </a:p>
          <a:p>
            <a:r>
              <a:rPr lang="id-ID" sz="2800" dirty="0" smtClean="0"/>
              <a:t>Penarikan kesimpulan Berdasar Hasil Uji Hipotesis</a:t>
            </a:r>
          </a:p>
          <a:p>
            <a:pPr marL="0" indent="0">
              <a:buNone/>
            </a:pPr>
            <a:r>
              <a:rPr lang="id-ID" sz="2800" dirty="0" smtClean="0"/>
              <a:t> </a:t>
            </a:r>
            <a:endParaRPr lang="id-ID" sz="2800" dirty="0"/>
          </a:p>
        </p:txBody>
      </p:sp>
    </p:spTree>
    <p:extLst>
      <p:ext uri="{BB962C8B-B14F-4D97-AF65-F5344CB8AC3E}">
        <p14:creationId xmlns:p14="http://schemas.microsoft.com/office/powerpoint/2010/main" val="2603667782"/>
      </p:ext>
    </p:extLst>
  </p:cSld>
  <p:clrMapOvr>
    <a:masterClrMapping/>
  </p:clrMapOvr>
  <mc:AlternateContent xmlns:mc="http://schemas.openxmlformats.org/markup-compatibility/2006" xmlns:p14="http://schemas.microsoft.com/office/powerpoint/2010/main">
    <mc:Choice Requires="p14">
      <p:transition spd="slow" p14:dur="1400" advClick="0">
        <p14:ripple/>
        <p:sndAc>
          <p:stSnd>
            <p:snd r:embed="rId2" name="chimes.wav"/>
          </p:stSnd>
        </p:sndAc>
      </p:transition>
    </mc:Choice>
    <mc:Fallback xmlns="">
      <p:transition spd="slow" advClick="0">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circle(in)">
                                      <p:cBhvr>
                                        <p:cTn id="30" dur="20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circle(in)">
                                      <p:cBhvr>
                                        <p:cTn id="35" dur="2000"/>
                                        <p:tgtEl>
                                          <p:spTgt spid="3">
                                            <p:txEl>
                                              <p:pRg st="2" end="2"/>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circle(in)">
                                      <p:cBhvr>
                                        <p:cTn id="38" dur="2000"/>
                                        <p:tgtEl>
                                          <p:spTgt spid="3">
                                            <p:txEl>
                                              <p:pRg st="3" end="3"/>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circle(in)">
                                      <p:cBhvr>
                                        <p:cTn id="41" dur="2000"/>
                                        <p:tgtEl>
                                          <p:spTgt spid="3">
                                            <p:txEl>
                                              <p:pRg st="4" end="4"/>
                                            </p:txEl>
                                          </p:spTgt>
                                        </p:tgtEl>
                                      </p:cBhvr>
                                    </p:animEffect>
                                  </p:childTnLst>
                                </p:cTn>
                              </p:par>
                              <p:par>
                                <p:cTn id="42" presetID="6" presetClass="entr" presetSubtype="16" fill="hold"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circle(in)">
                                      <p:cBhvr>
                                        <p:cTn id="44" dur="2000"/>
                                        <p:tgtEl>
                                          <p:spTgt spid="3">
                                            <p:txEl>
                                              <p:pRg st="5" end="5"/>
                                            </p:txEl>
                                          </p:spTgt>
                                        </p:tgtEl>
                                      </p:cBhvr>
                                    </p:animEffect>
                                  </p:childTnLst>
                                </p:cTn>
                              </p:par>
                              <p:par>
                                <p:cTn id="45" presetID="6" presetClass="entr" presetSubtype="16"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circle(in)">
                                      <p:cBhvr>
                                        <p:cTn id="47" dur="2000"/>
                                        <p:tgtEl>
                                          <p:spTgt spid="3">
                                            <p:txEl>
                                              <p:pRg st="6" end="6"/>
                                            </p:txEl>
                                          </p:spTgt>
                                        </p:tgtEl>
                                      </p:cBhvr>
                                    </p:animEffect>
                                  </p:childTnLst>
                                </p:cTn>
                              </p:par>
                              <p:par>
                                <p:cTn id="48" presetID="6" presetClass="entr" presetSubtype="16"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circle(in)">
                                      <p:cBhvr>
                                        <p:cTn id="5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377</TotalTime>
  <Words>593</Words>
  <Application>Microsoft Office PowerPoint</Application>
  <PresentationFormat>Custom</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vt:lpstr>
      <vt:lpstr>PARADIGMA ILMU DAN KARAKTERISTIKNYA</vt:lpstr>
      <vt:lpstr>A. DEFINISI KONSEP PARADIGMA</vt:lpstr>
      <vt:lpstr>PowerPoint Presentation</vt:lpstr>
      <vt:lpstr>PowerPoint Presentation</vt:lpstr>
      <vt:lpstr>PowerPoint Presentation</vt:lpstr>
      <vt:lpstr>PowerPoint Presentation</vt:lpstr>
      <vt:lpstr>PowerPoint Presentation</vt:lpstr>
      <vt:lpstr>B. Karakteristik Penelitian  </vt:lpstr>
      <vt:lpstr>a. Model penelitian kuantitatif </vt:lpstr>
      <vt:lpstr>b. Model Penelitian Kualitatif</vt:lpstr>
      <vt:lpstr>PowerPoint Presentation</vt:lpstr>
      <vt:lpstr>PowerPoint Presentation</vt:lpstr>
      <vt:lpstr>DAFTAR PUSTAKA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PARADIGMA</dc:title>
  <dc:creator>dick kriwa</dc:creator>
  <cp:lastModifiedBy>Toshiba</cp:lastModifiedBy>
  <cp:revision>35</cp:revision>
  <dcterms:created xsi:type="dcterms:W3CDTF">2017-03-13T07:06:15Z</dcterms:created>
  <dcterms:modified xsi:type="dcterms:W3CDTF">2018-03-21T00:57:46Z</dcterms:modified>
</cp:coreProperties>
</file>