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0" r:id="rId5"/>
    <p:sldId id="271" r:id="rId6"/>
    <p:sldId id="272" r:id="rId7"/>
    <p:sldId id="273" r:id="rId8"/>
    <p:sldId id="274" r:id="rId9"/>
    <p:sldId id="259" r:id="rId10"/>
    <p:sldId id="275" r:id="rId11"/>
    <p:sldId id="276" r:id="rId12"/>
    <p:sldId id="277" r:id="rId13"/>
    <p:sldId id="278" r:id="rId14"/>
    <p:sldId id="267" r:id="rId15"/>
    <p:sldId id="268" r:id="rId16"/>
    <p:sldId id="269" r:id="rId17"/>
    <p:sldId id="262"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eaLnBrk="1" latinLnBrk="0" hangingPunct="1"/>
            <a:fld id="{ACDF6120-F1F0-4C60-9FE9-39AC71A9C79D}" type="datetimeFigureOut">
              <a:rPr lang="en-US" smtClean="0"/>
              <a:pPr eaLnBrk="1" latinLnBrk="0" hangingPunct="1"/>
              <a:t>11/30/2018</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eaLnBrk="1" latinLnBrk="0" hangingPunct="1"/>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eaLnBrk="1" latinLnBrk="0" hangingPunct="1"/>
            <a:fld id="{ACDF6120-F1F0-4C60-9FE9-39AC71A9C79D}" type="datetimeFigureOut">
              <a:rPr lang="en-US" smtClean="0"/>
              <a:pPr eaLnBrk="1" latinLnBrk="0" hangingPunct="1"/>
              <a:t>11/30/2018</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eaLnBrk="1" latinLnBrk="0" hangingPunct="1"/>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11/30/2018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eaLnBrk="1" latinLnBrk="0" hangingPunct="1"/>
            <a:fld id="{ACDF6120-F1F0-4C60-9FE9-39AC71A9C79D}" type="datetimeFigureOut">
              <a:rPr lang="en-US" smtClean="0"/>
              <a:pPr eaLnBrk="1" latinLnBrk="0" hangingPunct="1"/>
              <a:t>11/30/2018</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dirty="0" smtClean="0"/>
              <a:t>PENELITIAN EX POST FACTO </a:t>
            </a:r>
            <a:endParaRPr lang="id-ID" dirty="0"/>
          </a:p>
        </p:txBody>
      </p:sp>
      <p:sp>
        <p:nvSpPr>
          <p:cNvPr id="3" name="Subtitle 2"/>
          <p:cNvSpPr>
            <a:spLocks noGrp="1"/>
          </p:cNvSpPr>
          <p:nvPr>
            <p:ph type="subTitle" idx="1"/>
          </p:nvPr>
        </p:nvSpPr>
        <p:spPr/>
        <p:txBody>
          <a:bodyPr/>
          <a:lstStyle/>
          <a:p>
            <a:r>
              <a:rPr lang="id-ID" dirty="0" smtClean="0"/>
              <a:t>Dr. Ummanah, S.Sos, M.Si</a:t>
            </a:r>
            <a:endParaRPr lang="id-ID" dirty="0"/>
          </a:p>
        </p:txBody>
      </p:sp>
    </p:spTree>
    <p:extLst>
      <p:ext uri="{BB962C8B-B14F-4D97-AF65-F5344CB8AC3E}">
        <p14:creationId xmlns:p14="http://schemas.microsoft.com/office/powerpoint/2010/main" val="1393884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id-ID" dirty="0" smtClean="0"/>
              <a:t>Perumusan Masalah</a:t>
            </a:r>
          </a:p>
          <a:p>
            <a:r>
              <a:rPr lang="id-ID" dirty="0" smtClean="0"/>
              <a:t>Rumusan masalah yang ditetapkan harus mengandung sebab bagi munculnya variabel dependen.</a:t>
            </a:r>
          </a:p>
          <a:p>
            <a:pPr marL="514350" indent="-514350">
              <a:buFont typeface="+mj-lt"/>
              <a:buAutoNum type="arabicPeriod" startAt="2"/>
            </a:pPr>
            <a:r>
              <a:rPr lang="id-ID" dirty="0" smtClean="0"/>
              <a:t>Hipotesis</a:t>
            </a:r>
          </a:p>
          <a:p>
            <a:r>
              <a:rPr lang="id-ID" dirty="0" smtClean="0"/>
              <a:t>Setelah masalah dirumuskan, peneliti harus mampu mengidentifikasikan tandingan atau alternatif yang mungkin dapat menerangkan hubungan antar variabel independen dan dependen.</a:t>
            </a:r>
          </a:p>
          <a:p>
            <a:pPr marL="514350" indent="-514350">
              <a:buFont typeface="+mj-lt"/>
              <a:buAutoNum type="arabicPeriod" startAt="3"/>
            </a:pPr>
            <a:r>
              <a:rPr lang="id-ID" dirty="0" smtClean="0"/>
              <a:t>Pengelompokan Data</a:t>
            </a:r>
          </a:p>
          <a:p>
            <a:r>
              <a:rPr lang="id-ID" dirty="0" smtClean="0"/>
              <a:t>Penentuan kelompok subjek yang akan dibagi, pertama- tama kelompok yang dipilih harus memilik karakteristik tersebut atau berbeda tingkatannya.</a:t>
            </a:r>
            <a:endParaRPr lang="id-ID" dirty="0"/>
          </a:p>
        </p:txBody>
      </p:sp>
    </p:spTree>
    <p:extLst>
      <p:ext uri="{BB962C8B-B14F-4D97-AF65-F5344CB8AC3E}">
        <p14:creationId xmlns:p14="http://schemas.microsoft.com/office/powerpoint/2010/main" val="3364347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lstStyle/>
          <a:p>
            <a:pPr marL="514350" indent="-514350">
              <a:buFont typeface="+mj-lt"/>
              <a:buAutoNum type="arabicPeriod" startAt="4"/>
            </a:pPr>
            <a:r>
              <a:rPr lang="id-ID" dirty="0" smtClean="0"/>
              <a:t>Pengumpulan data</a:t>
            </a:r>
          </a:p>
          <a:p>
            <a:r>
              <a:rPr lang="id-ID" dirty="0" smtClean="0"/>
              <a:t>Hanya data yang diperlukan yang dikumpulkan, baik yang berhubungan dengan variabel dependen maupun berkenaan dengan faktor yang dimungkinkan munculnya hipotesis tandingan. Karena penelitian ini menyelidiki fenomena yang sudah terjadi, seringkali data yang diperlukan sudah tersedia sehingga peneliti tinggal memilih sumber yang sesuai.</a:t>
            </a:r>
          </a:p>
          <a:p>
            <a:pPr marL="514350" indent="-514350">
              <a:buFont typeface="+mj-lt"/>
              <a:buAutoNum type="arabicPeriod" startAt="5"/>
            </a:pPr>
            <a:r>
              <a:rPr lang="id-ID" dirty="0" smtClean="0"/>
              <a:t>Analisis Data</a:t>
            </a:r>
          </a:p>
          <a:p>
            <a:r>
              <a:rPr lang="id-ID" dirty="0" smtClean="0"/>
              <a:t>Teknik analisis data yang digunakan, serupa yang digunakan dalam penelitian diferensial maupun eksperimen.</a:t>
            </a:r>
            <a:endParaRPr lang="id-ID" dirty="0"/>
          </a:p>
        </p:txBody>
      </p:sp>
    </p:spTree>
    <p:extLst>
      <p:ext uri="{BB962C8B-B14F-4D97-AF65-F5344CB8AC3E}">
        <p14:creationId xmlns:p14="http://schemas.microsoft.com/office/powerpoint/2010/main" val="3586247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lstStyle/>
          <a:p>
            <a:r>
              <a:rPr lang="id-ID" dirty="0" smtClean="0"/>
              <a:t>Variabel dependen dilakukan antar kelompok subjek atas dasar faktor yang menjadi konsen. Hal ini dapat dilakukan dengan teknik analisis uji-T, independen atau ANAVA.</a:t>
            </a:r>
          </a:p>
          <a:p>
            <a:pPr marL="514350" indent="-514350">
              <a:buFont typeface="+mj-lt"/>
              <a:buAutoNum type="arabicPeriod" startAt="6"/>
            </a:pPr>
            <a:r>
              <a:rPr lang="id-ID" dirty="0" smtClean="0"/>
              <a:t>Penafsiran Hasil</a:t>
            </a:r>
          </a:p>
          <a:p>
            <a:r>
              <a:rPr lang="id-ID" dirty="0" smtClean="0"/>
              <a:t>Pernyataan sebab- akibat dalam penelitian ini perlu dilakukan secara hati-hati. Contoh:</a:t>
            </a:r>
          </a:p>
          <a:p>
            <a:pPr marL="0" indent="0">
              <a:buNone/>
            </a:pPr>
            <a:r>
              <a:rPr lang="id-ID" dirty="0" smtClean="0"/>
              <a:t>“ Pengaruh motivasi belajar terhadap prestasi belajar berdasarkan jenis kelamin siswa”</a:t>
            </a:r>
            <a:endParaRPr lang="id-ID" dirty="0"/>
          </a:p>
        </p:txBody>
      </p:sp>
    </p:spTree>
    <p:extLst>
      <p:ext uri="{BB962C8B-B14F-4D97-AF65-F5344CB8AC3E}">
        <p14:creationId xmlns:p14="http://schemas.microsoft.com/office/powerpoint/2010/main" val="1111217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normAutofit fontScale="92500" lnSpcReduction="10000"/>
          </a:bodyPr>
          <a:lstStyle/>
          <a:p>
            <a:r>
              <a:rPr lang="id-ID" dirty="0" smtClean="0"/>
              <a:t>Analisis hubungan dapat dilakukan dengan melihat skor rata- rata hasil pengukuran motivasi belajar X dengan rata- rata skor hasil pengukuran prestasi belajar Y. </a:t>
            </a:r>
          </a:p>
          <a:p>
            <a:r>
              <a:rPr lang="id-ID" dirty="0" smtClean="0"/>
              <a:t>Lebih lanjut peneliti dapat melalukan analisis hubungan antara skor rata- rata hasilpengukuran motivasi belajar siswa pria (X1) dengan skor rata-rata hasil pengukuran prestasi belajar siswa pria (Y1).</a:t>
            </a:r>
          </a:p>
          <a:p>
            <a:r>
              <a:rPr lang="id-ID" dirty="0" smtClean="0"/>
              <a:t>Hal yang sama juga terhadap siswa wanita, yakni hubungan antara X2 dan Y2.</a:t>
            </a:r>
          </a:p>
          <a:p>
            <a:r>
              <a:rPr lang="id-ID" dirty="0" smtClean="0"/>
              <a:t>Disamping itu peneliti dapat juga membandingkan motivasi belajar siswa pria dan wanita, yakni hubungan antara X2 dan Y2 dan perbedaan prestasi belajar siswa pria dengan wanita (Y1 dengan Y2)</a:t>
            </a:r>
            <a:endParaRPr lang="id-ID" dirty="0"/>
          </a:p>
        </p:txBody>
      </p:sp>
    </p:spTree>
    <p:extLst>
      <p:ext uri="{BB962C8B-B14F-4D97-AF65-F5344CB8AC3E}">
        <p14:creationId xmlns:p14="http://schemas.microsoft.com/office/powerpoint/2010/main" val="3588992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Kelebihan Penelitian Ex Post Facto</a:t>
            </a:r>
            <a:endParaRPr lang="id-ID" dirty="0"/>
          </a:p>
        </p:txBody>
      </p:sp>
      <p:sp>
        <p:nvSpPr>
          <p:cNvPr id="3" name="Content Placeholder 2"/>
          <p:cNvSpPr>
            <a:spLocks noGrp="1"/>
          </p:cNvSpPr>
          <p:nvPr>
            <p:ph sz="quarter" idx="1"/>
          </p:nvPr>
        </p:nvSpPr>
        <p:spPr/>
        <p:txBody>
          <a:bodyPr/>
          <a:lstStyle/>
          <a:p>
            <a:pPr marL="514350" indent="-514350">
              <a:buFont typeface="+mj-lt"/>
              <a:buAutoNum type="arabicPeriod"/>
            </a:pPr>
            <a:r>
              <a:rPr lang="id-ID" dirty="0" smtClean="0"/>
              <a:t>Sesuai untuk keadaan yang tidak dapat dilakukan oleh penelitian eksperimen.</a:t>
            </a:r>
          </a:p>
          <a:p>
            <a:pPr marL="514350" indent="-514350">
              <a:buFont typeface="+mj-lt"/>
              <a:buAutoNum type="arabicPeriod"/>
            </a:pPr>
            <a:r>
              <a:rPr lang="id-ID" dirty="0" smtClean="0"/>
              <a:t>Informasi tentang sifat fenomena apa yang terjadi, dengan apa kejadiannya, di bawah kondisi apa fenomena terjadi dan dalam konsekuensi dan pola seperti apa fenomena terjadi.</a:t>
            </a:r>
          </a:p>
          <a:p>
            <a:pPr marL="514350" indent="-514350">
              <a:buFont typeface="+mj-lt"/>
              <a:buAutoNum type="arabicPeriod"/>
            </a:pPr>
            <a:r>
              <a:rPr lang="id-ID" dirty="0" smtClean="0"/>
              <a:t>Kemajuan dalam teknik statistik membuat desain ex post facto lebih bertahan. </a:t>
            </a:r>
            <a:endParaRPr lang="id-ID" dirty="0"/>
          </a:p>
        </p:txBody>
      </p:sp>
    </p:spTree>
    <p:extLst>
      <p:ext uri="{BB962C8B-B14F-4D97-AF65-F5344CB8AC3E}">
        <p14:creationId xmlns:p14="http://schemas.microsoft.com/office/powerpoint/2010/main" val="973933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Kelemahan Penelitian Ex Post Facto </a:t>
            </a:r>
            <a:endParaRPr lang="id-ID" dirty="0"/>
          </a:p>
        </p:txBody>
      </p:sp>
      <p:sp>
        <p:nvSpPr>
          <p:cNvPr id="3" name="Content Placeholder 2"/>
          <p:cNvSpPr>
            <a:spLocks noGrp="1"/>
          </p:cNvSpPr>
          <p:nvPr>
            <p:ph sz="quarter" idx="1"/>
          </p:nvPr>
        </p:nvSpPr>
        <p:spPr/>
        <p:txBody>
          <a:bodyPr/>
          <a:lstStyle/>
          <a:p>
            <a:pPr marL="514350" indent="-514350">
              <a:buFont typeface="+mj-lt"/>
              <a:buAutoNum type="arabicPeriod"/>
            </a:pPr>
            <a:r>
              <a:rPr lang="id-ID" dirty="0" smtClean="0"/>
              <a:t>Kurang kontrol terhadap variabel bebas.</a:t>
            </a:r>
          </a:p>
          <a:p>
            <a:pPr marL="514350" indent="-514350">
              <a:buFont typeface="+mj-lt"/>
              <a:buAutoNum type="arabicPeriod"/>
            </a:pPr>
            <a:r>
              <a:rPr lang="id-ID" dirty="0" smtClean="0"/>
              <a:t>Sulit memastikan pakah faktor- faktor penyebab telah dimasukkan dan diidentifikasi.</a:t>
            </a:r>
          </a:p>
          <a:p>
            <a:pPr marL="514350" indent="-514350">
              <a:buFont typeface="+mj-lt"/>
              <a:buAutoNum type="arabicPeriod"/>
            </a:pPr>
            <a:r>
              <a:rPr lang="id-ID" dirty="0" smtClean="0"/>
              <a:t>Tidak ada faktor tunggal yang menjadi sebab suatu akibat, tetapi beberapa kombinasi dan interaksi faktor- faktor berjalan bersama di bawah kondisi tertentu menghasilkan akibat tertentu.</a:t>
            </a:r>
          </a:p>
          <a:p>
            <a:pPr marL="514350" indent="-514350">
              <a:buFont typeface="+mj-lt"/>
              <a:buAutoNum type="arabicPeriod"/>
            </a:pPr>
            <a:r>
              <a:rPr lang="id-ID" dirty="0" smtClean="0"/>
              <a:t>Suatu fenomena mungkin bukan saja hasil dari sebab yang banyak, tetapi juga dari suatu sebab dalam suatu hal dari sebab lainnya.</a:t>
            </a:r>
            <a:endParaRPr lang="id-ID" dirty="0"/>
          </a:p>
        </p:txBody>
      </p:sp>
    </p:spTree>
    <p:extLst>
      <p:ext uri="{BB962C8B-B14F-4D97-AF65-F5344CB8AC3E}">
        <p14:creationId xmlns:p14="http://schemas.microsoft.com/office/powerpoint/2010/main" val="1013507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lstStyle/>
          <a:p>
            <a:pPr marL="514350" indent="-514350">
              <a:buFont typeface="+mj-lt"/>
              <a:buAutoNum type="arabicPeriod" startAt="5"/>
            </a:pPr>
            <a:r>
              <a:rPr lang="id-ID" dirty="0" smtClean="0"/>
              <a:t>Jika hubungan antara dua variabel ditemukan, sulit menemukan mana yang sebab dan mana yang akibat.</a:t>
            </a:r>
          </a:p>
          <a:p>
            <a:pPr marL="514350" indent="-514350">
              <a:buFont typeface="+mj-lt"/>
              <a:buAutoNum type="arabicPeriod" startAt="5"/>
            </a:pPr>
            <a:r>
              <a:rPr lang="id-ID" dirty="0" smtClean="0"/>
              <a:t>Kenyataan yang menunjukkan bahwa dua atau lebih faktor berhubungan tidak mesti menyatakan hubungan sebab akibat.  </a:t>
            </a:r>
          </a:p>
          <a:p>
            <a:pPr marL="514350" indent="-514350">
              <a:buFont typeface="+mj-lt"/>
              <a:buAutoNum type="arabicPeriod" startAt="5"/>
            </a:pPr>
            <a:r>
              <a:rPr lang="id-ID" smtClean="0"/>
              <a:t>Mengklasifikasikan subyek kedalam kelompok dikotomi ( misalnya yang berprestasi dengan yang tidak berprestasi)  untuk tujuan komparasi penuh dengan masalah, karena kategori seperti ini samar- samar, dapat bervariasi dan sementara.</a:t>
            </a:r>
          </a:p>
          <a:p>
            <a:pPr marL="0" indent="0">
              <a:buNone/>
            </a:pPr>
            <a:endParaRPr lang="id-ID"/>
          </a:p>
        </p:txBody>
      </p:sp>
    </p:spTree>
    <p:extLst>
      <p:ext uri="{BB962C8B-B14F-4D97-AF65-F5344CB8AC3E}">
        <p14:creationId xmlns:p14="http://schemas.microsoft.com/office/powerpoint/2010/main" val="3145881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lstStyle/>
          <a:p>
            <a:r>
              <a:rPr lang="id-ID" dirty="0" smtClean="0"/>
              <a:t>Contoh seorang peneliti bermaksud melakukan penelitian untuk mengetahui pengaruh penggunaan musik klasik (mozart) terhadap kemampuan menghafal pada anak-anak.</a:t>
            </a:r>
          </a:p>
          <a:p>
            <a:r>
              <a:rPr lang="id-ID" dirty="0" smtClean="0"/>
              <a:t>Judul penelitian: “PENGARUH PENGGUNAAN MUSIK KLASIK (MOZART) TERHADAP KEMAMPUAN MENGHAFAL PADA ANAK DI TK BUNGA BANGSA JAKARTA”</a:t>
            </a:r>
          </a:p>
          <a:p>
            <a:r>
              <a:rPr lang="id-ID" dirty="0" smtClean="0"/>
              <a:t>Hipotesis;  Ada pengaruh penggunaan musik klasik terhadap kemampuan menghafal.</a:t>
            </a:r>
            <a:endParaRPr lang="id-ID" dirty="0"/>
          </a:p>
        </p:txBody>
      </p:sp>
    </p:spTree>
    <p:extLst>
      <p:ext uri="{BB962C8B-B14F-4D97-AF65-F5344CB8AC3E}">
        <p14:creationId xmlns:p14="http://schemas.microsoft.com/office/powerpoint/2010/main" val="325373583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2232248"/>
          </a:xfrm>
        </p:spPr>
        <p:txBody>
          <a:bodyPr/>
          <a:lstStyle/>
          <a:p>
            <a:pPr algn="ctr"/>
            <a:r>
              <a:rPr lang="id-ID" dirty="0" smtClean="0"/>
              <a:t>TERIMAKASIH</a:t>
            </a:r>
            <a:endParaRPr lang="id-ID" dirty="0"/>
          </a:p>
        </p:txBody>
      </p:sp>
    </p:spTree>
    <p:extLst>
      <p:ext uri="{BB962C8B-B14F-4D97-AF65-F5344CB8AC3E}">
        <p14:creationId xmlns:p14="http://schemas.microsoft.com/office/powerpoint/2010/main" val="2051415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PENELITIAN EX POST FACTO</a:t>
            </a:r>
            <a:endParaRPr lang="id-ID" dirty="0"/>
          </a:p>
        </p:txBody>
      </p:sp>
      <p:sp>
        <p:nvSpPr>
          <p:cNvPr id="3" name="Content Placeholder 2"/>
          <p:cNvSpPr>
            <a:spLocks noGrp="1"/>
          </p:cNvSpPr>
          <p:nvPr>
            <p:ph sz="quarter" idx="1"/>
          </p:nvPr>
        </p:nvSpPr>
        <p:spPr/>
        <p:txBody>
          <a:bodyPr/>
          <a:lstStyle/>
          <a:p>
            <a:r>
              <a:rPr lang="id-ID" dirty="0" smtClean="0"/>
              <a:t>Menurut Sugiyono (2010:7), ex post facto merupakan suatu penelitian yang dilakukan untuk meneliti peristiwa yang telah terjadi dan kemudian merunut kebelakang untuk mengetahui faktor-faktor yang dapat menimbulkan kejadian tersebut.</a:t>
            </a:r>
          </a:p>
          <a:p>
            <a:r>
              <a:rPr lang="id-ID" dirty="0" smtClean="0"/>
              <a:t>Menurut Watson, ex post facto bertujuan untuk mencari penyebab perubahan perilaku dengan studi komparasi secara partisipatif tentang perilaku yang muncul pada saat sekarang dan perilaku yang tidak muncul dari suatu kejadian setelah variabel bebas terjadi. Contoh: kita akan menguji hipotesis bahwa “perceraian dapat mengakibatkan penyimpangan perilaku anak-anak”   </a:t>
            </a:r>
            <a:endParaRPr lang="id-ID" dirty="0"/>
          </a:p>
        </p:txBody>
      </p:sp>
    </p:spTree>
    <p:extLst>
      <p:ext uri="{BB962C8B-B14F-4D97-AF65-F5344CB8AC3E}">
        <p14:creationId xmlns:p14="http://schemas.microsoft.com/office/powerpoint/2010/main" val="1623104075"/>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lstStyle/>
          <a:p>
            <a:r>
              <a:rPr lang="id-ID" dirty="0" smtClean="0"/>
              <a:t>Kerlinger (1993) mendefinisikan penelitian ex post facto adalah penemuan empiris yang dilakukan secara sistematis, peneliti tidak melakukan kontrol terhadap variabel-variabel bebas karena manisfestasinya sudah terjadi atau variabel-variabel tersebut secara inheren tidak dimanipulasi. Contoh; Seorang peneliti ingin mengetahui pengaruh merokok terhadap kemampuan menyerap oksigen dalam darah.</a:t>
            </a:r>
          </a:p>
          <a:p>
            <a:r>
              <a:rPr lang="id-ID" dirty="0" smtClean="0"/>
              <a:t>Penelitian ex post facto merupakan penelitian untuk menjelaskan/ menemukan variabel-variabel dalam prnelitian saling berhubungan atau berpengaruh, tetapi juga mengapa gejala-gejala itu terjadi. </a:t>
            </a:r>
            <a:endParaRPr lang="id-ID" dirty="0"/>
          </a:p>
        </p:txBody>
      </p:sp>
    </p:spTree>
    <p:extLst>
      <p:ext uri="{BB962C8B-B14F-4D97-AF65-F5344CB8AC3E}">
        <p14:creationId xmlns:p14="http://schemas.microsoft.com/office/powerpoint/2010/main" val="20105995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Macam-Macam Ex Post Facto</a:t>
            </a:r>
            <a:endParaRPr lang="id-ID" dirty="0"/>
          </a:p>
        </p:txBody>
      </p:sp>
      <p:sp>
        <p:nvSpPr>
          <p:cNvPr id="3" name="Content Placeholder 2"/>
          <p:cNvSpPr>
            <a:spLocks noGrp="1"/>
          </p:cNvSpPr>
          <p:nvPr>
            <p:ph sz="quarter" idx="1"/>
          </p:nvPr>
        </p:nvSpPr>
        <p:spPr/>
        <p:txBody>
          <a:bodyPr/>
          <a:lstStyle/>
          <a:p>
            <a:pPr marL="514350" indent="-514350">
              <a:buFont typeface="+mj-lt"/>
              <a:buAutoNum type="arabicPeriod"/>
            </a:pPr>
            <a:r>
              <a:rPr lang="id-ID" i="1" dirty="0" smtClean="0"/>
              <a:t>Causal research </a:t>
            </a:r>
            <a:r>
              <a:rPr lang="id-ID" dirty="0" smtClean="0"/>
              <a:t>(penelitian Korelasi)</a:t>
            </a:r>
          </a:p>
          <a:p>
            <a:r>
              <a:rPr lang="id-ID" dirty="0" smtClean="0"/>
              <a:t>Suatu penelitian yang melibatkan tindakan pengumpulan data, guna mementukn apakah ada hubungan dan tingkat hubungan antara dua variabel atau lebih.</a:t>
            </a:r>
          </a:p>
          <a:p>
            <a:pPr marL="514350" indent="-514350">
              <a:buFont typeface="+mj-lt"/>
              <a:buAutoNum type="arabicPeriod" startAt="2"/>
            </a:pPr>
            <a:r>
              <a:rPr lang="id-ID" i="1" dirty="0" smtClean="0"/>
              <a:t>Causal Comparative research </a:t>
            </a:r>
            <a:r>
              <a:rPr lang="id-ID" dirty="0" smtClean="0"/>
              <a:t>(Penelitian kausal komparatif)</a:t>
            </a:r>
          </a:p>
          <a:p>
            <a:r>
              <a:rPr lang="id-ID" dirty="0" smtClean="0"/>
              <a:t>Suatu pendekatan dasar kausal komparatif yang melibatkan kegiatan peneliti yang diawali dengan mengidentifikasi pengaruh variabel satu terhadap variabel lainnya, kenudian dia berusaha mencari kemungkinan variabel penyebabnya.</a:t>
            </a:r>
            <a:endParaRPr lang="id-ID" dirty="0"/>
          </a:p>
        </p:txBody>
      </p:sp>
    </p:spTree>
    <p:extLst>
      <p:ext uri="{BB962C8B-B14F-4D97-AF65-F5344CB8AC3E}">
        <p14:creationId xmlns:p14="http://schemas.microsoft.com/office/powerpoint/2010/main" val="220101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lstStyle/>
          <a:p>
            <a:r>
              <a:rPr lang="id-ID" dirty="0" smtClean="0"/>
              <a:t>Dalam penelitian kausal komparatif peneliti berusah mencermati pertanyaan penelitian “what is the effect of X?” sebagai contoh:</a:t>
            </a:r>
          </a:p>
          <a:p>
            <a:pPr marL="0" indent="0">
              <a:buNone/>
            </a:pPr>
            <a:r>
              <a:rPr lang="id-ID" dirty="0" smtClean="0"/>
              <a:t>“Apa pengaruh yang terjadi, jika seorang anak tanpa mengikuti sekolah Taman Kanak- Kanak, kemudian langsung masuk sekolah Dasar?”</a:t>
            </a:r>
          </a:p>
          <a:p>
            <a:r>
              <a:rPr lang="id-ID" dirty="0" smtClean="0"/>
              <a:t>“Apa yang terjadi bila mahasiswa baru yang berasal dari SMU, tanpa melalui kuliah matrikulasi langsung mengambil mata kuliah teknik”. </a:t>
            </a:r>
            <a:endParaRPr lang="id-ID" dirty="0"/>
          </a:p>
        </p:txBody>
      </p:sp>
    </p:spTree>
    <p:extLst>
      <p:ext uri="{BB962C8B-B14F-4D97-AF65-F5344CB8AC3E}">
        <p14:creationId xmlns:p14="http://schemas.microsoft.com/office/powerpoint/2010/main" val="1647924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Karakteristik Penelitian Ex Post Facto</a:t>
            </a:r>
            <a:endParaRPr lang="id-ID" dirty="0"/>
          </a:p>
        </p:txBody>
      </p:sp>
      <p:sp>
        <p:nvSpPr>
          <p:cNvPr id="3" name="Content Placeholder 2"/>
          <p:cNvSpPr>
            <a:spLocks noGrp="1"/>
          </p:cNvSpPr>
          <p:nvPr>
            <p:ph sz="quarter" idx="1"/>
          </p:nvPr>
        </p:nvSpPr>
        <p:spPr/>
        <p:txBody>
          <a:bodyPr/>
          <a:lstStyle/>
          <a:p>
            <a:pPr marL="514350" indent="-514350">
              <a:buFont typeface="+mj-lt"/>
              <a:buAutoNum type="alphaLcParenR"/>
            </a:pPr>
            <a:r>
              <a:rPr lang="id-ID" dirty="0" smtClean="0"/>
              <a:t>Data dikumpulkan setelah semua peristiwa terjadi.</a:t>
            </a:r>
          </a:p>
          <a:p>
            <a:pPr marL="514350" indent="-514350">
              <a:buFont typeface="+mj-lt"/>
              <a:buAutoNum type="alphaLcParenR"/>
            </a:pPr>
            <a:r>
              <a:rPr lang="id-ID" dirty="0" smtClean="0"/>
              <a:t>Variabel terikat ditentukan terlebih dahulu, kemudian merunut ke belakang untuk menemukan sebab, hubungan, dan maknanya.</a:t>
            </a:r>
          </a:p>
          <a:p>
            <a:pPr marL="514350" indent="-514350">
              <a:buFont typeface="+mj-lt"/>
              <a:buAutoNum type="alphaLcParenR"/>
            </a:pPr>
            <a:r>
              <a:rPr lang="id-ID" dirty="0" smtClean="0"/>
              <a:t>Penelitian deskrptif yaitu menjelaskan penemuannya sebagaimana yang diamati.</a:t>
            </a:r>
          </a:p>
          <a:p>
            <a:pPr marL="514350" indent="-514350">
              <a:buFont typeface="+mj-lt"/>
              <a:buAutoNum type="alphaLcParenR"/>
            </a:pPr>
            <a:r>
              <a:rPr lang="id-ID" dirty="0" smtClean="0"/>
              <a:t>Penelitian korelasional, mencoba menemukan hubungan kausal fenomena yang diteliti.</a:t>
            </a:r>
          </a:p>
          <a:p>
            <a:pPr marL="0" indent="0">
              <a:buNone/>
            </a:pPr>
            <a:endParaRPr lang="id-ID" dirty="0"/>
          </a:p>
        </p:txBody>
      </p:sp>
    </p:spTree>
    <p:extLst>
      <p:ext uri="{BB962C8B-B14F-4D97-AF65-F5344CB8AC3E}">
        <p14:creationId xmlns:p14="http://schemas.microsoft.com/office/powerpoint/2010/main" val="1506954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lphaLcParenR" startAt="5"/>
            </a:pPr>
            <a:r>
              <a:rPr lang="id-ID" dirty="0" smtClean="0"/>
              <a:t>Penelitian ex post facto dan eksperimental dasar logika yang digunakan dan tujuan yang ingin dicapai sama, yaitu menenukan validitas empiris. Contoh;</a:t>
            </a:r>
          </a:p>
          <a:p>
            <a:r>
              <a:rPr lang="id-ID" dirty="0" smtClean="0"/>
              <a:t>Jika X maka Y</a:t>
            </a:r>
          </a:p>
          <a:p>
            <a:r>
              <a:rPr lang="id-ID" dirty="0" smtClean="0"/>
              <a:t>Perbedaannya dengan eksperimen, dalam ex post facto tidak ada kontrol langsung variabel bebas.</a:t>
            </a:r>
          </a:p>
          <a:p>
            <a:pPr marL="514350" indent="-514350">
              <a:buFont typeface="+mj-lt"/>
              <a:buAutoNum type="alphaLcParenR" startAt="6"/>
            </a:pPr>
            <a:r>
              <a:rPr lang="id-ID" dirty="0" smtClean="0"/>
              <a:t>Penelitian ex post facto dilakukan jika dalam beberapa hal penelitian eksperimen tidak dapat dilaksanakan. Hal tersebut adalah:</a:t>
            </a:r>
          </a:p>
          <a:p>
            <a:r>
              <a:rPr lang="id-ID" dirty="0" smtClean="0"/>
              <a:t>Jika tidak mungkin memilih, mengontrol, dan memanipulasi faktor- faktor yang diperlukan untuk meneliti hubungan sebab- akibat secara langsung.</a:t>
            </a:r>
            <a:endParaRPr lang="id-ID" dirty="0"/>
          </a:p>
        </p:txBody>
      </p:sp>
    </p:spTree>
    <p:extLst>
      <p:ext uri="{BB962C8B-B14F-4D97-AF65-F5344CB8AC3E}">
        <p14:creationId xmlns:p14="http://schemas.microsoft.com/office/powerpoint/2010/main" val="270724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lstStyle/>
          <a:p>
            <a:r>
              <a:rPr lang="id-ID" dirty="0" smtClean="0"/>
              <a:t>Jika kontrol semua variabel tidak realistik dan artificial, maksudnya kesulitan mencegah interaksi yang normal dengan variabel lain yang mempengaruhi.</a:t>
            </a:r>
          </a:p>
          <a:p>
            <a:r>
              <a:rPr lang="id-ID" dirty="0" smtClean="0"/>
              <a:t>Jika kontrol secara laboratori untuk beberapa tujusn tidak praktis, baik dari segi biaya maupun etika.</a:t>
            </a:r>
            <a:endParaRPr lang="id-ID" dirty="0"/>
          </a:p>
        </p:txBody>
      </p:sp>
    </p:spTree>
    <p:extLst>
      <p:ext uri="{BB962C8B-B14F-4D97-AF65-F5344CB8AC3E}">
        <p14:creationId xmlns:p14="http://schemas.microsoft.com/office/powerpoint/2010/main" val="3448407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LANGKAH-LANGKAH PENELITIAN EX POST FACTO</a:t>
            </a:r>
            <a:endParaRPr lang="id-ID" dirty="0"/>
          </a:p>
        </p:txBody>
      </p:sp>
      <p:sp>
        <p:nvSpPr>
          <p:cNvPr id="3" name="Content Placeholder 2"/>
          <p:cNvSpPr>
            <a:spLocks noGrp="1"/>
          </p:cNvSpPr>
          <p:nvPr>
            <p:ph sz="quarter" idx="1"/>
          </p:nvPr>
        </p:nvSpPr>
        <p:spPr/>
        <p:txBody>
          <a:bodyPr>
            <a:normAutofit fontScale="77500" lnSpcReduction="20000"/>
          </a:bodyPr>
          <a:lstStyle/>
          <a:p>
            <a:r>
              <a:rPr lang="id-ID" dirty="0" smtClean="0"/>
              <a:t>Langkah-langkah penelitian ex post facto menurut Sukardi (2013:174) adalah sebagai berikut:</a:t>
            </a:r>
          </a:p>
          <a:p>
            <a:pPr marL="514350" indent="-514350">
              <a:buFont typeface="+mj-lt"/>
              <a:buAutoNum type="arabicParenR"/>
            </a:pPr>
            <a:r>
              <a:rPr lang="id-ID" dirty="0" smtClean="0"/>
              <a:t>Mengidentifikasi adanya permasalahan yang signifikan untuk dipecahkan melalui metode ex post facto</a:t>
            </a:r>
          </a:p>
          <a:p>
            <a:pPr marL="514350" indent="-514350">
              <a:buFont typeface="+mj-lt"/>
              <a:buAutoNum type="arabicParenR"/>
            </a:pPr>
            <a:r>
              <a:rPr lang="id-ID" dirty="0" smtClean="0"/>
              <a:t>Membatasi dan merumuskan permasalahan secara jelas </a:t>
            </a:r>
          </a:p>
          <a:p>
            <a:pPr marL="514350" indent="-514350">
              <a:buFont typeface="+mj-lt"/>
              <a:buAutoNum type="arabicParenR"/>
            </a:pPr>
            <a:r>
              <a:rPr lang="id-ID" dirty="0" smtClean="0"/>
              <a:t>Menentukan tujuan dan manfaat penelitian</a:t>
            </a:r>
          </a:p>
          <a:p>
            <a:pPr marL="514350" indent="-514350">
              <a:buFont typeface="+mj-lt"/>
              <a:buAutoNum type="arabicParenR"/>
            </a:pPr>
            <a:r>
              <a:rPr lang="id-ID" dirty="0" smtClean="0"/>
              <a:t>Melakukan studi pustaka yang berkaitan dengan penelitian</a:t>
            </a:r>
          </a:p>
          <a:p>
            <a:pPr marL="514350" indent="-514350">
              <a:buFont typeface="+mj-lt"/>
              <a:buAutoNum type="arabicParenR"/>
            </a:pPr>
            <a:r>
              <a:rPr lang="id-ID" dirty="0" smtClean="0"/>
              <a:t>Menentukan kerangka berpikir, pertanyaan penelitian, dan menentukan hipotesis penelitian</a:t>
            </a:r>
          </a:p>
          <a:p>
            <a:pPr marL="514350" indent="-514350">
              <a:buFont typeface="+mj-lt"/>
              <a:buAutoNum type="arabicParenR"/>
            </a:pPr>
            <a:r>
              <a:rPr lang="id-ID" dirty="0" smtClean="0"/>
              <a:t>Mendesain metode penelitian yang hendak digunakan termasuk dalam hal ini menentukan populasi, sampel, teknik sampling, menentukan instrumen pengumpulan data, dan menganalisis data.</a:t>
            </a:r>
          </a:p>
          <a:p>
            <a:pPr marL="514350" indent="-514350">
              <a:buFont typeface="+mj-lt"/>
              <a:buAutoNum type="arabicParenR"/>
            </a:pPr>
            <a:r>
              <a:rPr lang="id-ID" dirty="0" smtClean="0"/>
              <a:t>Mengumpulkan, mengorganisasi, dan menganalisis data dengan menggunakan teknik statistika yang relevan</a:t>
            </a:r>
          </a:p>
          <a:p>
            <a:pPr marL="514350" indent="-514350">
              <a:buFont typeface="+mj-lt"/>
              <a:buAutoNum type="arabicParenR"/>
            </a:pPr>
            <a:r>
              <a:rPr lang="id-ID" dirty="0" smtClean="0"/>
              <a:t>Membuat laporan penelitian (termasuk di dalamnya membuat kesimpulan)     </a:t>
            </a:r>
            <a:endParaRPr lang="id-ID" dirty="0"/>
          </a:p>
        </p:txBody>
      </p:sp>
    </p:spTree>
    <p:extLst>
      <p:ext uri="{BB962C8B-B14F-4D97-AF65-F5344CB8AC3E}">
        <p14:creationId xmlns:p14="http://schemas.microsoft.com/office/powerpoint/2010/main" val="4033272106"/>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320</TotalTime>
  <Words>1137</Words>
  <Application>Microsoft Office PowerPoint</Application>
  <PresentationFormat>On-screen Show (4:3)</PresentationFormat>
  <Paragraphs>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Theme</vt:lpstr>
      <vt:lpstr>PENELITIAN EX POST FACTO </vt:lpstr>
      <vt:lpstr>PENELITIAN EX POST FACTO</vt:lpstr>
      <vt:lpstr>LANJUTAN...</vt:lpstr>
      <vt:lpstr>Macam-Macam Ex Post Facto</vt:lpstr>
      <vt:lpstr>Lanjutan...</vt:lpstr>
      <vt:lpstr>Karakteristik Penelitian Ex Post Facto</vt:lpstr>
      <vt:lpstr>Lanjutan...</vt:lpstr>
      <vt:lpstr>Lanjutan...</vt:lpstr>
      <vt:lpstr>LANGKAH-LANGKAH PENELITIAN EX POST FACTO</vt:lpstr>
      <vt:lpstr>Lanjutan...</vt:lpstr>
      <vt:lpstr>Lanjutan...</vt:lpstr>
      <vt:lpstr>Lanjutan...</vt:lpstr>
      <vt:lpstr>Lanjutan...</vt:lpstr>
      <vt:lpstr>Kelebihan Penelitian Ex Post Facto</vt:lpstr>
      <vt:lpstr>Kelemahan Penelitian Ex Post Facto </vt:lpstr>
      <vt:lpstr>Lanjutan...</vt:lpstr>
      <vt:lpstr>LANJUTAN...</vt:lpstr>
      <vt:lpstr>TERIMAKASIH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PENELITIAN EX POST FACTO DAN EKSPERIMEN</dc:title>
  <dc:creator>Toshiba</dc:creator>
  <cp:lastModifiedBy>Toshiba</cp:lastModifiedBy>
  <cp:revision>39</cp:revision>
  <dcterms:created xsi:type="dcterms:W3CDTF">2018-01-26T23:29:14Z</dcterms:created>
  <dcterms:modified xsi:type="dcterms:W3CDTF">2018-11-30T10:10:11Z</dcterms:modified>
</cp:coreProperties>
</file>