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notesMasterIdLst>
    <p:notesMasterId r:id="rId22"/>
  </p:notesMasterIdLst>
  <p:sldIdLst>
    <p:sldId id="256" r:id="rId6"/>
    <p:sldId id="257" r:id="rId7"/>
    <p:sldId id="258" r:id="rId8"/>
    <p:sldId id="259" r:id="rId9"/>
    <p:sldId id="260" r:id="rId10"/>
    <p:sldId id="270" r:id="rId11"/>
    <p:sldId id="261" r:id="rId12"/>
    <p:sldId id="262" r:id="rId13"/>
    <p:sldId id="263" r:id="rId14"/>
    <p:sldId id="264" r:id="rId15"/>
    <p:sldId id="265" r:id="rId16"/>
    <p:sldId id="271" r:id="rId17"/>
    <p:sldId id="266" r:id="rId18"/>
    <p:sldId id="267" r:id="rId19"/>
    <p:sldId id="268" r:id="rId20"/>
    <p:sldId id="26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7DE0FD-5587-4DD8-A936-71E19D1AFA40}" type="datetimeFigureOut">
              <a:rPr lang="id-ID" smtClean="0"/>
              <a:t>30/11/2018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1175FF-F85C-4BE4-9C87-80C4BF2E86E0}" type="slidenum">
              <a:rPr lang="id-ID" smtClean="0"/>
              <a:t>‹#›</a:t>
            </a:fld>
            <a:endParaRPr lang="id-ID"/>
          </a:p>
        </p:txBody>
      </p:sp>
    </p:spTree>
    <p:extLst>
      <p:ext uri="{BB962C8B-B14F-4D97-AF65-F5344CB8AC3E}">
        <p14:creationId xmlns:p14="http://schemas.microsoft.com/office/powerpoint/2010/main" val="1792915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DB1175FF-F85C-4BE4-9C87-80C4BF2E86E0}" type="slidenum">
              <a:rPr lang="id-ID" smtClean="0"/>
              <a:t>14</a:t>
            </a:fld>
            <a:endParaRPr lang="id-ID"/>
          </a:p>
        </p:txBody>
      </p:sp>
    </p:spTree>
    <p:extLst>
      <p:ext uri="{BB962C8B-B14F-4D97-AF65-F5344CB8AC3E}">
        <p14:creationId xmlns:p14="http://schemas.microsoft.com/office/powerpoint/2010/main" val="32038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pPr eaLnBrk="1" latinLnBrk="0" hangingPunct="1"/>
            <a:fld id="{ACDF6120-F1F0-4C60-9FE9-39AC71A9C79D}" type="datetimeFigureOut">
              <a:rPr lang="en-US" smtClean="0"/>
              <a:pPr eaLnBrk="1" latinLnBrk="0" hangingPunct="1"/>
              <a:t>11/30/2018</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kumimoji="0"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EA7C8D44-3667-46F6-9772-CC52308E2A7F}" type="slidenum">
              <a:rPr kumimoji="0" lang="en-US" smtClean="0"/>
              <a:pPr eaLnBrk="1" latinLnBrk="0" hangingPunct="1"/>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eaLnBrk="1" latinLnBrk="0" hangingPunct="1"/>
            <a:fld id="{ACDF6120-F1F0-4C60-9FE9-39AC71A9C79D}" type="datetimeFigureOut">
              <a:rPr lang="en-US" smtClean="0"/>
              <a:pPr eaLnBrk="1" latinLnBrk="0" hangingPunct="1"/>
              <a:t>11/30/2018</a:t>
            </a:fld>
            <a:endParaRPr lang="en-US" sz="1600"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0"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A7C8D44-3667-46F6-9772-CC52308E2A7F}" type="slidenum">
              <a:rPr kumimoji="0" lang="en-US" smtClean="0"/>
              <a:pPr eaLnBrk="1" latinLnBrk="0" hangingPunct="1"/>
              <a:t>‹#›</a:t>
            </a:fld>
            <a:endParaRPr kumimoji="0"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sz="1600"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pPr eaLnBrk="1" latinLnBrk="0" hangingPunct="1"/>
            <a:fld id="{ACDF6120-F1F0-4C60-9FE9-39AC71A9C79D}" type="datetimeFigureOut">
              <a:rPr lang="en-US" smtClean="0"/>
              <a:pPr eaLnBrk="1" latinLnBrk="0" hangingPunct="1"/>
              <a:t>11/30/2018</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kumimoji="0" lang="en-US" dirty="0"/>
          </a:p>
        </p:txBody>
      </p:sp>
      <p:sp>
        <p:nvSpPr>
          <p:cNvPr id="6" name="Slide Number Placeholder 5"/>
          <p:cNvSpPr>
            <a:spLocks noGrp="1"/>
          </p:cNvSpPr>
          <p:nvPr>
            <p:ph type="sldNum" sz="quarter" idx="12"/>
          </p:nvPr>
        </p:nvSpPr>
        <p:spPr>
          <a:xfrm>
            <a:off x="1069848" y="6355080"/>
            <a:ext cx="1520952" cy="365760"/>
          </a:xfrm>
        </p:spPr>
        <p:txBody>
          <a:bodyPr/>
          <a:lstStyle/>
          <a:p>
            <a:fld id="{EA7C8D44-3667-46F6-9772-CC52308E2A7F}" type="slidenum">
              <a:rPr kumimoji="0" lang="en-US" smtClean="0"/>
              <a:pPr eaLnBrk="1" latinLnBrk="0" hangingPunct="1"/>
              <a:t>‹#›</a:t>
            </a:fld>
            <a:endParaRPr kumimoji="0"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eaLnBrk="1" latinLnBrk="0" hangingPunct="1"/>
            <a:fld id="{ACDF6120-F1F0-4C60-9FE9-39AC71A9C79D}" type="datetimeFigureOut">
              <a:rPr lang="en-US" smtClean="0"/>
              <a:pPr eaLnBrk="1" latinLnBrk="0" hangingPunct="1"/>
              <a:t>11/30/2018</a:t>
            </a:fld>
            <a:endParaRPr lang="en-US" sz="1600"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kumimoji="0"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A7C8D44-3667-46F6-9772-CC52308E2A7F}" type="slidenum">
              <a:rPr kumimoji="0" lang="en-US" smtClean="0"/>
              <a:pPr eaLnBrk="1" latinLnBrk="0" hangingPunct="1"/>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A7C8D44-3667-46F6-9772-CC52308E2A7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A7C8D44-3667-46F6-9772-CC52308E2A7F}" type="slidenum">
              <a:rPr kumimoji="0" lang="en-US" smtClean="0"/>
              <a:pPr eaLnBrk="1" latinLnBrk="0" hangingPunct="1"/>
              <a:t>‹#›</a:t>
            </a:fld>
            <a:endParaRPr kumimoji="0" lang="en-US" dirty="0"/>
          </a:p>
        </p:txBody>
      </p:sp>
      <p:sp>
        <p:nvSpPr>
          <p:cNvPr id="14" name="Footer Placeholder 13"/>
          <p:cNvSpPr>
            <a:spLocks noGrp="1"/>
          </p:cNvSpPr>
          <p:nvPr>
            <p:ph type="ftr" sz="quarter" idx="12"/>
          </p:nvPr>
        </p:nvSpPr>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ACDF6120-F1F0-4C60-9FE9-39AC71A9C79D}" type="datetimeFigureOut">
              <a:rPr lang="en-US" smtClean="0"/>
              <a:pPr eaLnBrk="1" latinLnBrk="0" hangingPunct="1"/>
              <a:t>11/30/2018</a:t>
            </a:fld>
            <a:endParaRPr lang="en-US"/>
          </a:p>
        </p:txBody>
      </p:sp>
      <p:sp>
        <p:nvSpPr>
          <p:cNvPr id="10" name="Slide Number Placeholder 9"/>
          <p:cNvSpPr>
            <a:spLocks noGrp="1"/>
          </p:cNvSpPr>
          <p:nvPr>
            <p:ph type="sldNum" sz="quarter" idx="16"/>
          </p:nvPr>
        </p:nvSpPr>
        <p:spPr/>
        <p:txBody>
          <a:bodyPr rtlCol="0"/>
          <a:lstStyle/>
          <a:p>
            <a:fld id="{EA7C8D44-3667-46F6-9772-CC52308E2A7F}" type="slidenum">
              <a:rPr kumimoji="0" lang="en-US" smtClean="0"/>
              <a:pP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ACDF6120-F1F0-4C60-9FE9-39AC71A9C79D}" type="datetimeFigureOut">
              <a:rPr lang="en-US" smtClean="0"/>
              <a:pPr eaLnBrk="1" latinLnBrk="0" hangingPunct="1"/>
              <a:t>11/30/2018</a:t>
            </a:fld>
            <a:endParaRPr lang="en-US"/>
          </a:p>
        </p:txBody>
      </p:sp>
      <p:sp>
        <p:nvSpPr>
          <p:cNvPr id="12" name="Slide Number Placeholder 11"/>
          <p:cNvSpPr>
            <a:spLocks noGrp="1"/>
          </p:cNvSpPr>
          <p:nvPr>
            <p:ph type="sldNum" sz="quarter" idx="16"/>
          </p:nvPr>
        </p:nvSpPr>
        <p:spPr/>
        <p:txBody>
          <a:bodyPr rtlCol="0"/>
          <a:lstStyle/>
          <a:p>
            <a:fld id="{EA7C8D44-3667-46F6-9772-CC52308E2A7F}" type="slidenum">
              <a:rPr kumimoji="0" lang="en-US" smtClean="0"/>
              <a:pP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A7C8D44-3667-46F6-9772-CC52308E2A7F}" type="slidenum">
              <a:rPr kumimoji="0" lang="en-US" smtClean="0"/>
              <a:pPr eaLnBrk="1" latinLnBrk="0" hangingPunct="1"/>
              <a:t>‹#›</a:t>
            </a:fld>
            <a:endParaRPr kumimoji="0"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ACDF6120-F1F0-4C60-9FE9-39AC71A9C79D}" type="datetimeFigureOut">
              <a:rPr lang="en-US" smtClean="0"/>
              <a:pPr eaLnBrk="1" latinLnBrk="0" hangingPunct="1"/>
              <a:t>11/30/2018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A7C8D44-3667-46F6-9772-CC52308E2A7F}" type="slidenum">
              <a:rPr kumimoji="0" lang="en-US" smtClean="0"/>
              <a:pPr eaLnBrk="1" latinLnBrk="0" hangingPunct="1"/>
              <a:t>‹#›</a:t>
            </a:fld>
            <a:endParaRPr kumimoji="0" lang="en-US"/>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ACDF6120-F1F0-4C60-9FE9-39AC71A9C79D}" type="datetimeFigureOut">
              <a:rPr lang="en-US" smtClean="0"/>
              <a:pPr eaLnBrk="1" latinLnBrk="0" hangingPunct="1"/>
              <a:t>11/30/2018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kumimoji="0"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A7C8D44-3667-46F6-9772-CC52308E2A7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pPr eaLnBrk="1" latinLnBrk="0" hangingPunct="1"/>
            <a:fld id="{ACDF6120-F1F0-4C60-9FE9-39AC71A9C79D}" type="datetimeFigureOut">
              <a:rPr lang="en-US" smtClean="0"/>
              <a:pPr eaLnBrk="1" latinLnBrk="0" hangingPunct="1"/>
              <a:t>11/30/2018</a:t>
            </a:fld>
            <a:endParaRPr lang="en-US" sz="1600"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kumimoji="0"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A7C8D44-3667-46F6-9772-CC52308E2A7F}"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ACDF6120-F1F0-4C60-9FE9-39AC71A9C79D}" type="datetimeFigureOut">
              <a:rPr lang="en-US" smtClean="0"/>
              <a:pPr eaLnBrk="1" latinLnBrk="0" hangingPunct="1"/>
              <a:t>11/30/2018</a:t>
            </a:fld>
            <a:endParaRPr lang="en-US" dirty="0"/>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EA7C8D44-3667-46F6-9772-CC52308E2A7F}" type="slidenum">
              <a:rPr kumimoji="0" lang="en-US" smtClean="0"/>
              <a:pPr eaLnBrk="1" latinLnBrk="0" hangingPunct="1"/>
              <a:t>‹#›</a:t>
            </a:fld>
            <a:endParaRPr kumimoji="0"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pPr eaLnBrk="1" latinLnBrk="0" hangingPunct="1"/>
            <a:fld id="{ACDF6120-F1F0-4C60-9FE9-39AC71A9C79D}" type="datetimeFigureOut">
              <a:rPr lang="en-US" smtClean="0"/>
              <a:pPr eaLnBrk="1" latinLnBrk="0" hangingPunct="1"/>
              <a:t>11/30/2018</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kumimoji="0"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A7C8D44-3667-46F6-9772-CC52308E2A7F}"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ACDF6120-F1F0-4C60-9FE9-39AC71A9C79D}" type="datetimeFigureOut">
              <a:rPr lang="en-US" smtClean="0"/>
              <a:pPr eaLnBrk="1" latinLnBrk="0" hangingPunct="1"/>
              <a:t>11/30/2018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ACDF6120-F1F0-4C60-9FE9-39AC71A9C79D}" type="datetimeFigureOut">
              <a:rPr lang="en-US" smtClean="0"/>
              <a:pPr eaLnBrk="1" latinLnBrk="0" hangingPunct="1"/>
              <a:t>11/30/2018</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eaLnBrk="1" latinLnBrk="0" hangingPunct="1"/>
            <a:fld id="{ACDF6120-F1F0-4C60-9FE9-39AC71A9C79D}" type="datetimeFigureOut">
              <a:rPr lang="en-US" smtClean="0"/>
              <a:pPr eaLnBrk="1" latinLnBrk="0" hangingPunct="1"/>
              <a:t>11/30/2018</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pPr eaLnBrk="1" latinLnBrk="0" hangingPunct="1"/>
            <a:fld id="{ACDF6120-F1F0-4C60-9FE9-39AC71A9C79D}" type="datetimeFigureOut">
              <a:rPr lang="en-US" smtClean="0"/>
              <a:pPr eaLnBrk="1" latinLnBrk="0" hangingPunct="1"/>
              <a:t>11/30/2018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kumimoji="0" lang="en-US"/>
          </a:p>
        </p:txBody>
      </p:sp>
      <p:sp>
        <p:nvSpPr>
          <p:cNvPr id="4" name="Slide Number Placeholder 3"/>
          <p:cNvSpPr>
            <a:spLocks noGrp="1"/>
          </p:cNvSpPr>
          <p:nvPr>
            <p:ph type="sldNum" sz="quarter" idx="12"/>
          </p:nvPr>
        </p:nvSpPr>
        <p:spPr/>
        <p:txBody>
          <a:bodyPr/>
          <a:lstStyle>
            <a:extLst/>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ACDF6120-F1F0-4C60-9FE9-39AC71A9C79D}" type="datetimeFigureOut">
              <a:rPr lang="en-US" smtClean="0"/>
              <a:pPr eaLnBrk="1" latinLnBrk="0" hangingPunct="1"/>
              <a:t>11/30/2018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pPr eaLnBrk="1" latinLnBrk="0" hangingPunct="1"/>
            <a:fld id="{ACDF6120-F1F0-4C60-9FE9-39AC71A9C79D}" type="datetimeFigureOut">
              <a:rPr lang="en-US" smtClean="0"/>
              <a:pPr eaLnBrk="1" latinLnBrk="0" hangingPunct="1"/>
              <a:t>11/30/2018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EA7C8D44-3667-46F6-9772-CC52308E2A7F}" type="slidenum">
              <a:rPr kumimoji="0" lang="en-US" smtClean="0"/>
              <a:pPr eaLnBrk="1" latinLnBrk="0" hangingPunct="1"/>
              <a:t>‹#›</a:t>
            </a:fld>
            <a:endParaRPr kumimoji="0"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ACDF6120-F1F0-4C60-9FE9-39AC71A9C79D}" type="datetimeFigureOut">
              <a:rPr lang="en-US" smtClean="0"/>
              <a:pPr eaLnBrk="1" latinLnBrk="0" hangingPunct="1"/>
              <a:t>11/30/2018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pPr eaLnBrk="1" latinLnBrk="0" hangingPunct="1"/>
            <a:fld id="{ACDF6120-F1F0-4C60-9FE9-39AC71A9C79D}" type="datetimeFigureOut">
              <a:rPr lang="en-US" smtClean="0"/>
              <a:pPr eaLnBrk="1" latinLnBrk="0" hangingPunct="1"/>
              <a:t>11/30/2018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kumimoji="0"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5.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9.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eaLnBrk="1" latinLnBrk="0" hangingPunct="1"/>
            <a:fld id="{ACDF6120-F1F0-4C60-9FE9-39AC71A9C79D}" type="datetimeFigureOut">
              <a:rPr lang="en-US" smtClean="0"/>
              <a:pPr eaLnBrk="1" latinLnBrk="0" hangingPunct="1"/>
              <a:t>11/30/2018</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pPr eaLnBrk="1" latinLnBrk="0" hangingPunct="1"/>
            <a:fld id="{ACDF6120-F1F0-4C60-9FE9-39AC71A9C79D}" type="datetimeFigureOut">
              <a:rPr lang="en-US" smtClean="0"/>
              <a:pPr eaLnBrk="1" latinLnBrk="0" hangingPunct="1"/>
              <a:t>11/30/2018</a:t>
            </a:fld>
            <a:endParaRPr lang="en-US" sz="1400" dirty="0">
              <a:solidFill>
                <a:schemeClr val="tx2"/>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pPr algn="r" eaLnBrk="1" latinLnBrk="0" hangingPunct="1"/>
            <a:endParaRPr kumimoji="0" lang="en-US" sz="1400" dirty="0">
              <a:solidFill>
                <a:schemeClr val="tx2"/>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eaLnBrk="1" latinLnBrk="0" hangingPunct="1"/>
            <a:fld id="{ACDF6120-F1F0-4C60-9FE9-39AC71A9C79D}" type="datetimeFigureOut">
              <a:rPr lang="en-US" smtClean="0"/>
              <a:pPr eaLnBrk="1" latinLnBrk="0" hangingPunct="1"/>
              <a:t>11/30/2018</a:t>
            </a:fld>
            <a:endParaRPr lang="en-US" sz="1400" dirty="0">
              <a:solidFill>
                <a:schemeClr val="tx2"/>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algn="r" eaLnBrk="1" latinLnBrk="0" hangingPunct="1"/>
            <a:endParaRPr kumimoji="0" lang="en-US" sz="1400" dirty="0">
              <a:solidFill>
                <a:schemeClr val="tx2"/>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ACDF6120-F1F0-4C60-9FE9-39AC71A9C79D}" type="datetimeFigureOut">
              <a:rPr lang="en-US" smtClean="0"/>
              <a:pPr eaLnBrk="1" latinLnBrk="0" hangingPunct="1"/>
              <a:t>11/30/2018</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eaLnBrk="1" latinLnBrk="0" hangingPunct="1"/>
            <a:fld id="{ACDF6120-F1F0-4C60-9FE9-39AC71A9C79D}" type="datetimeFigureOut">
              <a:rPr lang="en-US" smtClean="0"/>
              <a:pPr eaLnBrk="1" latinLnBrk="0" hangingPunct="1"/>
              <a:t>11/30/2018</a:t>
            </a:fld>
            <a:endParaRPr lang="en-US" sz="1400" dirty="0">
              <a:solidFill>
                <a:schemeClr val="tx2"/>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lgn="r" eaLnBrk="1" latinLnBrk="0" hangingPunct="1"/>
            <a:endParaRPr kumimoji="0" lang="en-US" sz="1400" dirty="0">
              <a:solidFill>
                <a:schemeClr val="tx2"/>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3501008"/>
            <a:ext cx="6858000" cy="990600"/>
          </a:xfrm>
        </p:spPr>
        <p:txBody>
          <a:bodyPr>
            <a:noAutofit/>
          </a:bodyPr>
          <a:lstStyle/>
          <a:p>
            <a:r>
              <a:rPr lang="id-ID" sz="4800" dirty="0" smtClean="0">
                <a:latin typeface="Algerian" pitchFamily="82" charset="0"/>
              </a:rPr>
              <a:t>METODE PENELITIAN EKSPERIMEN  </a:t>
            </a:r>
            <a:endParaRPr lang="id-ID" sz="4800" dirty="0">
              <a:latin typeface="Algerian" pitchFamily="82" charset="0"/>
            </a:endParaRPr>
          </a:p>
        </p:txBody>
      </p:sp>
      <p:sp>
        <p:nvSpPr>
          <p:cNvPr id="3" name="Subtitle 2"/>
          <p:cNvSpPr>
            <a:spLocks noGrp="1"/>
          </p:cNvSpPr>
          <p:nvPr>
            <p:ph type="subTitle" idx="1"/>
          </p:nvPr>
        </p:nvSpPr>
        <p:spPr/>
        <p:txBody>
          <a:bodyPr/>
          <a:lstStyle/>
          <a:p>
            <a:r>
              <a:rPr lang="id-ID" dirty="0" smtClean="0"/>
              <a:t>Dr. </a:t>
            </a:r>
            <a:r>
              <a:rPr lang="id-ID" smtClean="0"/>
              <a:t>Ummanah, S.Sos, M.Si</a:t>
            </a:r>
            <a:endParaRPr lang="id-ID"/>
          </a:p>
        </p:txBody>
      </p:sp>
    </p:spTree>
    <p:extLst>
      <p:ext uri="{BB962C8B-B14F-4D97-AF65-F5344CB8AC3E}">
        <p14:creationId xmlns:p14="http://schemas.microsoft.com/office/powerpoint/2010/main" val="898669181"/>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p:txBody>
          <a:bodyPr>
            <a:normAutofit fontScale="92500"/>
          </a:bodyPr>
          <a:lstStyle/>
          <a:p>
            <a:pPr marL="514350" indent="-514350">
              <a:buFont typeface="+mj-lt"/>
              <a:buAutoNum type="arabicParenR" startAt="3"/>
            </a:pPr>
            <a:r>
              <a:rPr lang="id-ID" dirty="0" smtClean="0">
                <a:solidFill>
                  <a:srgbClr val="C00000"/>
                </a:solidFill>
              </a:rPr>
              <a:t>Spesifitas Variabel</a:t>
            </a:r>
            <a:r>
              <a:rPr lang="id-ID" dirty="0" smtClean="0"/>
              <a:t>, adalah suatu ancaman terhadap yang tidak mengindahkan generalistabilitas dari desain eksperimental yang digunakan.</a:t>
            </a:r>
          </a:p>
          <a:p>
            <a:pPr marL="514350" indent="-514350">
              <a:buFont typeface="+mj-lt"/>
              <a:buAutoNum type="arabicParenR" startAt="3"/>
            </a:pPr>
            <a:r>
              <a:rPr lang="id-ID" dirty="0" smtClean="0">
                <a:solidFill>
                  <a:srgbClr val="C00000"/>
                </a:solidFill>
              </a:rPr>
              <a:t>Pengaturan Reaktif</a:t>
            </a:r>
            <a:r>
              <a:rPr lang="id-ID" dirty="0" smtClean="0"/>
              <a:t>, mengacu pada faktor-faktor yang diasosiasikan dengan cara bagaimana penelitian dilakukan dan perasaan serta sikap subjek yang dilibatkan.</a:t>
            </a:r>
          </a:p>
          <a:p>
            <a:pPr marL="514350" indent="-514350">
              <a:buFont typeface="+mj-lt"/>
              <a:buAutoNum type="arabicParenR" startAt="3"/>
            </a:pPr>
            <a:r>
              <a:rPr lang="id-ID" dirty="0" smtClean="0">
                <a:solidFill>
                  <a:srgbClr val="C00000"/>
                </a:solidFill>
              </a:rPr>
              <a:t>Interferensi Perlakuan Jamak</a:t>
            </a:r>
            <a:r>
              <a:rPr lang="id-ID" dirty="0" smtClean="0"/>
              <a:t>, biasanya sering muncul bila subjek yang sama menerima lebih dari satu perlakuan dalam pergantian.</a:t>
            </a:r>
          </a:p>
          <a:p>
            <a:pPr marL="514350" indent="-514350">
              <a:buFont typeface="+mj-lt"/>
              <a:buAutoNum type="arabicParenR" startAt="3"/>
            </a:pPr>
            <a:r>
              <a:rPr lang="id-ID" dirty="0" smtClean="0">
                <a:solidFill>
                  <a:srgbClr val="C00000"/>
                </a:solidFill>
              </a:rPr>
              <a:t>Kontaminasi dan Bias Pelaku Eksprimen</a:t>
            </a:r>
            <a:r>
              <a:rPr lang="id-ID" dirty="0" smtClean="0"/>
              <a:t>, sering muncul bila keakraban subjek dan peneliti mempengaruhi hasil penelitian.  </a:t>
            </a:r>
            <a:endParaRPr lang="id-ID" dirty="0"/>
          </a:p>
        </p:txBody>
      </p:sp>
    </p:spTree>
    <p:extLst>
      <p:ext uri="{BB962C8B-B14F-4D97-AF65-F5344CB8AC3E}">
        <p14:creationId xmlns:p14="http://schemas.microsoft.com/office/powerpoint/2010/main" val="86335165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 JENIS-JENIS DESAIN PENELITIAN EKPERIMENTAL</a:t>
            </a:r>
            <a:endParaRPr lang="id-ID" dirty="0"/>
          </a:p>
        </p:txBody>
      </p:sp>
      <p:sp>
        <p:nvSpPr>
          <p:cNvPr id="3" name="Content Placeholder 2"/>
          <p:cNvSpPr>
            <a:spLocks noGrp="1"/>
          </p:cNvSpPr>
          <p:nvPr>
            <p:ph sz="quarter" idx="1"/>
          </p:nvPr>
        </p:nvSpPr>
        <p:spPr>
          <a:xfrm>
            <a:off x="457200" y="1219200"/>
            <a:ext cx="8229600" cy="5638800"/>
          </a:xfrm>
        </p:spPr>
        <p:txBody>
          <a:bodyPr>
            <a:normAutofit/>
          </a:bodyPr>
          <a:lstStyle/>
          <a:p>
            <a:r>
              <a:rPr lang="id-ID" dirty="0" smtClean="0"/>
              <a:t>Emzir (2009), mengklasifikasikan desain eksperimental dalam dua kategori, yaitu:</a:t>
            </a:r>
          </a:p>
          <a:p>
            <a:pPr marL="514350" indent="-514350">
              <a:buFont typeface="+mj-lt"/>
              <a:buAutoNum type="arabicPeriod"/>
            </a:pPr>
            <a:r>
              <a:rPr lang="id-ID" dirty="0" smtClean="0"/>
              <a:t>Desain Variabel Tunggal, yang melibatkan satu variabel bebas (yang dimanipulasi) yang terdiri atas;</a:t>
            </a:r>
          </a:p>
          <a:p>
            <a:pPr>
              <a:buFont typeface="Wingdings" pitchFamily="2" charset="2"/>
              <a:buChar char="v"/>
            </a:pPr>
            <a:r>
              <a:rPr lang="id-ID" i="1" dirty="0" smtClean="0">
                <a:solidFill>
                  <a:srgbClr val="C00000"/>
                </a:solidFill>
              </a:rPr>
              <a:t>Pra-Experimental Design (non-designs</a:t>
            </a:r>
            <a:r>
              <a:rPr lang="id-ID" dirty="0" smtClean="0"/>
              <a:t>); desain ini belum merupakan eksperimen sungguh-sungguh, hal ini disebabkan karena  masih terdapat variabel luar yang ikut berpengaruh terhadap terbentuknya variabel terikat (dependen). </a:t>
            </a:r>
            <a:r>
              <a:rPr lang="id-ID" i="1" dirty="0" smtClean="0">
                <a:solidFill>
                  <a:srgbClr val="C00000"/>
                </a:solidFill>
              </a:rPr>
              <a:t>Bentuk Pra-Experimental design </a:t>
            </a:r>
            <a:r>
              <a:rPr lang="id-ID" dirty="0" smtClean="0"/>
              <a:t>antara lain:</a:t>
            </a:r>
          </a:p>
          <a:p>
            <a:pPr marL="514350" indent="-514350">
              <a:buFont typeface="+mj-lt"/>
              <a:buAutoNum type="alphaLcParenR"/>
            </a:pPr>
            <a:r>
              <a:rPr lang="id-ID" i="1" dirty="0" smtClean="0">
                <a:solidFill>
                  <a:srgbClr val="C00000"/>
                </a:solidFill>
              </a:rPr>
              <a:t>One-Shot Case Study </a:t>
            </a:r>
            <a:r>
              <a:rPr lang="id-ID" dirty="0" smtClean="0"/>
              <a:t>(Studi Kasus Satu Tembakan), dalam desain penelitian ini terdapat suatau kelompok diberi treatment (perlakuan) dan selanjutnya diobservasi hasilnya.</a:t>
            </a:r>
          </a:p>
        </p:txBody>
      </p:sp>
    </p:spTree>
    <p:extLst>
      <p:ext uri="{BB962C8B-B14F-4D97-AF65-F5344CB8AC3E}">
        <p14:creationId xmlns:p14="http://schemas.microsoft.com/office/powerpoint/2010/main" val="30769834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395536" y="1484784"/>
            <a:ext cx="7239000" cy="4846320"/>
          </a:xfrm>
        </p:spPr>
        <p:txBody>
          <a:bodyPr>
            <a:normAutofit fontScale="92500" lnSpcReduction="10000"/>
          </a:bodyPr>
          <a:lstStyle/>
          <a:p>
            <a:pPr marL="514350" indent="-514350">
              <a:buFont typeface="+mj-lt"/>
              <a:buAutoNum type="alphaLcParenR"/>
            </a:pPr>
            <a:r>
              <a:rPr lang="id-ID" i="1" dirty="0">
                <a:solidFill>
                  <a:srgbClr val="7030A0"/>
                </a:solidFill>
              </a:rPr>
              <a:t>One Group Pretest- Posttest Design </a:t>
            </a:r>
            <a:r>
              <a:rPr lang="id-ID" dirty="0"/>
              <a:t>(Satu Kelompok Prates-Postes), pada desain ini terdapat pretest sebelum diberi perlakuan.</a:t>
            </a:r>
          </a:p>
          <a:p>
            <a:pPr marL="514350" indent="-514350">
              <a:buFont typeface="+mj-lt"/>
              <a:buAutoNum type="alphaLcParenR"/>
            </a:pPr>
            <a:r>
              <a:rPr lang="id-ID" i="1" dirty="0">
                <a:solidFill>
                  <a:srgbClr val="00B050"/>
                </a:solidFill>
              </a:rPr>
              <a:t>Intact- Group Comparison</a:t>
            </a:r>
            <a:r>
              <a:rPr lang="id-ID" dirty="0"/>
              <a:t>, pada desain ini terdapat satu kelompok yang digunakan untuk penelitian, tapi dibagi dua yaitu; setengah kelompok untuk eksperimen (yang diberi perlakuan) dan setengah untuk kelompok kontrol (yang tidak diberi perlakuan).</a:t>
            </a:r>
          </a:p>
          <a:p>
            <a:pPr>
              <a:buFont typeface="Wingdings" pitchFamily="2" charset="2"/>
              <a:buChar char="v"/>
            </a:pPr>
            <a:r>
              <a:rPr lang="id-ID" i="1" dirty="0">
                <a:solidFill>
                  <a:srgbClr val="C00000"/>
                </a:solidFill>
              </a:rPr>
              <a:t>True Experimental Design</a:t>
            </a:r>
            <a:r>
              <a:rPr lang="id-ID" dirty="0"/>
              <a:t>, ciri dari desain ini adalah adanya kelompok kontrol dan sampel yang dipilih secara random.</a:t>
            </a:r>
          </a:p>
          <a:p>
            <a:pPr marL="0" indent="0">
              <a:buNone/>
            </a:pPr>
            <a:r>
              <a:rPr lang="id-ID" dirty="0"/>
              <a:t>   </a:t>
            </a:r>
          </a:p>
          <a:p>
            <a:endParaRPr lang="id-ID" dirty="0"/>
          </a:p>
        </p:txBody>
      </p:sp>
    </p:spTree>
    <p:extLst>
      <p:ext uri="{BB962C8B-B14F-4D97-AF65-F5344CB8AC3E}">
        <p14:creationId xmlns:p14="http://schemas.microsoft.com/office/powerpoint/2010/main" val="424173366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p:txBody>
          <a:bodyPr>
            <a:normAutofit fontScale="85000" lnSpcReduction="20000"/>
          </a:bodyPr>
          <a:lstStyle/>
          <a:p>
            <a:r>
              <a:rPr lang="id-ID" dirty="0" smtClean="0"/>
              <a:t>Desain True- Experimental terbagi atas:</a:t>
            </a:r>
          </a:p>
          <a:p>
            <a:pPr marL="514350" indent="-514350">
              <a:buFont typeface="+mj-lt"/>
              <a:buAutoNum type="alphaLcParenR"/>
            </a:pPr>
            <a:r>
              <a:rPr lang="id-ID" dirty="0" smtClean="0"/>
              <a:t>Posttest-Only Control Design, dalam desain ini tedapat dua kelompok yang masing-masing dipilih secara random (R). Kelompok pertama diberi perlakuan (X) dan kelompok lain tidak. Kelompok yang diberi perlakuan disebut kelompok eksperimen dan kelompok yang tidak diberi perlakuan disebut kelompok kontrol.</a:t>
            </a:r>
          </a:p>
          <a:p>
            <a:pPr marL="514350" indent="-514350">
              <a:buFont typeface="+mj-lt"/>
              <a:buAutoNum type="alphaLcParenR"/>
            </a:pPr>
            <a:r>
              <a:rPr lang="id-ID" dirty="0" smtClean="0"/>
              <a:t>Pretest-Posttest Control Group Design, dalam desain ini terdapat dua kelompok yang dipilih secara acak/random, kemudian diberi pretest untuk mnegetahui keadaan awal adakah perbedaan antara kelompok eksperimen dan kelompok kontrol.</a:t>
            </a:r>
          </a:p>
          <a:p>
            <a:pPr marL="514350" indent="-514350">
              <a:buFont typeface="+mj-lt"/>
              <a:buAutoNum type="alphaLcParenR"/>
            </a:pPr>
            <a:r>
              <a:rPr lang="id-ID" dirty="0" smtClean="0"/>
              <a:t>The Solomon Four-Group Design, dalam desain ini dimana salah satu dari empat kelompok dipilih secara random. Dua kelompok diberi pratest dan dua kelompok tidak. Kemudian satu dari kelompok pratest dan nonpratest diberi perlakuan eksperimen, setelah itu keempat kelompok ini diberi posttest.</a:t>
            </a:r>
            <a:endParaRPr lang="id-ID" dirty="0"/>
          </a:p>
        </p:txBody>
      </p:sp>
    </p:spTree>
    <p:extLst>
      <p:ext uri="{BB962C8B-B14F-4D97-AF65-F5344CB8AC3E}">
        <p14:creationId xmlns:p14="http://schemas.microsoft.com/office/powerpoint/2010/main" val="503692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p:txBody>
          <a:bodyPr>
            <a:normAutofit fontScale="85000" lnSpcReduction="10000"/>
          </a:bodyPr>
          <a:lstStyle/>
          <a:p>
            <a:pPr>
              <a:buFont typeface="Wingdings" pitchFamily="2" charset="2"/>
              <a:buChar char="v"/>
            </a:pPr>
            <a:r>
              <a:rPr lang="id-ID" i="1" dirty="0" smtClean="0">
                <a:solidFill>
                  <a:srgbClr val="C00000"/>
                </a:solidFill>
              </a:rPr>
              <a:t>Quasi Experimental Design</a:t>
            </a:r>
            <a:r>
              <a:rPr lang="id-ID" dirty="0" smtClean="0"/>
              <a:t>; Desain ini mempunyai kelompok kontrol, tetapi tidak dapat berfungsi sepenuhnya untuk mengontrol variabel-variabel luar yang mempengaruhi pelaksanaan eksperimen. Desain eksperimen model ini diantaranya sebagai berikut:</a:t>
            </a:r>
          </a:p>
          <a:p>
            <a:pPr marL="514350" indent="-514350">
              <a:buFont typeface="+mj-lt"/>
              <a:buAutoNum type="alphaLcParenR"/>
            </a:pPr>
            <a:r>
              <a:rPr lang="id-ID" i="1" dirty="0" smtClean="0">
                <a:solidFill>
                  <a:srgbClr val="00B050"/>
                </a:solidFill>
              </a:rPr>
              <a:t>Time Series Design</a:t>
            </a:r>
            <a:r>
              <a:rPr lang="id-ID" dirty="0" smtClean="0"/>
              <a:t>, dalam desain ini kelompok yang digunakan untuk penelitian tidak dapat dipilih secara random. Desain penelitian ini hanya menggunakan satu kelompok saja, sehingga tidak memerlukan kelompok kontrol.</a:t>
            </a:r>
          </a:p>
          <a:p>
            <a:pPr marL="514350" indent="-514350">
              <a:buFont typeface="+mj-lt"/>
              <a:buAutoNum type="alphaLcParenR"/>
            </a:pPr>
            <a:r>
              <a:rPr lang="id-ID" i="1" dirty="0" smtClean="0">
                <a:solidFill>
                  <a:srgbClr val="7030A0"/>
                </a:solidFill>
              </a:rPr>
              <a:t>Nonequivalent Control Group Design</a:t>
            </a:r>
            <a:r>
              <a:rPr lang="id-ID" dirty="0" smtClean="0"/>
              <a:t>, desain ini hampir sama dengan pretest-posttest control group design, hanya pada desain ini kelompok eksperimen maupun kelompok kontrol tidak pilih secara random.</a:t>
            </a:r>
          </a:p>
          <a:p>
            <a:pPr marL="514350" indent="-514350">
              <a:buFont typeface="+mj-lt"/>
              <a:buAutoNum type="alphaLcParenR"/>
            </a:pPr>
            <a:r>
              <a:rPr lang="id-ID" i="1" dirty="0" smtClean="0">
                <a:solidFill>
                  <a:srgbClr val="C00000"/>
                </a:solidFill>
              </a:rPr>
              <a:t>Conterbalanced design</a:t>
            </a:r>
            <a:r>
              <a:rPr lang="id-ID" dirty="0" smtClean="0"/>
              <a:t>, desain ini semua kelompok menerima semua perlakuan, hanya dalam urutan perlakuan yang berbeda-beda dan dilakukan secara random.  </a:t>
            </a:r>
            <a:endParaRPr lang="id-ID" dirty="0"/>
          </a:p>
        </p:txBody>
      </p:sp>
    </p:spTree>
    <p:extLst>
      <p:ext uri="{BB962C8B-B14F-4D97-AF65-F5344CB8AC3E}">
        <p14:creationId xmlns:p14="http://schemas.microsoft.com/office/powerpoint/2010/main" val="2725345036"/>
      </p:ext>
    </p:extLst>
  </p:cSld>
  <p:clrMapOvr>
    <a:masterClrMapping/>
  </p:clrMapOvr>
  <p:transition spd="slow">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p:txBody>
          <a:bodyPr/>
          <a:lstStyle/>
          <a:p>
            <a:pPr marL="514350" indent="-514350">
              <a:buFont typeface="+mj-lt"/>
              <a:buAutoNum type="arabicPeriod" startAt="2"/>
            </a:pPr>
            <a:r>
              <a:rPr lang="id-ID" dirty="0" smtClean="0"/>
              <a:t>Desain Faktorial</a:t>
            </a:r>
          </a:p>
          <a:p>
            <a:pPr marL="0" indent="0">
              <a:buNone/>
            </a:pPr>
            <a:r>
              <a:rPr lang="id-ID" dirty="0"/>
              <a:t> </a:t>
            </a:r>
            <a:r>
              <a:rPr lang="id-ID" dirty="0" smtClean="0"/>
              <a:t>     Melibatkan dua atau lebih variabel bebas (sekurang-kurangnya satu yang dimanipulasi). Tujuan dari desain ini adalah;</a:t>
            </a:r>
          </a:p>
          <a:p>
            <a:pPr>
              <a:buFont typeface="Wingdings" pitchFamily="2" charset="2"/>
              <a:buChar char="§"/>
            </a:pPr>
            <a:r>
              <a:rPr lang="id-ID" dirty="0" smtClean="0"/>
              <a:t>Untuk menentukan apakah efek suatu variabel eksperimental dapat digeneralisasikan lewat semua level dari suatu variabel kontrol.</a:t>
            </a:r>
          </a:p>
          <a:p>
            <a:pPr>
              <a:buFont typeface="Wingdings" pitchFamily="2" charset="2"/>
              <a:buChar char="§"/>
            </a:pPr>
            <a:r>
              <a:rPr lang="id-ID" dirty="0" smtClean="0"/>
              <a:t>Untuk menunjukkan hubungan yang tidak dapat dilakukan oleh desain eksperimental variabel tunggal.</a:t>
            </a:r>
          </a:p>
          <a:p>
            <a:pPr>
              <a:buFont typeface="Wingdings" pitchFamily="2" charset="2"/>
              <a:buChar char="§"/>
            </a:pPr>
            <a:endParaRPr lang="id-ID" dirty="0"/>
          </a:p>
        </p:txBody>
      </p:sp>
    </p:spTree>
    <p:extLst>
      <p:ext uri="{BB962C8B-B14F-4D97-AF65-F5344CB8AC3E}">
        <p14:creationId xmlns:p14="http://schemas.microsoft.com/office/powerpoint/2010/main" val="138125882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DAFTAR PUSTAKA</a:t>
            </a:r>
            <a:endParaRPr lang="id-ID" dirty="0"/>
          </a:p>
        </p:txBody>
      </p:sp>
      <p:sp>
        <p:nvSpPr>
          <p:cNvPr id="3" name="Content Placeholder 2"/>
          <p:cNvSpPr>
            <a:spLocks noGrp="1"/>
          </p:cNvSpPr>
          <p:nvPr>
            <p:ph sz="quarter" idx="1"/>
          </p:nvPr>
        </p:nvSpPr>
        <p:spPr/>
        <p:txBody>
          <a:bodyPr/>
          <a:lstStyle/>
          <a:p>
            <a:pPr>
              <a:buFont typeface="Arial" pitchFamily="34" charset="0"/>
              <a:buChar char="•"/>
            </a:pPr>
            <a:endParaRPr lang="id-ID" dirty="0" smtClean="0"/>
          </a:p>
          <a:p>
            <a:pPr>
              <a:buFont typeface="Arial" pitchFamily="34" charset="0"/>
              <a:buChar char="•"/>
            </a:pPr>
            <a:r>
              <a:rPr lang="id-ID" dirty="0" smtClean="0"/>
              <a:t>Arikunto, Suharsimi: </a:t>
            </a:r>
            <a:r>
              <a:rPr lang="id-ID" i="1" dirty="0" smtClean="0"/>
              <a:t>Prosedur Penelitian, Suatu Pendekatan Praktik</a:t>
            </a:r>
            <a:r>
              <a:rPr lang="id-ID" dirty="0" smtClean="0"/>
              <a:t>, Rineka Cipta, Jakarta:2006</a:t>
            </a:r>
          </a:p>
          <a:p>
            <a:pPr>
              <a:buFont typeface="Arial" pitchFamily="34" charset="0"/>
              <a:buChar char="•"/>
            </a:pPr>
            <a:r>
              <a:rPr lang="id-ID" dirty="0" smtClean="0"/>
              <a:t>Emzir: </a:t>
            </a:r>
            <a:r>
              <a:rPr lang="id-ID" i="1" dirty="0" smtClean="0"/>
              <a:t>Metodologi Penelitian Pendidikan, Kuantitatif dan Kualitatif</a:t>
            </a:r>
            <a:r>
              <a:rPr lang="id-ID" dirty="0" smtClean="0"/>
              <a:t>, Raja Grafindo Persada, Jakarta: 2009</a:t>
            </a:r>
          </a:p>
          <a:p>
            <a:pPr>
              <a:buFont typeface="Arial" pitchFamily="34" charset="0"/>
              <a:buChar char="•"/>
            </a:pPr>
            <a:r>
              <a:rPr lang="id-ID" dirty="0" smtClean="0"/>
              <a:t>Sugiyono: </a:t>
            </a:r>
            <a:r>
              <a:rPr lang="id-ID" i="1" dirty="0" smtClean="0"/>
              <a:t>Metodologi Penelitian Pendidikan, Pendekatan Kuantitatif, Kualitatif, dan R&amp;D</a:t>
            </a:r>
            <a:r>
              <a:rPr lang="id-ID" dirty="0" smtClean="0"/>
              <a:t>, Alfabeta, Bandung:2009</a:t>
            </a:r>
            <a:endParaRPr lang="id-ID" dirty="0"/>
          </a:p>
        </p:txBody>
      </p:sp>
    </p:spTree>
    <p:extLst>
      <p:ext uri="{BB962C8B-B14F-4D97-AF65-F5344CB8AC3E}">
        <p14:creationId xmlns:p14="http://schemas.microsoft.com/office/powerpoint/2010/main" val="2737452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t>A. PENGERTIAN EKSPERIMEN</a:t>
            </a:r>
            <a:endParaRPr lang="id-ID" sz="4000" dirty="0"/>
          </a:p>
        </p:txBody>
      </p:sp>
      <p:sp>
        <p:nvSpPr>
          <p:cNvPr id="3" name="Content Placeholder 2"/>
          <p:cNvSpPr>
            <a:spLocks noGrp="1"/>
          </p:cNvSpPr>
          <p:nvPr>
            <p:ph sz="quarter" idx="1"/>
          </p:nvPr>
        </p:nvSpPr>
        <p:spPr/>
        <p:txBody>
          <a:bodyPr>
            <a:noAutofit/>
          </a:bodyPr>
          <a:lstStyle/>
          <a:p>
            <a:r>
              <a:rPr lang="id-ID" sz="2800" dirty="0" smtClean="0"/>
              <a:t>Wiersma  (1991) dalam Emzir (2009), mendefinisikan eksperimen sebagai situasi penelitian yang sekurang-kurangnya satu variabel bebas, yang disebut sebagai variabel eksperimental, sengaja dimanipulasi oleh peneliti.</a:t>
            </a:r>
          </a:p>
          <a:p>
            <a:endParaRPr lang="id-ID" sz="2800" dirty="0" smtClean="0"/>
          </a:p>
          <a:p>
            <a:r>
              <a:rPr lang="id-ID" sz="2800" dirty="0" smtClean="0"/>
              <a:t>Arikunto (2006), mendefinisikan eksperimen adalah suatu cara untuk mencari hubungan sebab akibat (hubungan kausal) antara dua faktor yang sengaja ditimbulkan oleh peneliti dengan mengeliminasi atau mengurangi atau menyisihkan faktor-faktor lain yang mengganggu.</a:t>
            </a:r>
            <a:endParaRPr lang="id-ID" sz="2800" dirty="0"/>
          </a:p>
        </p:txBody>
      </p:sp>
    </p:spTree>
    <p:extLst>
      <p:ext uri="{BB962C8B-B14F-4D97-AF65-F5344CB8AC3E}">
        <p14:creationId xmlns:p14="http://schemas.microsoft.com/office/powerpoint/2010/main" val="192527165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dirty="0" smtClean="0"/>
              <a:t>B. KARAKTERISTIK PENELITIAN</a:t>
            </a:r>
            <a:endParaRPr lang="id-ID" sz="3600" dirty="0"/>
          </a:p>
        </p:txBody>
      </p:sp>
      <p:sp>
        <p:nvSpPr>
          <p:cNvPr id="3" name="Content Placeholder 2"/>
          <p:cNvSpPr>
            <a:spLocks noGrp="1"/>
          </p:cNvSpPr>
          <p:nvPr>
            <p:ph sz="quarter" idx="1"/>
          </p:nvPr>
        </p:nvSpPr>
        <p:spPr>
          <a:xfrm>
            <a:off x="457200" y="1219200"/>
            <a:ext cx="8229600" cy="5378152"/>
          </a:xfrm>
        </p:spPr>
        <p:txBody>
          <a:bodyPr>
            <a:normAutofit fontScale="92500" lnSpcReduction="20000"/>
          </a:bodyPr>
          <a:lstStyle/>
          <a:p>
            <a:r>
              <a:rPr lang="id-ID" dirty="0" smtClean="0"/>
              <a:t>Ada tiga hal yang menjadi karakteristik penelitian eksperimental:</a:t>
            </a:r>
          </a:p>
          <a:p>
            <a:pPr marL="514350" indent="-514350">
              <a:buFont typeface="+mj-lt"/>
              <a:buAutoNum type="arabicParenR"/>
            </a:pPr>
            <a:r>
              <a:rPr lang="id-ID" dirty="0" smtClean="0">
                <a:solidFill>
                  <a:srgbClr val="FF0000"/>
                </a:solidFill>
              </a:rPr>
              <a:t>Manipulasi; </a:t>
            </a:r>
            <a:r>
              <a:rPr lang="id-ID" dirty="0" smtClean="0"/>
              <a:t>peniliti menjadikan salah satu dari sekian variabel bebas untuk menjadi sesuai dengan apa yang diinginkan oleh peneliti, sehingga variabel lain dipakai sebagai pembanding yang bisa membedakan antara yang memperoleh perlakuan/ manipulasi dengan yang tidak memperoleh perlakuan/manipulasi.</a:t>
            </a:r>
          </a:p>
          <a:p>
            <a:pPr marL="514350" indent="-514350">
              <a:buFont typeface="+mj-lt"/>
              <a:buAutoNum type="arabicParenR"/>
            </a:pPr>
            <a:r>
              <a:rPr lang="id-ID" dirty="0" smtClean="0">
                <a:solidFill>
                  <a:srgbClr val="C00000"/>
                </a:solidFill>
              </a:rPr>
              <a:t>Pengendalian;</a:t>
            </a:r>
            <a:r>
              <a:rPr lang="id-ID" dirty="0" smtClean="0"/>
              <a:t> peneliti menginginkan variabel yang diukur itu mengalami kesamaan sesuai dengan keinginan peneliti dengan menambahkan faktor lain yang tidak diinginkan peneliti dari variabel.</a:t>
            </a:r>
          </a:p>
          <a:p>
            <a:pPr marL="514350" indent="-514350">
              <a:buFont typeface="+mj-lt"/>
              <a:buAutoNum type="arabicParenR"/>
            </a:pPr>
            <a:r>
              <a:rPr lang="id-ID" dirty="0" smtClean="0">
                <a:solidFill>
                  <a:srgbClr val="00B050"/>
                </a:solidFill>
              </a:rPr>
              <a:t>Pengamatan</a:t>
            </a:r>
            <a:r>
              <a:rPr lang="id-ID" dirty="0" smtClean="0"/>
              <a:t>; Peneliti melakukan suatu kegiatan mengamati untuk mengetahui apakah ada pengaruh manipulasi variabel (bebas) yang telah dilakukannya terhadap variabel lain (terikat) dalam penelitian eksperimentalnya.</a:t>
            </a:r>
          </a:p>
          <a:p>
            <a:pPr marL="514350" indent="-514350">
              <a:buFont typeface="+mj-lt"/>
              <a:buAutoNum type="arabicParenR"/>
            </a:pPr>
            <a:endParaRPr lang="id-ID" dirty="0"/>
          </a:p>
        </p:txBody>
      </p:sp>
    </p:spTree>
    <p:extLst>
      <p:ext uri="{BB962C8B-B14F-4D97-AF65-F5344CB8AC3E}">
        <p14:creationId xmlns:p14="http://schemas.microsoft.com/office/powerpoint/2010/main" val="163515155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d-ID" sz="3200" dirty="0" smtClean="0"/>
              <a:t>Memilih dan merumuskan masalah</a:t>
            </a:r>
          </a:p>
          <a:p>
            <a:r>
              <a:rPr lang="id-ID" sz="3200" dirty="0" smtClean="0"/>
              <a:t>Memilih subjek dan instrumen pengukuran</a:t>
            </a:r>
          </a:p>
          <a:p>
            <a:r>
              <a:rPr lang="id-ID" sz="3200" dirty="0" smtClean="0"/>
              <a:t>Memilih desain penelitian</a:t>
            </a:r>
          </a:p>
          <a:p>
            <a:r>
              <a:rPr lang="id-ID" sz="3200" dirty="0" smtClean="0"/>
              <a:t>Melaksanakan prosedur</a:t>
            </a:r>
          </a:p>
          <a:p>
            <a:r>
              <a:rPr lang="id-ID" sz="3200" dirty="0" smtClean="0"/>
              <a:t>Menganalisis data </a:t>
            </a:r>
          </a:p>
          <a:p>
            <a:r>
              <a:rPr lang="id-ID" sz="3200" dirty="0" smtClean="0"/>
              <a:t>Merumuskan kesimpulan</a:t>
            </a:r>
            <a:endParaRPr lang="id-ID" sz="3200" dirty="0"/>
          </a:p>
        </p:txBody>
      </p:sp>
      <p:sp>
        <p:nvSpPr>
          <p:cNvPr id="2" name="Title 1"/>
          <p:cNvSpPr>
            <a:spLocks noGrp="1"/>
          </p:cNvSpPr>
          <p:nvPr>
            <p:ph type="title"/>
          </p:nvPr>
        </p:nvSpPr>
        <p:spPr/>
        <p:txBody>
          <a:bodyPr>
            <a:normAutofit/>
          </a:bodyPr>
          <a:lstStyle/>
          <a:p>
            <a:r>
              <a:rPr lang="id-ID" sz="4000" dirty="0" smtClean="0"/>
              <a:t>C. PROSEDUR PENELITIAN</a:t>
            </a:r>
            <a:endParaRPr lang="id-ID" sz="4000" dirty="0"/>
          </a:p>
        </p:txBody>
      </p:sp>
    </p:spTree>
    <p:extLst>
      <p:ext uri="{BB962C8B-B14F-4D97-AF65-F5344CB8AC3E}">
        <p14:creationId xmlns:p14="http://schemas.microsoft.com/office/powerpoint/2010/main" val="79468080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7924800" cy="1143000"/>
          </a:xfrm>
        </p:spPr>
        <p:txBody>
          <a:bodyPr>
            <a:normAutofit/>
          </a:bodyPr>
          <a:lstStyle/>
          <a:p>
            <a:r>
              <a:rPr lang="id-ID" sz="4000" dirty="0" smtClean="0"/>
              <a:t>D. VALIDITAS</a:t>
            </a:r>
            <a:endParaRPr lang="id-ID" sz="4000" dirty="0"/>
          </a:p>
        </p:txBody>
      </p:sp>
      <p:sp>
        <p:nvSpPr>
          <p:cNvPr id="3" name="Content Placeholder 2"/>
          <p:cNvSpPr>
            <a:spLocks noGrp="1"/>
          </p:cNvSpPr>
          <p:nvPr>
            <p:ph sz="quarter" idx="13"/>
          </p:nvPr>
        </p:nvSpPr>
        <p:spPr>
          <a:xfrm>
            <a:off x="539552" y="1124744"/>
            <a:ext cx="7924800" cy="4114800"/>
          </a:xfrm>
        </p:spPr>
        <p:txBody>
          <a:bodyPr>
            <a:noAutofit/>
          </a:bodyPr>
          <a:lstStyle/>
          <a:p>
            <a:pPr marL="514350" indent="-514350">
              <a:buFont typeface="+mj-lt"/>
              <a:buAutoNum type="arabicPeriod"/>
            </a:pPr>
            <a:r>
              <a:rPr lang="id-ID" sz="2800" dirty="0" smtClean="0"/>
              <a:t>Validitas Internal</a:t>
            </a:r>
          </a:p>
          <a:p>
            <a:pPr marL="0" indent="0">
              <a:buNone/>
            </a:pPr>
            <a:r>
              <a:rPr lang="id-ID" sz="2800" dirty="0"/>
              <a:t> </a:t>
            </a:r>
            <a:r>
              <a:rPr lang="id-ID" sz="2800" dirty="0" smtClean="0"/>
              <a:t>     Validitas ini mengacu pada kondisi bahwa perbedaan yang diamati pada variabel bebas adalah suatu hasil langsung dari variabel bebas yang dimanipulasi dan bukan ukuran dari variabel lain.</a:t>
            </a:r>
          </a:p>
          <a:p>
            <a:r>
              <a:rPr lang="id-ID" sz="2800" dirty="0" smtClean="0"/>
              <a:t>Campbel dan Stanley (dalam Gay;1981) sebagaimana dikutip Emzir (2009) mengidentifikasi delapan ancaman utama terhadap validitas internal, yaitu:</a:t>
            </a:r>
          </a:p>
          <a:p>
            <a:pPr marL="514350" indent="-514350">
              <a:buFont typeface="+mj-lt"/>
              <a:buAutoNum type="arabicParenR"/>
            </a:pPr>
            <a:r>
              <a:rPr lang="id-ID" sz="2800" dirty="0" smtClean="0"/>
              <a:t>Historis; Munculnya suatukejadian yang bukan bagian dari perlakuan dalam eksperimen yang dilakukan, tetapi mempengaruhi model, karakter dan penampilan variabel bebas.</a:t>
            </a:r>
          </a:p>
        </p:txBody>
      </p:sp>
    </p:spTree>
    <p:extLst>
      <p:ext uri="{BB962C8B-B14F-4D97-AF65-F5344CB8AC3E}">
        <p14:creationId xmlns:p14="http://schemas.microsoft.com/office/powerpoint/2010/main" val="146223486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a:bodyPr>
          <a:lstStyle/>
          <a:p>
            <a:pPr marL="514350" indent="-514350">
              <a:buFont typeface="+mj-lt"/>
              <a:buAutoNum type="arabicParenR" startAt="2"/>
            </a:pPr>
            <a:r>
              <a:rPr lang="id-ID" sz="3200" dirty="0">
                <a:solidFill>
                  <a:srgbClr val="C00000"/>
                </a:solidFill>
              </a:rPr>
              <a:t>Maturasi</a:t>
            </a:r>
            <a:r>
              <a:rPr lang="id-ID" sz="3200" dirty="0"/>
              <a:t>; Dimana terjadi perubahan fisik atau mental peneliti atau obyek yang diteliti yang mungkin muncul selama suatu periode tertentu yang mempengaruhi proses pengukuran dalam penelitian.</a:t>
            </a:r>
          </a:p>
          <a:p>
            <a:pPr marL="514350" indent="-514350">
              <a:buFont typeface="+mj-lt"/>
              <a:buAutoNum type="arabicParenR" startAt="2"/>
            </a:pPr>
            <a:r>
              <a:rPr lang="id-ID" sz="3200" dirty="0">
                <a:solidFill>
                  <a:srgbClr val="C00000"/>
                </a:solidFill>
              </a:rPr>
              <a:t>Testing</a:t>
            </a:r>
            <a:r>
              <a:rPr lang="id-ID" sz="3200" dirty="0"/>
              <a:t>; Dimana sering terjadi ketidakefektifan suatu penelitian yang menggunakan metode test, karena suatu kegiatan test yang dilakukan dengan menggunakan </a:t>
            </a:r>
            <a:r>
              <a:rPr lang="id-ID" sz="3200" i="1" dirty="0">
                <a:solidFill>
                  <a:srgbClr val="C00000"/>
                </a:solidFill>
              </a:rPr>
              <a:t>pra test </a:t>
            </a:r>
            <a:r>
              <a:rPr lang="id-ID" sz="3200" dirty="0"/>
              <a:t>dan </a:t>
            </a:r>
            <a:r>
              <a:rPr lang="id-ID" sz="3200" i="1" dirty="0">
                <a:solidFill>
                  <a:srgbClr val="C00000"/>
                </a:solidFill>
              </a:rPr>
              <a:t>post test.</a:t>
            </a:r>
          </a:p>
          <a:p>
            <a:endParaRPr lang="id-ID" sz="2800" dirty="0"/>
          </a:p>
        </p:txBody>
      </p:sp>
    </p:spTree>
    <p:extLst>
      <p:ext uri="{BB962C8B-B14F-4D97-AF65-F5344CB8AC3E}">
        <p14:creationId xmlns:p14="http://schemas.microsoft.com/office/powerpoint/2010/main" val="2658661603"/>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p:txBody>
          <a:bodyPr>
            <a:normAutofit fontScale="92500" lnSpcReduction="20000"/>
          </a:bodyPr>
          <a:lstStyle/>
          <a:p>
            <a:pPr marL="514350" indent="-514350">
              <a:buFont typeface="+mj-lt"/>
              <a:buAutoNum type="arabicParenR" startAt="4"/>
            </a:pPr>
            <a:r>
              <a:rPr lang="id-ID" dirty="0" smtClean="0">
                <a:solidFill>
                  <a:srgbClr val="00B050"/>
                </a:solidFill>
              </a:rPr>
              <a:t>Instrumentasi</a:t>
            </a:r>
            <a:r>
              <a:rPr lang="id-ID" dirty="0" smtClean="0"/>
              <a:t>; Instrumentasi sering muncul karena kurang konsistensinya instrumen pengukuran yang mungkin menghasilkan penilaian performansi yang tidak valid. Dimana jika dua </a:t>
            </a:r>
            <a:r>
              <a:rPr lang="id-ID" i="1" dirty="0" smtClean="0"/>
              <a:t>test</a:t>
            </a:r>
            <a:r>
              <a:rPr lang="id-ID" dirty="0" smtClean="0"/>
              <a:t> berbeda digunakan untuk </a:t>
            </a:r>
            <a:r>
              <a:rPr lang="id-ID" i="1" dirty="0" smtClean="0">
                <a:solidFill>
                  <a:srgbClr val="C00000"/>
                </a:solidFill>
              </a:rPr>
              <a:t>prates</a:t>
            </a:r>
            <a:r>
              <a:rPr lang="id-ID" i="1" dirty="0" smtClean="0"/>
              <a:t>t </a:t>
            </a:r>
            <a:r>
              <a:rPr lang="id-ID" dirty="0" smtClean="0"/>
              <a:t>dan </a:t>
            </a:r>
            <a:r>
              <a:rPr lang="id-ID" i="1" dirty="0" smtClean="0">
                <a:solidFill>
                  <a:srgbClr val="C00000"/>
                </a:solidFill>
              </a:rPr>
              <a:t>post test</a:t>
            </a:r>
            <a:r>
              <a:rPr lang="id-ID" dirty="0" smtClean="0"/>
              <a:t>, dan tes-tes tersebut tidak sama tingkat kesulitannya maka instrumentai dapat muncul.</a:t>
            </a:r>
          </a:p>
          <a:p>
            <a:pPr marL="514350" indent="-514350">
              <a:buFont typeface="+mj-lt"/>
              <a:buAutoNum type="arabicParenR" startAt="4"/>
            </a:pPr>
            <a:r>
              <a:rPr lang="id-ID" dirty="0" smtClean="0">
                <a:solidFill>
                  <a:srgbClr val="C00000"/>
                </a:solidFill>
              </a:rPr>
              <a:t>Regresi Statistik</a:t>
            </a:r>
            <a:r>
              <a:rPr lang="id-ID" dirty="0" smtClean="0"/>
              <a:t>; Dimana regresi statistik ini sering muncul bila subyek dipilih berdasarkan skor ekstrem dan mengacu pada kecenderungan subyektif yang memiliki skor yang paling tinggi pada </a:t>
            </a:r>
            <a:r>
              <a:rPr lang="id-ID" i="1" dirty="0" smtClean="0">
                <a:solidFill>
                  <a:srgbClr val="C00000"/>
                </a:solidFill>
              </a:rPr>
              <a:t>pra test </a:t>
            </a:r>
            <a:r>
              <a:rPr lang="id-ID" dirty="0" smtClean="0"/>
              <a:t>ke skor yang lebih rendah pada </a:t>
            </a:r>
            <a:r>
              <a:rPr lang="id-ID" i="1" dirty="0" smtClean="0">
                <a:solidFill>
                  <a:srgbClr val="C00000"/>
                </a:solidFill>
              </a:rPr>
              <a:t>post test</a:t>
            </a:r>
            <a:r>
              <a:rPr lang="id-ID" dirty="0" smtClean="0"/>
              <a:t>, begitupun sebaliknya.</a:t>
            </a:r>
          </a:p>
          <a:p>
            <a:pPr marL="514350" indent="-514350">
              <a:buFont typeface="+mj-lt"/>
              <a:buAutoNum type="arabicParenR" startAt="4"/>
            </a:pPr>
            <a:r>
              <a:rPr lang="id-ID" dirty="0" smtClean="0">
                <a:solidFill>
                  <a:srgbClr val="7030A0"/>
                </a:solidFill>
              </a:rPr>
              <a:t>Seleksi subjek yang berbeda</a:t>
            </a:r>
            <a:r>
              <a:rPr lang="id-ID" dirty="0" smtClean="0"/>
              <a:t>; Dimana biasanya muncul bila kelompok yang ada digunakan dan mengacu pada fakta bahwa kelompok tersebut mungkin berbeda sebelum kegiatan penelitian dimulai.  </a:t>
            </a:r>
            <a:endParaRPr lang="id-ID" dirty="0"/>
          </a:p>
        </p:txBody>
      </p:sp>
    </p:spTree>
    <p:extLst>
      <p:ext uri="{BB962C8B-B14F-4D97-AF65-F5344CB8AC3E}">
        <p14:creationId xmlns:p14="http://schemas.microsoft.com/office/powerpoint/2010/main" val="14173348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arenR" startAt="7"/>
            </a:pPr>
            <a:r>
              <a:rPr lang="id-ID" sz="2800" dirty="0" smtClean="0">
                <a:solidFill>
                  <a:srgbClr val="C00000"/>
                </a:solidFill>
              </a:rPr>
              <a:t>Mortalitas</a:t>
            </a:r>
            <a:r>
              <a:rPr lang="id-ID" sz="2800" dirty="0" smtClean="0"/>
              <a:t>; Dimana sering terjadi bahwa subyek yang terkadang drop out dari lingkup penelitian dan memiliki karakteristik kuat yang dapat mempengaruhi hasil penelitian.</a:t>
            </a:r>
          </a:p>
          <a:p>
            <a:pPr marL="514350" indent="-514350">
              <a:buFont typeface="+mj-lt"/>
              <a:buAutoNum type="arabicParenR" startAt="7"/>
            </a:pPr>
            <a:r>
              <a:rPr lang="id-ID" sz="2800" dirty="0" smtClean="0">
                <a:solidFill>
                  <a:srgbClr val="C00000"/>
                </a:solidFill>
              </a:rPr>
              <a:t>Interaksi seleksi Maturasi</a:t>
            </a:r>
            <a:r>
              <a:rPr lang="id-ID" sz="2800" dirty="0" smtClean="0"/>
              <a:t>; Dimana satu kelompok akan termaturasi dengan hasil kelompok lain tanpa melalui perlakuan. </a:t>
            </a:r>
            <a:endParaRPr lang="id-ID" sz="2800" dirty="0"/>
          </a:p>
        </p:txBody>
      </p:sp>
      <p:sp>
        <p:nvSpPr>
          <p:cNvPr id="2" name="Title 1"/>
          <p:cNvSpPr>
            <a:spLocks noGrp="1"/>
          </p:cNvSpPr>
          <p:nvPr>
            <p:ph type="title"/>
          </p:nvPr>
        </p:nvSpPr>
        <p:spPr/>
        <p:txBody>
          <a:bodyPr/>
          <a:lstStyle/>
          <a:p>
            <a:r>
              <a:rPr lang="id-ID" dirty="0" smtClean="0"/>
              <a:t>Lanjutan...</a:t>
            </a:r>
            <a:endParaRPr lang="id-ID" dirty="0"/>
          </a:p>
        </p:txBody>
      </p:sp>
    </p:spTree>
    <p:extLst>
      <p:ext uri="{BB962C8B-B14F-4D97-AF65-F5344CB8AC3E}">
        <p14:creationId xmlns:p14="http://schemas.microsoft.com/office/powerpoint/2010/main" val="4176837342"/>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p:txBody>
          <a:bodyPr>
            <a:normAutofit fontScale="92500"/>
          </a:bodyPr>
          <a:lstStyle/>
          <a:p>
            <a:pPr marL="514350" indent="-514350">
              <a:buFont typeface="+mj-lt"/>
              <a:buAutoNum type="arabicPeriod" startAt="2"/>
            </a:pPr>
            <a:r>
              <a:rPr lang="id-ID" dirty="0" smtClean="0"/>
              <a:t>Validitas Eksternal</a:t>
            </a:r>
          </a:p>
          <a:p>
            <a:pPr marL="0" indent="0">
              <a:buNone/>
            </a:pPr>
            <a:r>
              <a:rPr lang="id-ID" dirty="0"/>
              <a:t> </a:t>
            </a:r>
            <a:r>
              <a:rPr lang="id-ID" dirty="0" smtClean="0"/>
              <a:t>     Validitas ini mengacu pada kemampuan generalisasi suatu penelitian. Dimana dibutuhkan kemampuan suatu sampel populasi yang benar-benar bisa digeneralisasikan ke populasi yang lain pada waktu dan kondisi yang lain.</a:t>
            </a:r>
            <a:endParaRPr lang="id-ID" dirty="0"/>
          </a:p>
          <a:p>
            <a:r>
              <a:rPr lang="id-ID" dirty="0" smtClean="0"/>
              <a:t>Beberapa ancaman terhadap validitas eksternal, diantaranya:</a:t>
            </a:r>
          </a:p>
          <a:p>
            <a:pPr marL="514350" indent="-514350">
              <a:buFont typeface="+mj-lt"/>
              <a:buAutoNum type="arabicParenR"/>
            </a:pPr>
            <a:r>
              <a:rPr lang="id-ID" dirty="0" smtClean="0">
                <a:solidFill>
                  <a:srgbClr val="C00000"/>
                </a:solidFill>
              </a:rPr>
              <a:t>Interaksi Prates-Perlakuan</a:t>
            </a:r>
            <a:r>
              <a:rPr lang="id-ID" dirty="0" smtClean="0"/>
              <a:t>, dimana biasanya sering muncul bila respon subjek berbeda pada setiap perlakuan karena mengikuti prates.</a:t>
            </a:r>
          </a:p>
          <a:p>
            <a:pPr marL="514350" indent="-514350">
              <a:buFont typeface="+mj-lt"/>
              <a:buAutoNum type="arabicParenR"/>
            </a:pPr>
            <a:r>
              <a:rPr lang="id-ID" dirty="0" smtClean="0">
                <a:solidFill>
                  <a:srgbClr val="C00000"/>
                </a:solidFill>
              </a:rPr>
              <a:t>Interaksi Seleksi-Perlakuan</a:t>
            </a:r>
            <a:r>
              <a:rPr lang="id-ID" dirty="0" smtClean="0"/>
              <a:t>, dimana akibat yang muncul bila subjek tidak dipilih secara acak sehingga seleksi subjek yang berbeda diasosiasikan dengan ketidakvalidan internal.</a:t>
            </a:r>
            <a:endParaRPr lang="id-ID" dirty="0"/>
          </a:p>
        </p:txBody>
      </p:sp>
    </p:spTree>
    <p:extLst>
      <p:ext uri="{BB962C8B-B14F-4D97-AF65-F5344CB8AC3E}">
        <p14:creationId xmlns:p14="http://schemas.microsoft.com/office/powerpoint/2010/main" val="10167272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jpeg"/></Relationships>
</file>

<file path=ppt/theme/_rels/theme5.xml.rels><?xml version="1.0" encoding="UTF-8" standalone="yes"?>
<Relationships xmlns="http://schemas.openxmlformats.org/package/2006/relationships"><Relationship Id="rId1" Type="http://schemas.openxmlformats.org/officeDocument/2006/relationships/image" Target="../media/image9.jpeg"/></Relationships>
</file>

<file path=ppt/theme/theme1.xml><?xml version="1.0" encoding="utf-8"?>
<a:theme xmlns:a="http://schemas.openxmlformats.org/drawingml/2006/main" name="Default Them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3.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4.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437</TotalTime>
  <Words>1197</Words>
  <Application>Microsoft Office PowerPoint</Application>
  <PresentationFormat>On-screen Show (4:3)</PresentationFormat>
  <Paragraphs>73</Paragraphs>
  <Slides>16</Slides>
  <Notes>1</Notes>
  <HiddenSlides>0</HiddenSlides>
  <MMClips>0</MMClips>
  <ScaleCrop>false</ScaleCrop>
  <HeadingPairs>
    <vt:vector size="4" baseType="variant">
      <vt:variant>
        <vt:lpstr>Theme</vt:lpstr>
      </vt:variant>
      <vt:variant>
        <vt:i4>5</vt:i4>
      </vt:variant>
      <vt:variant>
        <vt:lpstr>Slide Titles</vt:lpstr>
      </vt:variant>
      <vt:variant>
        <vt:i4>16</vt:i4>
      </vt:variant>
    </vt:vector>
  </HeadingPairs>
  <TitlesOfParts>
    <vt:vector size="21" baseType="lpstr">
      <vt:lpstr>Default Theme</vt:lpstr>
      <vt:lpstr>Hardcover</vt:lpstr>
      <vt:lpstr>Horizon</vt:lpstr>
      <vt:lpstr>Median</vt:lpstr>
      <vt:lpstr>Opulent</vt:lpstr>
      <vt:lpstr>METODE PENELITIAN EKSPERIMEN  </vt:lpstr>
      <vt:lpstr>A. PENGERTIAN EKSPERIMEN</vt:lpstr>
      <vt:lpstr>B. KARAKTERISTIK PENELITIAN</vt:lpstr>
      <vt:lpstr>C. PROSEDUR PENELITIAN</vt:lpstr>
      <vt:lpstr>D. VALIDITAS</vt:lpstr>
      <vt:lpstr>PowerPoint Presentation</vt:lpstr>
      <vt:lpstr>Lanjutan...</vt:lpstr>
      <vt:lpstr>Lanjutan...</vt:lpstr>
      <vt:lpstr>Lanjutan...</vt:lpstr>
      <vt:lpstr>Lanjutan...</vt:lpstr>
      <vt:lpstr>E. JENIS-JENIS DESAIN PENELITIAN EKPERIMENTAL</vt:lpstr>
      <vt:lpstr>PowerPoint Presentation</vt:lpstr>
      <vt:lpstr>LANJUTAN...</vt:lpstr>
      <vt:lpstr>LANJUTAN...</vt:lpstr>
      <vt:lpstr>LANJUTAN...</vt:lpstr>
      <vt:lpstr>DAFTAR PUSTAKA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METODE PENELITIAN EKSPERIMEN</dc:title>
  <dc:creator>Toshiba</dc:creator>
  <cp:lastModifiedBy>Toshiba</cp:lastModifiedBy>
  <cp:revision>43</cp:revision>
  <dcterms:created xsi:type="dcterms:W3CDTF">2018-02-09T10:42:17Z</dcterms:created>
  <dcterms:modified xsi:type="dcterms:W3CDTF">2018-11-30T10:13:24Z</dcterms:modified>
</cp:coreProperties>
</file>