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>
      <p:cViewPr varScale="1">
        <p:scale>
          <a:sx n="65" d="100"/>
          <a:sy n="65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C12D2E-1DF1-46CE-8F9F-7A30B810AC5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7D7BA6-5F15-4A32-9180-0330BC6083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6172200" cy="2743200"/>
          </a:xfrm>
        </p:spPr>
        <p:txBody>
          <a:bodyPr>
            <a:noAutofit/>
          </a:bodyPr>
          <a:lstStyle/>
          <a:p>
            <a:r>
              <a:rPr lang="en-US" sz="4800" b="1" spc="-10" dirty="0" smtClean="0">
                <a:solidFill>
                  <a:srgbClr val="000066"/>
                </a:solidFill>
                <a:latin typeface="Arial"/>
                <a:cs typeface="Arial"/>
              </a:rPr>
              <a:t>RESEARCH </a:t>
            </a:r>
            <a:r>
              <a:rPr lang="en-US" sz="4800" b="1" spc="20" dirty="0" smtClean="0">
                <a:solidFill>
                  <a:srgbClr val="000066"/>
                </a:solidFill>
                <a:latin typeface="Arial"/>
                <a:cs typeface="Arial"/>
              </a:rPr>
              <a:t>QUESTIONS</a:t>
            </a:r>
            <a:r>
              <a:rPr lang="en-US" sz="4800" b="1" spc="-395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en-US" sz="4800" b="1" spc="-25" dirty="0" smtClean="0">
                <a:solidFill>
                  <a:srgbClr val="000066"/>
                </a:solidFill>
                <a:latin typeface="Arial"/>
                <a:cs typeface="Arial"/>
              </a:rPr>
              <a:t>AND  </a:t>
            </a:r>
            <a:r>
              <a:rPr lang="en-US" sz="4800" b="1" spc="15" dirty="0" smtClean="0">
                <a:solidFill>
                  <a:srgbClr val="000066"/>
                </a:solidFill>
                <a:latin typeface="Arial"/>
                <a:cs typeface="Arial"/>
              </a:rPr>
              <a:t>HYPOTHESES</a:t>
            </a:r>
            <a:endParaRPr lang="en-US" sz="4800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54102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Session 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0" y="53340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Zinggara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Hidayat</a:t>
            </a:r>
            <a:r>
              <a:rPr lang="en-US" dirty="0" smtClean="0">
                <a:solidFill>
                  <a:schemeClr val="tx1"/>
                </a:solidFill>
              </a:rPr>
              <a:t>, MM,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9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3908" rIns="0" bIns="0" rtlCol="0">
            <a:spAutoFit/>
          </a:bodyPr>
          <a:lstStyle/>
          <a:p>
            <a:pPr marL="1135380">
              <a:lnSpc>
                <a:spcPct val="100000"/>
              </a:lnSpc>
            </a:pPr>
            <a:r>
              <a:rPr spc="5" dirty="0"/>
              <a:t>Example: A </a:t>
            </a:r>
            <a:r>
              <a:rPr spc="10" dirty="0"/>
              <a:t>Null</a:t>
            </a:r>
            <a:r>
              <a:rPr spc="-150" dirty="0"/>
              <a:t> </a:t>
            </a:r>
            <a:r>
              <a:rPr spc="-10" dirty="0"/>
              <a:t>Hypothesis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704538"/>
            <a:ext cx="7947025" cy="394398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470534" indent="-457834">
              <a:lnSpc>
                <a:spcPct val="100000"/>
              </a:lnSpc>
              <a:spcBef>
                <a:spcPts val="10"/>
              </a:spcBef>
              <a:buFont typeface="MS UI Gothic"/>
              <a:buChar char="▪"/>
              <a:tabLst>
                <a:tab pos="469900" algn="l"/>
                <a:tab pos="470534" algn="l"/>
              </a:tabLst>
            </a:pPr>
            <a:r>
              <a:rPr sz="2800" b="1" spc="15" dirty="0">
                <a:latin typeface="Calibri"/>
                <a:cs typeface="Calibri"/>
              </a:rPr>
              <a:t>An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investigator</a:t>
            </a:r>
            <a:r>
              <a:rPr sz="2800" b="1" spc="-20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might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examine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three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types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of</a:t>
            </a:r>
            <a:endParaRPr sz="2500">
              <a:latin typeface="Calibri"/>
              <a:cs typeface="Calibri"/>
            </a:endParaRPr>
          </a:p>
          <a:p>
            <a:pPr marL="469900" marR="163830">
              <a:lnSpc>
                <a:spcPct val="100099"/>
              </a:lnSpc>
              <a:spcBef>
                <a:spcPts val="35"/>
              </a:spcBef>
            </a:pPr>
            <a:r>
              <a:rPr sz="2500" spc="-20" dirty="0">
                <a:latin typeface="Calibri"/>
                <a:cs typeface="Calibri"/>
              </a:rPr>
              <a:t>reinforcement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-5" dirty="0">
                <a:latin typeface="Calibri"/>
                <a:cs typeface="Calibri"/>
              </a:rPr>
              <a:t>children </a:t>
            </a:r>
            <a:r>
              <a:rPr sz="2500" spc="10" dirty="0">
                <a:latin typeface="Calibri"/>
                <a:cs typeface="Calibri"/>
              </a:rPr>
              <a:t>with autism: </a:t>
            </a:r>
            <a:r>
              <a:rPr sz="2500" spc="-5" dirty="0">
                <a:latin typeface="Calibri"/>
                <a:cs typeface="Calibri"/>
              </a:rPr>
              <a:t>verbal </a:t>
            </a:r>
            <a:r>
              <a:rPr sz="2500" dirty="0">
                <a:latin typeface="Calibri"/>
                <a:cs typeface="Calibri"/>
              </a:rPr>
              <a:t>cues, </a:t>
            </a:r>
            <a:r>
              <a:rPr sz="2500" spc="10" dirty="0">
                <a:latin typeface="Calibri"/>
                <a:cs typeface="Calibri"/>
              </a:rPr>
              <a:t>a  </a:t>
            </a:r>
            <a:r>
              <a:rPr sz="2500" spc="-5" dirty="0">
                <a:latin typeface="Calibri"/>
                <a:cs typeface="Calibri"/>
              </a:rPr>
              <a:t>reward.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5" dirty="0">
                <a:latin typeface="Calibri"/>
                <a:cs typeface="Calibri"/>
              </a:rPr>
              <a:t>no </a:t>
            </a:r>
            <a:r>
              <a:rPr sz="2500" spc="-15" dirty="0">
                <a:latin typeface="Calibri"/>
                <a:cs typeface="Calibri"/>
              </a:rPr>
              <a:t>reinforcement.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investigator </a:t>
            </a:r>
            <a:r>
              <a:rPr sz="2500" dirty="0">
                <a:latin typeface="Calibri"/>
                <a:cs typeface="Calibri"/>
              </a:rPr>
              <a:t>collects  </a:t>
            </a:r>
            <a:r>
              <a:rPr sz="2500" spc="-20" dirty="0">
                <a:latin typeface="Calibri"/>
                <a:cs typeface="Calibri"/>
              </a:rPr>
              <a:t>behavioral </a:t>
            </a:r>
            <a:r>
              <a:rPr sz="2500" dirty="0">
                <a:latin typeface="Calibri"/>
                <a:cs typeface="Calibri"/>
              </a:rPr>
              <a:t>'measures </a:t>
            </a:r>
            <a:r>
              <a:rPr sz="2500" spc="10" dirty="0">
                <a:latin typeface="Calibri"/>
                <a:cs typeface="Calibri"/>
              </a:rPr>
              <a:t>assessing social </a:t>
            </a:r>
            <a:r>
              <a:rPr sz="2500" spc="-5" dirty="0">
                <a:latin typeface="Calibri"/>
                <a:cs typeface="Calibri"/>
              </a:rPr>
              <a:t>interaction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the  </a:t>
            </a:r>
            <a:r>
              <a:rPr sz="2500" spc="-10" dirty="0">
                <a:latin typeface="Calibri"/>
                <a:cs typeface="Calibri"/>
              </a:rPr>
              <a:t>children </a:t>
            </a:r>
            <a:r>
              <a:rPr sz="2500" spc="10" dirty="0">
                <a:latin typeface="Calibri"/>
                <a:cs typeface="Calibri"/>
              </a:rPr>
              <a:t>with </a:t>
            </a:r>
            <a:r>
              <a:rPr sz="2500" dirty="0">
                <a:latin typeface="Calibri"/>
                <a:cs typeface="Calibri"/>
              </a:rPr>
              <a:t>their siblings.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null hypothesis </a:t>
            </a:r>
            <a:r>
              <a:rPr sz="2500" spc="-5" dirty="0">
                <a:latin typeface="Calibri"/>
                <a:cs typeface="Calibri"/>
              </a:rPr>
              <a:t>might</a:t>
            </a:r>
            <a:r>
              <a:rPr sz="2500" spc="-8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read,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50">
              <a:latin typeface="Times New Roman"/>
              <a:cs typeface="Times New Roman"/>
            </a:endParaRPr>
          </a:p>
          <a:p>
            <a:pPr marL="1035685" marR="5080">
              <a:lnSpc>
                <a:spcPct val="100099"/>
              </a:lnSpc>
            </a:pPr>
            <a:r>
              <a:rPr sz="2500" b="1" spc="15" dirty="0">
                <a:latin typeface="Arial Narrow"/>
                <a:cs typeface="Arial Narrow"/>
              </a:rPr>
              <a:t>There</a:t>
            </a:r>
            <a:r>
              <a:rPr sz="2500" b="1" spc="-135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is</a:t>
            </a:r>
            <a:r>
              <a:rPr sz="2500" b="1" spc="15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no</a:t>
            </a:r>
            <a:r>
              <a:rPr sz="2500" b="1" spc="-3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significant</a:t>
            </a:r>
            <a:r>
              <a:rPr sz="2500" b="1" spc="-24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difference</a:t>
            </a:r>
            <a:r>
              <a:rPr sz="2500" b="1" spc="-130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between</a:t>
            </a:r>
            <a:r>
              <a:rPr sz="2500" b="1" spc="-170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the</a:t>
            </a:r>
            <a:r>
              <a:rPr sz="2500" b="1" spc="-6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effects</a:t>
            </a:r>
            <a:r>
              <a:rPr sz="2500" b="1" spc="-13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of  </a:t>
            </a:r>
            <a:r>
              <a:rPr sz="2500" b="1" spc="5" dirty="0">
                <a:latin typeface="Arial Narrow"/>
                <a:cs typeface="Arial Narrow"/>
              </a:rPr>
              <a:t>verbal </a:t>
            </a:r>
            <a:r>
              <a:rPr sz="2500" b="1" spc="10" dirty="0">
                <a:latin typeface="Arial Narrow"/>
                <a:cs typeface="Arial Narrow"/>
              </a:rPr>
              <a:t>cues, </a:t>
            </a:r>
            <a:r>
              <a:rPr sz="2500" b="1" spc="5" dirty="0">
                <a:latin typeface="Arial Narrow"/>
                <a:cs typeface="Arial Narrow"/>
              </a:rPr>
              <a:t>rewards, </a:t>
            </a:r>
            <a:r>
              <a:rPr sz="2500" b="1" spc="15" dirty="0">
                <a:latin typeface="Arial Narrow"/>
                <a:cs typeface="Arial Narrow"/>
              </a:rPr>
              <a:t>and </a:t>
            </a:r>
            <a:r>
              <a:rPr sz="2500" b="1" spc="25" dirty="0">
                <a:latin typeface="Arial Narrow"/>
                <a:cs typeface="Arial Narrow"/>
              </a:rPr>
              <a:t>no </a:t>
            </a:r>
            <a:r>
              <a:rPr sz="2500" b="1" spc="10" dirty="0">
                <a:latin typeface="Arial Narrow"/>
                <a:cs typeface="Arial Narrow"/>
              </a:rPr>
              <a:t>reinforcement </a:t>
            </a:r>
            <a:r>
              <a:rPr sz="2500" b="1" spc="5" dirty="0">
                <a:latin typeface="Arial Narrow"/>
                <a:cs typeface="Arial Narrow"/>
              </a:rPr>
              <a:t>in </a:t>
            </a:r>
            <a:r>
              <a:rPr sz="2500" b="1" spc="15" dirty="0">
                <a:latin typeface="Arial Narrow"/>
                <a:cs typeface="Arial Narrow"/>
              </a:rPr>
              <a:t>terms </a:t>
            </a:r>
            <a:r>
              <a:rPr sz="2500" b="1" spc="20" dirty="0">
                <a:latin typeface="Arial Narrow"/>
                <a:cs typeface="Arial Narrow"/>
              </a:rPr>
              <a:t>of  </a:t>
            </a:r>
            <a:r>
              <a:rPr sz="2500" b="1" spc="10" dirty="0">
                <a:latin typeface="Arial Narrow"/>
                <a:cs typeface="Arial Narrow"/>
              </a:rPr>
              <a:t>social </a:t>
            </a:r>
            <a:r>
              <a:rPr sz="2500" b="1" spc="15" dirty="0">
                <a:latin typeface="Arial Narrow"/>
                <a:cs typeface="Arial Narrow"/>
              </a:rPr>
              <a:t>Interaction </a:t>
            </a:r>
            <a:r>
              <a:rPr sz="2500" b="1" spc="25" dirty="0">
                <a:latin typeface="Arial Narrow"/>
                <a:cs typeface="Arial Narrow"/>
              </a:rPr>
              <a:t>for </a:t>
            </a:r>
            <a:r>
              <a:rPr sz="2500" b="1" spc="10" dirty="0">
                <a:latin typeface="Arial Narrow"/>
                <a:cs typeface="Arial Narrow"/>
              </a:rPr>
              <a:t>children with </a:t>
            </a:r>
            <a:r>
              <a:rPr sz="2500" b="1" spc="15" dirty="0">
                <a:latin typeface="Arial Narrow"/>
                <a:cs typeface="Arial Narrow"/>
              </a:rPr>
              <a:t>autism and their  siblings.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90032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9481" rIns="0" bIns="0" rtlCol="0">
            <a:spAutoFit/>
          </a:bodyPr>
          <a:lstStyle/>
          <a:p>
            <a:pPr marL="1222375">
              <a:lnSpc>
                <a:spcPct val="100000"/>
              </a:lnSpc>
            </a:pPr>
            <a:r>
              <a:rPr spc="5" dirty="0"/>
              <a:t>Example: Directional</a:t>
            </a:r>
            <a:r>
              <a:rPr spc="-204" dirty="0"/>
              <a:t> </a:t>
            </a:r>
            <a:r>
              <a:rPr spc="-5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512930"/>
            <a:ext cx="8004175" cy="501015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470534" indent="-457834">
              <a:lnSpc>
                <a:spcPct val="100000"/>
              </a:lnSpc>
              <a:spcBef>
                <a:spcPts val="20"/>
              </a:spcBef>
              <a:buFont typeface="MS UI Gothic"/>
              <a:buChar char="▪"/>
              <a:tabLst>
                <a:tab pos="469900" algn="l"/>
                <a:tab pos="470534" algn="l"/>
              </a:tabLst>
            </a:pPr>
            <a:r>
              <a:rPr sz="2800" b="1" dirty="0">
                <a:latin typeface="Calibri"/>
                <a:cs typeface="Calibri"/>
              </a:rPr>
              <a:t>Mascarenhas </a:t>
            </a:r>
            <a:r>
              <a:rPr sz="2800" b="1" spc="5" dirty="0">
                <a:latin typeface="Calibri"/>
                <a:cs typeface="Calibri"/>
              </a:rPr>
              <a:t>(1989) </a:t>
            </a:r>
            <a:r>
              <a:rPr sz="2800" b="1" spc="20" dirty="0">
                <a:latin typeface="Calibri"/>
                <a:cs typeface="Calibri"/>
              </a:rPr>
              <a:t>studied </a:t>
            </a:r>
            <a:r>
              <a:rPr sz="2800" b="1" spc="10" dirty="0">
                <a:latin typeface="Calibri"/>
                <a:cs typeface="Calibri"/>
              </a:rPr>
              <a:t>the</a:t>
            </a:r>
            <a:r>
              <a:rPr sz="2800" b="1" spc="-3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differences</a:t>
            </a:r>
            <a:endParaRPr sz="2800">
              <a:latin typeface="Calibri"/>
              <a:cs typeface="Calibri"/>
            </a:endParaRPr>
          </a:p>
          <a:p>
            <a:pPr marL="469900" marR="5080">
              <a:lnSpc>
                <a:spcPct val="100499"/>
              </a:lnSpc>
              <a:spcBef>
                <a:spcPts val="20"/>
              </a:spcBef>
            </a:pPr>
            <a:r>
              <a:rPr sz="2500" spc="-10" dirty="0">
                <a:latin typeface="Calibri"/>
                <a:cs typeface="Calibri"/>
              </a:rPr>
              <a:t>between, </a:t>
            </a:r>
            <a:r>
              <a:rPr sz="2500" dirty="0">
                <a:latin typeface="Calibri"/>
                <a:cs typeface="Calibri"/>
              </a:rPr>
              <a:t>types </a:t>
            </a:r>
            <a:r>
              <a:rPr sz="2500" spc="-10" dirty="0">
                <a:latin typeface="Calibri"/>
                <a:cs typeface="Calibri"/>
              </a:rPr>
              <a:t>of ownership </a:t>
            </a:r>
            <a:r>
              <a:rPr sz="2500" spc="-5" dirty="0">
                <a:latin typeface="Calibri"/>
                <a:cs typeface="Calibri"/>
              </a:rPr>
              <a:t>(state-owned, publicly  </a:t>
            </a:r>
            <a:r>
              <a:rPr sz="2500" spc="-15" dirty="0">
                <a:latin typeface="Calibri"/>
                <a:cs typeface="Calibri"/>
              </a:rPr>
              <a:t>traded,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10" dirty="0">
                <a:latin typeface="Calibri"/>
                <a:cs typeface="Calibri"/>
              </a:rPr>
              <a:t>private) of </a:t>
            </a:r>
            <a:r>
              <a:rPr sz="2500" spc="5" dirty="0">
                <a:latin typeface="Calibri"/>
                <a:cs typeface="Calibri"/>
              </a:rPr>
              <a:t>firms in the </a:t>
            </a:r>
            <a:r>
              <a:rPr sz="2500" dirty="0">
                <a:latin typeface="Calibri"/>
                <a:cs typeface="Calibri"/>
              </a:rPr>
              <a:t>offshore </a:t>
            </a:r>
            <a:r>
              <a:rPr sz="2500" spc="-5" dirty="0">
                <a:latin typeface="Calibri"/>
                <a:cs typeface="Calibri"/>
              </a:rPr>
              <a:t>drilling  </a:t>
            </a:r>
            <a:r>
              <a:rPr sz="2500" spc="-15" dirty="0">
                <a:latin typeface="Calibri"/>
                <a:cs typeface="Calibri"/>
              </a:rPr>
              <a:t>industry. </a:t>
            </a:r>
            <a:r>
              <a:rPr sz="2500" spc="-5" dirty="0">
                <a:latin typeface="Calibri"/>
                <a:cs typeface="Calibri"/>
              </a:rPr>
              <a:t>Specifically, </a:t>
            </a:r>
            <a:r>
              <a:rPr sz="2500" spc="5" dirty="0">
                <a:latin typeface="Calibri"/>
                <a:cs typeface="Calibri"/>
              </a:rPr>
              <a:t>the study </a:t>
            </a:r>
            <a:r>
              <a:rPr sz="2500" spc="-20" dirty="0">
                <a:latin typeface="Calibri"/>
                <a:cs typeface="Calibri"/>
              </a:rPr>
              <a:t>explored </a:t>
            </a:r>
            <a:r>
              <a:rPr sz="2500" spc="10" dirty="0">
                <a:latin typeface="Calibri"/>
                <a:cs typeface="Calibri"/>
              </a:rPr>
              <a:t>such </a:t>
            </a:r>
            <a:r>
              <a:rPr sz="2500" spc="-10" dirty="0">
                <a:latin typeface="Calibri"/>
                <a:cs typeface="Calibri"/>
              </a:rPr>
              <a:t>differences  </a:t>
            </a:r>
            <a:r>
              <a:rPr sz="2500" spc="15" dirty="0">
                <a:latin typeface="Calibri"/>
                <a:cs typeface="Calibri"/>
              </a:rPr>
              <a:t>as </a:t>
            </a:r>
            <a:r>
              <a:rPr sz="2500" dirty="0">
                <a:latin typeface="Calibri"/>
                <a:cs typeface="Calibri"/>
              </a:rPr>
              <a:t>domestic </a:t>
            </a:r>
            <a:r>
              <a:rPr sz="2500" spc="-10" dirty="0">
                <a:latin typeface="Calibri"/>
                <a:cs typeface="Calibri"/>
              </a:rPr>
              <a:t>market </a:t>
            </a:r>
            <a:r>
              <a:rPr sz="2500" spc="-5" dirty="0">
                <a:latin typeface="Calibri"/>
                <a:cs typeface="Calibri"/>
              </a:rPr>
              <a:t>dominance, international </a:t>
            </a:r>
            <a:r>
              <a:rPr sz="2500" spc="-10" dirty="0">
                <a:latin typeface="Calibri"/>
                <a:cs typeface="Calibri"/>
              </a:rPr>
              <a:t>presence,  </a:t>
            </a:r>
            <a:r>
              <a:rPr sz="2500" dirty="0">
                <a:latin typeface="Calibri"/>
                <a:cs typeface="Calibri"/>
              </a:rPr>
              <a:t>and customer </a:t>
            </a:r>
            <a:r>
              <a:rPr sz="2500" spc="-5" dirty="0">
                <a:latin typeface="Calibri"/>
                <a:cs typeface="Calibri"/>
              </a:rPr>
              <a:t>orientation. The </a:t>
            </a:r>
            <a:r>
              <a:rPr sz="2500" dirty="0">
                <a:latin typeface="Calibri"/>
                <a:cs typeface="Calibri"/>
              </a:rPr>
              <a:t>study </a:t>
            </a:r>
            <a:r>
              <a:rPr sz="2500" spc="15" dirty="0">
                <a:latin typeface="Calibri"/>
                <a:cs typeface="Calibri"/>
              </a:rPr>
              <a:t>was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controlled</a:t>
            </a:r>
            <a:r>
              <a:rPr sz="2500" spc="-29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field  </a:t>
            </a:r>
            <a:r>
              <a:rPr sz="2500" dirty="0">
                <a:latin typeface="Calibri"/>
                <a:cs typeface="Calibri"/>
              </a:rPr>
              <a:t>study </a:t>
            </a:r>
            <a:r>
              <a:rPr sz="2500" spc="-5" dirty="0">
                <a:latin typeface="Calibri"/>
                <a:cs typeface="Calibri"/>
              </a:rPr>
              <a:t>using quasi-experimental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procedures.</a:t>
            </a:r>
            <a:endParaRPr sz="2500">
              <a:latin typeface="Calibri"/>
              <a:cs typeface="Calibri"/>
            </a:endParaRPr>
          </a:p>
          <a:p>
            <a:pPr marL="816610" marR="774065">
              <a:lnSpc>
                <a:spcPct val="101000"/>
              </a:lnSpc>
              <a:spcBef>
                <a:spcPts val="1065"/>
              </a:spcBef>
            </a:pPr>
            <a:r>
              <a:rPr sz="2500" b="1" i="1" u="heavy" spc="20" dirty="0">
                <a:latin typeface="Arial Narrow"/>
                <a:cs typeface="Arial Narrow"/>
              </a:rPr>
              <a:t>Hypothesis</a:t>
            </a:r>
            <a:r>
              <a:rPr sz="2500" b="1" i="1" u="heavy" spc="-280" dirty="0">
                <a:latin typeface="Arial Narrow"/>
                <a:cs typeface="Arial Narrow"/>
              </a:rPr>
              <a:t> </a:t>
            </a:r>
            <a:r>
              <a:rPr sz="2500" b="1" i="1" u="heavy" spc="5" dirty="0">
                <a:latin typeface="Arial Narrow"/>
                <a:cs typeface="Arial Narrow"/>
              </a:rPr>
              <a:t>1:</a:t>
            </a:r>
            <a:r>
              <a:rPr sz="2500" b="1" i="1" u="heavy" spc="3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Publicly</a:t>
            </a:r>
            <a:r>
              <a:rPr sz="2500" b="1" i="1" spc="-14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traded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firms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-5" dirty="0">
                <a:latin typeface="Arial Narrow"/>
                <a:cs typeface="Arial Narrow"/>
              </a:rPr>
              <a:t>will</a:t>
            </a:r>
            <a:r>
              <a:rPr sz="2500" b="1" i="1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have</a:t>
            </a:r>
            <a:r>
              <a:rPr sz="2500" b="1" i="1" spc="-14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higher  </a:t>
            </a:r>
            <a:r>
              <a:rPr sz="2500" b="1" i="1" spc="15" dirty="0">
                <a:latin typeface="Arial Narrow"/>
                <a:cs typeface="Arial Narrow"/>
              </a:rPr>
              <a:t>growth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rates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than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privately</a:t>
            </a:r>
            <a:r>
              <a:rPr sz="2500" b="1" i="1" spc="-13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held</a:t>
            </a:r>
            <a:r>
              <a:rPr sz="2500" b="1" i="1" spc="-3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firms.</a:t>
            </a:r>
            <a:endParaRPr sz="2500">
              <a:latin typeface="Arial Narrow"/>
              <a:cs typeface="Arial Narrow"/>
            </a:endParaRPr>
          </a:p>
          <a:p>
            <a:pPr marL="816610" marR="78740">
              <a:lnSpc>
                <a:spcPct val="99700"/>
              </a:lnSpc>
              <a:spcBef>
                <a:spcPts val="1789"/>
              </a:spcBef>
            </a:pPr>
            <a:r>
              <a:rPr sz="2500" b="1" i="1" u="heavy" spc="20" dirty="0">
                <a:latin typeface="Arial Narrow"/>
                <a:cs typeface="Arial Narrow"/>
              </a:rPr>
              <a:t>Hypothesis </a:t>
            </a:r>
            <a:r>
              <a:rPr sz="2500" b="1" i="1" u="heavy" spc="5" dirty="0">
                <a:latin typeface="Arial Narrow"/>
                <a:cs typeface="Arial Narrow"/>
              </a:rPr>
              <a:t>2: </a:t>
            </a:r>
            <a:r>
              <a:rPr sz="2500" b="1" i="1" spc="15" dirty="0">
                <a:latin typeface="Arial Narrow"/>
                <a:cs typeface="Arial Narrow"/>
              </a:rPr>
              <a:t>Publicly traded enterprises </a:t>
            </a:r>
            <a:r>
              <a:rPr sz="2500" b="1" i="1" spc="-5" dirty="0">
                <a:latin typeface="Arial Narrow"/>
                <a:cs typeface="Arial Narrow"/>
              </a:rPr>
              <a:t>will </a:t>
            </a:r>
            <a:r>
              <a:rPr sz="2500" b="1" i="1" spc="15" dirty="0">
                <a:latin typeface="Arial Narrow"/>
                <a:cs typeface="Arial Narrow"/>
              </a:rPr>
              <a:t>have </a:t>
            </a:r>
            <a:r>
              <a:rPr sz="2500" b="1" i="1" spc="10" dirty="0">
                <a:latin typeface="Arial Narrow"/>
                <a:cs typeface="Arial Narrow"/>
              </a:rPr>
              <a:t>a  larger</a:t>
            </a:r>
            <a:r>
              <a:rPr sz="2500" b="1" i="1" spc="-8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international</a:t>
            </a:r>
            <a:r>
              <a:rPr sz="2500" b="1" i="1" spc="-21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scope</a:t>
            </a:r>
            <a:r>
              <a:rPr sz="2500" b="1" i="1" spc="-14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than</a:t>
            </a:r>
            <a:r>
              <a:rPr sz="2500" b="1" i="1" spc="-114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state-owned</a:t>
            </a:r>
            <a:r>
              <a:rPr sz="2500" b="1" i="1" spc="-254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and</a:t>
            </a:r>
            <a:r>
              <a:rPr sz="2500" b="1" i="1" spc="-4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privately  held</a:t>
            </a:r>
            <a:r>
              <a:rPr sz="2500" b="1" i="1" spc="-17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firms.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47670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381" rIns="0" bIns="0" rtlCol="0">
            <a:spAutoFit/>
          </a:bodyPr>
          <a:lstStyle/>
          <a:p>
            <a:pPr marL="1146175">
              <a:lnSpc>
                <a:spcPct val="100000"/>
              </a:lnSpc>
            </a:pPr>
            <a:r>
              <a:rPr spc="5" dirty="0"/>
              <a:t>Example: Directional</a:t>
            </a:r>
            <a:r>
              <a:rPr spc="-190" dirty="0"/>
              <a:t> </a:t>
            </a:r>
            <a:r>
              <a:rPr spc="-5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512930"/>
            <a:ext cx="8004175" cy="36423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470534" indent="-457834">
              <a:lnSpc>
                <a:spcPct val="100000"/>
              </a:lnSpc>
              <a:spcBef>
                <a:spcPts val="20"/>
              </a:spcBef>
              <a:buFont typeface="MS UI Gothic"/>
              <a:buChar char="▪"/>
              <a:tabLst>
                <a:tab pos="469900" algn="l"/>
                <a:tab pos="470534" algn="l"/>
              </a:tabLst>
            </a:pPr>
            <a:r>
              <a:rPr sz="2800" b="1" dirty="0">
                <a:latin typeface="Calibri"/>
                <a:cs typeface="Calibri"/>
              </a:rPr>
              <a:t>Mascarenhas </a:t>
            </a:r>
            <a:r>
              <a:rPr sz="2800" b="1" spc="5" dirty="0">
                <a:latin typeface="Calibri"/>
                <a:cs typeface="Calibri"/>
              </a:rPr>
              <a:t>(1989) </a:t>
            </a:r>
            <a:r>
              <a:rPr sz="2800" b="1" spc="20" dirty="0">
                <a:latin typeface="Calibri"/>
                <a:cs typeface="Calibri"/>
              </a:rPr>
              <a:t>studied </a:t>
            </a:r>
            <a:r>
              <a:rPr sz="2800" b="1" spc="10" dirty="0">
                <a:latin typeface="Calibri"/>
                <a:cs typeface="Calibri"/>
              </a:rPr>
              <a:t>the</a:t>
            </a:r>
            <a:r>
              <a:rPr sz="2800" b="1" spc="-3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differences</a:t>
            </a:r>
            <a:endParaRPr sz="2800">
              <a:latin typeface="Calibri"/>
              <a:cs typeface="Calibri"/>
            </a:endParaRPr>
          </a:p>
          <a:p>
            <a:pPr marL="469900" marR="5080">
              <a:lnSpc>
                <a:spcPct val="100499"/>
              </a:lnSpc>
              <a:spcBef>
                <a:spcPts val="20"/>
              </a:spcBef>
            </a:pPr>
            <a:r>
              <a:rPr sz="2500" spc="-10" dirty="0">
                <a:latin typeface="Calibri"/>
                <a:cs typeface="Calibri"/>
              </a:rPr>
              <a:t>between, </a:t>
            </a:r>
            <a:r>
              <a:rPr sz="2500" dirty="0">
                <a:latin typeface="Calibri"/>
                <a:cs typeface="Calibri"/>
              </a:rPr>
              <a:t>types </a:t>
            </a:r>
            <a:r>
              <a:rPr sz="2500" spc="-10" dirty="0">
                <a:latin typeface="Calibri"/>
                <a:cs typeface="Calibri"/>
              </a:rPr>
              <a:t>of ownership </a:t>
            </a:r>
            <a:r>
              <a:rPr sz="2500" spc="-5" dirty="0">
                <a:latin typeface="Calibri"/>
                <a:cs typeface="Calibri"/>
              </a:rPr>
              <a:t>(state-owned, publicly  </a:t>
            </a:r>
            <a:r>
              <a:rPr sz="2500" spc="-15" dirty="0">
                <a:latin typeface="Calibri"/>
                <a:cs typeface="Calibri"/>
              </a:rPr>
              <a:t>traded,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10" dirty="0">
                <a:latin typeface="Calibri"/>
                <a:cs typeface="Calibri"/>
              </a:rPr>
              <a:t>private) of </a:t>
            </a:r>
            <a:r>
              <a:rPr sz="2500" spc="5" dirty="0">
                <a:latin typeface="Calibri"/>
                <a:cs typeface="Calibri"/>
              </a:rPr>
              <a:t>firms in the </a:t>
            </a:r>
            <a:r>
              <a:rPr sz="2500" dirty="0">
                <a:latin typeface="Calibri"/>
                <a:cs typeface="Calibri"/>
              </a:rPr>
              <a:t>offshore </a:t>
            </a:r>
            <a:r>
              <a:rPr sz="2500" spc="-5" dirty="0">
                <a:latin typeface="Calibri"/>
                <a:cs typeface="Calibri"/>
              </a:rPr>
              <a:t>drilling  </a:t>
            </a:r>
            <a:r>
              <a:rPr sz="2500" spc="-15" dirty="0">
                <a:latin typeface="Calibri"/>
                <a:cs typeface="Calibri"/>
              </a:rPr>
              <a:t>industry. </a:t>
            </a:r>
            <a:r>
              <a:rPr sz="2500" spc="-5" dirty="0">
                <a:latin typeface="Calibri"/>
                <a:cs typeface="Calibri"/>
              </a:rPr>
              <a:t>Specifically, </a:t>
            </a:r>
            <a:r>
              <a:rPr sz="2500" spc="5" dirty="0">
                <a:latin typeface="Calibri"/>
                <a:cs typeface="Calibri"/>
              </a:rPr>
              <a:t>the study </a:t>
            </a:r>
            <a:r>
              <a:rPr sz="2500" spc="-20" dirty="0">
                <a:latin typeface="Calibri"/>
                <a:cs typeface="Calibri"/>
              </a:rPr>
              <a:t>explored </a:t>
            </a:r>
            <a:r>
              <a:rPr sz="2500" spc="10" dirty="0">
                <a:latin typeface="Calibri"/>
                <a:cs typeface="Calibri"/>
              </a:rPr>
              <a:t>such </a:t>
            </a:r>
            <a:r>
              <a:rPr sz="2500" spc="-10" dirty="0">
                <a:latin typeface="Calibri"/>
                <a:cs typeface="Calibri"/>
              </a:rPr>
              <a:t>differences  </a:t>
            </a:r>
            <a:r>
              <a:rPr sz="2500" spc="15" dirty="0">
                <a:latin typeface="Calibri"/>
                <a:cs typeface="Calibri"/>
              </a:rPr>
              <a:t>as </a:t>
            </a:r>
            <a:r>
              <a:rPr sz="2500" dirty="0">
                <a:latin typeface="Calibri"/>
                <a:cs typeface="Calibri"/>
              </a:rPr>
              <a:t>domestic </a:t>
            </a:r>
            <a:r>
              <a:rPr sz="2500" spc="-10" dirty="0">
                <a:latin typeface="Calibri"/>
                <a:cs typeface="Calibri"/>
              </a:rPr>
              <a:t>market </a:t>
            </a:r>
            <a:r>
              <a:rPr sz="2500" spc="-5" dirty="0">
                <a:latin typeface="Calibri"/>
                <a:cs typeface="Calibri"/>
              </a:rPr>
              <a:t>dominance, international </a:t>
            </a:r>
            <a:r>
              <a:rPr sz="2500" spc="-10" dirty="0">
                <a:latin typeface="Calibri"/>
                <a:cs typeface="Calibri"/>
              </a:rPr>
              <a:t>presence,  </a:t>
            </a:r>
            <a:r>
              <a:rPr sz="2500" dirty="0">
                <a:latin typeface="Calibri"/>
                <a:cs typeface="Calibri"/>
              </a:rPr>
              <a:t>and customer </a:t>
            </a:r>
            <a:r>
              <a:rPr sz="2500" spc="-5" dirty="0">
                <a:latin typeface="Calibri"/>
                <a:cs typeface="Calibri"/>
              </a:rPr>
              <a:t>orientation. The </a:t>
            </a:r>
            <a:r>
              <a:rPr sz="2500" dirty="0">
                <a:latin typeface="Calibri"/>
                <a:cs typeface="Calibri"/>
              </a:rPr>
              <a:t>study </a:t>
            </a:r>
            <a:r>
              <a:rPr sz="2500" spc="15" dirty="0">
                <a:latin typeface="Calibri"/>
                <a:cs typeface="Calibri"/>
              </a:rPr>
              <a:t>was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controlled</a:t>
            </a:r>
            <a:r>
              <a:rPr sz="2500" spc="-29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field  </a:t>
            </a:r>
            <a:r>
              <a:rPr sz="2500" dirty="0">
                <a:latin typeface="Calibri"/>
                <a:cs typeface="Calibri"/>
              </a:rPr>
              <a:t>study </a:t>
            </a:r>
            <a:r>
              <a:rPr sz="2500" spc="-5" dirty="0">
                <a:latin typeface="Calibri"/>
                <a:cs typeface="Calibri"/>
              </a:rPr>
              <a:t>using quasi-experimental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procedures.</a:t>
            </a:r>
            <a:endParaRPr sz="2500">
              <a:latin typeface="Calibri"/>
              <a:cs typeface="Calibri"/>
            </a:endParaRPr>
          </a:p>
          <a:p>
            <a:pPr marL="816610" marR="774065">
              <a:lnSpc>
                <a:spcPct val="101000"/>
              </a:lnSpc>
              <a:spcBef>
                <a:spcPts val="1065"/>
              </a:spcBef>
            </a:pPr>
            <a:r>
              <a:rPr sz="2500" b="1" i="1" u="heavy" spc="20" dirty="0">
                <a:latin typeface="Arial Narrow"/>
                <a:cs typeface="Arial Narrow"/>
              </a:rPr>
              <a:t>Hypothesis</a:t>
            </a:r>
            <a:r>
              <a:rPr sz="2500" b="1" i="1" u="heavy" spc="-280" dirty="0">
                <a:latin typeface="Arial Narrow"/>
                <a:cs typeface="Arial Narrow"/>
              </a:rPr>
              <a:t> </a:t>
            </a:r>
            <a:r>
              <a:rPr sz="2500" b="1" i="1" u="heavy" spc="5" dirty="0">
                <a:latin typeface="Arial Narrow"/>
                <a:cs typeface="Arial Narrow"/>
              </a:rPr>
              <a:t>1:</a:t>
            </a:r>
            <a:r>
              <a:rPr sz="2500" b="1" i="1" u="heavy" spc="3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Publicly</a:t>
            </a:r>
            <a:r>
              <a:rPr sz="2500" b="1" i="1" spc="-14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traded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firms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-5" dirty="0">
                <a:latin typeface="Arial Narrow"/>
                <a:cs typeface="Arial Narrow"/>
              </a:rPr>
              <a:t>will</a:t>
            </a:r>
            <a:r>
              <a:rPr sz="2500" b="1" i="1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have</a:t>
            </a:r>
            <a:r>
              <a:rPr sz="2500" b="1" i="1" spc="-14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higher  </a:t>
            </a:r>
            <a:r>
              <a:rPr sz="2500" b="1" i="1" spc="15" dirty="0">
                <a:latin typeface="Arial Narrow"/>
                <a:cs typeface="Arial Narrow"/>
              </a:rPr>
              <a:t>growth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rates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than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privately</a:t>
            </a:r>
            <a:r>
              <a:rPr sz="2500" b="1" i="1" spc="-13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held</a:t>
            </a:r>
            <a:r>
              <a:rPr sz="2500" b="1" i="1" spc="-3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firms.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6419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381" rIns="0" bIns="0" rtlCol="0">
            <a:spAutoFit/>
          </a:bodyPr>
          <a:lstStyle/>
          <a:p>
            <a:pPr marL="1222375">
              <a:lnSpc>
                <a:spcPct val="100000"/>
              </a:lnSpc>
            </a:pPr>
            <a:r>
              <a:rPr spc="5" dirty="0"/>
              <a:t>Example: Directional</a:t>
            </a:r>
            <a:r>
              <a:rPr spc="-185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5663" y="1482852"/>
            <a:ext cx="7374890" cy="5116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3200">
              <a:lnSpc>
                <a:spcPct val="99700"/>
              </a:lnSpc>
            </a:pPr>
            <a:r>
              <a:rPr sz="2500" b="1" i="1" u="heavy" spc="20" dirty="0">
                <a:latin typeface="Arial Narrow"/>
                <a:cs typeface="Arial Narrow"/>
              </a:rPr>
              <a:t>Hypothesis</a:t>
            </a:r>
            <a:r>
              <a:rPr sz="2500" b="1" i="1" u="heavy" spc="-280" dirty="0">
                <a:latin typeface="Arial Narrow"/>
                <a:cs typeface="Arial Narrow"/>
              </a:rPr>
              <a:t> </a:t>
            </a:r>
            <a:r>
              <a:rPr sz="2500" b="1" i="1" u="heavy" spc="5" dirty="0">
                <a:latin typeface="Arial Narrow"/>
                <a:cs typeface="Arial Narrow"/>
              </a:rPr>
              <a:t>3:</a:t>
            </a:r>
            <a:r>
              <a:rPr sz="2500" b="1" i="1" u="heavy" spc="6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State-owned</a:t>
            </a:r>
            <a:r>
              <a:rPr sz="2500" b="1" i="1" spc="-25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firms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-5" dirty="0">
                <a:latin typeface="Arial Narrow"/>
                <a:cs typeface="Arial Narrow"/>
              </a:rPr>
              <a:t>will</a:t>
            </a:r>
            <a:r>
              <a:rPr sz="2500" b="1" i="1" spc="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have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a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greater</a:t>
            </a:r>
            <a:r>
              <a:rPr sz="2500" b="1" i="1" spc="-8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share  </a:t>
            </a:r>
            <a:r>
              <a:rPr sz="2500" b="1" i="1" spc="20" dirty="0">
                <a:latin typeface="Arial Narrow"/>
                <a:cs typeface="Arial Narrow"/>
              </a:rPr>
              <a:t>of </a:t>
            </a:r>
            <a:r>
              <a:rPr sz="2500" b="1" i="1" spc="25" dirty="0">
                <a:latin typeface="Arial Narrow"/>
                <a:cs typeface="Arial Narrow"/>
              </a:rPr>
              <a:t>the </a:t>
            </a:r>
            <a:r>
              <a:rPr sz="2500" b="1" i="1" spc="20" dirty="0">
                <a:latin typeface="Arial Narrow"/>
                <a:cs typeface="Arial Narrow"/>
              </a:rPr>
              <a:t>domestic </a:t>
            </a:r>
            <a:r>
              <a:rPr sz="2500" b="1" i="1" spc="10" dirty="0">
                <a:latin typeface="Arial Narrow"/>
                <a:cs typeface="Arial Narrow"/>
              </a:rPr>
              <a:t>market </a:t>
            </a:r>
            <a:r>
              <a:rPr sz="2500" b="1" i="1" spc="20" dirty="0">
                <a:latin typeface="Arial Narrow"/>
                <a:cs typeface="Arial Narrow"/>
              </a:rPr>
              <a:t>than </a:t>
            </a:r>
            <a:r>
              <a:rPr sz="2500" b="1" i="1" spc="15" dirty="0">
                <a:latin typeface="Arial Narrow"/>
                <a:cs typeface="Arial Narrow"/>
              </a:rPr>
              <a:t>publicly </a:t>
            </a:r>
            <a:r>
              <a:rPr sz="2500" b="1" i="1" spc="10" dirty="0">
                <a:latin typeface="Arial Narrow"/>
                <a:cs typeface="Arial Narrow"/>
              </a:rPr>
              <a:t>traded </a:t>
            </a:r>
            <a:r>
              <a:rPr sz="2500" b="1" i="1" spc="20" dirty="0">
                <a:latin typeface="Arial Narrow"/>
                <a:cs typeface="Arial Narrow"/>
              </a:rPr>
              <a:t>or </a:t>
            </a:r>
            <a:r>
              <a:rPr sz="2500" b="1" i="1" spc="10" dirty="0">
                <a:latin typeface="Arial Narrow"/>
                <a:cs typeface="Arial Narrow"/>
              </a:rPr>
              <a:t>privately  held</a:t>
            </a:r>
            <a:r>
              <a:rPr sz="2500" b="1" i="1" spc="-17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firms.</a:t>
            </a:r>
            <a:endParaRPr sz="2500">
              <a:latin typeface="Arial Narrow"/>
              <a:cs typeface="Arial Narrow"/>
            </a:endParaRPr>
          </a:p>
          <a:p>
            <a:pPr marL="12700" marR="415925">
              <a:lnSpc>
                <a:spcPct val="101000"/>
              </a:lnSpc>
              <a:spcBef>
                <a:spcPts val="900"/>
              </a:spcBef>
            </a:pPr>
            <a:r>
              <a:rPr sz="2500" b="1" i="1" u="heavy" spc="20" dirty="0">
                <a:latin typeface="Arial Narrow"/>
                <a:cs typeface="Arial Narrow"/>
              </a:rPr>
              <a:t>Hypothesis </a:t>
            </a:r>
            <a:r>
              <a:rPr sz="2500" b="1" i="1" u="heavy" spc="5" dirty="0">
                <a:latin typeface="Arial Narrow"/>
                <a:cs typeface="Arial Narrow"/>
              </a:rPr>
              <a:t>4: </a:t>
            </a:r>
            <a:r>
              <a:rPr sz="2500" b="1" i="1" spc="15" dirty="0">
                <a:latin typeface="Arial Narrow"/>
                <a:cs typeface="Arial Narrow"/>
              </a:rPr>
              <a:t>Publicly traded </a:t>
            </a:r>
            <a:r>
              <a:rPr sz="2500" b="1" i="1" spc="20" dirty="0">
                <a:latin typeface="Arial Narrow"/>
                <a:cs typeface="Arial Narrow"/>
              </a:rPr>
              <a:t>firms </a:t>
            </a:r>
            <a:r>
              <a:rPr sz="2500" b="1" i="1" dirty="0">
                <a:latin typeface="Arial Narrow"/>
                <a:cs typeface="Arial Narrow"/>
              </a:rPr>
              <a:t>will </a:t>
            </a:r>
            <a:r>
              <a:rPr sz="2500" b="1" i="1" spc="15" dirty="0">
                <a:latin typeface="Arial Narrow"/>
                <a:cs typeface="Arial Narrow"/>
              </a:rPr>
              <a:t>have broader  </a:t>
            </a:r>
            <a:r>
              <a:rPr sz="2500" b="1" i="1" spc="20" dirty="0">
                <a:latin typeface="Arial Narrow"/>
                <a:cs typeface="Arial Narrow"/>
              </a:rPr>
              <a:t>product</a:t>
            </a:r>
            <a:r>
              <a:rPr sz="2500" b="1" i="1" spc="-17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lines</a:t>
            </a:r>
            <a:r>
              <a:rPr sz="2500" b="1" i="1" spc="-6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than</a:t>
            </a:r>
            <a:r>
              <a:rPr sz="2500" b="1" i="1" spc="-10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state-owned</a:t>
            </a:r>
            <a:r>
              <a:rPr sz="2500" b="1" i="1" spc="-24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and</a:t>
            </a:r>
            <a:r>
              <a:rPr sz="2500" b="1" i="1" spc="-2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privately</a:t>
            </a:r>
            <a:r>
              <a:rPr sz="2500" b="1" i="1" spc="-13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held</a:t>
            </a:r>
            <a:r>
              <a:rPr sz="2500" b="1" i="1" spc="-10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firms.</a:t>
            </a:r>
            <a:endParaRPr sz="2500">
              <a:latin typeface="Arial Narrow"/>
              <a:cs typeface="Arial Narrow"/>
            </a:endParaRPr>
          </a:p>
          <a:p>
            <a:pPr marL="12700" marR="424815">
              <a:lnSpc>
                <a:spcPct val="101000"/>
              </a:lnSpc>
              <a:spcBef>
                <a:spcPts val="1150"/>
              </a:spcBef>
            </a:pPr>
            <a:r>
              <a:rPr sz="2500" b="1" i="1" u="heavy" spc="20" dirty="0">
                <a:latin typeface="Arial Narrow"/>
                <a:cs typeface="Arial Narrow"/>
              </a:rPr>
              <a:t>Hypothesis</a:t>
            </a:r>
            <a:r>
              <a:rPr sz="2500" b="1" i="1" u="heavy" spc="-275" dirty="0">
                <a:latin typeface="Arial Narrow"/>
                <a:cs typeface="Arial Narrow"/>
              </a:rPr>
              <a:t> </a:t>
            </a:r>
            <a:r>
              <a:rPr sz="2500" b="1" i="1" u="heavy" spc="5" dirty="0">
                <a:latin typeface="Arial Narrow"/>
                <a:cs typeface="Arial Narrow"/>
              </a:rPr>
              <a:t>5:</a:t>
            </a:r>
            <a:r>
              <a:rPr sz="2500" b="1" i="1" u="heavy" spc="6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State-owned</a:t>
            </a:r>
            <a:r>
              <a:rPr sz="2500" b="1" i="1" spc="-25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firms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dirty="0">
                <a:latin typeface="Arial Narrow"/>
                <a:cs typeface="Arial Narrow"/>
              </a:rPr>
              <a:t>are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more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likely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to</a:t>
            </a:r>
            <a:r>
              <a:rPr sz="2500" b="1" i="1" spc="-4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have  </a:t>
            </a:r>
            <a:r>
              <a:rPr sz="2500" b="1" i="1" spc="20" dirty="0">
                <a:latin typeface="Arial Narrow"/>
                <a:cs typeface="Arial Narrow"/>
              </a:rPr>
              <a:t>state-owned</a:t>
            </a:r>
            <a:r>
              <a:rPr sz="2500" b="1" i="1" spc="-26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enterprises</a:t>
            </a:r>
            <a:r>
              <a:rPr sz="2500" b="1" i="1" spc="-145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as</a:t>
            </a:r>
            <a:r>
              <a:rPr sz="2500" b="1" i="1" spc="-7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customers</a:t>
            </a:r>
            <a:r>
              <a:rPr sz="2500" b="1" i="1" spc="-220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overseas.</a:t>
            </a:r>
            <a:endParaRPr sz="2500">
              <a:latin typeface="Arial Narrow"/>
              <a:cs typeface="Arial Narrow"/>
            </a:endParaRPr>
          </a:p>
          <a:p>
            <a:pPr marL="12700" marR="1052830">
              <a:lnSpc>
                <a:spcPct val="101000"/>
              </a:lnSpc>
              <a:spcBef>
                <a:spcPts val="1150"/>
              </a:spcBef>
            </a:pPr>
            <a:r>
              <a:rPr sz="2500" b="1" i="1" u="heavy" spc="20" dirty="0">
                <a:latin typeface="Arial Narrow"/>
                <a:cs typeface="Arial Narrow"/>
              </a:rPr>
              <a:t>Hypothesis</a:t>
            </a:r>
            <a:r>
              <a:rPr sz="2500" b="1" i="1" u="heavy" spc="-275" dirty="0">
                <a:latin typeface="Arial Narrow"/>
                <a:cs typeface="Arial Narrow"/>
              </a:rPr>
              <a:t> </a:t>
            </a:r>
            <a:r>
              <a:rPr sz="2500" b="1" i="1" u="heavy" spc="5" dirty="0">
                <a:latin typeface="Arial Narrow"/>
                <a:cs typeface="Arial Narrow"/>
              </a:rPr>
              <a:t>6:</a:t>
            </a:r>
            <a:r>
              <a:rPr sz="2500" b="1" i="1" u="heavy" spc="6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State-owned</a:t>
            </a:r>
            <a:r>
              <a:rPr sz="2500" b="1" i="1" spc="-254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firms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-5" dirty="0">
                <a:latin typeface="Arial Narrow"/>
                <a:cs typeface="Arial Narrow"/>
              </a:rPr>
              <a:t>will</a:t>
            </a:r>
            <a:r>
              <a:rPr sz="2500" b="1" i="1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have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a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higher  </a:t>
            </a:r>
            <a:r>
              <a:rPr sz="2500" b="1" i="1" spc="15" dirty="0">
                <a:latin typeface="Arial Narrow"/>
                <a:cs typeface="Arial Narrow"/>
              </a:rPr>
              <a:t>customer-base</a:t>
            </a:r>
            <a:r>
              <a:rPr sz="2500" b="1" i="1" spc="-27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stability</a:t>
            </a:r>
            <a:r>
              <a:rPr sz="2500" b="1" i="1" spc="-14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than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privately</a:t>
            </a:r>
            <a:r>
              <a:rPr sz="2500" b="1" i="1" spc="-13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held</a:t>
            </a:r>
            <a:r>
              <a:rPr sz="2500" b="1" i="1" spc="-3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firms.</a:t>
            </a:r>
            <a:endParaRPr sz="2500">
              <a:latin typeface="Arial Narrow"/>
              <a:cs typeface="Arial Narrow"/>
            </a:endParaRPr>
          </a:p>
          <a:p>
            <a:pPr marL="12700" marR="5080">
              <a:lnSpc>
                <a:spcPct val="99700"/>
              </a:lnSpc>
              <a:spcBef>
                <a:spcPts val="890"/>
              </a:spcBef>
            </a:pPr>
            <a:r>
              <a:rPr sz="2500" b="1" i="1" u="heavy" spc="20" dirty="0">
                <a:latin typeface="Arial Narrow"/>
                <a:cs typeface="Arial Narrow"/>
              </a:rPr>
              <a:t>Hypothesis</a:t>
            </a:r>
            <a:r>
              <a:rPr sz="2500" b="1" i="1" u="heavy" spc="-280" dirty="0">
                <a:latin typeface="Arial Narrow"/>
                <a:cs typeface="Arial Narrow"/>
              </a:rPr>
              <a:t> </a:t>
            </a:r>
            <a:r>
              <a:rPr sz="2500" b="1" i="1" u="heavy" spc="5" dirty="0">
                <a:latin typeface="Arial Narrow"/>
                <a:cs typeface="Arial Narrow"/>
              </a:rPr>
              <a:t>7:</a:t>
            </a:r>
            <a:r>
              <a:rPr sz="2500" b="1" i="1" u="heavy" spc="60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In</a:t>
            </a:r>
            <a:r>
              <a:rPr sz="2500" b="1" i="1" spc="-35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less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visible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contexts.</a:t>
            </a:r>
            <a:r>
              <a:rPr sz="2500" b="1" i="1" spc="-21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publicly</a:t>
            </a:r>
            <a:r>
              <a:rPr sz="2500" b="1" i="1" spc="-14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traded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firms  </a:t>
            </a:r>
            <a:r>
              <a:rPr sz="2500" b="1" i="1" spc="-5" dirty="0">
                <a:latin typeface="Arial Narrow"/>
                <a:cs typeface="Arial Narrow"/>
              </a:rPr>
              <a:t>will </a:t>
            </a:r>
            <a:r>
              <a:rPr sz="2500" b="1" i="1" spc="20" dirty="0">
                <a:latin typeface="Arial Narrow"/>
                <a:cs typeface="Arial Narrow"/>
              </a:rPr>
              <a:t>employ more </a:t>
            </a:r>
            <a:r>
              <a:rPr sz="2500" b="1" i="1" spc="15" dirty="0">
                <a:latin typeface="Arial Narrow"/>
                <a:cs typeface="Arial Narrow"/>
              </a:rPr>
              <a:t>advanced technology </a:t>
            </a:r>
            <a:r>
              <a:rPr sz="2500" b="1" i="1" spc="20" dirty="0">
                <a:latin typeface="Arial Narrow"/>
                <a:cs typeface="Arial Narrow"/>
              </a:rPr>
              <a:t>than </a:t>
            </a:r>
            <a:r>
              <a:rPr sz="2500" b="1" i="1" spc="25" dirty="0">
                <a:latin typeface="Arial Narrow"/>
                <a:cs typeface="Arial Narrow"/>
              </a:rPr>
              <a:t>state-owned  </a:t>
            </a:r>
            <a:r>
              <a:rPr sz="2500" b="1" i="1" spc="15" dirty="0">
                <a:latin typeface="Arial Narrow"/>
                <a:cs typeface="Arial Narrow"/>
              </a:rPr>
              <a:t>and </a:t>
            </a:r>
            <a:r>
              <a:rPr sz="2500" b="1" i="1" spc="10" dirty="0">
                <a:latin typeface="Arial Narrow"/>
                <a:cs typeface="Arial Narrow"/>
              </a:rPr>
              <a:t>privately held</a:t>
            </a:r>
            <a:r>
              <a:rPr sz="2500" b="1" i="1" spc="-34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firms.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90316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732" rIns="0" bIns="0" rtlCol="0">
            <a:spAutoFit/>
          </a:bodyPr>
          <a:lstStyle/>
          <a:p>
            <a:pPr marL="2669540">
              <a:lnSpc>
                <a:spcPct val="100000"/>
              </a:lnSpc>
            </a:pPr>
            <a:r>
              <a:rPr sz="3600" spc="-50" dirty="0">
                <a:solidFill>
                  <a:srgbClr val="006FC0"/>
                </a:solidFill>
              </a:rPr>
              <a:t>QUANTITATIVE</a:t>
            </a:r>
            <a:r>
              <a:rPr sz="3600" spc="-105" dirty="0">
                <a:solidFill>
                  <a:srgbClr val="006FC0"/>
                </a:solidFill>
              </a:rPr>
              <a:t> </a:t>
            </a:r>
            <a:r>
              <a:rPr sz="3600" dirty="0">
                <a:solidFill>
                  <a:srgbClr val="006FC0"/>
                </a:solidFill>
              </a:rPr>
              <a:t>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70394" y="1628637"/>
            <a:ext cx="7678420" cy="31229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60045" indent="-347345">
              <a:lnSpc>
                <a:spcPct val="100000"/>
              </a:lnSpc>
              <a:spcBef>
                <a:spcPts val="10"/>
              </a:spcBef>
              <a:buFont typeface="MS UI Gothic"/>
              <a:buChar char="➢"/>
              <a:tabLst>
                <a:tab pos="360680" algn="l"/>
              </a:tabLst>
            </a:pPr>
            <a:r>
              <a:rPr sz="2800" b="1" spc="15" dirty="0">
                <a:latin typeface="Calibri"/>
                <a:cs typeface="Calibri"/>
              </a:rPr>
              <a:t>Another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type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alternative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hypothesis</a:t>
            </a:r>
            <a:r>
              <a:rPr sz="2800" b="1" spc="-9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is</a:t>
            </a:r>
            <a:r>
              <a:rPr sz="2500" spc="-5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non-</a:t>
            </a:r>
            <a:endParaRPr sz="2500">
              <a:latin typeface="Calibri"/>
              <a:cs typeface="Calibri"/>
            </a:endParaRPr>
          </a:p>
          <a:p>
            <a:pPr marL="360045" marR="5080">
              <a:lnSpc>
                <a:spcPct val="100099"/>
              </a:lnSpc>
              <a:spcBef>
                <a:spcPts val="35"/>
              </a:spcBef>
              <a:tabLst>
                <a:tab pos="2226310" algn="l"/>
              </a:tabLst>
            </a:pPr>
            <a:r>
              <a:rPr sz="2500" dirty="0">
                <a:latin typeface="Calibri"/>
                <a:cs typeface="Calibri"/>
              </a:rPr>
              <a:t>directional--a	</a:t>
            </a:r>
            <a:r>
              <a:rPr sz="2500" spc="-5" dirty="0">
                <a:latin typeface="Calibri"/>
                <a:cs typeface="Calibri"/>
              </a:rPr>
              <a:t>prediction </a:t>
            </a:r>
            <a:r>
              <a:rPr sz="2500" spc="5" dirty="0">
                <a:latin typeface="Calibri"/>
                <a:cs typeface="Calibri"/>
              </a:rPr>
              <a:t>is </a:t>
            </a:r>
            <a:r>
              <a:rPr sz="2500" dirty="0">
                <a:latin typeface="Calibri"/>
                <a:cs typeface="Calibri"/>
              </a:rPr>
              <a:t>made, </a:t>
            </a:r>
            <a:r>
              <a:rPr sz="2500" spc="-10" dirty="0">
                <a:latin typeface="Calibri"/>
                <a:cs typeface="Calibri"/>
              </a:rPr>
              <a:t>but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25" dirty="0">
                <a:latin typeface="Calibri"/>
                <a:cs typeface="Calibri"/>
              </a:rPr>
              <a:t>exact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form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differences </a:t>
            </a:r>
            <a:r>
              <a:rPr sz="2500" spc="5" dirty="0">
                <a:latin typeface="Calibri"/>
                <a:cs typeface="Calibri"/>
              </a:rPr>
              <a:t>(e.g .. </a:t>
            </a:r>
            <a:r>
              <a:rPr sz="2500" spc="-45" dirty="0">
                <a:latin typeface="Calibri"/>
                <a:cs typeface="Calibri"/>
              </a:rPr>
              <a:t>higher. lower, </a:t>
            </a:r>
            <a:r>
              <a:rPr sz="2500" dirty="0">
                <a:latin typeface="Calibri"/>
                <a:cs typeface="Calibri"/>
              </a:rPr>
              <a:t>more, </a:t>
            </a:r>
            <a:r>
              <a:rPr sz="2500" spc="5" dirty="0">
                <a:latin typeface="Calibri"/>
                <a:cs typeface="Calibri"/>
              </a:rPr>
              <a:t>less) is </a:t>
            </a:r>
            <a:r>
              <a:rPr sz="2500" spc="-15" dirty="0">
                <a:latin typeface="Calibri"/>
                <a:cs typeface="Calibri"/>
              </a:rPr>
              <a:t>not  </a:t>
            </a:r>
            <a:r>
              <a:rPr sz="2500" dirty="0">
                <a:latin typeface="Calibri"/>
                <a:cs typeface="Calibri"/>
              </a:rPr>
              <a:t>specified </a:t>
            </a:r>
            <a:r>
              <a:rPr sz="2500" spc="5" dirty="0">
                <a:latin typeface="Calibri"/>
                <a:cs typeface="Calibri"/>
              </a:rPr>
              <a:t>because the </a:t>
            </a:r>
            <a:r>
              <a:rPr sz="2500" spc="-10" dirty="0">
                <a:latin typeface="Calibri"/>
                <a:cs typeface="Calibri"/>
              </a:rPr>
              <a:t>researcher </a:t>
            </a:r>
            <a:r>
              <a:rPr sz="2500" spc="-15" dirty="0">
                <a:latin typeface="Calibri"/>
                <a:cs typeface="Calibri"/>
              </a:rPr>
              <a:t>does </a:t>
            </a:r>
            <a:r>
              <a:rPr sz="2500" spc="-10" dirty="0">
                <a:latin typeface="Calibri"/>
                <a:cs typeface="Calibri"/>
              </a:rPr>
              <a:t>not </a:t>
            </a:r>
            <a:r>
              <a:rPr sz="2500" spc="-5" dirty="0">
                <a:latin typeface="Calibri"/>
                <a:cs typeface="Calibri"/>
              </a:rPr>
              <a:t>know </a:t>
            </a:r>
            <a:r>
              <a:rPr sz="2500" spc="5" dirty="0">
                <a:latin typeface="Calibri"/>
                <a:cs typeface="Calibri"/>
              </a:rPr>
              <a:t>what  </a:t>
            </a:r>
            <a:r>
              <a:rPr sz="2500" spc="20" dirty="0">
                <a:latin typeface="Calibri"/>
                <a:cs typeface="Calibri"/>
              </a:rPr>
              <a:t>can </a:t>
            </a:r>
            <a:r>
              <a:rPr sz="2500" spc="-5" dirty="0">
                <a:latin typeface="Calibri"/>
                <a:cs typeface="Calibri"/>
              </a:rPr>
              <a:t>be predicted </a:t>
            </a:r>
            <a:r>
              <a:rPr sz="2500" spc="-15" dirty="0">
                <a:latin typeface="Calibri"/>
                <a:cs typeface="Calibri"/>
              </a:rPr>
              <a:t>from </a:t>
            </a:r>
            <a:r>
              <a:rPr sz="2500" spc="10" dirty="0">
                <a:latin typeface="Calibri"/>
                <a:cs typeface="Calibri"/>
              </a:rPr>
              <a:t>past </a:t>
            </a:r>
            <a:r>
              <a:rPr sz="2500" spc="-5" dirty="0">
                <a:latin typeface="Calibri"/>
                <a:cs typeface="Calibri"/>
              </a:rPr>
              <a:t>literature. </a:t>
            </a:r>
            <a:r>
              <a:rPr sz="2500" dirty="0">
                <a:latin typeface="Calibri"/>
                <a:cs typeface="Calibri"/>
              </a:rPr>
              <a:t>Thus, </a:t>
            </a:r>
            <a:r>
              <a:rPr sz="2500" spc="5" dirty="0">
                <a:latin typeface="Calibri"/>
                <a:cs typeface="Calibri"/>
              </a:rPr>
              <a:t>the  </a:t>
            </a:r>
            <a:r>
              <a:rPr sz="2500" spc="-10" dirty="0">
                <a:latin typeface="Calibri"/>
                <a:cs typeface="Calibri"/>
              </a:rPr>
              <a:t>investigator </a:t>
            </a:r>
            <a:r>
              <a:rPr sz="2500" spc="-5" dirty="0">
                <a:latin typeface="Calibri"/>
                <a:cs typeface="Calibri"/>
              </a:rPr>
              <a:t>might </a:t>
            </a:r>
            <a:r>
              <a:rPr sz="2500" dirty="0">
                <a:latin typeface="Calibri"/>
                <a:cs typeface="Calibri"/>
              </a:rPr>
              <a:t>write, </a:t>
            </a:r>
            <a:r>
              <a:rPr sz="2500" spc="-5" dirty="0">
                <a:latin typeface="Calibri"/>
                <a:cs typeface="Calibri"/>
              </a:rPr>
              <a:t>"There </a:t>
            </a:r>
            <a:r>
              <a:rPr sz="2500" spc="5" dirty="0">
                <a:latin typeface="Calibri"/>
                <a:cs typeface="Calibri"/>
              </a:rPr>
              <a:t>is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5" dirty="0">
                <a:latin typeface="Calibri"/>
                <a:cs typeface="Calibri"/>
              </a:rPr>
              <a:t>difference"</a:t>
            </a:r>
            <a:r>
              <a:rPr sz="2500" spc="-1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between 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15" dirty="0">
                <a:latin typeface="Calibri"/>
                <a:cs typeface="Calibri"/>
              </a:rPr>
              <a:t>two </a:t>
            </a:r>
            <a:r>
              <a:rPr sz="2500" spc="-20" dirty="0">
                <a:latin typeface="Calibri"/>
                <a:cs typeface="Calibri"/>
              </a:rPr>
              <a:t>groups. </a:t>
            </a:r>
            <a:r>
              <a:rPr sz="2500" dirty="0">
                <a:latin typeface="Calibri"/>
                <a:cs typeface="Calibri"/>
              </a:rPr>
              <a:t>An </a:t>
            </a:r>
            <a:r>
              <a:rPr sz="2500" spc="-20" dirty="0">
                <a:latin typeface="Calibri"/>
                <a:cs typeface="Calibri"/>
              </a:rPr>
              <a:t>example </a:t>
            </a:r>
            <a:r>
              <a:rPr sz="2500" spc="-10" dirty="0">
                <a:latin typeface="Calibri"/>
                <a:cs typeface="Calibri"/>
              </a:rPr>
              <a:t>follows </a:t>
            </a:r>
            <a:r>
              <a:rPr sz="2500" spc="5" dirty="0">
                <a:latin typeface="Calibri"/>
                <a:cs typeface="Calibri"/>
              </a:rPr>
              <a:t>which </a:t>
            </a:r>
            <a:r>
              <a:rPr sz="2500" spc="-15" dirty="0">
                <a:latin typeface="Calibri"/>
                <a:cs typeface="Calibri"/>
              </a:rPr>
              <a:t>incorporates  </a:t>
            </a:r>
            <a:r>
              <a:rPr sz="2500" spc="-5" dirty="0">
                <a:latin typeface="Calibri"/>
                <a:cs typeface="Calibri"/>
              </a:rPr>
              <a:t>both </a:t>
            </a:r>
            <a:r>
              <a:rPr sz="2500" dirty="0">
                <a:latin typeface="Calibri"/>
                <a:cs typeface="Calibri"/>
              </a:rPr>
              <a:t>types </a:t>
            </a:r>
            <a:r>
              <a:rPr sz="2500" spc="-10" dirty="0">
                <a:latin typeface="Calibri"/>
                <a:cs typeface="Calibri"/>
              </a:rPr>
              <a:t>of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hypotheses: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0646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227" rIns="0" bIns="0" rtlCol="0">
            <a:spAutoFit/>
          </a:bodyPr>
          <a:lstStyle/>
          <a:p>
            <a:pPr marL="1222375" marR="5080">
              <a:lnSpc>
                <a:spcPct val="100899"/>
              </a:lnSpc>
            </a:pPr>
            <a:r>
              <a:rPr spc="5" dirty="0"/>
              <a:t>Example: Nondlrectlonal</a:t>
            </a:r>
            <a:r>
              <a:rPr spc="-280" dirty="0"/>
              <a:t> </a:t>
            </a:r>
            <a:r>
              <a:rPr spc="10" dirty="0"/>
              <a:t>and  </a:t>
            </a:r>
            <a:r>
              <a:rPr spc="5" dirty="0"/>
              <a:t>Directional</a:t>
            </a:r>
            <a:r>
              <a:rPr spc="-195" dirty="0"/>
              <a:t> </a:t>
            </a:r>
            <a:r>
              <a:rPr spc="-5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552310"/>
            <a:ext cx="7941945" cy="501205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470534" indent="-457834">
              <a:lnSpc>
                <a:spcPct val="100000"/>
              </a:lnSpc>
              <a:spcBef>
                <a:spcPts val="10"/>
              </a:spcBef>
              <a:buFont typeface="MS UI Gothic"/>
              <a:buChar char="▪"/>
              <a:tabLst>
                <a:tab pos="469900" algn="l"/>
                <a:tab pos="470534" algn="l"/>
              </a:tabLst>
            </a:pPr>
            <a:r>
              <a:rPr sz="2800" b="1" spc="15" dirty="0">
                <a:latin typeface="Calibri"/>
                <a:cs typeface="Calibri"/>
              </a:rPr>
              <a:t>Sometimes</a:t>
            </a:r>
            <a:r>
              <a:rPr sz="2800" b="1" spc="-17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directional</a:t>
            </a:r>
            <a:r>
              <a:rPr sz="2800" b="1" spc="-1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hypotheses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are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created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500" spc="15" dirty="0">
                <a:latin typeface="Calibri"/>
                <a:cs typeface="Calibri"/>
              </a:rPr>
              <a:t>to</a:t>
            </a:r>
            <a:endParaRPr sz="2500">
              <a:latin typeface="Calibri"/>
              <a:cs typeface="Calibri"/>
            </a:endParaRPr>
          </a:p>
          <a:p>
            <a:pPr marL="469900" marR="5080">
              <a:lnSpc>
                <a:spcPct val="100099"/>
              </a:lnSpc>
              <a:spcBef>
                <a:spcPts val="35"/>
              </a:spcBef>
            </a:pPr>
            <a:r>
              <a:rPr sz="2500" spc="-20" dirty="0">
                <a:latin typeface="Calibri"/>
                <a:cs typeface="Calibri"/>
              </a:rPr>
              <a:t>examine </a:t>
            </a:r>
            <a:r>
              <a:rPr sz="2500" dirty="0">
                <a:latin typeface="Calibri"/>
                <a:cs typeface="Calibri"/>
              </a:rPr>
              <a:t>the relationship among </a:t>
            </a:r>
            <a:r>
              <a:rPr sz="2500" spc="-5" dirty="0">
                <a:latin typeface="Calibri"/>
                <a:cs typeface="Calibri"/>
              </a:rPr>
              <a:t>variables </a:t>
            </a:r>
            <a:r>
              <a:rPr sz="2500" spc="-10" dirty="0">
                <a:latin typeface="Calibri"/>
                <a:cs typeface="Calibri"/>
              </a:rPr>
              <a:t>rather </a:t>
            </a:r>
            <a:r>
              <a:rPr sz="2500" spc="10" dirty="0">
                <a:latin typeface="Calibri"/>
                <a:cs typeface="Calibri"/>
              </a:rPr>
              <a:t>than </a:t>
            </a:r>
            <a:r>
              <a:rPr sz="2500" spc="20" dirty="0">
                <a:latin typeface="Calibri"/>
                <a:cs typeface="Calibri"/>
              </a:rPr>
              <a:t>to  </a:t>
            </a:r>
            <a:r>
              <a:rPr sz="2500" dirty="0">
                <a:latin typeface="Calibri"/>
                <a:cs typeface="Calibri"/>
              </a:rPr>
              <a:t>compare </a:t>
            </a:r>
            <a:r>
              <a:rPr sz="2500" spc="-20" dirty="0">
                <a:latin typeface="Calibri"/>
                <a:cs typeface="Calibri"/>
              </a:rPr>
              <a:t>groups. </a:t>
            </a:r>
            <a:r>
              <a:rPr sz="2500" spc="-10" dirty="0">
                <a:latin typeface="Calibri"/>
                <a:cs typeface="Calibri"/>
              </a:rPr>
              <a:t>For </a:t>
            </a:r>
            <a:r>
              <a:rPr sz="2500" spc="-25" dirty="0">
                <a:latin typeface="Calibri"/>
                <a:cs typeface="Calibri"/>
              </a:rPr>
              <a:t>example, </a:t>
            </a:r>
            <a:r>
              <a:rPr sz="2500" spc="-5" dirty="0">
                <a:latin typeface="Calibri"/>
                <a:cs typeface="Calibri"/>
              </a:rPr>
              <a:t>Moore </a:t>
            </a:r>
            <a:r>
              <a:rPr sz="2500" spc="30" dirty="0">
                <a:latin typeface="Calibri"/>
                <a:cs typeface="Calibri"/>
              </a:rPr>
              <a:t>(2000) </a:t>
            </a:r>
            <a:r>
              <a:rPr sz="2500" dirty="0">
                <a:latin typeface="Calibri"/>
                <a:cs typeface="Calibri"/>
              </a:rPr>
              <a:t>studied </a:t>
            </a:r>
            <a:r>
              <a:rPr sz="2500" spc="5" dirty="0">
                <a:latin typeface="Calibri"/>
                <a:cs typeface="Calibri"/>
              </a:rPr>
              <a:t>the  </a:t>
            </a:r>
            <a:r>
              <a:rPr sz="2500" spc="-5" dirty="0">
                <a:latin typeface="Calibri"/>
                <a:cs typeface="Calibri"/>
              </a:rPr>
              <a:t>meaning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-20" dirty="0">
                <a:latin typeface="Calibri"/>
                <a:cs typeface="Calibri"/>
              </a:rPr>
              <a:t>gender </a:t>
            </a:r>
            <a:r>
              <a:rPr sz="2500" spc="-5" dirty="0">
                <a:latin typeface="Calibri"/>
                <a:cs typeface="Calibri"/>
              </a:rPr>
              <a:t>identity </a:t>
            </a:r>
            <a:r>
              <a:rPr sz="2500" spc="-20" dirty="0">
                <a:latin typeface="Calibri"/>
                <a:cs typeface="Calibri"/>
              </a:rPr>
              <a:t>for </a:t>
            </a:r>
            <a:r>
              <a:rPr sz="2500" spc="-10" dirty="0">
                <a:latin typeface="Calibri"/>
                <a:cs typeface="Calibri"/>
              </a:rPr>
              <a:t>religious </a:t>
            </a:r>
            <a:r>
              <a:rPr sz="2500" spc="5" dirty="0">
                <a:latin typeface="Calibri"/>
                <a:cs typeface="Calibri"/>
              </a:rPr>
              <a:t>and secular  </a:t>
            </a:r>
            <a:r>
              <a:rPr sz="2500" dirty="0">
                <a:latin typeface="Calibri"/>
                <a:cs typeface="Calibri"/>
              </a:rPr>
              <a:t>Jewish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Arab </a:t>
            </a:r>
            <a:r>
              <a:rPr sz="2500" spc="-5" dirty="0">
                <a:latin typeface="Calibri"/>
                <a:cs typeface="Calibri"/>
              </a:rPr>
              <a:t>women </a:t>
            </a:r>
            <a:r>
              <a:rPr sz="2500" spc="5" dirty="0">
                <a:latin typeface="Calibri"/>
                <a:cs typeface="Calibri"/>
              </a:rPr>
              <a:t>in </a:t>
            </a:r>
            <a:r>
              <a:rPr sz="2500" spc="-5" dirty="0">
                <a:latin typeface="Calibri"/>
                <a:cs typeface="Calibri"/>
              </a:rPr>
              <a:t>Israeli </a:t>
            </a:r>
            <a:r>
              <a:rPr sz="2500" spc="-15" dirty="0">
                <a:latin typeface="Calibri"/>
                <a:cs typeface="Calibri"/>
              </a:rPr>
              <a:t>society. </a:t>
            </a:r>
            <a:r>
              <a:rPr sz="2500" spc="10" dirty="0">
                <a:latin typeface="Calibri"/>
                <a:cs typeface="Calibri"/>
              </a:rPr>
              <a:t>In a </a:t>
            </a:r>
            <a:r>
              <a:rPr sz="2500" dirty="0">
                <a:latin typeface="Calibri"/>
                <a:cs typeface="Calibri"/>
              </a:rPr>
              <a:t>national  </a:t>
            </a:r>
            <a:r>
              <a:rPr sz="2500" spc="-10" dirty="0">
                <a:latin typeface="Calibri"/>
                <a:cs typeface="Calibri"/>
              </a:rPr>
              <a:t>probability </a:t>
            </a:r>
            <a:r>
              <a:rPr sz="2500" spc="10" dirty="0">
                <a:latin typeface="Calibri"/>
                <a:cs typeface="Calibri"/>
              </a:rPr>
              <a:t>sample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dirty="0">
                <a:latin typeface="Calibri"/>
                <a:cs typeface="Calibri"/>
              </a:rPr>
              <a:t>Jewish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Arab </a:t>
            </a:r>
            <a:r>
              <a:rPr sz="2500" spc="-5" dirty="0">
                <a:latin typeface="Calibri"/>
                <a:cs typeface="Calibri"/>
              </a:rPr>
              <a:t>women, </a:t>
            </a:r>
            <a:r>
              <a:rPr sz="2500" spc="5" dirty="0">
                <a:latin typeface="Calibri"/>
                <a:cs typeface="Calibri"/>
              </a:rPr>
              <a:t>the</a:t>
            </a:r>
            <a:r>
              <a:rPr sz="2500" spc="-11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author  </a:t>
            </a:r>
            <a:r>
              <a:rPr sz="2500" spc="-5" dirty="0">
                <a:latin typeface="Calibri"/>
                <a:cs typeface="Calibri"/>
              </a:rPr>
              <a:t>identified three </a:t>
            </a:r>
            <a:r>
              <a:rPr sz="2500" spc="-15" dirty="0">
                <a:latin typeface="Calibri"/>
                <a:cs typeface="Calibri"/>
              </a:rPr>
              <a:t>hypotheses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-20" dirty="0">
                <a:latin typeface="Calibri"/>
                <a:cs typeface="Calibri"/>
              </a:rPr>
              <a:t>study.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first </a:t>
            </a:r>
            <a:r>
              <a:rPr sz="2500" spc="5" dirty="0">
                <a:latin typeface="Calibri"/>
                <a:cs typeface="Calibri"/>
              </a:rPr>
              <a:t>is </a:t>
            </a:r>
            <a:r>
              <a:rPr sz="2500" spc="-15" dirty="0">
                <a:latin typeface="Calibri"/>
                <a:cs typeface="Calibri"/>
              </a:rPr>
              <a:t>non-  </a:t>
            </a:r>
            <a:r>
              <a:rPr sz="2500" spc="-5" dirty="0">
                <a:latin typeface="Calibri"/>
                <a:cs typeface="Calibri"/>
              </a:rPr>
              <a:t>directional </a:t>
            </a:r>
            <a:r>
              <a:rPr sz="2500" spc="5" dirty="0">
                <a:latin typeface="Calibri"/>
                <a:cs typeface="Calibri"/>
              </a:rPr>
              <a:t>and the </a:t>
            </a:r>
            <a:r>
              <a:rPr sz="2500" spc="15" dirty="0">
                <a:latin typeface="Calibri"/>
                <a:cs typeface="Calibri"/>
              </a:rPr>
              <a:t>last two </a:t>
            </a:r>
            <a:r>
              <a:rPr sz="2500" spc="10" dirty="0">
                <a:latin typeface="Calibri"/>
                <a:cs typeface="Calibri"/>
              </a:rPr>
              <a:t>are</a:t>
            </a:r>
            <a:r>
              <a:rPr sz="2500" spc="-32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directional.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Times New Roman"/>
              <a:cs typeface="Times New Roman"/>
            </a:endParaRPr>
          </a:p>
          <a:p>
            <a:pPr marL="816610" marR="46355">
              <a:lnSpc>
                <a:spcPct val="100099"/>
              </a:lnSpc>
            </a:pPr>
            <a:r>
              <a:rPr sz="2500" b="1" i="1" spc="10" dirty="0">
                <a:latin typeface="Arial Narrow"/>
                <a:cs typeface="Arial Narrow"/>
              </a:rPr>
              <a:t>H1: Gender </a:t>
            </a:r>
            <a:r>
              <a:rPr sz="2500" b="1" i="1" spc="20" dirty="0">
                <a:latin typeface="Arial Narrow"/>
                <a:cs typeface="Arial Narrow"/>
              </a:rPr>
              <a:t>identity of </a:t>
            </a:r>
            <a:r>
              <a:rPr sz="2500" b="1" i="1" spc="15" dirty="0">
                <a:latin typeface="Arial Narrow"/>
                <a:cs typeface="Arial Narrow"/>
              </a:rPr>
              <a:t>religious and </a:t>
            </a:r>
            <a:r>
              <a:rPr sz="2500" b="1" i="1" spc="10" dirty="0">
                <a:latin typeface="Arial Narrow"/>
                <a:cs typeface="Arial Narrow"/>
              </a:rPr>
              <a:t>secular </a:t>
            </a:r>
            <a:r>
              <a:rPr sz="2500" b="1" i="1" spc="5" dirty="0">
                <a:latin typeface="Arial Narrow"/>
                <a:cs typeface="Arial Narrow"/>
              </a:rPr>
              <a:t>Arab </a:t>
            </a:r>
            <a:r>
              <a:rPr sz="2500" b="1" i="1" spc="15" dirty="0">
                <a:latin typeface="Arial Narrow"/>
                <a:cs typeface="Arial Narrow"/>
              </a:rPr>
              <a:t>and  </a:t>
            </a:r>
            <a:r>
              <a:rPr sz="2500" b="1" i="1" dirty="0">
                <a:latin typeface="Arial Narrow"/>
                <a:cs typeface="Arial Narrow"/>
              </a:rPr>
              <a:t>Jewish </a:t>
            </a:r>
            <a:r>
              <a:rPr sz="2500" b="1" i="1" spc="15" dirty="0">
                <a:latin typeface="Arial Narrow"/>
                <a:cs typeface="Arial Narrow"/>
              </a:rPr>
              <a:t>women </a:t>
            </a:r>
            <a:r>
              <a:rPr sz="2500" b="1" i="1" dirty="0">
                <a:latin typeface="Arial Narrow"/>
                <a:cs typeface="Arial Narrow"/>
              </a:rPr>
              <a:t>are </a:t>
            </a:r>
            <a:r>
              <a:rPr sz="2500" b="1" i="1" spc="5" dirty="0">
                <a:latin typeface="Arial Narrow"/>
                <a:cs typeface="Arial Narrow"/>
              </a:rPr>
              <a:t>related </a:t>
            </a:r>
            <a:r>
              <a:rPr sz="2500" b="1" i="1" spc="20" dirty="0">
                <a:latin typeface="Arial Narrow"/>
                <a:cs typeface="Arial Narrow"/>
              </a:rPr>
              <a:t>to </a:t>
            </a:r>
            <a:r>
              <a:rPr sz="2500" b="1" i="1" spc="15" dirty="0">
                <a:latin typeface="Arial Narrow"/>
                <a:cs typeface="Arial Narrow"/>
              </a:rPr>
              <a:t>different </a:t>
            </a:r>
            <a:r>
              <a:rPr sz="2500" b="1" i="1" spc="10" dirty="0">
                <a:latin typeface="Arial Narrow"/>
                <a:cs typeface="Arial Narrow"/>
              </a:rPr>
              <a:t>sociopolitical  social</a:t>
            </a:r>
            <a:r>
              <a:rPr sz="2500" b="1" i="1" spc="-6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orders</a:t>
            </a:r>
            <a:r>
              <a:rPr sz="2500" b="1" i="1" spc="-14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that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reflect</a:t>
            </a:r>
            <a:r>
              <a:rPr sz="2500" b="1" i="1" spc="-30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the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different</a:t>
            </a:r>
            <a:r>
              <a:rPr sz="2500" b="1" i="1" spc="-18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value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systems</a:t>
            </a:r>
            <a:r>
              <a:rPr sz="2500" b="1" i="1" spc="-21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they  </a:t>
            </a:r>
            <a:r>
              <a:rPr sz="2500" b="1" i="1" spc="10" dirty="0">
                <a:latin typeface="Arial Narrow"/>
                <a:cs typeface="Arial Narrow"/>
              </a:rPr>
              <a:t>embrace.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644626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5808" rIns="0" bIns="0" rtlCol="0">
            <a:spAutoFit/>
          </a:bodyPr>
          <a:lstStyle/>
          <a:p>
            <a:pPr marL="1222375">
              <a:lnSpc>
                <a:spcPct val="100000"/>
              </a:lnSpc>
            </a:pPr>
            <a:r>
              <a:rPr spc="5" dirty="0"/>
              <a:t>Example: </a:t>
            </a:r>
            <a:r>
              <a:rPr spc="10" dirty="0"/>
              <a:t>Non-dlrectlonal</a:t>
            </a:r>
            <a:r>
              <a:rPr spc="-290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5663" y="1864359"/>
            <a:ext cx="7204709" cy="2598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700"/>
              </a:lnSpc>
            </a:pPr>
            <a:r>
              <a:rPr sz="2500" b="1" i="1" spc="15" dirty="0">
                <a:latin typeface="Arial Narrow"/>
                <a:cs typeface="Arial Narrow"/>
              </a:rPr>
              <a:t>H2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:</a:t>
            </a:r>
            <a:r>
              <a:rPr sz="2500" b="1" i="1" spc="4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Religious</a:t>
            </a:r>
            <a:r>
              <a:rPr sz="2500" b="1" i="1" spc="-204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women</a:t>
            </a:r>
            <a:r>
              <a:rPr sz="2500" b="1" i="1" spc="-105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with</a:t>
            </a:r>
            <a:r>
              <a:rPr sz="2500" b="1" i="1" spc="-35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salient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gender</a:t>
            </a:r>
            <a:r>
              <a:rPr sz="2500" b="1" i="1" spc="-14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identity</a:t>
            </a:r>
            <a:r>
              <a:rPr sz="2500" b="1" i="1" spc="-135" dirty="0">
                <a:latin typeface="Arial Narrow"/>
                <a:cs typeface="Arial Narrow"/>
              </a:rPr>
              <a:t> </a:t>
            </a:r>
            <a:r>
              <a:rPr sz="2500" b="1" i="1" dirty="0">
                <a:latin typeface="Arial Narrow"/>
                <a:cs typeface="Arial Narrow"/>
              </a:rPr>
              <a:t>are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dirty="0">
                <a:latin typeface="Arial Narrow"/>
                <a:cs typeface="Arial Narrow"/>
              </a:rPr>
              <a:t>less  </a:t>
            </a:r>
            <a:r>
              <a:rPr sz="2500" b="1" i="1" spc="10" dirty="0">
                <a:latin typeface="Arial Narrow"/>
                <a:cs typeface="Arial Narrow"/>
              </a:rPr>
              <a:t>socio-politically active </a:t>
            </a:r>
            <a:r>
              <a:rPr sz="2500" b="1" i="1" spc="20" dirty="0">
                <a:latin typeface="Arial Narrow"/>
                <a:cs typeface="Arial Narrow"/>
              </a:rPr>
              <a:t>than </a:t>
            </a:r>
            <a:r>
              <a:rPr sz="2500" b="1" i="1" spc="10" dirty="0">
                <a:latin typeface="Arial Narrow"/>
                <a:cs typeface="Arial Narrow"/>
              </a:rPr>
              <a:t>secular </a:t>
            </a:r>
            <a:r>
              <a:rPr sz="2500" b="1" i="1" spc="15" dirty="0">
                <a:latin typeface="Arial Narrow"/>
                <a:cs typeface="Arial Narrow"/>
              </a:rPr>
              <a:t>women </a:t>
            </a:r>
            <a:r>
              <a:rPr sz="2500" b="1" i="1" spc="10" dirty="0">
                <a:latin typeface="Arial Narrow"/>
                <a:cs typeface="Arial Narrow"/>
              </a:rPr>
              <a:t>with salient  </a:t>
            </a:r>
            <a:r>
              <a:rPr sz="2500" b="1" i="1" spc="20" dirty="0">
                <a:latin typeface="Arial Narrow"/>
                <a:cs typeface="Arial Narrow"/>
              </a:rPr>
              <a:t>gender</a:t>
            </a:r>
            <a:r>
              <a:rPr sz="2500" b="1" i="1" spc="-21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identities.</a:t>
            </a:r>
            <a:endParaRPr sz="25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187960">
              <a:lnSpc>
                <a:spcPct val="99700"/>
              </a:lnSpc>
            </a:pPr>
            <a:r>
              <a:rPr sz="2500" b="1" i="1" spc="15" dirty="0">
                <a:latin typeface="Arial Narrow"/>
                <a:cs typeface="Arial Narrow"/>
              </a:rPr>
              <a:t>H3</a:t>
            </a:r>
            <a:r>
              <a:rPr sz="2500" b="1" i="1" spc="-65" dirty="0">
                <a:latin typeface="Arial Narrow"/>
                <a:cs typeface="Arial Narrow"/>
              </a:rPr>
              <a:t> </a:t>
            </a:r>
            <a:r>
              <a:rPr sz="2500" b="1" i="1" spc="5" dirty="0">
                <a:latin typeface="Arial Narrow"/>
                <a:cs typeface="Arial Narrow"/>
              </a:rPr>
              <a:t>:</a:t>
            </a:r>
            <a:r>
              <a:rPr sz="2500" b="1" i="1" spc="35" dirty="0">
                <a:latin typeface="Arial Narrow"/>
                <a:cs typeface="Arial Narrow"/>
              </a:rPr>
              <a:t> </a:t>
            </a:r>
            <a:r>
              <a:rPr sz="2500" b="1" i="1" spc="30" dirty="0">
                <a:latin typeface="Arial Narrow"/>
                <a:cs typeface="Arial Narrow"/>
              </a:rPr>
              <a:t>The</a:t>
            </a:r>
            <a:r>
              <a:rPr sz="2500" b="1" i="1" spc="-13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relationships</a:t>
            </a:r>
            <a:r>
              <a:rPr sz="2500" b="1" i="1" spc="-204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among</a:t>
            </a:r>
            <a:r>
              <a:rPr sz="2500" b="1" i="1" spc="-175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gender</a:t>
            </a:r>
            <a:r>
              <a:rPr sz="2500" b="1" i="1" spc="-145" dirty="0">
                <a:latin typeface="Arial Narrow"/>
                <a:cs typeface="Arial Narrow"/>
              </a:rPr>
              <a:t> </a:t>
            </a:r>
            <a:r>
              <a:rPr sz="2500" b="1" i="1" spc="-5" dirty="0">
                <a:latin typeface="Arial Narrow"/>
                <a:cs typeface="Arial Narrow"/>
              </a:rPr>
              <a:t>identity,</a:t>
            </a:r>
            <a:r>
              <a:rPr sz="2500" b="1" i="1" spc="-204" dirty="0">
                <a:latin typeface="Arial Narrow"/>
                <a:cs typeface="Arial Narrow"/>
              </a:rPr>
              <a:t> </a:t>
            </a:r>
            <a:r>
              <a:rPr sz="2500" b="1" i="1" spc="-10" dirty="0">
                <a:latin typeface="Arial Narrow"/>
                <a:cs typeface="Arial Narrow"/>
              </a:rPr>
              <a:t>religiosity,  </a:t>
            </a:r>
            <a:r>
              <a:rPr sz="2500" b="1" i="1" spc="15" dirty="0">
                <a:latin typeface="Arial Narrow"/>
                <a:cs typeface="Arial Narrow"/>
              </a:rPr>
              <a:t>and </a:t>
            </a:r>
            <a:r>
              <a:rPr sz="2500" b="1" i="1" spc="10" dirty="0">
                <a:latin typeface="Arial Narrow"/>
                <a:cs typeface="Arial Narrow"/>
              </a:rPr>
              <a:t>social </a:t>
            </a:r>
            <a:r>
              <a:rPr sz="2500" b="1" i="1" spc="20" dirty="0">
                <a:latin typeface="Arial Narrow"/>
                <a:cs typeface="Arial Narrow"/>
              </a:rPr>
              <a:t>actions </a:t>
            </a:r>
            <a:r>
              <a:rPr sz="2500" b="1" i="1" dirty="0">
                <a:latin typeface="Arial Narrow"/>
                <a:cs typeface="Arial Narrow"/>
              </a:rPr>
              <a:t>are weaker </a:t>
            </a:r>
            <a:r>
              <a:rPr sz="2500" b="1" i="1" spc="25" dirty="0">
                <a:latin typeface="Arial Narrow"/>
                <a:cs typeface="Arial Narrow"/>
              </a:rPr>
              <a:t>among </a:t>
            </a:r>
            <a:r>
              <a:rPr sz="2500" b="1" i="1" spc="5" dirty="0">
                <a:latin typeface="Arial Narrow"/>
                <a:cs typeface="Arial Narrow"/>
              </a:rPr>
              <a:t>Arab </a:t>
            </a:r>
            <a:r>
              <a:rPr sz="2500" b="1" i="1" spc="15" dirty="0">
                <a:latin typeface="Arial Narrow"/>
                <a:cs typeface="Arial Narrow"/>
              </a:rPr>
              <a:t>women </a:t>
            </a:r>
            <a:r>
              <a:rPr sz="2500" b="1" i="1" spc="20" dirty="0">
                <a:latin typeface="Arial Narrow"/>
                <a:cs typeface="Arial Narrow"/>
              </a:rPr>
              <a:t>than  </a:t>
            </a:r>
            <a:r>
              <a:rPr sz="2500" b="1" i="1" spc="25" dirty="0">
                <a:latin typeface="Arial Narrow"/>
                <a:cs typeface="Arial Narrow"/>
              </a:rPr>
              <a:t>among </a:t>
            </a:r>
            <a:r>
              <a:rPr sz="2500" b="1" i="1" dirty="0">
                <a:latin typeface="Arial Narrow"/>
                <a:cs typeface="Arial Narrow"/>
              </a:rPr>
              <a:t>Jewish</a:t>
            </a:r>
            <a:r>
              <a:rPr sz="2500" b="1" i="1" spc="-30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women.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440089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732" rIns="0" bIns="0" rtlCol="0">
            <a:spAutoFit/>
          </a:bodyPr>
          <a:lstStyle/>
          <a:p>
            <a:pPr marL="2630170">
              <a:lnSpc>
                <a:spcPct val="100000"/>
              </a:lnSpc>
            </a:pPr>
            <a:r>
              <a:rPr sz="3600" spc="-50" dirty="0">
                <a:solidFill>
                  <a:srgbClr val="006FC0"/>
                </a:solidFill>
              </a:rPr>
              <a:t>QUANTITATIVE</a:t>
            </a:r>
            <a:r>
              <a:rPr sz="3600" spc="-110" dirty="0">
                <a:solidFill>
                  <a:srgbClr val="006FC0"/>
                </a:solidFill>
              </a:rPr>
              <a:t> </a:t>
            </a:r>
            <a:r>
              <a:rPr sz="3600" dirty="0">
                <a:solidFill>
                  <a:srgbClr val="006FC0"/>
                </a:solidFill>
              </a:rPr>
              <a:t>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70394" y="1808530"/>
            <a:ext cx="7581900" cy="398716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60045" indent="-347345">
              <a:lnSpc>
                <a:spcPct val="100000"/>
              </a:lnSpc>
              <a:spcBef>
                <a:spcPts val="30"/>
              </a:spcBef>
              <a:buFont typeface="MS UI Gothic"/>
              <a:buChar char="➢"/>
              <a:tabLst>
                <a:tab pos="360680" algn="l"/>
              </a:tabLst>
            </a:pPr>
            <a:r>
              <a:rPr sz="2800" b="1" spc="10" dirty="0">
                <a:latin typeface="Calibri"/>
                <a:cs typeface="Calibri"/>
              </a:rPr>
              <a:t>Unless</a:t>
            </a:r>
            <a:r>
              <a:rPr sz="2800" b="1" spc="-120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the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study</a:t>
            </a:r>
            <a:r>
              <a:rPr sz="2800" b="1" spc="-17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intentionally</a:t>
            </a:r>
            <a:r>
              <a:rPr sz="2800" b="1" spc="-24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employs</a:t>
            </a:r>
            <a:endParaRPr sz="2800">
              <a:latin typeface="Calibri"/>
              <a:cs typeface="Calibri"/>
            </a:endParaRPr>
          </a:p>
          <a:p>
            <a:pPr marL="360045" marR="303530">
              <a:lnSpc>
                <a:spcPct val="100899"/>
              </a:lnSpc>
              <a:spcBef>
                <a:spcPts val="15"/>
              </a:spcBef>
            </a:pPr>
            <a:r>
              <a:rPr sz="2500" spc="-15" dirty="0">
                <a:latin typeface="Calibri"/>
                <a:cs typeface="Calibri"/>
              </a:rPr>
              <a:t>demographic </a:t>
            </a:r>
            <a:r>
              <a:rPr sz="2500" spc="-5" dirty="0">
                <a:latin typeface="Calibri"/>
                <a:cs typeface="Calibri"/>
              </a:rPr>
              <a:t>variables </a:t>
            </a:r>
            <a:r>
              <a:rPr sz="2500" spc="15" dirty="0">
                <a:latin typeface="Calibri"/>
                <a:cs typeface="Calibri"/>
              </a:rPr>
              <a:t>as </a:t>
            </a:r>
            <a:r>
              <a:rPr sz="2500" spc="-10" dirty="0">
                <a:latin typeface="Calibri"/>
                <a:cs typeface="Calibri"/>
              </a:rPr>
              <a:t>predictors, </a:t>
            </a:r>
            <a:r>
              <a:rPr sz="2500" spc="5" dirty="0">
                <a:latin typeface="Calibri"/>
                <a:cs typeface="Calibri"/>
              </a:rPr>
              <a:t>use </a:t>
            </a:r>
            <a:r>
              <a:rPr sz="2500" spc="-10" dirty="0">
                <a:latin typeface="Calibri"/>
                <a:cs typeface="Calibri"/>
              </a:rPr>
              <a:t>non-  </a:t>
            </a:r>
            <a:r>
              <a:rPr sz="2500" spc="-15" dirty="0">
                <a:latin typeface="Calibri"/>
                <a:cs typeface="Calibri"/>
              </a:rPr>
              <a:t>demographic </a:t>
            </a:r>
            <a:r>
              <a:rPr sz="2500" spc="-5" dirty="0">
                <a:latin typeface="Calibri"/>
                <a:cs typeface="Calibri"/>
              </a:rPr>
              <a:t>variables </a:t>
            </a:r>
            <a:r>
              <a:rPr sz="2500" spc="5" dirty="0">
                <a:latin typeface="Calibri"/>
                <a:cs typeface="Calibri"/>
              </a:rPr>
              <a:t>(i.e., </a:t>
            </a:r>
            <a:r>
              <a:rPr sz="2500" dirty="0">
                <a:latin typeface="Calibri"/>
                <a:cs typeface="Calibri"/>
              </a:rPr>
              <a:t>attitudes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spc="-15" dirty="0">
                <a:latin typeface="Calibri"/>
                <a:cs typeface="Calibri"/>
              </a:rPr>
              <a:t>behaviors) </a:t>
            </a:r>
            <a:r>
              <a:rPr sz="2500" spc="15" dirty="0">
                <a:latin typeface="Calibri"/>
                <a:cs typeface="Calibri"/>
              </a:rPr>
              <a:t>as  </a:t>
            </a:r>
            <a:r>
              <a:rPr sz="2500" spc="-15" dirty="0">
                <a:latin typeface="Calibri"/>
                <a:cs typeface="Calibri"/>
              </a:rPr>
              <a:t>independent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dependent</a:t>
            </a:r>
            <a:r>
              <a:rPr sz="2500" spc="18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variables.</a:t>
            </a:r>
            <a:endParaRPr sz="2500">
              <a:latin typeface="Calibri"/>
              <a:cs typeface="Calibri"/>
            </a:endParaRPr>
          </a:p>
          <a:p>
            <a:pPr marL="360045" indent="-347345">
              <a:lnSpc>
                <a:spcPts val="3304"/>
              </a:lnSpc>
              <a:buFont typeface="MS UI Gothic"/>
              <a:buChar char="➢"/>
              <a:tabLst>
                <a:tab pos="360680" algn="l"/>
              </a:tabLst>
            </a:pPr>
            <a:r>
              <a:rPr sz="2800" b="1" dirty="0">
                <a:latin typeface="Calibri"/>
                <a:cs typeface="Calibri"/>
              </a:rPr>
              <a:t>Use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the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same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pattern</a:t>
            </a:r>
            <a:r>
              <a:rPr sz="2800" b="1" spc="-204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of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word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order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in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  <a:p>
            <a:pPr marL="360045" marR="5080">
              <a:lnSpc>
                <a:spcPct val="100400"/>
              </a:lnSpc>
              <a:spcBef>
                <a:spcPts val="15"/>
              </a:spcBef>
            </a:pP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spc="-15" dirty="0">
                <a:latin typeface="Calibri"/>
                <a:cs typeface="Calibri"/>
              </a:rPr>
              <a:t>hypotheses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-5" dirty="0">
                <a:latin typeface="Calibri"/>
                <a:cs typeface="Calibri"/>
              </a:rPr>
              <a:t>enable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reader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5" dirty="0">
                <a:latin typeface="Calibri"/>
                <a:cs typeface="Calibri"/>
              </a:rPr>
              <a:t>easily  </a:t>
            </a:r>
            <a:r>
              <a:rPr sz="2500" dirty="0">
                <a:latin typeface="Calibri"/>
                <a:cs typeface="Calibri"/>
              </a:rPr>
              <a:t>identify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major </a:t>
            </a:r>
            <a:r>
              <a:rPr sz="2500" spc="-5" dirty="0">
                <a:latin typeface="Calibri"/>
                <a:cs typeface="Calibri"/>
              </a:rPr>
              <a:t>variables. </a:t>
            </a:r>
            <a:r>
              <a:rPr sz="2500" dirty="0">
                <a:latin typeface="Calibri"/>
                <a:cs typeface="Calibri"/>
              </a:rPr>
              <a:t>This </a:t>
            </a:r>
            <a:r>
              <a:rPr sz="2500" spc="10" dirty="0">
                <a:latin typeface="Calibri"/>
                <a:cs typeface="Calibri"/>
              </a:rPr>
              <a:t>calls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-5" dirty="0">
                <a:latin typeface="Calibri"/>
                <a:cs typeface="Calibri"/>
              </a:rPr>
              <a:t>repeating </a:t>
            </a:r>
            <a:r>
              <a:rPr sz="2500" spc="-25" dirty="0">
                <a:latin typeface="Calibri"/>
                <a:cs typeface="Calibri"/>
              </a:rPr>
              <a:t>key  </a:t>
            </a:r>
            <a:r>
              <a:rPr sz="2500" spc="-10" dirty="0">
                <a:latin typeface="Calibri"/>
                <a:cs typeface="Calibri"/>
              </a:rPr>
              <a:t>phrases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5" dirty="0">
                <a:latin typeface="Calibri"/>
                <a:cs typeface="Calibri"/>
              </a:rPr>
              <a:t>positioning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5" dirty="0">
                <a:latin typeface="Calibri"/>
                <a:cs typeface="Calibri"/>
              </a:rPr>
              <a:t>variables </a:t>
            </a:r>
            <a:r>
              <a:rPr sz="2500" spc="15" dirty="0">
                <a:latin typeface="Calibri"/>
                <a:cs typeface="Calibri"/>
              </a:rPr>
              <a:t>with </a:t>
            </a:r>
            <a:r>
              <a:rPr sz="2500" spc="5" dirty="0">
                <a:latin typeface="Calibri"/>
                <a:cs typeface="Calibri"/>
              </a:rPr>
              <a:t>the  </a:t>
            </a:r>
            <a:r>
              <a:rPr sz="2500" spc="-15" dirty="0">
                <a:latin typeface="Calibri"/>
                <a:cs typeface="Calibri"/>
              </a:rPr>
              <a:t>independent </a:t>
            </a:r>
            <a:r>
              <a:rPr sz="2500" spc="-10" dirty="0">
                <a:latin typeface="Calibri"/>
                <a:cs typeface="Calibri"/>
              </a:rPr>
              <a:t>first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5" dirty="0">
                <a:latin typeface="Calibri"/>
                <a:cs typeface="Calibri"/>
              </a:rPr>
              <a:t>concluding </a:t>
            </a:r>
            <a:r>
              <a:rPr sz="2500" spc="10" dirty="0">
                <a:latin typeface="Calibri"/>
                <a:cs typeface="Calibri"/>
              </a:rPr>
              <a:t>with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dependent </a:t>
            </a:r>
            <a:r>
              <a:rPr sz="2500" spc="5" dirty="0">
                <a:latin typeface="Calibri"/>
                <a:cs typeface="Calibri"/>
              </a:rPr>
              <a:t>in  </a:t>
            </a:r>
            <a:r>
              <a:rPr sz="2500" dirty="0">
                <a:latin typeface="Calibri"/>
                <a:cs typeface="Calibri"/>
              </a:rPr>
              <a:t>left-to-right</a:t>
            </a:r>
            <a:r>
              <a:rPr sz="2500" spc="-175" dirty="0">
                <a:latin typeface="Calibri"/>
                <a:cs typeface="Calibri"/>
              </a:rPr>
              <a:t> </a:t>
            </a:r>
            <a:r>
              <a:rPr sz="2500" spc="-50" dirty="0">
                <a:latin typeface="Calibri"/>
                <a:cs typeface="Calibri"/>
              </a:rPr>
              <a:t>order.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410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8298" y="438627"/>
            <a:ext cx="6449060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899"/>
              </a:lnSpc>
            </a:pPr>
            <a:r>
              <a:rPr spc="5" dirty="0"/>
              <a:t>Example: </a:t>
            </a:r>
            <a:r>
              <a:rPr spc="-5" dirty="0"/>
              <a:t>Standard Use </a:t>
            </a:r>
            <a:r>
              <a:rPr spc="-30" dirty="0"/>
              <a:t>of </a:t>
            </a:r>
            <a:r>
              <a:rPr spc="5" dirty="0"/>
              <a:t>Language</a:t>
            </a:r>
            <a:r>
              <a:rPr spc="-130" dirty="0"/>
              <a:t> </a:t>
            </a:r>
            <a:r>
              <a:rPr dirty="0"/>
              <a:t>in  </a:t>
            </a:r>
            <a:r>
              <a:rPr spc="-5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78" y="1864359"/>
            <a:ext cx="7828915" cy="3437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534" marR="552450" indent="-457834">
              <a:lnSpc>
                <a:spcPct val="99700"/>
              </a:lnSpc>
              <a:buAutoNum type="arabicPeriod"/>
              <a:tabLst>
                <a:tab pos="469900" algn="l"/>
                <a:tab pos="471170" algn="l"/>
              </a:tabLst>
            </a:pPr>
            <a:r>
              <a:rPr sz="2500" b="1" spc="15" dirty="0">
                <a:latin typeface="Arial Narrow"/>
                <a:cs typeface="Arial Narrow"/>
              </a:rPr>
              <a:t>There</a:t>
            </a:r>
            <a:r>
              <a:rPr sz="2500" b="1" spc="-145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is</a:t>
            </a:r>
            <a:r>
              <a:rPr sz="2500" b="1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no</a:t>
            </a:r>
            <a:r>
              <a:rPr sz="2500" b="1" spc="-4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relationship</a:t>
            </a:r>
            <a:r>
              <a:rPr sz="2500" b="1" spc="-254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between</a:t>
            </a:r>
            <a:r>
              <a:rPr sz="2500" b="1" spc="-114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utilization</a:t>
            </a:r>
            <a:r>
              <a:rPr sz="2500" b="1" spc="-18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of</a:t>
            </a:r>
            <a:r>
              <a:rPr sz="2500" b="1" spc="-45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ancillary  </a:t>
            </a:r>
            <a:r>
              <a:rPr sz="2500" b="1" spc="20" dirty="0">
                <a:latin typeface="Arial Narrow"/>
                <a:cs typeface="Arial Narrow"/>
              </a:rPr>
              <a:t>support </a:t>
            </a:r>
            <a:r>
              <a:rPr sz="2500" b="1" dirty="0">
                <a:latin typeface="Arial Narrow"/>
                <a:cs typeface="Arial Narrow"/>
              </a:rPr>
              <a:t>services </a:t>
            </a:r>
            <a:r>
              <a:rPr sz="2500" b="1" spc="15" dirty="0">
                <a:latin typeface="Arial Narrow"/>
                <a:cs typeface="Arial Narrow"/>
              </a:rPr>
              <a:t>and academic </a:t>
            </a:r>
            <a:r>
              <a:rPr sz="2500" b="1" spc="10" dirty="0">
                <a:latin typeface="Arial Narrow"/>
                <a:cs typeface="Arial Narrow"/>
              </a:rPr>
              <a:t>persistence </a:t>
            </a:r>
            <a:r>
              <a:rPr sz="2500" b="1" spc="25" dirty="0">
                <a:latin typeface="Arial Narrow"/>
                <a:cs typeface="Arial Narrow"/>
              </a:rPr>
              <a:t>for </a:t>
            </a:r>
            <a:r>
              <a:rPr sz="2500" b="1" spc="55" dirty="0">
                <a:latin typeface="Arial Narrow"/>
                <a:cs typeface="Arial Narrow"/>
              </a:rPr>
              <a:t>non-  </a:t>
            </a:r>
            <a:r>
              <a:rPr sz="2500" b="1" spc="10" dirty="0">
                <a:latin typeface="Arial Narrow"/>
                <a:cs typeface="Arial Narrow"/>
              </a:rPr>
              <a:t>traditional-aged</a:t>
            </a:r>
            <a:r>
              <a:rPr sz="2500" b="1" spc="-19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women</a:t>
            </a:r>
            <a:r>
              <a:rPr sz="2500" b="1" spc="-12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college</a:t>
            </a:r>
            <a:r>
              <a:rPr sz="2500" b="1" spc="-15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students.</a:t>
            </a:r>
            <a:endParaRPr sz="2500">
              <a:latin typeface="Arial Narrow"/>
              <a:cs typeface="Arial Narrow"/>
            </a:endParaRPr>
          </a:p>
          <a:p>
            <a:pPr marL="470534" marR="104139" indent="-457834">
              <a:lnSpc>
                <a:spcPct val="99700"/>
              </a:lnSpc>
              <a:spcBef>
                <a:spcPts val="35"/>
              </a:spcBef>
              <a:buAutoNum type="arabicPeriod"/>
              <a:tabLst>
                <a:tab pos="469900" algn="l"/>
                <a:tab pos="471170" algn="l"/>
              </a:tabLst>
            </a:pPr>
            <a:r>
              <a:rPr sz="2500" b="1" spc="15" dirty="0">
                <a:latin typeface="Arial Narrow"/>
                <a:cs typeface="Arial Narrow"/>
              </a:rPr>
              <a:t>There </a:t>
            </a:r>
            <a:r>
              <a:rPr sz="2500" b="1" spc="5" dirty="0">
                <a:latin typeface="Arial Narrow"/>
                <a:cs typeface="Arial Narrow"/>
              </a:rPr>
              <a:t>is </a:t>
            </a:r>
            <a:r>
              <a:rPr sz="2500" b="1" spc="25" dirty="0">
                <a:latin typeface="Arial Narrow"/>
                <a:cs typeface="Arial Narrow"/>
              </a:rPr>
              <a:t>no </a:t>
            </a:r>
            <a:r>
              <a:rPr sz="2500" b="1" spc="15" dirty="0">
                <a:latin typeface="Arial Narrow"/>
                <a:cs typeface="Arial Narrow"/>
              </a:rPr>
              <a:t>relationship </a:t>
            </a:r>
            <a:r>
              <a:rPr sz="2500" b="1" spc="10" dirty="0">
                <a:latin typeface="Arial Narrow"/>
                <a:cs typeface="Arial Narrow"/>
              </a:rPr>
              <a:t>between </a:t>
            </a:r>
            <a:r>
              <a:rPr sz="2500" b="1" spc="15" dirty="0">
                <a:latin typeface="Arial Narrow"/>
                <a:cs typeface="Arial Narrow"/>
              </a:rPr>
              <a:t>family </a:t>
            </a:r>
            <a:r>
              <a:rPr sz="2500" b="1" spc="20" dirty="0">
                <a:latin typeface="Arial Narrow"/>
                <a:cs typeface="Arial Narrow"/>
              </a:rPr>
              <a:t>support </a:t>
            </a:r>
            <a:r>
              <a:rPr sz="2500" b="1" spc="15" dirty="0">
                <a:latin typeface="Arial Narrow"/>
                <a:cs typeface="Arial Narrow"/>
              </a:rPr>
              <a:t>systems  and</a:t>
            </a:r>
            <a:r>
              <a:rPr sz="2500" b="1" spc="-3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academic</a:t>
            </a:r>
            <a:r>
              <a:rPr sz="2500" b="1" spc="-204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persistence</a:t>
            </a:r>
            <a:r>
              <a:rPr sz="2500" b="1" spc="-204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for</a:t>
            </a:r>
            <a:r>
              <a:rPr sz="2500" b="1" spc="-75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non-traditional-aged</a:t>
            </a:r>
            <a:r>
              <a:rPr sz="2500" b="1" spc="-17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college  </a:t>
            </a:r>
            <a:r>
              <a:rPr sz="2500" b="1" spc="20" dirty="0">
                <a:latin typeface="Arial Narrow"/>
                <a:cs typeface="Arial Narrow"/>
              </a:rPr>
              <a:t>women.</a:t>
            </a:r>
            <a:endParaRPr sz="2500">
              <a:latin typeface="Arial Narrow"/>
              <a:cs typeface="Arial Narrow"/>
            </a:endParaRPr>
          </a:p>
          <a:p>
            <a:pPr marL="470534" marR="5080" indent="-457834">
              <a:lnSpc>
                <a:spcPct val="99700"/>
              </a:lnSpc>
              <a:spcBef>
                <a:spcPts val="35"/>
              </a:spcBef>
              <a:buAutoNum type="arabicPeriod"/>
              <a:tabLst>
                <a:tab pos="469900" algn="l"/>
                <a:tab pos="471170" algn="l"/>
              </a:tabLst>
            </a:pPr>
            <a:r>
              <a:rPr sz="2500" b="1" spc="15" dirty="0">
                <a:latin typeface="Arial Narrow"/>
                <a:cs typeface="Arial Narrow"/>
              </a:rPr>
              <a:t>There</a:t>
            </a:r>
            <a:r>
              <a:rPr sz="2500" b="1" spc="-140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is</a:t>
            </a:r>
            <a:r>
              <a:rPr sz="2500" b="1" spc="10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no</a:t>
            </a:r>
            <a:r>
              <a:rPr sz="2500" b="1" spc="-3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relationship</a:t>
            </a:r>
            <a:r>
              <a:rPr sz="2500" b="1" spc="-250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between</a:t>
            </a:r>
            <a:r>
              <a:rPr sz="2500" b="1" spc="-110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ancillary</a:t>
            </a:r>
            <a:r>
              <a:rPr sz="2500" b="1" spc="-6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support</a:t>
            </a:r>
            <a:r>
              <a:rPr sz="2500" b="1" spc="-185" dirty="0">
                <a:latin typeface="Arial Narrow"/>
                <a:cs typeface="Arial Narrow"/>
              </a:rPr>
              <a:t> </a:t>
            </a:r>
            <a:r>
              <a:rPr sz="2500" b="1" dirty="0">
                <a:latin typeface="Arial Narrow"/>
                <a:cs typeface="Arial Narrow"/>
              </a:rPr>
              <a:t>services  </a:t>
            </a:r>
            <a:r>
              <a:rPr sz="2500" b="1" spc="15" dirty="0">
                <a:latin typeface="Arial Narrow"/>
                <a:cs typeface="Arial Narrow"/>
              </a:rPr>
              <a:t>and family </a:t>
            </a:r>
            <a:r>
              <a:rPr sz="2500" b="1" spc="20" dirty="0">
                <a:latin typeface="Arial Narrow"/>
                <a:cs typeface="Arial Narrow"/>
              </a:rPr>
              <a:t>support </a:t>
            </a:r>
            <a:r>
              <a:rPr sz="2500" b="1" spc="15" dirty="0">
                <a:latin typeface="Arial Narrow"/>
                <a:cs typeface="Arial Narrow"/>
              </a:rPr>
              <a:t>systems </a:t>
            </a:r>
            <a:r>
              <a:rPr sz="2500" b="1" spc="25" dirty="0">
                <a:latin typeface="Arial Narrow"/>
                <a:cs typeface="Arial Narrow"/>
              </a:rPr>
              <a:t>for </a:t>
            </a:r>
            <a:r>
              <a:rPr sz="2500" b="1" spc="10" dirty="0">
                <a:latin typeface="Arial Narrow"/>
                <a:cs typeface="Arial Narrow"/>
              </a:rPr>
              <a:t>non-traditional-aged  </a:t>
            </a:r>
            <a:r>
              <a:rPr sz="2500" b="1" spc="15" dirty="0">
                <a:latin typeface="Arial Narrow"/>
                <a:cs typeface="Arial Narrow"/>
              </a:rPr>
              <a:t>college</a:t>
            </a:r>
            <a:r>
              <a:rPr sz="2500" b="1" spc="-22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women.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96700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175" y="2154499"/>
            <a:ext cx="7965440" cy="403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680" marR="16510" indent="-347980">
              <a:lnSpc>
                <a:spcPts val="3390"/>
              </a:lnSpc>
              <a:spcBef>
                <a:spcPts val="100"/>
              </a:spcBef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15" dirty="0">
                <a:latin typeface="Calibri"/>
                <a:cs typeface="Calibri"/>
              </a:rPr>
              <a:t>Consider </a:t>
            </a:r>
            <a:r>
              <a:rPr sz="2800" b="1" spc="5" dirty="0">
                <a:latin typeface="Calibri"/>
                <a:cs typeface="Calibri"/>
              </a:rPr>
              <a:t>a </a:t>
            </a:r>
            <a:r>
              <a:rPr sz="2800" b="1" spc="10" dirty="0">
                <a:latin typeface="Calibri"/>
                <a:cs typeface="Calibri"/>
              </a:rPr>
              <a:t>model </a:t>
            </a:r>
            <a:r>
              <a:rPr sz="2800" b="1" spc="-30" dirty="0">
                <a:latin typeface="Calibri"/>
                <a:cs typeface="Calibri"/>
              </a:rPr>
              <a:t>for </a:t>
            </a:r>
            <a:r>
              <a:rPr sz="2800" b="1" spc="10" dirty="0">
                <a:latin typeface="Calibri"/>
                <a:cs typeface="Calibri"/>
              </a:rPr>
              <a:t>writing </a:t>
            </a: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800" b="1" spc="5" dirty="0">
                <a:latin typeface="Calibri"/>
                <a:cs typeface="Calibri"/>
              </a:rPr>
              <a:t>or  </a:t>
            </a:r>
            <a:r>
              <a:rPr sz="2800" b="1" dirty="0">
                <a:latin typeface="Calibri"/>
                <a:cs typeface="Calibri"/>
              </a:rPr>
              <a:t>hypotheses </a:t>
            </a:r>
            <a:r>
              <a:rPr sz="2500" spc="5" dirty="0">
                <a:latin typeface="Calibri"/>
                <a:cs typeface="Calibri"/>
              </a:rPr>
              <a:t>based </a:t>
            </a:r>
            <a:r>
              <a:rPr sz="2500" spc="-5" dirty="0">
                <a:latin typeface="Calibri"/>
                <a:cs typeface="Calibri"/>
              </a:rPr>
              <a:t>on </a:t>
            </a:r>
            <a:r>
              <a:rPr sz="2500" dirty="0">
                <a:latin typeface="Calibri"/>
                <a:cs typeface="Calibri"/>
              </a:rPr>
              <a:t>writing descriptive</a:t>
            </a:r>
            <a:r>
              <a:rPr sz="2500" spc="-19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questions</a:t>
            </a:r>
            <a:endParaRPr sz="2500">
              <a:latin typeface="Calibri"/>
              <a:cs typeface="Calibri"/>
            </a:endParaRPr>
          </a:p>
          <a:p>
            <a:pPr marL="360680">
              <a:lnSpc>
                <a:spcPts val="2925"/>
              </a:lnSpc>
            </a:pPr>
            <a:r>
              <a:rPr sz="2500" spc="-5" dirty="0">
                <a:latin typeface="Calibri"/>
                <a:cs typeface="Calibri"/>
              </a:rPr>
              <a:t>(describing something) </a:t>
            </a:r>
            <a:r>
              <a:rPr sz="2500" spc="-10" dirty="0">
                <a:latin typeface="Calibri"/>
                <a:cs typeface="Calibri"/>
              </a:rPr>
              <a:t>followed </a:t>
            </a:r>
            <a:r>
              <a:rPr sz="2500" spc="-5" dirty="0">
                <a:latin typeface="Calibri"/>
                <a:cs typeface="Calibri"/>
              </a:rPr>
              <a:t>by </a:t>
            </a:r>
            <a:r>
              <a:rPr sz="2500" spc="-10" dirty="0">
                <a:latin typeface="Calibri"/>
                <a:cs typeface="Calibri"/>
              </a:rPr>
              <a:t>inferential questions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or</a:t>
            </a:r>
            <a:endParaRPr sz="2500">
              <a:latin typeface="Calibri"/>
              <a:cs typeface="Calibri"/>
            </a:endParaRPr>
          </a:p>
          <a:p>
            <a:pPr marL="360680" marR="1027430">
              <a:lnSpc>
                <a:spcPts val="2950"/>
              </a:lnSpc>
              <a:spcBef>
                <a:spcPts val="170"/>
              </a:spcBef>
            </a:pPr>
            <a:r>
              <a:rPr sz="2500" spc="-15" dirty="0">
                <a:latin typeface="Calibri"/>
                <a:cs typeface="Calibri"/>
              </a:rPr>
              <a:t>hypotheses </a:t>
            </a:r>
            <a:r>
              <a:rPr sz="2500" spc="-10" dirty="0">
                <a:latin typeface="Calibri"/>
                <a:cs typeface="Calibri"/>
              </a:rPr>
              <a:t>(drawing </a:t>
            </a:r>
            <a:r>
              <a:rPr sz="2500" spc="-15" dirty="0">
                <a:latin typeface="Calibri"/>
                <a:cs typeface="Calibri"/>
              </a:rPr>
              <a:t>inferences </a:t>
            </a:r>
            <a:r>
              <a:rPr sz="2500" spc="-20" dirty="0">
                <a:latin typeface="Calibri"/>
                <a:cs typeface="Calibri"/>
              </a:rPr>
              <a:t>from </a:t>
            </a:r>
            <a:r>
              <a:rPr sz="2500" spc="10" dirty="0">
                <a:latin typeface="Calibri"/>
                <a:cs typeface="Calibri"/>
              </a:rPr>
              <a:t>a sample </a:t>
            </a:r>
            <a:r>
              <a:rPr sz="2500" spc="15" dirty="0">
                <a:latin typeface="Calibri"/>
                <a:cs typeface="Calibri"/>
              </a:rPr>
              <a:t>to</a:t>
            </a:r>
            <a:r>
              <a:rPr sz="2500" spc="-100" dirty="0">
                <a:latin typeface="Calibri"/>
                <a:cs typeface="Calibri"/>
              </a:rPr>
              <a:t> </a:t>
            </a:r>
            <a:r>
              <a:rPr sz="2500" spc="10" dirty="0">
                <a:latin typeface="Calibri"/>
                <a:cs typeface="Calibri"/>
              </a:rPr>
              <a:t>a  </a:t>
            </a:r>
            <a:r>
              <a:rPr sz="2500" spc="-5" dirty="0">
                <a:latin typeface="Calibri"/>
                <a:cs typeface="Calibri"/>
              </a:rPr>
              <a:t>population).</a:t>
            </a:r>
            <a:endParaRPr sz="2500">
              <a:latin typeface="Calibri"/>
              <a:cs typeface="Calibri"/>
            </a:endParaRPr>
          </a:p>
          <a:p>
            <a:pPr marL="360680" marR="5080" indent="-347980">
              <a:lnSpc>
                <a:spcPts val="3320"/>
              </a:lnSpc>
              <a:spcBef>
                <a:spcPts val="70"/>
              </a:spcBef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5" dirty="0">
                <a:latin typeface="Calibri"/>
                <a:cs typeface="Calibri"/>
              </a:rPr>
              <a:t>These </a:t>
            </a: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800" b="1" dirty="0">
                <a:latin typeface="Calibri"/>
                <a:cs typeface="Calibri"/>
              </a:rPr>
              <a:t>or hypotheses </a:t>
            </a:r>
            <a:r>
              <a:rPr sz="2800" b="1" spc="5" dirty="0">
                <a:latin typeface="Calibri"/>
                <a:cs typeface="Calibri"/>
              </a:rPr>
              <a:t>include </a:t>
            </a:r>
            <a:r>
              <a:rPr sz="2800" b="1" spc="10" dirty="0">
                <a:latin typeface="Calibri"/>
                <a:cs typeface="Calibri"/>
              </a:rPr>
              <a:t>both  independent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20" dirty="0">
                <a:latin typeface="Calibri"/>
                <a:cs typeface="Calibri"/>
              </a:rPr>
              <a:t>dependent </a:t>
            </a:r>
            <a:r>
              <a:rPr sz="2500" spc="-5" dirty="0">
                <a:latin typeface="Calibri"/>
                <a:cs typeface="Calibri"/>
              </a:rPr>
              <a:t>variables. </a:t>
            </a:r>
            <a:r>
              <a:rPr sz="2500" spc="10" dirty="0">
                <a:latin typeface="Calibri"/>
                <a:cs typeface="Calibri"/>
              </a:rPr>
              <a:t>In </a:t>
            </a:r>
            <a:r>
              <a:rPr sz="2500" spc="5" dirty="0">
                <a:latin typeface="Calibri"/>
                <a:cs typeface="Calibri"/>
              </a:rPr>
              <a:t>this </a:t>
            </a:r>
            <a:r>
              <a:rPr sz="2500" spc="-10" dirty="0">
                <a:latin typeface="Calibri"/>
                <a:cs typeface="Calibri"/>
              </a:rPr>
              <a:t>model.</a:t>
            </a:r>
            <a:r>
              <a:rPr sz="2500" spc="-14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the</a:t>
            </a:r>
            <a:endParaRPr sz="2500">
              <a:latin typeface="Calibri"/>
              <a:cs typeface="Calibri"/>
            </a:endParaRPr>
          </a:p>
          <a:p>
            <a:pPr marL="360680" marR="5080">
              <a:lnSpc>
                <a:spcPts val="3030"/>
              </a:lnSpc>
              <a:spcBef>
                <a:spcPts val="10"/>
              </a:spcBef>
            </a:pPr>
            <a:r>
              <a:rPr sz="2500" dirty="0">
                <a:latin typeface="Calibri"/>
                <a:cs typeface="Calibri"/>
              </a:rPr>
              <a:t>writer specifies descriptive </a:t>
            </a:r>
            <a:r>
              <a:rPr sz="2500" spc="-10" dirty="0">
                <a:latin typeface="Calibri"/>
                <a:cs typeface="Calibri"/>
              </a:rPr>
              <a:t>questions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5" dirty="0">
                <a:latin typeface="Calibri"/>
                <a:cs typeface="Calibri"/>
              </a:rPr>
              <a:t>each</a:t>
            </a:r>
            <a:r>
              <a:rPr sz="2500" spc="-15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independent 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20" dirty="0">
                <a:latin typeface="Calibri"/>
                <a:cs typeface="Calibri"/>
              </a:rPr>
              <a:t>dependent </a:t>
            </a:r>
            <a:r>
              <a:rPr sz="2500" spc="-5" dirty="0">
                <a:latin typeface="Calibri"/>
                <a:cs typeface="Calibri"/>
              </a:rPr>
              <a:t>variable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dirty="0">
                <a:latin typeface="Calibri"/>
                <a:cs typeface="Calibri"/>
              </a:rPr>
              <a:t>important </a:t>
            </a:r>
            <a:r>
              <a:rPr sz="2500" spc="-5" dirty="0">
                <a:latin typeface="Calibri"/>
                <a:cs typeface="Calibri"/>
              </a:rPr>
              <a:t>intervening </a:t>
            </a:r>
            <a:r>
              <a:rPr sz="2500" spc="-10" dirty="0">
                <a:latin typeface="Calibri"/>
                <a:cs typeface="Calibri"/>
              </a:rPr>
              <a:t>or  moderating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variables.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9082" y="624585"/>
            <a:ext cx="5862955" cy="1106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42340">
              <a:lnSpc>
                <a:spcPct val="100000"/>
              </a:lnSpc>
            </a:pPr>
            <a:r>
              <a:rPr sz="3600" dirty="0">
                <a:solidFill>
                  <a:srgbClr val="006FC0"/>
                </a:solidFill>
              </a:rPr>
              <a:t>DESCRIPTIVE </a:t>
            </a:r>
            <a:r>
              <a:rPr sz="3600" spc="5" dirty="0">
                <a:solidFill>
                  <a:srgbClr val="006FC0"/>
                </a:solidFill>
              </a:rPr>
              <a:t>AND  </a:t>
            </a:r>
            <a:r>
              <a:rPr sz="3600" spc="10" dirty="0">
                <a:solidFill>
                  <a:srgbClr val="006FC0"/>
                </a:solidFill>
              </a:rPr>
              <a:t>INFERENTIAL</a:t>
            </a:r>
            <a:r>
              <a:rPr sz="3600" spc="-220" dirty="0">
                <a:solidFill>
                  <a:srgbClr val="006FC0"/>
                </a:solidFill>
              </a:rPr>
              <a:t> </a:t>
            </a:r>
            <a:r>
              <a:rPr sz="3600" spc="-20" dirty="0">
                <a:solidFill>
                  <a:srgbClr val="006FC0"/>
                </a:solidFill>
              </a:rPr>
              <a:t>HYPOTHESES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58196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98345">
              <a:lnSpc>
                <a:spcPct val="100000"/>
              </a:lnSpc>
            </a:pPr>
            <a:r>
              <a:rPr sz="3600" spc="-15" dirty="0">
                <a:solidFill>
                  <a:srgbClr val="006FC0"/>
                </a:solidFill>
                <a:latin typeface="Arial"/>
                <a:cs typeface="Arial"/>
              </a:rPr>
              <a:t>ACKNOWLEDGEMENT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0480" y="2015744"/>
            <a:ext cx="7136130" cy="4199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2160">
              <a:lnSpc>
                <a:spcPct val="100000"/>
              </a:lnSpc>
            </a:pPr>
            <a:r>
              <a:rPr sz="2500" b="1" spc="10" dirty="0">
                <a:latin typeface="Segoe UI"/>
                <a:cs typeface="Segoe UI"/>
              </a:rPr>
              <a:t>These</a:t>
            </a:r>
            <a:r>
              <a:rPr sz="2500" b="1" spc="-114" dirty="0">
                <a:latin typeface="Segoe UI"/>
                <a:cs typeface="Segoe UI"/>
              </a:rPr>
              <a:t> </a:t>
            </a:r>
            <a:r>
              <a:rPr sz="2500" b="1" spc="5" dirty="0">
                <a:latin typeface="Segoe UI"/>
                <a:cs typeface="Segoe UI"/>
              </a:rPr>
              <a:t>slides</a:t>
            </a:r>
            <a:r>
              <a:rPr sz="2500" b="1" spc="-10" dirty="0">
                <a:latin typeface="Segoe UI"/>
                <a:cs typeface="Segoe UI"/>
              </a:rPr>
              <a:t> </a:t>
            </a:r>
            <a:r>
              <a:rPr sz="2500" b="1" spc="10" dirty="0">
                <a:latin typeface="Segoe UI"/>
                <a:cs typeface="Segoe UI"/>
              </a:rPr>
              <a:t>have</a:t>
            </a:r>
            <a:r>
              <a:rPr sz="2500" b="1" spc="-114" dirty="0">
                <a:latin typeface="Segoe UI"/>
                <a:cs typeface="Segoe UI"/>
              </a:rPr>
              <a:t> </a:t>
            </a:r>
            <a:r>
              <a:rPr sz="2500" b="1" spc="15" dirty="0">
                <a:latin typeface="Segoe UI"/>
                <a:cs typeface="Segoe UI"/>
              </a:rPr>
              <a:t>been</a:t>
            </a:r>
            <a:r>
              <a:rPr sz="2500" b="1" spc="-65" dirty="0">
                <a:latin typeface="Segoe UI"/>
                <a:cs typeface="Segoe UI"/>
              </a:rPr>
              <a:t> </a:t>
            </a:r>
            <a:r>
              <a:rPr sz="2500" b="1" spc="20" dirty="0">
                <a:latin typeface="Segoe UI"/>
                <a:cs typeface="Segoe UI"/>
              </a:rPr>
              <a:t>adapted</a:t>
            </a:r>
            <a:r>
              <a:rPr sz="2500" b="1" spc="-240" dirty="0">
                <a:latin typeface="Segoe UI"/>
                <a:cs typeface="Segoe UI"/>
              </a:rPr>
              <a:t> </a:t>
            </a:r>
            <a:r>
              <a:rPr sz="2500" b="1" spc="-5" dirty="0">
                <a:latin typeface="Segoe UI"/>
                <a:cs typeface="Segoe UI"/>
              </a:rPr>
              <a:t>from:</a:t>
            </a:r>
            <a:endParaRPr sz="25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67310" marR="57150" indent="-1905" algn="ctr">
              <a:lnSpc>
                <a:spcPct val="99800"/>
              </a:lnSpc>
            </a:pPr>
            <a:r>
              <a:rPr sz="2500" spc="-10" dirty="0">
                <a:latin typeface="Segoe UI"/>
                <a:cs typeface="Segoe UI"/>
              </a:rPr>
              <a:t>Creswell, </a:t>
            </a:r>
            <a:r>
              <a:rPr sz="2500" spc="-50" dirty="0">
                <a:latin typeface="Segoe UI"/>
                <a:cs typeface="Segoe UI"/>
              </a:rPr>
              <a:t>J. W. </a:t>
            </a:r>
            <a:r>
              <a:rPr sz="2500" spc="15" dirty="0">
                <a:latin typeface="Segoe UI"/>
                <a:cs typeface="Segoe UI"/>
              </a:rPr>
              <a:t>(2013). </a:t>
            </a:r>
            <a:r>
              <a:rPr sz="2500" i="1" spc="-10" dirty="0">
                <a:latin typeface="Segoe UI"/>
                <a:cs typeface="Segoe UI"/>
              </a:rPr>
              <a:t>Research </a:t>
            </a:r>
            <a:r>
              <a:rPr sz="2500" i="1" spc="10" dirty="0">
                <a:latin typeface="Segoe UI"/>
                <a:cs typeface="Segoe UI"/>
              </a:rPr>
              <a:t>design:</a:t>
            </a:r>
            <a:r>
              <a:rPr sz="2500" i="1" spc="-245" dirty="0">
                <a:latin typeface="Segoe UI"/>
                <a:cs typeface="Segoe UI"/>
              </a:rPr>
              <a:t> </a:t>
            </a:r>
            <a:r>
              <a:rPr sz="2500" i="1" spc="5" dirty="0">
                <a:latin typeface="Segoe UI"/>
                <a:cs typeface="Segoe UI"/>
              </a:rPr>
              <a:t>Qualitative,  quantitative,</a:t>
            </a:r>
            <a:r>
              <a:rPr sz="2500" i="1" spc="-165" dirty="0">
                <a:latin typeface="Segoe UI"/>
                <a:cs typeface="Segoe UI"/>
              </a:rPr>
              <a:t> </a:t>
            </a:r>
            <a:r>
              <a:rPr sz="2500" i="1" spc="15" dirty="0">
                <a:latin typeface="Segoe UI"/>
                <a:cs typeface="Segoe UI"/>
              </a:rPr>
              <a:t>and</a:t>
            </a:r>
            <a:r>
              <a:rPr sz="2500" i="1" spc="-40" dirty="0">
                <a:latin typeface="Segoe UI"/>
                <a:cs typeface="Segoe UI"/>
              </a:rPr>
              <a:t> </a:t>
            </a:r>
            <a:r>
              <a:rPr sz="2500" i="1" spc="10" dirty="0">
                <a:latin typeface="Segoe UI"/>
                <a:cs typeface="Segoe UI"/>
              </a:rPr>
              <a:t>mixed</a:t>
            </a:r>
            <a:r>
              <a:rPr sz="2500" i="1" spc="-120" dirty="0">
                <a:latin typeface="Segoe UI"/>
                <a:cs typeface="Segoe UI"/>
              </a:rPr>
              <a:t> </a:t>
            </a:r>
            <a:r>
              <a:rPr sz="2500" i="1" spc="10" dirty="0">
                <a:latin typeface="Segoe UI"/>
                <a:cs typeface="Segoe UI"/>
              </a:rPr>
              <a:t>methods</a:t>
            </a:r>
            <a:r>
              <a:rPr sz="2500" i="1" spc="-105" dirty="0">
                <a:latin typeface="Segoe UI"/>
                <a:cs typeface="Segoe UI"/>
              </a:rPr>
              <a:t> </a:t>
            </a:r>
            <a:r>
              <a:rPr sz="2500" i="1" spc="15" dirty="0">
                <a:latin typeface="Segoe UI"/>
                <a:cs typeface="Segoe UI"/>
              </a:rPr>
              <a:t>approaches</a:t>
            </a:r>
            <a:r>
              <a:rPr sz="2500" spc="15" dirty="0">
                <a:latin typeface="Segoe UI"/>
                <a:cs typeface="Segoe UI"/>
              </a:rPr>
              <a:t>.</a:t>
            </a:r>
            <a:r>
              <a:rPr sz="2500" spc="-155" dirty="0">
                <a:latin typeface="Segoe UI"/>
                <a:cs typeface="Segoe UI"/>
              </a:rPr>
              <a:t> </a:t>
            </a:r>
            <a:r>
              <a:rPr sz="2500" spc="25" dirty="0">
                <a:latin typeface="Segoe UI"/>
                <a:cs typeface="Segoe UI"/>
              </a:rPr>
              <a:t>Sage  </a:t>
            </a:r>
            <a:r>
              <a:rPr sz="2500" spc="5" dirty="0">
                <a:latin typeface="Segoe UI"/>
                <a:cs typeface="Segoe UI"/>
              </a:rPr>
              <a:t>publications.</a:t>
            </a:r>
            <a:endParaRPr sz="25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Times New Roman"/>
              <a:cs typeface="Times New Roman"/>
            </a:endParaRPr>
          </a:p>
          <a:p>
            <a:pPr marL="12065" marR="5080" algn="ctr">
              <a:lnSpc>
                <a:spcPts val="2960"/>
              </a:lnSpc>
              <a:spcBef>
                <a:spcPts val="5"/>
              </a:spcBef>
            </a:pPr>
            <a:r>
              <a:rPr sz="2500" spc="5" dirty="0">
                <a:latin typeface="Segoe UI"/>
                <a:cs typeface="Segoe UI"/>
              </a:rPr>
              <a:t>Neuman, </a:t>
            </a:r>
            <a:r>
              <a:rPr sz="2500" spc="-50" dirty="0">
                <a:latin typeface="Segoe UI"/>
                <a:cs typeface="Segoe UI"/>
              </a:rPr>
              <a:t>W. </a:t>
            </a:r>
            <a:r>
              <a:rPr sz="2500" dirty="0">
                <a:latin typeface="Segoe UI"/>
                <a:cs typeface="Segoe UI"/>
              </a:rPr>
              <a:t>L., </a:t>
            </a:r>
            <a:r>
              <a:rPr sz="2500" spc="15" dirty="0">
                <a:latin typeface="Segoe UI"/>
                <a:cs typeface="Segoe UI"/>
              </a:rPr>
              <a:t>&amp; Robson,</a:t>
            </a:r>
            <a:r>
              <a:rPr sz="2500" spc="-525" dirty="0">
                <a:latin typeface="Segoe UI"/>
                <a:cs typeface="Segoe UI"/>
              </a:rPr>
              <a:t> </a:t>
            </a:r>
            <a:r>
              <a:rPr sz="2500" spc="-5" dirty="0">
                <a:latin typeface="Segoe UI"/>
                <a:cs typeface="Segoe UI"/>
              </a:rPr>
              <a:t>K. </a:t>
            </a:r>
            <a:r>
              <a:rPr sz="2500" spc="15" dirty="0">
                <a:latin typeface="Segoe UI"/>
                <a:cs typeface="Segoe UI"/>
              </a:rPr>
              <a:t>(2014). </a:t>
            </a:r>
            <a:r>
              <a:rPr sz="2500" i="1" dirty="0">
                <a:latin typeface="Segoe UI"/>
                <a:cs typeface="Segoe UI"/>
              </a:rPr>
              <a:t>Basics </a:t>
            </a:r>
            <a:r>
              <a:rPr sz="2500" i="1" spc="-20" dirty="0">
                <a:latin typeface="Segoe UI"/>
                <a:cs typeface="Segoe UI"/>
              </a:rPr>
              <a:t>of </a:t>
            </a:r>
            <a:r>
              <a:rPr sz="2500" i="1" spc="-5" dirty="0">
                <a:latin typeface="Segoe UI"/>
                <a:cs typeface="Segoe UI"/>
              </a:rPr>
              <a:t>social  </a:t>
            </a:r>
            <a:r>
              <a:rPr sz="2500" i="1" dirty="0">
                <a:latin typeface="Segoe UI"/>
                <a:cs typeface="Segoe UI"/>
              </a:rPr>
              <a:t>research</a:t>
            </a:r>
            <a:r>
              <a:rPr sz="2500" dirty="0">
                <a:latin typeface="Segoe UI"/>
                <a:cs typeface="Segoe UI"/>
              </a:rPr>
              <a:t>. Pearson</a:t>
            </a:r>
            <a:r>
              <a:rPr sz="2500" spc="-204" dirty="0">
                <a:latin typeface="Segoe UI"/>
                <a:cs typeface="Segoe UI"/>
              </a:rPr>
              <a:t> </a:t>
            </a:r>
            <a:r>
              <a:rPr sz="2500" spc="20" dirty="0">
                <a:latin typeface="Segoe UI"/>
                <a:cs typeface="Segoe UI"/>
              </a:rPr>
              <a:t>Canada.</a:t>
            </a:r>
            <a:endParaRPr sz="25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algn="ctr">
              <a:lnSpc>
                <a:spcPts val="2975"/>
              </a:lnSpc>
            </a:pPr>
            <a:r>
              <a:rPr sz="2500" spc="15" dirty="0">
                <a:latin typeface="Segoe UI"/>
                <a:cs typeface="Segoe UI"/>
              </a:rPr>
              <a:t>Bryman, </a:t>
            </a:r>
            <a:r>
              <a:rPr sz="2500" spc="20" dirty="0">
                <a:latin typeface="Segoe UI"/>
                <a:cs typeface="Segoe UI"/>
              </a:rPr>
              <a:t>A. </a:t>
            </a:r>
            <a:r>
              <a:rPr sz="2500" spc="15" dirty="0">
                <a:latin typeface="Segoe UI"/>
                <a:cs typeface="Segoe UI"/>
              </a:rPr>
              <a:t>(2015). </a:t>
            </a:r>
            <a:r>
              <a:rPr sz="2500" i="1" dirty="0">
                <a:latin typeface="Segoe UI"/>
                <a:cs typeface="Segoe UI"/>
              </a:rPr>
              <a:t>Social </a:t>
            </a:r>
            <a:r>
              <a:rPr sz="2500" i="1" spc="-5" dirty="0">
                <a:latin typeface="Segoe UI"/>
                <a:cs typeface="Segoe UI"/>
              </a:rPr>
              <a:t>research </a:t>
            </a:r>
            <a:r>
              <a:rPr sz="2500" i="1" spc="15" dirty="0">
                <a:latin typeface="Segoe UI"/>
                <a:cs typeface="Segoe UI"/>
              </a:rPr>
              <a:t>methods</a:t>
            </a:r>
            <a:r>
              <a:rPr sz="2500" spc="15" dirty="0">
                <a:latin typeface="Segoe UI"/>
                <a:cs typeface="Segoe UI"/>
              </a:rPr>
              <a:t>.</a:t>
            </a:r>
            <a:r>
              <a:rPr sz="2500" spc="-450" dirty="0">
                <a:latin typeface="Segoe UI"/>
                <a:cs typeface="Segoe UI"/>
              </a:rPr>
              <a:t> </a:t>
            </a:r>
            <a:r>
              <a:rPr sz="2500" spc="10" dirty="0">
                <a:latin typeface="Segoe UI"/>
                <a:cs typeface="Segoe UI"/>
              </a:rPr>
              <a:t>Oxford</a:t>
            </a:r>
            <a:endParaRPr sz="2500">
              <a:latin typeface="Segoe UI"/>
              <a:cs typeface="Segoe UI"/>
            </a:endParaRPr>
          </a:p>
          <a:p>
            <a:pPr algn="ctr">
              <a:lnSpc>
                <a:spcPts val="2975"/>
              </a:lnSpc>
            </a:pPr>
            <a:r>
              <a:rPr sz="2500" dirty="0">
                <a:latin typeface="Segoe UI"/>
                <a:cs typeface="Segoe UI"/>
              </a:rPr>
              <a:t>university</a:t>
            </a:r>
            <a:r>
              <a:rPr sz="2500" spc="-70" dirty="0">
                <a:latin typeface="Segoe UI"/>
                <a:cs typeface="Segoe UI"/>
              </a:rPr>
              <a:t> </a:t>
            </a:r>
            <a:r>
              <a:rPr sz="2500" spc="5" dirty="0">
                <a:latin typeface="Segoe UI"/>
                <a:cs typeface="Segoe UI"/>
              </a:rPr>
              <a:t>press.</a:t>
            </a:r>
            <a:endParaRPr sz="250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312013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2375" marR="5080">
              <a:lnSpc>
                <a:spcPct val="100899"/>
              </a:lnSpc>
            </a:pPr>
            <a:r>
              <a:rPr spc="5" dirty="0"/>
              <a:t>Example: </a:t>
            </a:r>
            <a:r>
              <a:rPr dirty="0"/>
              <a:t>Descriptive </a:t>
            </a:r>
            <a:r>
              <a:rPr spc="10" dirty="0"/>
              <a:t>and</a:t>
            </a:r>
            <a:r>
              <a:rPr spc="-185" dirty="0"/>
              <a:t> </a:t>
            </a:r>
            <a:r>
              <a:rPr dirty="0"/>
              <a:t>Inferential  </a:t>
            </a:r>
            <a:r>
              <a:rPr spc="5" dirty="0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848764"/>
            <a:ext cx="7965440" cy="43605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60680" indent="-34798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-114" dirty="0">
                <a:latin typeface="Calibri"/>
                <a:cs typeface="Calibri"/>
              </a:rPr>
              <a:t>To </a:t>
            </a:r>
            <a:r>
              <a:rPr sz="2800" b="1" dirty="0">
                <a:latin typeface="Calibri"/>
                <a:cs typeface="Calibri"/>
              </a:rPr>
              <a:t>illustrate </a:t>
            </a:r>
            <a:r>
              <a:rPr sz="2800" b="1" spc="15" dirty="0">
                <a:latin typeface="Calibri"/>
                <a:cs typeface="Calibri"/>
              </a:rPr>
              <a:t>this </a:t>
            </a:r>
            <a:r>
              <a:rPr sz="2800" b="1" spc="-5" dirty="0">
                <a:latin typeface="Calibri"/>
                <a:cs typeface="Calibri"/>
              </a:rPr>
              <a:t>approach, </a:t>
            </a:r>
            <a:r>
              <a:rPr sz="2800" b="1" spc="5" dirty="0">
                <a:latin typeface="Calibri"/>
                <a:cs typeface="Calibri"/>
              </a:rPr>
              <a:t>a </a:t>
            </a:r>
            <a:r>
              <a:rPr sz="2800" b="1" dirty="0">
                <a:latin typeface="Calibri"/>
                <a:cs typeface="Calibri"/>
              </a:rPr>
              <a:t>researcher </a:t>
            </a:r>
            <a:r>
              <a:rPr sz="2500" spc="10" dirty="0">
                <a:latin typeface="Calibri"/>
                <a:cs typeface="Calibri"/>
              </a:rPr>
              <a:t>wants</a:t>
            </a:r>
            <a:r>
              <a:rPr sz="2500" spc="-380" dirty="0">
                <a:latin typeface="Calibri"/>
                <a:cs typeface="Calibri"/>
              </a:rPr>
              <a:t> </a:t>
            </a:r>
            <a:r>
              <a:rPr sz="2500" spc="15" dirty="0">
                <a:latin typeface="Calibri"/>
                <a:cs typeface="Calibri"/>
              </a:rPr>
              <a:t>to</a:t>
            </a:r>
            <a:endParaRPr sz="2500">
              <a:latin typeface="Calibri"/>
              <a:cs typeface="Calibri"/>
            </a:endParaRPr>
          </a:p>
          <a:p>
            <a:pPr marL="360680" marR="233045">
              <a:lnSpc>
                <a:spcPct val="100299"/>
              </a:lnSpc>
              <a:spcBef>
                <a:spcPts val="30"/>
              </a:spcBef>
            </a:pPr>
            <a:r>
              <a:rPr sz="2500" spc="-20" dirty="0">
                <a:latin typeface="Calibri"/>
                <a:cs typeface="Calibri"/>
              </a:rPr>
              <a:t>examine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relationship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10" dirty="0">
                <a:latin typeface="Calibri"/>
                <a:cs typeface="Calibri"/>
              </a:rPr>
              <a:t>critical </a:t>
            </a:r>
            <a:r>
              <a:rPr sz="2500" spc="-5" dirty="0">
                <a:latin typeface="Calibri"/>
                <a:cs typeface="Calibri"/>
              </a:rPr>
              <a:t>thinking </a:t>
            </a:r>
            <a:r>
              <a:rPr sz="2500" spc="5" dirty="0">
                <a:latin typeface="Calibri"/>
                <a:cs typeface="Calibri"/>
              </a:rPr>
              <a:t>skills </a:t>
            </a:r>
            <a:r>
              <a:rPr sz="2500" spc="15" dirty="0">
                <a:latin typeface="Calibri"/>
                <a:cs typeface="Calibri"/>
              </a:rPr>
              <a:t>(an  </a:t>
            </a:r>
            <a:r>
              <a:rPr sz="2500" spc="-20" dirty="0">
                <a:latin typeface="Calibri"/>
                <a:cs typeface="Calibri"/>
              </a:rPr>
              <a:t>independent </a:t>
            </a:r>
            <a:r>
              <a:rPr sz="2500" spc="-5" dirty="0">
                <a:latin typeface="Calibri"/>
                <a:cs typeface="Calibri"/>
              </a:rPr>
              <a:t>variable </a:t>
            </a:r>
            <a:r>
              <a:rPr sz="2500" dirty="0">
                <a:latin typeface="Calibri"/>
                <a:cs typeface="Calibri"/>
              </a:rPr>
              <a:t>measured </a:t>
            </a:r>
            <a:r>
              <a:rPr sz="2500" spc="-10" dirty="0">
                <a:latin typeface="Calibri"/>
                <a:cs typeface="Calibri"/>
              </a:rPr>
              <a:t>on </a:t>
            </a:r>
            <a:r>
              <a:rPr sz="2500" spc="15" dirty="0">
                <a:latin typeface="Calibri"/>
                <a:cs typeface="Calibri"/>
              </a:rPr>
              <a:t>an </a:t>
            </a:r>
            <a:r>
              <a:rPr sz="2500" dirty="0">
                <a:latin typeface="Calibri"/>
                <a:cs typeface="Calibri"/>
              </a:rPr>
              <a:t>instrument) </a:t>
            </a:r>
            <a:r>
              <a:rPr sz="2500" spc="15" dirty="0">
                <a:latin typeface="Calibri"/>
                <a:cs typeface="Calibri"/>
              </a:rPr>
              <a:t>to  </a:t>
            </a:r>
            <a:r>
              <a:rPr sz="2500" spc="-5" dirty="0">
                <a:latin typeface="Calibri"/>
                <a:cs typeface="Calibri"/>
              </a:rPr>
              <a:t>student achievement </a:t>
            </a:r>
            <a:r>
              <a:rPr sz="2500" spc="15" dirty="0">
                <a:latin typeface="Calibri"/>
                <a:cs typeface="Calibri"/>
              </a:rPr>
              <a:t>(a </a:t>
            </a:r>
            <a:r>
              <a:rPr sz="2500" spc="-20" dirty="0">
                <a:latin typeface="Calibri"/>
                <a:cs typeface="Calibri"/>
              </a:rPr>
              <a:t>dependent </a:t>
            </a:r>
            <a:r>
              <a:rPr sz="2500" spc="-5" dirty="0">
                <a:latin typeface="Calibri"/>
                <a:cs typeface="Calibri"/>
              </a:rPr>
              <a:t>variable </a:t>
            </a:r>
            <a:r>
              <a:rPr sz="2500" dirty="0">
                <a:latin typeface="Calibri"/>
                <a:cs typeface="Calibri"/>
              </a:rPr>
              <a:t>measured </a:t>
            </a:r>
            <a:r>
              <a:rPr sz="2500" spc="-5" dirty="0">
                <a:latin typeface="Calibri"/>
                <a:cs typeface="Calibri"/>
              </a:rPr>
              <a:t>by  </a:t>
            </a:r>
            <a:r>
              <a:rPr sz="2500" spc="-15" dirty="0">
                <a:latin typeface="Calibri"/>
                <a:cs typeface="Calibri"/>
              </a:rPr>
              <a:t>grades) </a:t>
            </a:r>
            <a:r>
              <a:rPr sz="2500" spc="5" dirty="0">
                <a:latin typeface="Calibri"/>
                <a:cs typeface="Calibri"/>
              </a:rPr>
              <a:t>in science </a:t>
            </a:r>
            <a:r>
              <a:rPr sz="2500" spc="10" dirty="0">
                <a:latin typeface="Calibri"/>
                <a:cs typeface="Calibri"/>
              </a:rPr>
              <a:t>classes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-5" dirty="0">
                <a:latin typeface="Calibri"/>
                <a:cs typeface="Calibri"/>
              </a:rPr>
              <a:t>eighth-grade </a:t>
            </a:r>
            <a:r>
              <a:rPr sz="2500" dirty="0">
                <a:latin typeface="Calibri"/>
                <a:cs typeface="Calibri"/>
              </a:rPr>
              <a:t>students </a:t>
            </a:r>
            <a:r>
              <a:rPr sz="2500" spc="5" dirty="0">
                <a:latin typeface="Calibri"/>
                <a:cs typeface="Calibri"/>
              </a:rPr>
              <a:t>in </a:t>
            </a:r>
            <a:r>
              <a:rPr sz="2500" spc="10" dirty="0">
                <a:latin typeface="Calibri"/>
                <a:cs typeface="Calibri"/>
              </a:rPr>
              <a:t>a  </a:t>
            </a:r>
            <a:r>
              <a:rPr sz="2500" dirty="0">
                <a:latin typeface="Calibri"/>
                <a:cs typeface="Calibri"/>
              </a:rPr>
              <a:t>large </a:t>
            </a:r>
            <a:r>
              <a:rPr sz="2500" spc="-10" dirty="0">
                <a:latin typeface="Calibri"/>
                <a:cs typeface="Calibri"/>
              </a:rPr>
              <a:t>metropolitan </a:t>
            </a:r>
            <a:r>
              <a:rPr sz="2500" spc="-5" dirty="0">
                <a:latin typeface="Calibri"/>
                <a:cs typeface="Calibri"/>
              </a:rPr>
              <a:t>school</a:t>
            </a:r>
            <a:r>
              <a:rPr sz="2500" spc="-11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district.</a:t>
            </a:r>
            <a:endParaRPr sz="2500">
              <a:latin typeface="Calibri"/>
              <a:cs typeface="Calibri"/>
            </a:endParaRPr>
          </a:p>
          <a:p>
            <a:pPr marL="360680" indent="-347980">
              <a:lnSpc>
                <a:spcPts val="3300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researcher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controls</a:t>
            </a:r>
            <a:r>
              <a:rPr sz="2800" b="1" spc="-175" dirty="0">
                <a:latin typeface="Calibri"/>
                <a:cs typeface="Calibri"/>
              </a:rPr>
              <a:t> </a:t>
            </a:r>
            <a:r>
              <a:rPr sz="2800" b="1" spc="-30" dirty="0">
                <a:latin typeface="Calibri"/>
                <a:cs typeface="Calibri"/>
              </a:rPr>
              <a:t>for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the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intervening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effects</a:t>
            </a:r>
            <a:r>
              <a:rPr sz="2500" spc="-1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of</a:t>
            </a:r>
            <a:endParaRPr sz="2500">
              <a:latin typeface="Calibri"/>
              <a:cs typeface="Calibri"/>
            </a:endParaRPr>
          </a:p>
          <a:p>
            <a:pPr marL="360680" marR="487680">
              <a:lnSpc>
                <a:spcPct val="101000"/>
              </a:lnSpc>
              <a:spcBef>
                <a:spcPts val="10"/>
              </a:spcBef>
            </a:pPr>
            <a:r>
              <a:rPr sz="2500" spc="-10" dirty="0">
                <a:latin typeface="Calibri"/>
                <a:cs typeface="Calibri"/>
              </a:rPr>
              <a:t>prior </a:t>
            </a:r>
            <a:r>
              <a:rPr sz="2500" spc="-20" dirty="0">
                <a:latin typeface="Calibri"/>
                <a:cs typeface="Calibri"/>
              </a:rPr>
              <a:t>grades </a:t>
            </a:r>
            <a:r>
              <a:rPr sz="2500" spc="5" dirty="0">
                <a:latin typeface="Calibri"/>
                <a:cs typeface="Calibri"/>
              </a:rPr>
              <a:t>in science </a:t>
            </a:r>
            <a:r>
              <a:rPr sz="2500" spc="10" dirty="0">
                <a:latin typeface="Calibri"/>
                <a:cs typeface="Calibri"/>
              </a:rPr>
              <a:t>classes </a:t>
            </a:r>
            <a:r>
              <a:rPr sz="2500" dirty="0">
                <a:latin typeface="Calibri"/>
                <a:cs typeface="Calibri"/>
              </a:rPr>
              <a:t>and parents'</a:t>
            </a:r>
            <a:r>
              <a:rPr sz="2500" spc="-2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educational  </a:t>
            </a:r>
            <a:r>
              <a:rPr sz="2500" spc="5" dirty="0">
                <a:latin typeface="Calibri"/>
                <a:cs typeface="Calibri"/>
              </a:rPr>
              <a:t>attainment.</a:t>
            </a:r>
            <a:endParaRPr sz="2500">
              <a:latin typeface="Calibri"/>
              <a:cs typeface="Calibri"/>
            </a:endParaRPr>
          </a:p>
          <a:p>
            <a:pPr marL="360680" indent="-347980">
              <a:lnSpc>
                <a:spcPts val="3304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10" dirty="0">
                <a:latin typeface="Calibri"/>
                <a:cs typeface="Calibri"/>
              </a:rPr>
              <a:t>Following</a:t>
            </a:r>
            <a:r>
              <a:rPr sz="2800" b="1" spc="-16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the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proposed</a:t>
            </a:r>
            <a:r>
              <a:rPr sz="2800" b="1" spc="-195" dirty="0">
                <a:latin typeface="Calibri"/>
                <a:cs typeface="Calibri"/>
              </a:rPr>
              <a:t> </a:t>
            </a:r>
            <a:r>
              <a:rPr sz="2800" b="1" spc="25" dirty="0">
                <a:latin typeface="Calibri"/>
                <a:cs typeface="Calibri"/>
              </a:rPr>
              <a:t>model</a:t>
            </a:r>
            <a:r>
              <a:rPr sz="2500" spc="25" dirty="0">
                <a:latin typeface="Calibri"/>
                <a:cs typeface="Calibri"/>
              </a:rPr>
              <a:t>,</a:t>
            </a:r>
            <a:r>
              <a:rPr sz="2500" spc="-114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the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research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questions</a:t>
            </a:r>
            <a:endParaRPr sz="2500">
              <a:latin typeface="Calibri"/>
              <a:cs typeface="Calibri"/>
            </a:endParaRPr>
          </a:p>
          <a:p>
            <a:pPr marL="360680">
              <a:lnSpc>
                <a:spcPct val="100000"/>
              </a:lnSpc>
              <a:spcBef>
                <a:spcPts val="40"/>
              </a:spcBef>
            </a:pPr>
            <a:r>
              <a:rPr sz="2500" spc="-5" dirty="0">
                <a:latin typeface="Calibri"/>
                <a:cs typeface="Calibri"/>
              </a:rPr>
              <a:t>might be </a:t>
            </a:r>
            <a:r>
              <a:rPr sz="2500" spc="5" dirty="0">
                <a:latin typeface="Calibri"/>
                <a:cs typeface="Calibri"/>
              </a:rPr>
              <a:t>written </a:t>
            </a:r>
            <a:r>
              <a:rPr sz="2500" spc="10" dirty="0">
                <a:latin typeface="Calibri"/>
                <a:cs typeface="Calibri"/>
              </a:rPr>
              <a:t>as</a:t>
            </a:r>
            <a:r>
              <a:rPr sz="2500" spc="-18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follows: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8941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381" rIns="0" bIns="0" rtlCol="0">
            <a:spAutoFit/>
          </a:bodyPr>
          <a:lstStyle/>
          <a:p>
            <a:pPr marL="1222375">
              <a:lnSpc>
                <a:spcPct val="100000"/>
              </a:lnSpc>
            </a:pPr>
            <a:r>
              <a:rPr spc="5" dirty="0"/>
              <a:t>Example: </a:t>
            </a:r>
            <a:r>
              <a:rPr dirty="0"/>
              <a:t>Descriptive</a:t>
            </a:r>
            <a:r>
              <a:rPr spc="-210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8229600" cy="4942059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755015" indent="-34798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sz="2800" b="1" spc="-114" dirty="0">
                <a:cs typeface="Calibri"/>
              </a:rPr>
              <a:t>To </a:t>
            </a:r>
            <a:r>
              <a:rPr sz="2800" b="1" dirty="0">
                <a:cs typeface="Calibri"/>
              </a:rPr>
              <a:t>illustrate </a:t>
            </a:r>
            <a:r>
              <a:rPr sz="2800" b="1" spc="15" dirty="0">
                <a:cs typeface="Calibri"/>
              </a:rPr>
              <a:t>this </a:t>
            </a:r>
            <a:r>
              <a:rPr sz="2800" b="1" spc="-5" dirty="0">
                <a:cs typeface="Calibri"/>
              </a:rPr>
              <a:t>approach</a:t>
            </a:r>
            <a:r>
              <a:rPr sz="2400" spc="-5" dirty="0">
                <a:cs typeface="Calibri"/>
              </a:rPr>
              <a:t>, </a:t>
            </a:r>
            <a:r>
              <a:rPr sz="2400" spc="5" dirty="0">
                <a:cs typeface="Calibri"/>
              </a:rPr>
              <a:t>a </a:t>
            </a:r>
            <a:r>
              <a:rPr sz="2400" dirty="0">
                <a:cs typeface="Calibri"/>
              </a:rPr>
              <a:t>researcher </a:t>
            </a:r>
            <a:r>
              <a:rPr sz="2400" b="0" spc="10" dirty="0">
                <a:cs typeface="Calibri"/>
              </a:rPr>
              <a:t>wants</a:t>
            </a:r>
            <a:r>
              <a:rPr sz="2400" b="0" spc="-380" dirty="0">
                <a:cs typeface="Calibri"/>
              </a:rPr>
              <a:t> </a:t>
            </a:r>
            <a:r>
              <a:rPr sz="2400" b="0" spc="15" dirty="0">
                <a:cs typeface="Calibri"/>
              </a:rPr>
              <a:t>to</a:t>
            </a:r>
            <a:endParaRPr sz="2400" dirty="0">
              <a:cs typeface="Calibri"/>
            </a:endParaRPr>
          </a:p>
          <a:p>
            <a:pPr marL="755015" marR="275590">
              <a:lnSpc>
                <a:spcPct val="100099"/>
              </a:lnSpc>
              <a:spcBef>
                <a:spcPts val="35"/>
              </a:spcBef>
            </a:pPr>
            <a:r>
              <a:rPr sz="2800" b="1" spc="-20" dirty="0">
                <a:cs typeface="Calibri"/>
              </a:rPr>
              <a:t>examine </a:t>
            </a:r>
            <a:r>
              <a:rPr sz="2800" b="1" spc="5" dirty="0">
                <a:cs typeface="Calibri"/>
              </a:rPr>
              <a:t>the </a:t>
            </a:r>
            <a:r>
              <a:rPr sz="2800" b="1" dirty="0">
                <a:cs typeface="Calibri"/>
              </a:rPr>
              <a:t>relationship </a:t>
            </a:r>
            <a:r>
              <a:rPr sz="2400" b="0" spc="-10" dirty="0">
                <a:cs typeface="Calibri"/>
              </a:rPr>
              <a:t>of </a:t>
            </a:r>
            <a:r>
              <a:rPr sz="2400" b="0" spc="10" dirty="0">
                <a:cs typeface="Calibri"/>
              </a:rPr>
              <a:t>critical </a:t>
            </a:r>
            <a:r>
              <a:rPr sz="2400" b="0" spc="-5" dirty="0">
                <a:cs typeface="Calibri"/>
              </a:rPr>
              <a:t>thinking </a:t>
            </a:r>
            <a:r>
              <a:rPr sz="2400" b="0" spc="5" dirty="0">
                <a:cs typeface="Calibri"/>
              </a:rPr>
              <a:t>skills </a:t>
            </a:r>
            <a:r>
              <a:rPr sz="2400" b="0" spc="15" dirty="0">
                <a:cs typeface="Calibri"/>
              </a:rPr>
              <a:t>(an  </a:t>
            </a:r>
            <a:r>
              <a:rPr sz="2400" b="0" spc="-20" dirty="0">
                <a:cs typeface="Calibri"/>
              </a:rPr>
              <a:t>independent </a:t>
            </a:r>
            <a:r>
              <a:rPr sz="2400" b="0" spc="-5" dirty="0">
                <a:cs typeface="Calibri"/>
              </a:rPr>
              <a:t>variable </a:t>
            </a:r>
            <a:r>
              <a:rPr sz="2400" b="0" dirty="0">
                <a:cs typeface="Calibri"/>
              </a:rPr>
              <a:t>measured </a:t>
            </a:r>
            <a:r>
              <a:rPr sz="2400" b="0" spc="-10" dirty="0">
                <a:cs typeface="Calibri"/>
              </a:rPr>
              <a:t>on </a:t>
            </a:r>
            <a:r>
              <a:rPr sz="2400" b="0" spc="15" dirty="0">
                <a:cs typeface="Calibri"/>
              </a:rPr>
              <a:t>an </a:t>
            </a:r>
            <a:r>
              <a:rPr sz="2400" b="0" dirty="0">
                <a:cs typeface="Calibri"/>
              </a:rPr>
              <a:t>instrument) </a:t>
            </a:r>
            <a:r>
              <a:rPr sz="2400" b="0" spc="15" dirty="0">
                <a:cs typeface="Calibri"/>
              </a:rPr>
              <a:t>to  </a:t>
            </a:r>
            <a:r>
              <a:rPr sz="2400" b="0" spc="-5" dirty="0">
                <a:cs typeface="Calibri"/>
              </a:rPr>
              <a:t>student achievement </a:t>
            </a:r>
            <a:r>
              <a:rPr sz="2400" b="0" spc="15" dirty="0">
                <a:cs typeface="Calibri"/>
              </a:rPr>
              <a:t>(a </a:t>
            </a:r>
            <a:r>
              <a:rPr sz="2400" b="0" spc="-20" dirty="0">
                <a:cs typeface="Calibri"/>
              </a:rPr>
              <a:t>dependent </a:t>
            </a:r>
            <a:r>
              <a:rPr sz="2400" b="0" spc="-5" dirty="0">
                <a:cs typeface="Calibri"/>
              </a:rPr>
              <a:t>variable </a:t>
            </a:r>
            <a:r>
              <a:rPr sz="2400" b="0" dirty="0">
                <a:cs typeface="Calibri"/>
              </a:rPr>
              <a:t>measured </a:t>
            </a:r>
            <a:r>
              <a:rPr sz="2400" b="0" spc="-5" dirty="0">
                <a:cs typeface="Calibri"/>
              </a:rPr>
              <a:t>by  </a:t>
            </a:r>
            <a:r>
              <a:rPr sz="2400" b="0" spc="-15" dirty="0">
                <a:cs typeface="Calibri"/>
              </a:rPr>
              <a:t>grades) </a:t>
            </a:r>
            <a:r>
              <a:rPr sz="2400" b="0" spc="5" dirty="0">
                <a:cs typeface="Calibri"/>
              </a:rPr>
              <a:t>in</a:t>
            </a:r>
            <a:r>
              <a:rPr sz="2400" b="0" spc="-60" dirty="0">
                <a:cs typeface="Calibri"/>
              </a:rPr>
              <a:t> </a:t>
            </a:r>
            <a:r>
              <a:rPr sz="2400" b="0" spc="5" dirty="0">
                <a:cs typeface="Calibri"/>
              </a:rPr>
              <a:t>science</a:t>
            </a:r>
          </a:p>
          <a:p>
            <a:pPr marL="702310">
              <a:lnSpc>
                <a:spcPct val="100000"/>
              </a:lnSpc>
            </a:pPr>
            <a:r>
              <a:rPr sz="2800" b="1" spc="10" dirty="0" smtClean="0"/>
              <a:t>Descriptive</a:t>
            </a:r>
            <a:r>
              <a:rPr sz="2800" b="1" spc="-265" dirty="0" smtClean="0"/>
              <a:t> </a:t>
            </a:r>
            <a:r>
              <a:rPr sz="2800" b="1" spc="15" dirty="0"/>
              <a:t>Questions</a:t>
            </a:r>
          </a:p>
          <a:p>
            <a:pPr marL="1160145" marR="5080" lvl="1" indent="-457834">
              <a:lnSpc>
                <a:spcPts val="2960"/>
              </a:lnSpc>
              <a:spcBef>
                <a:spcPts val="160"/>
              </a:spcBef>
              <a:buAutoNum type="arabicPeriod"/>
              <a:tabLst>
                <a:tab pos="1160145" algn="l"/>
                <a:tab pos="1160780" algn="l"/>
              </a:tabLst>
            </a:pPr>
            <a:r>
              <a:rPr sz="2400" spc="25" dirty="0">
                <a:cs typeface="Arial Narrow"/>
              </a:rPr>
              <a:t>How do the students </a:t>
            </a:r>
            <a:r>
              <a:rPr sz="2400" spc="10" dirty="0">
                <a:cs typeface="Arial Narrow"/>
              </a:rPr>
              <a:t>rate </a:t>
            </a:r>
            <a:r>
              <a:rPr sz="2400" spc="25" dirty="0">
                <a:cs typeface="Arial Narrow"/>
              </a:rPr>
              <a:t>on </a:t>
            </a:r>
            <a:r>
              <a:rPr sz="2400" spc="5" dirty="0">
                <a:cs typeface="Arial Narrow"/>
              </a:rPr>
              <a:t>critical </a:t>
            </a:r>
            <a:r>
              <a:rPr sz="2400" spc="20" dirty="0">
                <a:cs typeface="Arial Narrow"/>
              </a:rPr>
              <a:t>thinking </a:t>
            </a:r>
            <a:r>
              <a:rPr sz="2400" spc="5" dirty="0">
                <a:cs typeface="Arial Narrow"/>
              </a:rPr>
              <a:t>skills? </a:t>
            </a:r>
            <a:r>
              <a:rPr sz="2400" spc="20" dirty="0">
                <a:cs typeface="Arial Narrow"/>
              </a:rPr>
              <a:t>(A  </a:t>
            </a:r>
            <a:r>
              <a:rPr sz="2400" spc="15" dirty="0">
                <a:cs typeface="Arial Narrow"/>
              </a:rPr>
              <a:t>descriptive</a:t>
            </a:r>
            <a:r>
              <a:rPr sz="2400" spc="-200" dirty="0">
                <a:cs typeface="Arial Narrow"/>
              </a:rPr>
              <a:t> </a:t>
            </a:r>
            <a:r>
              <a:rPr sz="2400" spc="20" dirty="0">
                <a:cs typeface="Arial Narrow"/>
              </a:rPr>
              <a:t>question</a:t>
            </a:r>
            <a:r>
              <a:rPr sz="2400" spc="-180" dirty="0">
                <a:cs typeface="Arial Narrow"/>
              </a:rPr>
              <a:t> </a:t>
            </a:r>
            <a:r>
              <a:rPr sz="2400" spc="20" dirty="0">
                <a:cs typeface="Arial Narrow"/>
              </a:rPr>
              <a:t>focused</a:t>
            </a:r>
            <a:r>
              <a:rPr sz="2400" spc="-140" dirty="0">
                <a:cs typeface="Arial Narrow"/>
              </a:rPr>
              <a:t> </a:t>
            </a:r>
            <a:r>
              <a:rPr sz="2400" spc="25" dirty="0">
                <a:cs typeface="Arial Narrow"/>
              </a:rPr>
              <a:t>on</a:t>
            </a:r>
            <a:r>
              <a:rPr sz="2400" spc="-40" dirty="0">
                <a:cs typeface="Arial Narrow"/>
              </a:rPr>
              <a:t> </a:t>
            </a:r>
            <a:r>
              <a:rPr sz="2400" spc="25" dirty="0">
                <a:cs typeface="Arial Narrow"/>
              </a:rPr>
              <a:t>the</a:t>
            </a:r>
            <a:r>
              <a:rPr sz="2400" spc="-140" dirty="0">
                <a:cs typeface="Arial Narrow"/>
              </a:rPr>
              <a:t> </a:t>
            </a:r>
            <a:r>
              <a:rPr sz="2400" spc="15" dirty="0">
                <a:cs typeface="Arial Narrow"/>
              </a:rPr>
              <a:t>independent</a:t>
            </a:r>
            <a:r>
              <a:rPr sz="2400" spc="-250" dirty="0">
                <a:cs typeface="Arial Narrow"/>
              </a:rPr>
              <a:t> </a:t>
            </a:r>
            <a:r>
              <a:rPr sz="2400" spc="5" dirty="0">
                <a:cs typeface="Arial Narrow"/>
              </a:rPr>
              <a:t>variable)</a:t>
            </a:r>
            <a:endParaRPr sz="2400" dirty="0">
              <a:cs typeface="Arial Narrow"/>
            </a:endParaRPr>
          </a:p>
          <a:p>
            <a:pPr marL="1160145" lvl="1" indent="-457834">
              <a:lnSpc>
                <a:spcPts val="2935"/>
              </a:lnSpc>
              <a:buAutoNum type="arabicPeriod"/>
              <a:tabLst>
                <a:tab pos="1160145" algn="l"/>
                <a:tab pos="1160780" algn="l"/>
              </a:tabLst>
            </a:pPr>
            <a:r>
              <a:rPr sz="2400" spc="15" dirty="0">
                <a:cs typeface="Arial Narrow"/>
              </a:rPr>
              <a:t>What</a:t>
            </a:r>
            <a:r>
              <a:rPr sz="2400" spc="-30" dirty="0">
                <a:cs typeface="Arial Narrow"/>
              </a:rPr>
              <a:t> </a:t>
            </a:r>
            <a:r>
              <a:rPr sz="2400" dirty="0">
                <a:cs typeface="Arial Narrow"/>
              </a:rPr>
              <a:t>are</a:t>
            </a:r>
            <a:r>
              <a:rPr sz="2400" spc="-70" dirty="0">
                <a:cs typeface="Arial Narrow"/>
              </a:rPr>
              <a:t> </a:t>
            </a:r>
            <a:r>
              <a:rPr sz="2400" spc="25" dirty="0">
                <a:cs typeface="Arial Narrow"/>
              </a:rPr>
              <a:t>the</a:t>
            </a:r>
            <a:r>
              <a:rPr sz="2400" spc="-70" dirty="0">
                <a:cs typeface="Arial Narrow"/>
              </a:rPr>
              <a:t> </a:t>
            </a:r>
            <a:r>
              <a:rPr sz="2400" spc="25" dirty="0">
                <a:cs typeface="Arial Narrow"/>
              </a:rPr>
              <a:t>student's</a:t>
            </a:r>
            <a:r>
              <a:rPr sz="2400" spc="-285" dirty="0">
                <a:cs typeface="Arial Narrow"/>
              </a:rPr>
              <a:t> </a:t>
            </a:r>
            <a:r>
              <a:rPr sz="2400" spc="15" dirty="0">
                <a:cs typeface="Arial Narrow"/>
              </a:rPr>
              <a:t>achievement</a:t>
            </a:r>
            <a:r>
              <a:rPr sz="2400" spc="-185" dirty="0">
                <a:cs typeface="Arial Narrow"/>
              </a:rPr>
              <a:t> </a:t>
            </a:r>
            <a:r>
              <a:rPr sz="2400" spc="5" dirty="0">
                <a:cs typeface="Arial Narrow"/>
              </a:rPr>
              <a:t>levels</a:t>
            </a:r>
            <a:r>
              <a:rPr sz="2400" spc="-65" dirty="0">
                <a:cs typeface="Arial Narrow"/>
              </a:rPr>
              <a:t> </a:t>
            </a:r>
            <a:r>
              <a:rPr sz="2400" spc="25" dirty="0">
                <a:cs typeface="Arial Narrow"/>
              </a:rPr>
              <a:t>(or</a:t>
            </a:r>
            <a:r>
              <a:rPr sz="2400" spc="-80" dirty="0">
                <a:cs typeface="Arial Narrow"/>
              </a:rPr>
              <a:t> </a:t>
            </a:r>
            <a:r>
              <a:rPr sz="2400" spc="10" dirty="0">
                <a:cs typeface="Arial Narrow"/>
              </a:rPr>
              <a:t>grades)</a:t>
            </a:r>
            <a:r>
              <a:rPr sz="2400" spc="-110" dirty="0">
                <a:cs typeface="Arial Narrow"/>
              </a:rPr>
              <a:t> </a:t>
            </a:r>
            <a:r>
              <a:rPr sz="2400" spc="5" dirty="0">
                <a:cs typeface="Arial Narrow"/>
              </a:rPr>
              <a:t>in</a:t>
            </a:r>
            <a:endParaRPr sz="2400" dirty="0">
              <a:cs typeface="Arial Narrow"/>
            </a:endParaRPr>
          </a:p>
          <a:p>
            <a:pPr marL="1160145">
              <a:lnSpc>
                <a:spcPts val="2980"/>
              </a:lnSpc>
              <a:spcBef>
                <a:spcPts val="25"/>
              </a:spcBef>
            </a:pPr>
            <a:r>
              <a:rPr sz="2400" spc="10" dirty="0"/>
              <a:t>science</a:t>
            </a:r>
            <a:r>
              <a:rPr sz="2400" spc="-135" dirty="0"/>
              <a:t> </a:t>
            </a:r>
            <a:r>
              <a:rPr sz="2400" spc="5" dirty="0"/>
              <a:t>classes?</a:t>
            </a:r>
            <a:r>
              <a:rPr sz="2400" spc="-114" dirty="0"/>
              <a:t> </a:t>
            </a:r>
            <a:r>
              <a:rPr sz="2400" spc="20" dirty="0"/>
              <a:t>(A</a:t>
            </a:r>
            <a:r>
              <a:rPr sz="2400" spc="-125" dirty="0"/>
              <a:t> </a:t>
            </a:r>
            <a:r>
              <a:rPr sz="2400" spc="10" dirty="0"/>
              <a:t>descriptive</a:t>
            </a:r>
            <a:r>
              <a:rPr sz="2400" spc="-140" dirty="0"/>
              <a:t> </a:t>
            </a:r>
            <a:r>
              <a:rPr sz="2400" spc="20" dirty="0"/>
              <a:t>question</a:t>
            </a:r>
            <a:r>
              <a:rPr sz="2400" spc="-250" dirty="0"/>
              <a:t> </a:t>
            </a:r>
            <a:r>
              <a:rPr sz="2400" spc="20" dirty="0"/>
              <a:t>focused</a:t>
            </a:r>
            <a:r>
              <a:rPr sz="2400" spc="-180" dirty="0"/>
              <a:t> </a:t>
            </a:r>
            <a:r>
              <a:rPr sz="2400" spc="25" dirty="0"/>
              <a:t>on</a:t>
            </a:r>
            <a:r>
              <a:rPr sz="2400" spc="-40" dirty="0"/>
              <a:t> </a:t>
            </a:r>
            <a:r>
              <a:rPr sz="2400" spc="25" dirty="0"/>
              <a:t>the</a:t>
            </a:r>
          </a:p>
          <a:p>
            <a:pPr marL="1160145">
              <a:lnSpc>
                <a:spcPts val="2980"/>
              </a:lnSpc>
            </a:pPr>
            <a:r>
              <a:rPr sz="2400" spc="15" dirty="0"/>
              <a:t>dependent</a:t>
            </a:r>
            <a:r>
              <a:rPr sz="2400" spc="-235" dirty="0"/>
              <a:t> </a:t>
            </a:r>
            <a:r>
              <a:rPr sz="2400" spc="10" dirty="0"/>
              <a:t>variable)</a:t>
            </a:r>
          </a:p>
        </p:txBody>
      </p:sp>
    </p:spTree>
    <p:extLst>
      <p:ext uri="{BB962C8B-B14F-4D97-AF65-F5344CB8AC3E}">
        <p14:creationId xmlns:p14="http://schemas.microsoft.com/office/powerpoint/2010/main" val="1592663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5808" rIns="0" bIns="0" rtlCol="0">
            <a:spAutoFit/>
          </a:bodyPr>
          <a:lstStyle/>
          <a:p>
            <a:pPr marL="1222375">
              <a:lnSpc>
                <a:spcPct val="100000"/>
              </a:lnSpc>
            </a:pPr>
            <a:r>
              <a:rPr spc="5" dirty="0"/>
              <a:t>Example: </a:t>
            </a:r>
            <a:r>
              <a:rPr dirty="0"/>
              <a:t>Descriptive</a:t>
            </a:r>
            <a:r>
              <a:rPr spc="-210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 wrap="square" lIns="0" tIns="205923" rIns="0" bIns="0" rtlCol="0">
            <a:spAutoFit/>
          </a:bodyPr>
          <a:lstStyle/>
          <a:p>
            <a:pPr marL="1169035" marR="5080" indent="-457200">
              <a:lnSpc>
                <a:spcPct val="99700"/>
              </a:lnSpc>
              <a:buAutoNum type="arabicPeriod" startAt="3"/>
              <a:tabLst>
                <a:tab pos="1169670" algn="l"/>
                <a:tab pos="1170305" algn="l"/>
              </a:tabLst>
            </a:pPr>
            <a:r>
              <a:rPr spc="15" dirty="0"/>
              <a:t>What</a:t>
            </a:r>
            <a:r>
              <a:rPr spc="-45" dirty="0"/>
              <a:t> </a:t>
            </a:r>
            <a:r>
              <a:rPr dirty="0"/>
              <a:t>are</a:t>
            </a:r>
            <a:r>
              <a:rPr spc="-75" dirty="0"/>
              <a:t> </a:t>
            </a:r>
            <a:r>
              <a:rPr spc="25" dirty="0"/>
              <a:t>the</a:t>
            </a:r>
            <a:r>
              <a:rPr spc="-75" dirty="0"/>
              <a:t> </a:t>
            </a:r>
            <a:r>
              <a:rPr spc="25" dirty="0"/>
              <a:t>student's</a:t>
            </a:r>
            <a:r>
              <a:rPr spc="-290" dirty="0"/>
              <a:t> </a:t>
            </a:r>
            <a:r>
              <a:rPr spc="15" dirty="0"/>
              <a:t>prior</a:t>
            </a:r>
            <a:r>
              <a:rPr spc="-85" dirty="0"/>
              <a:t> </a:t>
            </a:r>
            <a:r>
              <a:rPr spc="15" dirty="0"/>
              <a:t>grades</a:t>
            </a:r>
            <a:r>
              <a:rPr spc="-140" dirty="0"/>
              <a:t> </a:t>
            </a:r>
            <a:r>
              <a:rPr spc="5" dirty="0"/>
              <a:t>in</a:t>
            </a:r>
            <a:r>
              <a:rPr spc="30" dirty="0"/>
              <a:t> </a:t>
            </a:r>
            <a:r>
              <a:rPr spc="10" dirty="0"/>
              <a:t>science</a:t>
            </a:r>
            <a:r>
              <a:rPr spc="-140" dirty="0"/>
              <a:t> </a:t>
            </a:r>
            <a:r>
              <a:rPr spc="5" dirty="0"/>
              <a:t>classes?</a:t>
            </a:r>
            <a:r>
              <a:rPr spc="-114" dirty="0"/>
              <a:t> </a:t>
            </a:r>
            <a:r>
              <a:rPr spc="20" dirty="0"/>
              <a:t>(A  </a:t>
            </a:r>
            <a:r>
              <a:rPr spc="10" dirty="0"/>
              <a:t>descriptive </a:t>
            </a:r>
            <a:r>
              <a:rPr spc="20" dirty="0"/>
              <a:t>question focused </a:t>
            </a:r>
            <a:r>
              <a:rPr spc="25" dirty="0"/>
              <a:t>on the </a:t>
            </a:r>
            <a:r>
              <a:rPr spc="20" dirty="0"/>
              <a:t>control </a:t>
            </a:r>
            <a:r>
              <a:rPr spc="5" dirty="0"/>
              <a:t>variable </a:t>
            </a:r>
            <a:r>
              <a:rPr spc="20" dirty="0"/>
              <a:t>of  </a:t>
            </a:r>
            <a:r>
              <a:rPr spc="15" dirty="0"/>
              <a:t>prior</a:t>
            </a:r>
            <a:r>
              <a:rPr spc="-150" dirty="0"/>
              <a:t> </a:t>
            </a:r>
            <a:r>
              <a:rPr spc="10" dirty="0"/>
              <a:t>grades)</a:t>
            </a:r>
          </a:p>
          <a:p>
            <a:pPr marL="1169035" marR="342900" indent="-457200">
              <a:lnSpc>
                <a:spcPct val="100099"/>
              </a:lnSpc>
              <a:spcBef>
                <a:spcPts val="25"/>
              </a:spcBef>
              <a:buAutoNum type="arabicPeriod" startAt="3"/>
              <a:tabLst>
                <a:tab pos="1169670" algn="l"/>
                <a:tab pos="1170305" algn="l"/>
              </a:tabLst>
            </a:pPr>
            <a:r>
              <a:rPr spc="15" dirty="0"/>
              <a:t>What</a:t>
            </a:r>
            <a:r>
              <a:rPr spc="-40" dirty="0"/>
              <a:t> </a:t>
            </a:r>
            <a:r>
              <a:rPr spc="5" dirty="0"/>
              <a:t>is</a:t>
            </a:r>
            <a:r>
              <a:rPr spc="-65" dirty="0"/>
              <a:t> </a:t>
            </a:r>
            <a:r>
              <a:rPr spc="25" dirty="0"/>
              <a:t>the</a:t>
            </a:r>
            <a:r>
              <a:rPr spc="-70" dirty="0"/>
              <a:t> </a:t>
            </a:r>
            <a:r>
              <a:rPr spc="10" dirty="0"/>
              <a:t>educational</a:t>
            </a:r>
            <a:r>
              <a:rPr spc="-210" dirty="0"/>
              <a:t> </a:t>
            </a:r>
            <a:r>
              <a:rPr spc="20" dirty="0"/>
              <a:t>attainment</a:t>
            </a:r>
            <a:r>
              <a:rPr spc="-250" dirty="0"/>
              <a:t> </a:t>
            </a:r>
            <a:r>
              <a:rPr spc="20" dirty="0"/>
              <a:t>of</a:t>
            </a:r>
            <a:r>
              <a:rPr spc="-40" dirty="0"/>
              <a:t> </a:t>
            </a:r>
            <a:r>
              <a:rPr spc="25" dirty="0"/>
              <a:t>the</a:t>
            </a:r>
            <a:r>
              <a:rPr spc="-70" dirty="0"/>
              <a:t> </a:t>
            </a:r>
            <a:r>
              <a:rPr spc="15" dirty="0"/>
              <a:t>parents</a:t>
            </a:r>
            <a:r>
              <a:rPr spc="-140" dirty="0"/>
              <a:t> </a:t>
            </a:r>
            <a:r>
              <a:rPr spc="20" dirty="0"/>
              <a:t>of</a:t>
            </a:r>
            <a:r>
              <a:rPr spc="-40" dirty="0"/>
              <a:t> </a:t>
            </a:r>
            <a:r>
              <a:rPr spc="25" dirty="0"/>
              <a:t>the  </a:t>
            </a:r>
            <a:r>
              <a:rPr spc="20" dirty="0"/>
              <a:t>eighth </a:t>
            </a:r>
            <a:r>
              <a:rPr spc="10" dirty="0"/>
              <a:t>graders? </a:t>
            </a:r>
            <a:r>
              <a:rPr spc="20" dirty="0"/>
              <a:t>(A </a:t>
            </a:r>
            <a:r>
              <a:rPr spc="10" dirty="0"/>
              <a:t>descriptive </a:t>
            </a:r>
            <a:r>
              <a:rPr spc="20" dirty="0"/>
              <a:t>question focused </a:t>
            </a:r>
            <a:r>
              <a:rPr spc="25" dirty="0"/>
              <a:t>on  </a:t>
            </a:r>
            <a:r>
              <a:rPr spc="20" dirty="0"/>
              <a:t>another control </a:t>
            </a:r>
            <a:r>
              <a:rPr spc="5" dirty="0"/>
              <a:t>variable, </a:t>
            </a:r>
            <a:r>
              <a:rPr spc="20" dirty="0"/>
              <a:t>educational </a:t>
            </a:r>
            <a:r>
              <a:rPr spc="10" dirty="0"/>
              <a:t>attainment </a:t>
            </a:r>
            <a:r>
              <a:rPr spc="20" dirty="0"/>
              <a:t>of  </a:t>
            </a:r>
            <a:r>
              <a:rPr spc="15" dirty="0"/>
              <a:t>parents)</a:t>
            </a:r>
          </a:p>
        </p:txBody>
      </p:sp>
    </p:spTree>
    <p:extLst>
      <p:ext uri="{BB962C8B-B14F-4D97-AF65-F5344CB8AC3E}">
        <p14:creationId xmlns:p14="http://schemas.microsoft.com/office/powerpoint/2010/main" val="3082518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708" rIns="0" bIns="0" rtlCol="0">
            <a:spAutoFit/>
          </a:bodyPr>
          <a:lstStyle/>
          <a:p>
            <a:pPr marL="1146175">
              <a:lnSpc>
                <a:spcPct val="100000"/>
              </a:lnSpc>
            </a:pPr>
            <a:r>
              <a:rPr spc="5" dirty="0"/>
              <a:t>Example: </a:t>
            </a:r>
            <a:r>
              <a:rPr dirty="0"/>
              <a:t>Descriptive</a:t>
            </a:r>
            <a:r>
              <a:rPr spc="-210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457200" y="1371600"/>
            <a:ext cx="8229600" cy="5300354"/>
          </a:xfrm>
          <a:prstGeom prst="rect">
            <a:avLst/>
          </a:prstGeom>
        </p:spPr>
        <p:txBody>
          <a:bodyPr vert="horz" wrap="square" lIns="0" tIns="128453" rIns="0" bIns="0" rtlCol="0">
            <a:spAutoFit/>
          </a:bodyPr>
          <a:lstStyle/>
          <a:p>
            <a:pPr marL="635635">
              <a:lnSpc>
                <a:spcPct val="100000"/>
              </a:lnSpc>
            </a:pPr>
            <a:r>
              <a:rPr sz="2800" spc="15" dirty="0"/>
              <a:t>Inferential</a:t>
            </a:r>
            <a:r>
              <a:rPr sz="2800" spc="-285" dirty="0"/>
              <a:t> </a:t>
            </a:r>
            <a:r>
              <a:rPr sz="2800" spc="20" dirty="0"/>
              <a:t>Questions</a:t>
            </a:r>
          </a:p>
          <a:p>
            <a:pPr marL="1092835" marR="1094105" indent="-457200">
              <a:lnSpc>
                <a:spcPct val="99700"/>
              </a:lnSpc>
              <a:spcBef>
                <a:spcPts val="35"/>
              </a:spcBef>
              <a:buAutoNum type="arabicPeriod"/>
              <a:tabLst>
                <a:tab pos="1092835" algn="l"/>
                <a:tab pos="1093470" algn="l"/>
              </a:tabLst>
            </a:pPr>
            <a:r>
              <a:rPr sz="2800" spc="20" dirty="0"/>
              <a:t>Does </a:t>
            </a:r>
            <a:r>
              <a:rPr sz="2800" spc="5" dirty="0"/>
              <a:t>critical </a:t>
            </a:r>
            <a:r>
              <a:rPr sz="2800" spc="20" dirty="0"/>
              <a:t>thinking </a:t>
            </a:r>
            <a:r>
              <a:rPr sz="2800" spc="15" dirty="0"/>
              <a:t>ability </a:t>
            </a:r>
            <a:r>
              <a:rPr sz="2800" spc="5" dirty="0"/>
              <a:t>relate </a:t>
            </a:r>
            <a:r>
              <a:rPr sz="2800" spc="20" dirty="0"/>
              <a:t>to </a:t>
            </a:r>
            <a:r>
              <a:rPr sz="2800" spc="25" dirty="0"/>
              <a:t>student  </a:t>
            </a:r>
            <a:r>
              <a:rPr sz="2800" spc="10" dirty="0"/>
              <a:t>achievement?</a:t>
            </a:r>
            <a:r>
              <a:rPr sz="2800" spc="-185" dirty="0"/>
              <a:t> </a:t>
            </a:r>
            <a:r>
              <a:rPr sz="2800" spc="20" dirty="0"/>
              <a:t>(An</a:t>
            </a:r>
            <a:r>
              <a:rPr sz="2800" spc="-80" dirty="0"/>
              <a:t> </a:t>
            </a:r>
            <a:r>
              <a:rPr sz="2800" spc="15" dirty="0"/>
              <a:t>inferential</a:t>
            </a:r>
            <a:r>
              <a:rPr sz="2800" spc="-210" dirty="0"/>
              <a:t> </a:t>
            </a:r>
            <a:r>
              <a:rPr sz="2800" spc="20" dirty="0"/>
              <a:t>question</a:t>
            </a:r>
            <a:r>
              <a:rPr sz="2800" spc="-140" dirty="0"/>
              <a:t> </a:t>
            </a:r>
            <a:r>
              <a:rPr sz="2800" spc="10" dirty="0"/>
              <a:t>relating</a:t>
            </a:r>
            <a:r>
              <a:rPr sz="2800" spc="-114" dirty="0"/>
              <a:t> </a:t>
            </a:r>
            <a:r>
              <a:rPr sz="2800" spc="25" dirty="0"/>
              <a:t>the  </a:t>
            </a:r>
            <a:r>
              <a:rPr sz="2800" spc="15" dirty="0"/>
              <a:t>independent</a:t>
            </a:r>
            <a:r>
              <a:rPr sz="2800" spc="-250" dirty="0"/>
              <a:t> </a:t>
            </a:r>
            <a:r>
              <a:rPr sz="2800" spc="15" dirty="0"/>
              <a:t>and</a:t>
            </a:r>
            <a:r>
              <a:rPr sz="2800" spc="-35" dirty="0"/>
              <a:t> </a:t>
            </a:r>
            <a:r>
              <a:rPr sz="2800" spc="25" dirty="0"/>
              <a:t>the</a:t>
            </a:r>
            <a:r>
              <a:rPr sz="2800" spc="-135" dirty="0"/>
              <a:t> </a:t>
            </a:r>
            <a:r>
              <a:rPr sz="2800" spc="15" dirty="0"/>
              <a:t>dependent</a:t>
            </a:r>
            <a:r>
              <a:rPr sz="2800" spc="-180" dirty="0"/>
              <a:t> </a:t>
            </a:r>
            <a:r>
              <a:rPr sz="2800" spc="5" dirty="0"/>
              <a:t>variables)</a:t>
            </a:r>
          </a:p>
          <a:p>
            <a:pPr marL="1092835" marR="5080" indent="-45720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1092835" algn="l"/>
                <a:tab pos="1093470" algn="l"/>
              </a:tabLst>
            </a:pPr>
            <a:r>
              <a:rPr sz="2800" spc="20" dirty="0"/>
              <a:t>Does</a:t>
            </a:r>
            <a:r>
              <a:rPr sz="2800" spc="-125" dirty="0"/>
              <a:t> </a:t>
            </a:r>
            <a:r>
              <a:rPr sz="2800" spc="5" dirty="0"/>
              <a:t>critical</a:t>
            </a:r>
            <a:r>
              <a:rPr sz="2800" spc="-65" dirty="0"/>
              <a:t> </a:t>
            </a:r>
            <a:r>
              <a:rPr sz="2800" spc="20" dirty="0"/>
              <a:t>thinking</a:t>
            </a:r>
            <a:r>
              <a:rPr sz="2800" spc="-180" dirty="0"/>
              <a:t> </a:t>
            </a:r>
            <a:r>
              <a:rPr sz="2800" spc="15" dirty="0"/>
              <a:t>ability</a:t>
            </a:r>
            <a:r>
              <a:rPr sz="2800" spc="-70" dirty="0"/>
              <a:t> </a:t>
            </a:r>
            <a:r>
              <a:rPr sz="2800" spc="5" dirty="0"/>
              <a:t>relate</a:t>
            </a:r>
            <a:r>
              <a:rPr sz="2800" spc="-70" dirty="0"/>
              <a:t> </a:t>
            </a:r>
            <a:r>
              <a:rPr sz="2800" spc="20" dirty="0"/>
              <a:t>to</a:t>
            </a:r>
            <a:r>
              <a:rPr sz="2800" spc="-40" dirty="0"/>
              <a:t> </a:t>
            </a:r>
            <a:r>
              <a:rPr sz="2800" spc="25" dirty="0"/>
              <a:t>student</a:t>
            </a:r>
            <a:r>
              <a:rPr sz="2800" spc="-250" dirty="0"/>
              <a:t> </a:t>
            </a:r>
            <a:r>
              <a:rPr sz="2800" spc="10" dirty="0"/>
              <a:t>achievement,  </a:t>
            </a:r>
            <a:r>
              <a:rPr sz="2800" spc="20" dirty="0"/>
              <a:t>controlling </a:t>
            </a:r>
            <a:r>
              <a:rPr sz="2800" spc="25" dirty="0"/>
              <a:t>for </a:t>
            </a:r>
            <a:r>
              <a:rPr sz="2800" spc="30" dirty="0"/>
              <a:t>the </a:t>
            </a:r>
            <a:r>
              <a:rPr sz="2800" spc="20" dirty="0"/>
              <a:t>effects of </a:t>
            </a:r>
            <a:r>
              <a:rPr sz="2800" spc="15" dirty="0"/>
              <a:t>prior grades </a:t>
            </a:r>
            <a:r>
              <a:rPr sz="2800" spc="5" dirty="0"/>
              <a:t>in </a:t>
            </a:r>
            <a:r>
              <a:rPr sz="2800" spc="10" dirty="0"/>
              <a:t>science </a:t>
            </a:r>
            <a:r>
              <a:rPr sz="2800" spc="20" dirty="0"/>
              <a:t>and  </a:t>
            </a:r>
            <a:r>
              <a:rPr sz="2800" spc="25" dirty="0"/>
              <a:t>the</a:t>
            </a:r>
            <a:r>
              <a:rPr sz="2800" spc="-65" dirty="0"/>
              <a:t> </a:t>
            </a:r>
            <a:r>
              <a:rPr sz="2800" spc="10" dirty="0"/>
              <a:t>educational</a:t>
            </a:r>
            <a:r>
              <a:rPr sz="2800" spc="-170" dirty="0"/>
              <a:t> </a:t>
            </a:r>
            <a:r>
              <a:rPr sz="2800" spc="10" dirty="0"/>
              <a:t>attainment</a:t>
            </a:r>
            <a:r>
              <a:rPr sz="2800" spc="-180" dirty="0"/>
              <a:t> </a:t>
            </a:r>
            <a:r>
              <a:rPr sz="2800" spc="20" dirty="0"/>
              <a:t>of</a:t>
            </a:r>
            <a:r>
              <a:rPr sz="2800" spc="-5" dirty="0"/>
              <a:t> </a:t>
            </a:r>
            <a:r>
              <a:rPr sz="2800" spc="25" dirty="0"/>
              <a:t>the</a:t>
            </a:r>
            <a:r>
              <a:rPr sz="2800" spc="-60" dirty="0"/>
              <a:t> </a:t>
            </a:r>
            <a:r>
              <a:rPr sz="2800" spc="10" dirty="0"/>
              <a:t>eighth-graders'</a:t>
            </a:r>
            <a:r>
              <a:rPr sz="2800" spc="-195" dirty="0"/>
              <a:t> </a:t>
            </a:r>
            <a:r>
              <a:rPr sz="2800" spc="15" dirty="0"/>
              <a:t>parents?  </a:t>
            </a:r>
            <a:r>
              <a:rPr sz="2800" spc="20" dirty="0"/>
              <a:t>(An </a:t>
            </a:r>
            <a:r>
              <a:rPr sz="2800" spc="15" dirty="0"/>
              <a:t>inferential </a:t>
            </a:r>
            <a:r>
              <a:rPr sz="2800" spc="20" dirty="0"/>
              <a:t>question </a:t>
            </a:r>
            <a:r>
              <a:rPr sz="2800" spc="10" dirty="0"/>
              <a:t>relating </a:t>
            </a:r>
            <a:r>
              <a:rPr sz="2800" spc="25" dirty="0"/>
              <a:t>the </a:t>
            </a:r>
            <a:r>
              <a:rPr sz="2800" spc="10" dirty="0"/>
              <a:t>independent </a:t>
            </a:r>
            <a:r>
              <a:rPr sz="2800" spc="15" dirty="0"/>
              <a:t>and </a:t>
            </a:r>
            <a:r>
              <a:rPr sz="2800" spc="25" dirty="0"/>
              <a:t>the  </a:t>
            </a:r>
            <a:r>
              <a:rPr sz="2800" spc="15" dirty="0"/>
              <a:t>dependent </a:t>
            </a:r>
            <a:r>
              <a:rPr sz="2800" spc="5" dirty="0"/>
              <a:t>variables, </a:t>
            </a:r>
            <a:r>
              <a:rPr sz="2800" spc="20" dirty="0"/>
              <a:t>controlling </a:t>
            </a:r>
            <a:r>
              <a:rPr sz="2800" spc="25" dirty="0"/>
              <a:t>for the </a:t>
            </a:r>
            <a:r>
              <a:rPr sz="2800" spc="15" dirty="0"/>
              <a:t>effects </a:t>
            </a:r>
            <a:r>
              <a:rPr sz="2800" spc="20" dirty="0"/>
              <a:t>of </a:t>
            </a:r>
            <a:r>
              <a:rPr sz="2800" spc="25" dirty="0"/>
              <a:t>the </a:t>
            </a:r>
            <a:r>
              <a:rPr sz="2800" spc="5" dirty="0"/>
              <a:t>two  </a:t>
            </a:r>
            <a:r>
              <a:rPr sz="2800" spc="15" dirty="0"/>
              <a:t>controlled</a:t>
            </a:r>
            <a:r>
              <a:rPr sz="2800" spc="-200" dirty="0"/>
              <a:t> </a:t>
            </a:r>
            <a:r>
              <a:rPr sz="2800" spc="5" dirty="0"/>
              <a:t>variables)</a:t>
            </a:r>
          </a:p>
        </p:txBody>
      </p:sp>
    </p:spTree>
    <p:extLst>
      <p:ext uri="{BB962C8B-B14F-4D97-AF65-F5344CB8AC3E}">
        <p14:creationId xmlns:p14="http://schemas.microsoft.com/office/powerpoint/2010/main" val="1076137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175" y="2075184"/>
            <a:ext cx="7983220" cy="398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 marR="267335" indent="-347980">
              <a:lnSpc>
                <a:spcPct val="101099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5" dirty="0">
                <a:latin typeface="Calibri"/>
                <a:cs typeface="Calibri"/>
              </a:rPr>
              <a:t>A </a:t>
            </a:r>
            <a:r>
              <a:rPr sz="2800" b="1" spc="10" dirty="0">
                <a:latin typeface="Calibri"/>
                <a:cs typeface="Calibri"/>
              </a:rPr>
              <a:t>strong </a:t>
            </a:r>
            <a:r>
              <a:rPr sz="2800" b="1" dirty="0">
                <a:latin typeface="Calibri"/>
                <a:cs typeface="Calibri"/>
              </a:rPr>
              <a:t>mixed </a:t>
            </a:r>
            <a:r>
              <a:rPr sz="2800" b="1" spc="10" dirty="0">
                <a:latin typeface="Calibri"/>
                <a:cs typeface="Calibri"/>
              </a:rPr>
              <a:t>methods </a:t>
            </a:r>
            <a:r>
              <a:rPr sz="2800" b="1" spc="15" dirty="0">
                <a:latin typeface="Calibri"/>
                <a:cs typeface="Calibri"/>
              </a:rPr>
              <a:t>study </a:t>
            </a:r>
            <a:r>
              <a:rPr sz="2500" spc="-5" dirty="0">
                <a:latin typeface="Calibri"/>
                <a:cs typeface="Calibri"/>
              </a:rPr>
              <a:t>should </a:t>
            </a:r>
            <a:r>
              <a:rPr sz="2500" spc="10" dirty="0">
                <a:latin typeface="Calibri"/>
                <a:cs typeface="Calibri"/>
              </a:rPr>
              <a:t>start with a  </a:t>
            </a:r>
            <a:r>
              <a:rPr sz="2500" spc="-15" dirty="0">
                <a:latin typeface="Calibri"/>
                <a:cs typeface="Calibri"/>
              </a:rPr>
              <a:t>mixed </a:t>
            </a:r>
            <a:r>
              <a:rPr sz="2500" spc="-5" dirty="0">
                <a:latin typeface="Calibri"/>
                <a:cs typeface="Calibri"/>
              </a:rPr>
              <a:t>methods </a:t>
            </a:r>
            <a:r>
              <a:rPr sz="2500" spc="-10" dirty="0">
                <a:latin typeface="Calibri"/>
                <a:cs typeface="Calibri"/>
              </a:rPr>
              <a:t>research </a:t>
            </a:r>
            <a:r>
              <a:rPr sz="2500" spc="-5" dirty="0">
                <a:latin typeface="Calibri"/>
                <a:cs typeface="Calibri"/>
              </a:rPr>
              <a:t>question.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dirty="0">
                <a:latin typeface="Calibri"/>
                <a:cs typeface="Calibri"/>
              </a:rPr>
              <a:t>shape </a:t>
            </a:r>
            <a:r>
              <a:rPr sz="2500" spc="5" dirty="0">
                <a:latin typeface="Calibri"/>
                <a:cs typeface="Calibri"/>
              </a:rPr>
              <a:t>the</a:t>
            </a:r>
            <a:r>
              <a:rPr sz="2500" spc="-17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methods 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overall </a:t>
            </a:r>
            <a:r>
              <a:rPr sz="2500" spc="-5" dirty="0">
                <a:latin typeface="Calibri"/>
                <a:cs typeface="Calibri"/>
              </a:rPr>
              <a:t>design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10" dirty="0">
                <a:latin typeface="Calibri"/>
                <a:cs typeface="Calibri"/>
              </a:rPr>
              <a:t>a</a:t>
            </a:r>
            <a:r>
              <a:rPr sz="2500" spc="-1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study.</a:t>
            </a:r>
            <a:endParaRPr sz="2500">
              <a:latin typeface="Calibri"/>
              <a:cs typeface="Calibri"/>
            </a:endParaRPr>
          </a:p>
          <a:p>
            <a:pPr marL="360680" indent="-347980">
              <a:lnSpc>
                <a:spcPts val="3300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5" dirty="0">
                <a:latin typeface="Calibri"/>
                <a:cs typeface="Calibri"/>
              </a:rPr>
              <a:t>Because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mixed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methods</a:t>
            </a:r>
            <a:r>
              <a:rPr sz="2800" b="1" spc="-17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study</a:t>
            </a:r>
            <a:r>
              <a:rPr sz="2800" b="1" spc="-90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relies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on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neither</a:t>
            </a:r>
            <a:endParaRPr sz="2500">
              <a:latin typeface="Calibri"/>
              <a:cs typeface="Calibri"/>
            </a:endParaRPr>
          </a:p>
          <a:p>
            <a:pPr marL="360680" marR="254635">
              <a:lnSpc>
                <a:spcPct val="100899"/>
              </a:lnSpc>
              <a:spcBef>
                <a:spcPts val="10"/>
              </a:spcBef>
            </a:pPr>
            <a:r>
              <a:rPr sz="2500" spc="5" dirty="0">
                <a:latin typeface="Calibri"/>
                <a:cs typeface="Calibri"/>
              </a:rPr>
              <a:t>quantitative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spc="5" dirty="0">
                <a:latin typeface="Calibri"/>
                <a:cs typeface="Calibri"/>
              </a:rPr>
              <a:t>qualitative </a:t>
            </a:r>
            <a:r>
              <a:rPr sz="2500" spc="-10" dirty="0">
                <a:latin typeface="Calibri"/>
                <a:cs typeface="Calibri"/>
              </a:rPr>
              <a:t>research </a:t>
            </a:r>
            <a:r>
              <a:rPr sz="2500" spc="-5" dirty="0">
                <a:latin typeface="Calibri"/>
                <a:cs typeface="Calibri"/>
              </a:rPr>
              <a:t>alone, </a:t>
            </a:r>
            <a:r>
              <a:rPr sz="2500" spc="10" dirty="0">
                <a:latin typeface="Calibri"/>
                <a:cs typeface="Calibri"/>
              </a:rPr>
              <a:t>some  </a:t>
            </a:r>
            <a:r>
              <a:rPr sz="2500" dirty="0">
                <a:latin typeface="Calibri"/>
                <a:cs typeface="Calibri"/>
              </a:rPr>
              <a:t>combination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15" dirty="0">
                <a:latin typeface="Calibri"/>
                <a:cs typeface="Calibri"/>
              </a:rPr>
              <a:t>two </a:t>
            </a:r>
            <a:r>
              <a:rPr sz="2500" spc="-20" dirty="0">
                <a:latin typeface="Calibri"/>
                <a:cs typeface="Calibri"/>
              </a:rPr>
              <a:t>provides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5" dirty="0">
                <a:latin typeface="Calibri"/>
                <a:cs typeface="Calibri"/>
              </a:rPr>
              <a:t>best information</a:t>
            </a:r>
            <a:r>
              <a:rPr sz="2500" spc="-27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for  </a:t>
            </a:r>
            <a:r>
              <a:rPr sz="2500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research questions </a:t>
            </a:r>
            <a:r>
              <a:rPr sz="2500" spc="5" dirty="0">
                <a:latin typeface="Calibri"/>
                <a:cs typeface="Calibri"/>
              </a:rPr>
              <a:t>and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hypotheses.</a:t>
            </a:r>
            <a:endParaRPr sz="2500">
              <a:latin typeface="Calibri"/>
              <a:cs typeface="Calibri"/>
            </a:endParaRPr>
          </a:p>
          <a:p>
            <a:pPr marL="360680" indent="-347980">
              <a:lnSpc>
                <a:spcPts val="3304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-114" dirty="0">
                <a:latin typeface="Calibri"/>
                <a:cs typeface="Calibri"/>
              </a:rPr>
              <a:t>To </a:t>
            </a:r>
            <a:r>
              <a:rPr sz="2800" b="1" spc="5" dirty="0">
                <a:latin typeface="Calibri"/>
                <a:cs typeface="Calibri"/>
              </a:rPr>
              <a:t>he </a:t>
            </a:r>
            <a:r>
              <a:rPr sz="2800" b="1" spc="10" dirty="0">
                <a:latin typeface="Calibri"/>
                <a:cs typeface="Calibri"/>
              </a:rPr>
              <a:t>considered </a:t>
            </a:r>
            <a:r>
              <a:rPr sz="2800" b="1" spc="-5" dirty="0">
                <a:latin typeface="Calibri"/>
                <a:cs typeface="Calibri"/>
              </a:rPr>
              <a:t>are what </a:t>
            </a:r>
            <a:r>
              <a:rPr sz="2800" b="1" spc="5" dirty="0">
                <a:latin typeface="Calibri"/>
                <a:cs typeface="Calibri"/>
              </a:rPr>
              <a:t>types of </a:t>
            </a:r>
            <a:r>
              <a:rPr sz="2800" b="1" spc="15" dirty="0">
                <a:latin typeface="Calibri"/>
                <a:cs typeface="Calibri"/>
              </a:rPr>
              <a:t>questions</a:t>
            </a:r>
            <a:r>
              <a:rPr sz="2800" b="1" spc="-4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should</a:t>
            </a:r>
            <a:endParaRPr sz="2500">
              <a:latin typeface="Calibri"/>
              <a:cs typeface="Calibri"/>
            </a:endParaRPr>
          </a:p>
          <a:p>
            <a:pPr marL="360680" marR="697865">
              <a:lnSpc>
                <a:spcPct val="101000"/>
              </a:lnSpc>
              <a:spcBef>
                <a:spcPts val="10"/>
              </a:spcBef>
            </a:pPr>
            <a:r>
              <a:rPr sz="2500" spc="-5" dirty="0">
                <a:latin typeface="Calibri"/>
                <a:cs typeface="Calibri"/>
              </a:rPr>
              <a:t>be </a:t>
            </a:r>
            <a:r>
              <a:rPr sz="2500" spc="-10" dirty="0">
                <a:latin typeface="Calibri"/>
                <a:cs typeface="Calibri"/>
              </a:rPr>
              <a:t>presented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5" dirty="0">
                <a:latin typeface="Calibri"/>
                <a:cs typeface="Calibri"/>
              </a:rPr>
              <a:t>when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5" dirty="0">
                <a:latin typeface="Calibri"/>
                <a:cs typeface="Calibri"/>
              </a:rPr>
              <a:t>what </a:t>
            </a:r>
            <a:r>
              <a:rPr sz="2500" spc="-5" dirty="0">
                <a:latin typeface="Calibri"/>
                <a:cs typeface="Calibri"/>
              </a:rPr>
              <a:t>information </a:t>
            </a:r>
            <a:r>
              <a:rPr sz="2500" spc="5" dirty="0">
                <a:latin typeface="Calibri"/>
                <a:cs typeface="Calibri"/>
              </a:rPr>
              <a:t>is</a:t>
            </a:r>
            <a:r>
              <a:rPr sz="2500" spc="-23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most  </a:t>
            </a:r>
            <a:r>
              <a:rPr sz="2500" spc="-20" dirty="0">
                <a:latin typeface="Calibri"/>
                <a:cs typeface="Calibri"/>
              </a:rPr>
              <a:t>needed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-15" dirty="0">
                <a:latin typeface="Calibri"/>
                <a:cs typeface="Calibri"/>
              </a:rPr>
              <a:t>convey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nature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the</a:t>
            </a:r>
            <a:r>
              <a:rPr sz="2500" spc="-17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study: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6638" y="648279"/>
            <a:ext cx="6648450" cy="1053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37490">
              <a:lnSpc>
                <a:spcPct val="102200"/>
              </a:lnSpc>
            </a:pPr>
            <a:r>
              <a:rPr sz="3350" spc="5" dirty="0">
                <a:solidFill>
                  <a:srgbClr val="006FC0"/>
                </a:solidFill>
                <a:latin typeface="Arial"/>
                <a:cs typeface="Arial"/>
              </a:rPr>
              <a:t>MIXED </a:t>
            </a:r>
            <a:r>
              <a:rPr sz="3350" spc="25" dirty="0">
                <a:solidFill>
                  <a:srgbClr val="006FC0"/>
                </a:solidFill>
                <a:latin typeface="Arial"/>
                <a:cs typeface="Arial"/>
              </a:rPr>
              <a:t>METHODS </a:t>
            </a:r>
            <a:r>
              <a:rPr sz="3350" spc="5" dirty="0">
                <a:solidFill>
                  <a:srgbClr val="006FC0"/>
                </a:solidFill>
                <a:latin typeface="Arial"/>
                <a:cs typeface="Arial"/>
              </a:rPr>
              <a:t>RESEARCH  </a:t>
            </a:r>
            <a:r>
              <a:rPr sz="3350" spc="15" dirty="0">
                <a:solidFill>
                  <a:srgbClr val="006FC0"/>
                </a:solidFill>
                <a:latin typeface="Arial"/>
                <a:cs typeface="Arial"/>
              </a:rPr>
              <a:t>QUESTIONS </a:t>
            </a:r>
            <a:r>
              <a:rPr sz="3350" spc="-25" dirty="0">
                <a:solidFill>
                  <a:srgbClr val="006FC0"/>
                </a:solidFill>
                <a:latin typeface="Arial"/>
                <a:cs typeface="Arial"/>
              </a:rPr>
              <a:t>AND</a:t>
            </a:r>
            <a:r>
              <a:rPr sz="3350" spc="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350" spc="5" dirty="0">
                <a:solidFill>
                  <a:srgbClr val="006FC0"/>
                </a:solidFill>
                <a:latin typeface="Arial"/>
                <a:cs typeface="Arial"/>
              </a:rPr>
              <a:t>HYPOTHESES</a:t>
            </a:r>
            <a:endParaRPr sz="33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6771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732" rIns="0" bIns="0" rtlCol="0">
            <a:spAutoFit/>
          </a:bodyPr>
          <a:lstStyle/>
          <a:p>
            <a:pPr marL="2376170">
              <a:lnSpc>
                <a:spcPct val="100000"/>
              </a:lnSpc>
            </a:pPr>
            <a:r>
              <a:rPr sz="3600" spc="10" dirty="0">
                <a:solidFill>
                  <a:srgbClr val="006FC0"/>
                </a:solidFill>
              </a:rPr>
              <a:t>MIXED </a:t>
            </a:r>
            <a:r>
              <a:rPr sz="3600" dirty="0">
                <a:solidFill>
                  <a:srgbClr val="006FC0"/>
                </a:solidFill>
              </a:rPr>
              <a:t>METHODS</a:t>
            </a:r>
            <a:r>
              <a:rPr sz="3600" spc="-125" dirty="0">
                <a:solidFill>
                  <a:srgbClr val="006FC0"/>
                </a:solidFill>
              </a:rPr>
              <a:t> </a:t>
            </a:r>
            <a:r>
              <a:rPr sz="3600" dirty="0">
                <a:solidFill>
                  <a:srgbClr val="006FC0"/>
                </a:solidFill>
              </a:rPr>
              <a:t>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79" y="1505910"/>
            <a:ext cx="7736205" cy="510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45" marR="343535" indent="-347345">
              <a:lnSpc>
                <a:spcPts val="3390"/>
              </a:lnSpc>
              <a:spcBef>
                <a:spcPts val="100"/>
              </a:spcBef>
              <a:buFont typeface="MS UI Gothic"/>
              <a:buChar char="➢"/>
              <a:tabLst>
                <a:tab pos="360680" algn="l"/>
              </a:tabLst>
            </a:pPr>
            <a:r>
              <a:rPr sz="2800" b="1" spc="15" dirty="0">
                <a:latin typeface="Calibri"/>
                <a:cs typeface="Calibri"/>
              </a:rPr>
              <a:t>Both </a:t>
            </a:r>
            <a:r>
              <a:rPr sz="2800" b="1" spc="10" dirty="0">
                <a:latin typeface="Calibri"/>
                <a:cs typeface="Calibri"/>
              </a:rPr>
              <a:t>qualitative </a:t>
            </a:r>
            <a:r>
              <a:rPr sz="2800" b="1" dirty="0">
                <a:latin typeface="Calibri"/>
                <a:cs typeface="Calibri"/>
              </a:rPr>
              <a:t>and </a:t>
            </a:r>
            <a:r>
              <a:rPr sz="2800" b="1" spc="10" dirty="0">
                <a:latin typeface="Calibri"/>
                <a:cs typeface="Calibri"/>
              </a:rPr>
              <a:t>quantitative </a:t>
            </a:r>
            <a:r>
              <a:rPr sz="2800" b="1" dirty="0">
                <a:latin typeface="Calibri"/>
                <a:cs typeface="Calibri"/>
              </a:rPr>
              <a:t>research  </a:t>
            </a: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500" dirty="0">
                <a:latin typeface="Calibri"/>
                <a:cs typeface="Calibri"/>
              </a:rPr>
              <a:t>(or </a:t>
            </a:r>
            <a:r>
              <a:rPr sz="2500" spc="-10" dirty="0">
                <a:latin typeface="Calibri"/>
                <a:cs typeface="Calibri"/>
              </a:rPr>
              <a:t>hypotheses) need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-5" dirty="0">
                <a:latin typeface="Calibri"/>
                <a:cs typeface="Calibri"/>
              </a:rPr>
              <a:t>be advanced </a:t>
            </a:r>
            <a:r>
              <a:rPr sz="2500" spc="5" dirty="0">
                <a:latin typeface="Calibri"/>
                <a:cs typeface="Calibri"/>
              </a:rPr>
              <a:t>in</a:t>
            </a:r>
            <a:r>
              <a:rPr sz="2500" spc="-275" dirty="0">
                <a:latin typeface="Calibri"/>
                <a:cs typeface="Calibri"/>
              </a:rPr>
              <a:t> </a:t>
            </a:r>
            <a:r>
              <a:rPr sz="2500" spc="10" dirty="0">
                <a:latin typeface="Calibri"/>
                <a:cs typeface="Calibri"/>
              </a:rPr>
              <a:t>a</a:t>
            </a:r>
            <a:endParaRPr sz="2500">
              <a:latin typeface="Calibri"/>
              <a:cs typeface="Calibri"/>
            </a:endParaRPr>
          </a:p>
          <a:p>
            <a:pPr marL="360045">
              <a:lnSpc>
                <a:spcPts val="2925"/>
              </a:lnSpc>
            </a:pPr>
            <a:r>
              <a:rPr sz="2500" spc="-15" dirty="0">
                <a:latin typeface="Calibri"/>
                <a:cs typeface="Calibri"/>
              </a:rPr>
              <a:t>mixed </a:t>
            </a:r>
            <a:r>
              <a:rPr sz="2500" spc="-5" dirty="0">
                <a:latin typeface="Calibri"/>
                <a:cs typeface="Calibri"/>
              </a:rPr>
              <a:t>methods </a:t>
            </a:r>
            <a:r>
              <a:rPr sz="2500" spc="5" dirty="0">
                <a:latin typeface="Calibri"/>
                <a:cs typeface="Calibri"/>
              </a:rPr>
              <a:t>study in </a:t>
            </a:r>
            <a:r>
              <a:rPr sz="2500" spc="-15" dirty="0">
                <a:latin typeface="Calibri"/>
                <a:cs typeface="Calibri"/>
              </a:rPr>
              <a:t>order </a:t>
            </a:r>
            <a:r>
              <a:rPr sz="2500" spc="20" dirty="0">
                <a:latin typeface="Calibri"/>
                <a:cs typeface="Calibri"/>
              </a:rPr>
              <a:t>to </a:t>
            </a:r>
            <a:r>
              <a:rPr sz="2500" spc="-15" dirty="0">
                <a:latin typeface="Calibri"/>
                <a:cs typeface="Calibri"/>
              </a:rPr>
              <a:t>narrow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focus</a:t>
            </a:r>
            <a:r>
              <a:rPr sz="2500" spc="-15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the</a:t>
            </a:r>
            <a:endParaRPr sz="2500">
              <a:latin typeface="Calibri"/>
              <a:cs typeface="Calibri"/>
            </a:endParaRPr>
          </a:p>
          <a:p>
            <a:pPr marL="360045" marR="5080">
              <a:lnSpc>
                <a:spcPct val="100099"/>
              </a:lnSpc>
              <a:spcBef>
                <a:spcPts val="25"/>
              </a:spcBef>
            </a:pPr>
            <a:r>
              <a:rPr sz="2500" spc="-10" dirty="0">
                <a:latin typeface="Calibri"/>
                <a:cs typeface="Calibri"/>
              </a:rPr>
              <a:t>purpose </a:t>
            </a:r>
            <a:r>
              <a:rPr sz="2500" spc="10" dirty="0">
                <a:latin typeface="Calibri"/>
                <a:cs typeface="Calibri"/>
              </a:rPr>
              <a:t>statement. </a:t>
            </a:r>
            <a:r>
              <a:rPr sz="2500" dirty="0">
                <a:latin typeface="Calibri"/>
                <a:cs typeface="Calibri"/>
              </a:rPr>
              <a:t>These </a:t>
            </a:r>
            <a:r>
              <a:rPr sz="2500" spc="-5" dirty="0">
                <a:latin typeface="Calibri"/>
                <a:cs typeface="Calibri"/>
              </a:rPr>
              <a:t>questions </a:t>
            </a:r>
            <a:r>
              <a:rPr sz="2500" spc="-10" dirty="0">
                <a:latin typeface="Calibri"/>
                <a:cs typeface="Calibri"/>
              </a:rPr>
              <a:t>or hypotheses </a:t>
            </a:r>
            <a:r>
              <a:rPr sz="2500" spc="20" dirty="0">
                <a:latin typeface="Calibri"/>
                <a:cs typeface="Calibri"/>
              </a:rPr>
              <a:t>can  </a:t>
            </a:r>
            <a:r>
              <a:rPr sz="2500" spc="-5" dirty="0">
                <a:latin typeface="Calibri"/>
                <a:cs typeface="Calibri"/>
              </a:rPr>
              <a:t>be advanced </a:t>
            </a:r>
            <a:r>
              <a:rPr sz="2500" spc="15" dirty="0">
                <a:latin typeface="Calibri"/>
                <a:cs typeface="Calibri"/>
              </a:rPr>
              <a:t>at </a:t>
            </a:r>
            <a:r>
              <a:rPr sz="2500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beginning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spc="-5" dirty="0">
                <a:latin typeface="Calibri"/>
                <a:cs typeface="Calibri"/>
              </a:rPr>
              <a:t>when they </a:t>
            </a:r>
            <a:r>
              <a:rPr sz="2500" spc="-10" dirty="0">
                <a:latin typeface="Calibri"/>
                <a:cs typeface="Calibri"/>
              </a:rPr>
              <a:t>emerge  during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5" dirty="0">
                <a:latin typeface="Calibri"/>
                <a:cs typeface="Calibri"/>
              </a:rPr>
              <a:t>later phase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research. </a:t>
            </a:r>
            <a:r>
              <a:rPr sz="2500" spc="-5" dirty="0">
                <a:latin typeface="Calibri"/>
                <a:cs typeface="Calibri"/>
              </a:rPr>
              <a:t>For </a:t>
            </a:r>
            <a:r>
              <a:rPr sz="2500" spc="-20" dirty="0">
                <a:latin typeface="Calibri"/>
                <a:cs typeface="Calibri"/>
              </a:rPr>
              <a:t>example, </a:t>
            </a:r>
            <a:r>
              <a:rPr sz="2500" spc="5" dirty="0">
                <a:latin typeface="Calibri"/>
                <a:cs typeface="Calibri"/>
              </a:rPr>
              <a:t>if the  study </a:t>
            </a:r>
            <a:r>
              <a:rPr sz="2500" spc="-15" dirty="0">
                <a:latin typeface="Calibri"/>
                <a:cs typeface="Calibri"/>
              </a:rPr>
              <a:t>begins </a:t>
            </a:r>
            <a:r>
              <a:rPr sz="2500" spc="15" dirty="0">
                <a:latin typeface="Calibri"/>
                <a:cs typeface="Calibri"/>
              </a:rPr>
              <a:t>with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5" dirty="0">
                <a:latin typeface="Calibri"/>
                <a:cs typeface="Calibri"/>
              </a:rPr>
              <a:t>quantitative </a:t>
            </a:r>
            <a:r>
              <a:rPr sz="2500" dirty="0">
                <a:latin typeface="Calibri"/>
                <a:cs typeface="Calibri"/>
              </a:rPr>
              <a:t>phase,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investigator  </a:t>
            </a:r>
            <a:r>
              <a:rPr sz="2500" spc="-5" dirty="0">
                <a:latin typeface="Calibri"/>
                <a:cs typeface="Calibri"/>
              </a:rPr>
              <a:t>might </a:t>
            </a:r>
            <a:r>
              <a:rPr sz="2500" spc="-15" dirty="0">
                <a:latin typeface="Calibri"/>
                <a:cs typeface="Calibri"/>
              </a:rPr>
              <a:t>introduce </a:t>
            </a:r>
            <a:r>
              <a:rPr sz="2500" spc="-10" dirty="0">
                <a:latin typeface="Calibri"/>
                <a:cs typeface="Calibri"/>
              </a:rPr>
              <a:t>hypotheses. </a:t>
            </a:r>
            <a:r>
              <a:rPr sz="2500" spc="10" dirty="0">
                <a:latin typeface="Calibri"/>
                <a:cs typeface="Calibri"/>
              </a:rPr>
              <a:t>Later </a:t>
            </a:r>
            <a:r>
              <a:rPr sz="2500" spc="5" dirty="0">
                <a:latin typeface="Calibri"/>
                <a:cs typeface="Calibri"/>
              </a:rPr>
              <a:t>in the </a:t>
            </a:r>
            <a:r>
              <a:rPr sz="2500" spc="-20" dirty="0">
                <a:latin typeface="Calibri"/>
                <a:cs typeface="Calibri"/>
              </a:rPr>
              <a:t>study, </a:t>
            </a:r>
            <a:r>
              <a:rPr sz="2500" spc="-5" dirty="0">
                <a:latin typeface="Calibri"/>
                <a:cs typeface="Calibri"/>
              </a:rPr>
              <a:t>when</a:t>
            </a:r>
            <a:r>
              <a:rPr sz="2500" spc="-17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the  qualitative </a:t>
            </a:r>
            <a:r>
              <a:rPr sz="2500" dirty="0">
                <a:latin typeface="Calibri"/>
                <a:cs typeface="Calibri"/>
              </a:rPr>
              <a:t>phase </a:t>
            </a:r>
            <a:r>
              <a:rPr sz="2500" spc="5" dirty="0">
                <a:latin typeface="Calibri"/>
                <a:cs typeface="Calibri"/>
              </a:rPr>
              <a:t>is </a:t>
            </a:r>
            <a:r>
              <a:rPr sz="2500" spc="-5" dirty="0">
                <a:latin typeface="Calibri"/>
                <a:cs typeface="Calibri"/>
              </a:rPr>
              <a:t>addressed, </a:t>
            </a:r>
            <a:r>
              <a:rPr sz="2500" spc="5" dirty="0">
                <a:latin typeface="Calibri"/>
                <a:cs typeface="Calibri"/>
              </a:rPr>
              <a:t>the qualitative </a:t>
            </a:r>
            <a:r>
              <a:rPr sz="2500" spc="-10" dirty="0">
                <a:latin typeface="Calibri"/>
                <a:cs typeface="Calibri"/>
              </a:rPr>
              <a:t>research  </a:t>
            </a:r>
            <a:r>
              <a:rPr sz="2500" spc="-5" dirty="0">
                <a:latin typeface="Calibri"/>
                <a:cs typeface="Calibri"/>
              </a:rPr>
              <a:t>questions</a:t>
            </a:r>
            <a:r>
              <a:rPr sz="2500" spc="-100" dirty="0">
                <a:latin typeface="Calibri"/>
                <a:cs typeface="Calibri"/>
              </a:rPr>
              <a:t> </a:t>
            </a:r>
            <a:r>
              <a:rPr sz="2500" spc="-35" dirty="0">
                <a:latin typeface="Calibri"/>
                <a:cs typeface="Calibri"/>
              </a:rPr>
              <a:t>appear.</a:t>
            </a:r>
            <a:endParaRPr sz="2500">
              <a:latin typeface="Calibri"/>
              <a:cs typeface="Calibri"/>
            </a:endParaRPr>
          </a:p>
          <a:p>
            <a:pPr marL="360045" marR="439420" indent="-347345">
              <a:lnSpc>
                <a:spcPts val="3100"/>
              </a:lnSpc>
              <a:spcBef>
                <a:spcPts val="265"/>
              </a:spcBef>
              <a:buFont typeface="MS UI Gothic"/>
              <a:buChar char="➢"/>
              <a:tabLst>
                <a:tab pos="360680" algn="l"/>
              </a:tabLst>
            </a:pPr>
            <a:r>
              <a:rPr sz="2800" b="1" spc="5" dirty="0">
                <a:latin typeface="Calibri"/>
                <a:cs typeface="Calibri"/>
              </a:rPr>
              <a:t>When </a:t>
            </a:r>
            <a:r>
              <a:rPr sz="2800" b="1" spc="15" dirty="0">
                <a:latin typeface="Calibri"/>
                <a:cs typeface="Calibri"/>
              </a:rPr>
              <a:t>writing </a:t>
            </a:r>
            <a:r>
              <a:rPr sz="2800" b="1" spc="20" dirty="0">
                <a:latin typeface="Calibri"/>
                <a:cs typeface="Calibri"/>
              </a:rPr>
              <a:t>these </a:t>
            </a: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800" b="1" spc="5" dirty="0">
                <a:latin typeface="Calibri"/>
                <a:cs typeface="Calibri"/>
              </a:rPr>
              <a:t>or hypotheses</a:t>
            </a:r>
            <a:r>
              <a:rPr sz="2500" spc="5" dirty="0">
                <a:latin typeface="Calibri"/>
                <a:cs typeface="Calibri"/>
              </a:rPr>
              <a:t>,  </a:t>
            </a:r>
            <a:r>
              <a:rPr sz="2500" spc="-15" dirty="0">
                <a:latin typeface="Calibri"/>
                <a:cs typeface="Calibri"/>
              </a:rPr>
              <a:t>follow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guidelines </a:t>
            </a:r>
            <a:r>
              <a:rPr sz="2500" spc="5" dirty="0">
                <a:latin typeface="Calibri"/>
                <a:cs typeface="Calibri"/>
              </a:rPr>
              <a:t>in this </a:t>
            </a:r>
            <a:r>
              <a:rPr sz="2500" dirty="0">
                <a:latin typeface="Calibri"/>
                <a:cs typeface="Calibri"/>
              </a:rPr>
              <a:t>chapter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dirty="0">
                <a:latin typeface="Calibri"/>
                <a:cs typeface="Calibri"/>
              </a:rPr>
              <a:t>scripting</a:t>
            </a:r>
            <a:r>
              <a:rPr sz="2500" spc="-15" dirty="0">
                <a:latin typeface="Calibri"/>
                <a:cs typeface="Calibri"/>
              </a:rPr>
              <a:t> good</a:t>
            </a:r>
            <a:endParaRPr sz="2500">
              <a:latin typeface="Calibri"/>
              <a:cs typeface="Calibri"/>
            </a:endParaRPr>
          </a:p>
          <a:p>
            <a:pPr marL="360045">
              <a:lnSpc>
                <a:spcPts val="2905"/>
              </a:lnSpc>
            </a:pPr>
            <a:r>
              <a:rPr sz="2500" spc="-5" dirty="0">
                <a:latin typeface="Calibri"/>
                <a:cs typeface="Calibri"/>
              </a:rPr>
              <a:t>questions </a:t>
            </a:r>
            <a:r>
              <a:rPr sz="2500" spc="-10" dirty="0">
                <a:latin typeface="Calibri"/>
                <a:cs typeface="Calibri"/>
              </a:rPr>
              <a:t>or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hypotheses.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0536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305" rIns="0" bIns="0" rtlCol="0">
            <a:spAutoFit/>
          </a:bodyPr>
          <a:lstStyle/>
          <a:p>
            <a:pPr marL="2336800">
              <a:lnSpc>
                <a:spcPct val="100000"/>
              </a:lnSpc>
            </a:pPr>
            <a:r>
              <a:rPr sz="3600" spc="10" dirty="0">
                <a:solidFill>
                  <a:srgbClr val="006FC0"/>
                </a:solidFill>
              </a:rPr>
              <a:t>MIXED </a:t>
            </a:r>
            <a:r>
              <a:rPr sz="3600" dirty="0">
                <a:solidFill>
                  <a:srgbClr val="006FC0"/>
                </a:solidFill>
              </a:rPr>
              <a:t>METHODS</a:t>
            </a:r>
            <a:r>
              <a:rPr sz="3600" spc="-145" dirty="0">
                <a:solidFill>
                  <a:srgbClr val="006FC0"/>
                </a:solidFill>
              </a:rPr>
              <a:t> </a:t>
            </a:r>
            <a:r>
              <a:rPr sz="3600" dirty="0">
                <a:solidFill>
                  <a:srgbClr val="006FC0"/>
                </a:solidFill>
              </a:rPr>
              <a:t>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79" y="1261389"/>
            <a:ext cx="7763509" cy="543877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60045" marR="5080" indent="-347345">
              <a:lnSpc>
                <a:spcPts val="3100"/>
              </a:lnSpc>
              <a:spcBef>
                <a:spcPts val="335"/>
              </a:spcBef>
              <a:buFont typeface="MS UI Gothic"/>
              <a:buChar char="➢"/>
              <a:tabLst>
                <a:tab pos="360680" algn="l"/>
              </a:tabLst>
            </a:pPr>
            <a:r>
              <a:rPr sz="2800" b="1" dirty="0">
                <a:latin typeface="Calibri"/>
                <a:cs typeface="Calibri"/>
              </a:rPr>
              <a:t>Some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attention</a:t>
            </a:r>
            <a:r>
              <a:rPr sz="2800" b="1" spc="-204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should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be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given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20" dirty="0">
                <a:latin typeface="Calibri"/>
                <a:cs typeface="Calibri"/>
              </a:rPr>
              <a:t>to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the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order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of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the  </a:t>
            </a:r>
            <a:r>
              <a:rPr sz="2500" spc="-5" dirty="0">
                <a:latin typeface="Calibri"/>
                <a:cs typeface="Calibri"/>
              </a:rPr>
              <a:t>research </a:t>
            </a:r>
            <a:r>
              <a:rPr sz="2500" spc="-10" dirty="0">
                <a:latin typeface="Calibri"/>
                <a:cs typeface="Calibri"/>
              </a:rPr>
              <a:t>questions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10" dirty="0">
                <a:latin typeface="Calibri"/>
                <a:cs typeface="Calibri"/>
              </a:rPr>
              <a:t>hypotheses. </a:t>
            </a:r>
            <a:r>
              <a:rPr sz="2500" spc="15" dirty="0">
                <a:latin typeface="Calibri"/>
                <a:cs typeface="Calibri"/>
              </a:rPr>
              <a:t>In </a:t>
            </a:r>
            <a:r>
              <a:rPr sz="2500" spc="10" dirty="0">
                <a:latin typeface="Calibri"/>
                <a:cs typeface="Calibri"/>
              </a:rPr>
              <a:t>a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spc="10" dirty="0">
                <a:latin typeface="Calibri"/>
                <a:cs typeface="Calibri"/>
              </a:rPr>
              <a:t>two-phase</a:t>
            </a:r>
            <a:endParaRPr sz="2500">
              <a:latin typeface="Calibri"/>
              <a:cs typeface="Calibri"/>
            </a:endParaRPr>
          </a:p>
          <a:p>
            <a:pPr marL="360045">
              <a:lnSpc>
                <a:spcPts val="2905"/>
              </a:lnSpc>
            </a:pPr>
            <a:r>
              <a:rPr sz="2500" spc="-15" dirty="0">
                <a:latin typeface="Calibri"/>
                <a:cs typeface="Calibri"/>
              </a:rPr>
              <a:t>project, </a:t>
            </a:r>
            <a:r>
              <a:rPr sz="2500" spc="5" dirty="0">
                <a:latin typeface="Calibri"/>
                <a:cs typeface="Calibri"/>
              </a:rPr>
              <a:t>the first-phase </a:t>
            </a:r>
            <a:r>
              <a:rPr sz="2500" spc="-10" dirty="0">
                <a:latin typeface="Calibri"/>
                <a:cs typeface="Calibri"/>
              </a:rPr>
              <a:t>questions </a:t>
            </a:r>
            <a:r>
              <a:rPr sz="2500" spc="-5" dirty="0">
                <a:latin typeface="Calibri"/>
                <a:cs typeface="Calibri"/>
              </a:rPr>
              <a:t>would </a:t>
            </a:r>
            <a:r>
              <a:rPr sz="2500" spc="5" dirty="0">
                <a:latin typeface="Calibri"/>
                <a:cs typeface="Calibri"/>
              </a:rPr>
              <a:t>come</a:t>
            </a:r>
            <a:r>
              <a:rPr sz="2500" spc="-16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first,</a:t>
            </a:r>
            <a:endParaRPr sz="2500">
              <a:latin typeface="Calibri"/>
              <a:cs typeface="Calibri"/>
            </a:endParaRPr>
          </a:p>
          <a:p>
            <a:pPr marL="360045" marR="176530" algn="just">
              <a:lnSpc>
                <a:spcPct val="99700"/>
              </a:lnSpc>
              <a:spcBef>
                <a:spcPts val="35"/>
              </a:spcBef>
            </a:pPr>
            <a:r>
              <a:rPr sz="2500" spc="-10" dirty="0">
                <a:latin typeface="Calibri"/>
                <a:cs typeface="Calibri"/>
              </a:rPr>
              <a:t>followed </a:t>
            </a:r>
            <a:r>
              <a:rPr sz="2500" spc="-5" dirty="0">
                <a:latin typeface="Calibri"/>
                <a:cs typeface="Calibri"/>
              </a:rPr>
              <a:t>by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second-phase </a:t>
            </a:r>
            <a:r>
              <a:rPr sz="2500" spc="-10" dirty="0">
                <a:latin typeface="Calibri"/>
                <a:cs typeface="Calibri"/>
              </a:rPr>
              <a:t>questions </a:t>
            </a:r>
            <a:r>
              <a:rPr sz="2500" spc="20" dirty="0">
                <a:latin typeface="Calibri"/>
                <a:cs typeface="Calibri"/>
              </a:rPr>
              <a:t>so </a:t>
            </a:r>
            <a:r>
              <a:rPr sz="2500" spc="5" dirty="0">
                <a:latin typeface="Calibri"/>
                <a:cs typeface="Calibri"/>
              </a:rPr>
              <a:t>that </a:t>
            </a:r>
            <a:r>
              <a:rPr sz="2500" spc="-20" dirty="0">
                <a:latin typeface="Calibri"/>
                <a:cs typeface="Calibri"/>
              </a:rPr>
              <a:t>readers  </a:t>
            </a:r>
            <a:r>
              <a:rPr sz="2500" spc="5" dirty="0">
                <a:latin typeface="Calibri"/>
                <a:cs typeface="Calibri"/>
              </a:rPr>
              <a:t>see </a:t>
            </a:r>
            <a:r>
              <a:rPr sz="2500" spc="-5" dirty="0">
                <a:latin typeface="Calibri"/>
                <a:cs typeface="Calibri"/>
              </a:rPr>
              <a:t>them </a:t>
            </a:r>
            <a:r>
              <a:rPr sz="2500" spc="5" dirty="0">
                <a:latin typeface="Calibri"/>
                <a:cs typeface="Calibri"/>
              </a:rPr>
              <a:t>in the </a:t>
            </a:r>
            <a:r>
              <a:rPr sz="2500" spc="-15" dirty="0">
                <a:latin typeface="Calibri"/>
                <a:cs typeface="Calibri"/>
              </a:rPr>
              <a:t>order </a:t>
            </a:r>
            <a:r>
              <a:rPr sz="2500" spc="5" dirty="0">
                <a:latin typeface="Calibri"/>
                <a:cs typeface="Calibri"/>
              </a:rPr>
              <a:t>in which </a:t>
            </a:r>
            <a:r>
              <a:rPr sz="2500" spc="-5" dirty="0">
                <a:latin typeface="Calibri"/>
                <a:cs typeface="Calibri"/>
              </a:rPr>
              <a:t>they </a:t>
            </a:r>
            <a:r>
              <a:rPr sz="2500" spc="5" dirty="0">
                <a:latin typeface="Calibri"/>
                <a:cs typeface="Calibri"/>
              </a:rPr>
              <a:t>will </a:t>
            </a:r>
            <a:r>
              <a:rPr sz="2500" spc="-5" dirty="0">
                <a:latin typeface="Calibri"/>
                <a:cs typeface="Calibri"/>
              </a:rPr>
              <a:t>be addressed</a:t>
            </a:r>
            <a:r>
              <a:rPr sz="2500" spc="-12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in  the </a:t>
            </a:r>
            <a:r>
              <a:rPr sz="2500" spc="-20" dirty="0">
                <a:latin typeface="Calibri"/>
                <a:cs typeface="Calibri"/>
              </a:rPr>
              <a:t>proposed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study.</a:t>
            </a:r>
            <a:endParaRPr sz="2500">
              <a:latin typeface="Calibri"/>
              <a:cs typeface="Calibri"/>
            </a:endParaRPr>
          </a:p>
          <a:p>
            <a:pPr marL="360045" marR="349885" indent="-347345">
              <a:lnSpc>
                <a:spcPts val="3100"/>
              </a:lnSpc>
              <a:spcBef>
                <a:spcPts val="265"/>
              </a:spcBef>
              <a:buFont typeface="MS UI Gothic"/>
              <a:buChar char="➢"/>
              <a:tabLst>
                <a:tab pos="360680" algn="l"/>
              </a:tabLst>
            </a:pPr>
            <a:r>
              <a:rPr sz="2800" b="1" dirty="0">
                <a:latin typeface="Calibri"/>
                <a:cs typeface="Calibri"/>
              </a:rPr>
              <a:t>Include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mixed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methods</a:t>
            </a:r>
            <a:r>
              <a:rPr sz="2800" b="1" spc="-1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research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question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that  </a:t>
            </a:r>
            <a:r>
              <a:rPr sz="2500" dirty="0">
                <a:latin typeface="Calibri"/>
                <a:cs typeface="Calibri"/>
              </a:rPr>
              <a:t>directly addresses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mixing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the quantitative</a:t>
            </a:r>
            <a:r>
              <a:rPr sz="2500" spc="-409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and</a:t>
            </a:r>
            <a:endParaRPr sz="2500">
              <a:latin typeface="Calibri"/>
              <a:cs typeface="Calibri"/>
            </a:endParaRPr>
          </a:p>
          <a:p>
            <a:pPr marL="360045">
              <a:lnSpc>
                <a:spcPts val="2905"/>
              </a:lnSpc>
            </a:pPr>
            <a:r>
              <a:rPr sz="2500" spc="5" dirty="0">
                <a:latin typeface="Calibri"/>
                <a:cs typeface="Calibri"/>
              </a:rPr>
              <a:t>qualitative </a:t>
            </a:r>
            <a:r>
              <a:rPr sz="2500" spc="-5" dirty="0">
                <a:latin typeface="Calibri"/>
                <a:cs typeface="Calibri"/>
              </a:rPr>
              <a:t>strands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research. </a:t>
            </a:r>
            <a:r>
              <a:rPr sz="2500" dirty="0">
                <a:latin typeface="Calibri"/>
                <a:cs typeface="Calibri"/>
              </a:rPr>
              <a:t>This </a:t>
            </a:r>
            <a:r>
              <a:rPr sz="2500" spc="5" dirty="0">
                <a:latin typeface="Calibri"/>
                <a:cs typeface="Calibri"/>
              </a:rPr>
              <a:t>is the</a:t>
            </a:r>
            <a:r>
              <a:rPr sz="2500" spc="-254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question</a:t>
            </a:r>
            <a:endParaRPr sz="2500">
              <a:latin typeface="Calibri"/>
              <a:cs typeface="Calibri"/>
            </a:endParaRPr>
          </a:p>
          <a:p>
            <a:pPr marL="360045" marR="184150">
              <a:lnSpc>
                <a:spcPct val="99700"/>
              </a:lnSpc>
              <a:spcBef>
                <a:spcPts val="35"/>
              </a:spcBef>
            </a:pPr>
            <a:r>
              <a:rPr sz="2500" spc="10" dirty="0">
                <a:latin typeface="Calibri"/>
                <a:cs typeface="Calibri"/>
              </a:rPr>
              <a:t>that </a:t>
            </a:r>
            <a:r>
              <a:rPr sz="2500" spc="5" dirty="0">
                <a:latin typeface="Calibri"/>
                <a:cs typeface="Calibri"/>
              </a:rPr>
              <a:t>will </a:t>
            </a:r>
            <a:r>
              <a:rPr sz="2500" spc="-5" dirty="0">
                <a:latin typeface="Calibri"/>
                <a:cs typeface="Calibri"/>
              </a:rPr>
              <a:t>be </a:t>
            </a:r>
            <a:r>
              <a:rPr sz="2500" dirty="0">
                <a:latin typeface="Calibri"/>
                <a:cs typeface="Calibri"/>
              </a:rPr>
              <a:t>answered </a:t>
            </a:r>
            <a:r>
              <a:rPr sz="2500" spc="5" dirty="0">
                <a:latin typeface="Calibri"/>
                <a:cs typeface="Calibri"/>
              </a:rPr>
              <a:t>in the study based </a:t>
            </a:r>
            <a:r>
              <a:rPr sz="2500" spc="-10" dirty="0">
                <a:latin typeface="Calibri"/>
                <a:cs typeface="Calibri"/>
              </a:rPr>
              <a:t>on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mixing  </a:t>
            </a:r>
            <a:r>
              <a:rPr sz="2500" spc="10" dirty="0">
                <a:latin typeface="Calibri"/>
                <a:cs typeface="Calibri"/>
              </a:rPr>
              <a:t>(see</a:t>
            </a:r>
            <a:r>
              <a:rPr sz="2500" spc="-3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Creswell</a:t>
            </a:r>
            <a:r>
              <a:rPr sz="2500" spc="-150" dirty="0">
                <a:latin typeface="Calibri"/>
                <a:cs typeface="Calibri"/>
              </a:rPr>
              <a:t> </a:t>
            </a:r>
            <a:r>
              <a:rPr sz="2500" spc="15" dirty="0">
                <a:latin typeface="Calibri"/>
                <a:cs typeface="Calibri"/>
              </a:rPr>
              <a:t>&amp;</a:t>
            </a:r>
            <a:r>
              <a:rPr sz="2500" spc="5" dirty="0">
                <a:latin typeface="Calibri"/>
                <a:cs typeface="Calibri"/>
              </a:rPr>
              <a:t> Plano</a:t>
            </a:r>
            <a:r>
              <a:rPr sz="2500" spc="-35" dirty="0">
                <a:latin typeface="Calibri"/>
                <a:cs typeface="Calibri"/>
              </a:rPr>
              <a:t> </a:t>
            </a:r>
            <a:r>
              <a:rPr sz="2500" spc="10" dirty="0">
                <a:latin typeface="Calibri"/>
                <a:cs typeface="Calibri"/>
              </a:rPr>
              <a:t>Clark,</a:t>
            </a:r>
            <a:r>
              <a:rPr sz="2500" spc="-114" dirty="0">
                <a:latin typeface="Calibri"/>
                <a:cs typeface="Calibri"/>
              </a:rPr>
              <a:t> </a:t>
            </a:r>
            <a:r>
              <a:rPr sz="2500" spc="20" dirty="0">
                <a:latin typeface="Calibri"/>
                <a:cs typeface="Calibri"/>
              </a:rPr>
              <a:t>2007).</a:t>
            </a:r>
            <a:r>
              <a:rPr sz="2500" spc="-20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This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is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spc="10" dirty="0">
                <a:latin typeface="Calibri"/>
                <a:cs typeface="Calibri"/>
              </a:rPr>
              <a:t>a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new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form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of  </a:t>
            </a:r>
            <a:r>
              <a:rPr sz="2500" spc="-5" dirty="0">
                <a:latin typeface="Calibri"/>
                <a:cs typeface="Calibri"/>
              </a:rPr>
              <a:t>question </a:t>
            </a:r>
            <a:r>
              <a:rPr sz="2500" spc="5" dirty="0">
                <a:latin typeface="Calibri"/>
                <a:cs typeface="Calibri"/>
              </a:rPr>
              <a:t>in </a:t>
            </a:r>
            <a:r>
              <a:rPr sz="2500" spc="-10" dirty="0">
                <a:latin typeface="Calibri"/>
                <a:cs typeface="Calibri"/>
              </a:rPr>
              <a:t>research </a:t>
            </a:r>
            <a:r>
              <a:rPr sz="2500" dirty="0">
                <a:latin typeface="Calibri"/>
                <a:cs typeface="Calibri"/>
              </a:rPr>
              <a:t>methods.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-25" dirty="0">
                <a:latin typeface="Calibri"/>
                <a:cs typeface="Calibri"/>
              </a:rPr>
              <a:t>Tashakkori </a:t>
            </a:r>
            <a:r>
              <a:rPr sz="2500" spc="5" dirty="0">
                <a:latin typeface="Calibri"/>
                <a:cs typeface="Calibri"/>
              </a:rPr>
              <a:t>and  Creswell </a:t>
            </a:r>
            <a:r>
              <a:rPr sz="2500" spc="20" dirty="0">
                <a:latin typeface="Calibri"/>
                <a:cs typeface="Calibri"/>
              </a:rPr>
              <a:t>(2007, </a:t>
            </a:r>
            <a:r>
              <a:rPr sz="2500" spc="-10" dirty="0">
                <a:latin typeface="Calibri"/>
                <a:cs typeface="Calibri"/>
              </a:rPr>
              <a:t>p. </a:t>
            </a:r>
            <a:r>
              <a:rPr sz="2500" spc="20" dirty="0">
                <a:latin typeface="Calibri"/>
                <a:cs typeface="Calibri"/>
              </a:rPr>
              <a:t>208) </a:t>
            </a:r>
            <a:r>
              <a:rPr sz="2500" spc="10" dirty="0">
                <a:latin typeface="Calibri"/>
                <a:cs typeface="Calibri"/>
              </a:rPr>
              <a:t>call </a:t>
            </a:r>
            <a:r>
              <a:rPr sz="2500" spc="5" dirty="0">
                <a:latin typeface="Calibri"/>
                <a:cs typeface="Calibri"/>
              </a:rPr>
              <a:t>it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5" dirty="0">
                <a:latin typeface="Calibri"/>
                <a:cs typeface="Calibri"/>
              </a:rPr>
              <a:t>"hybrid" </a:t>
            </a:r>
            <a:r>
              <a:rPr sz="2500" spc="-10" dirty="0">
                <a:latin typeface="Calibri"/>
                <a:cs typeface="Calibri"/>
              </a:rPr>
              <a:t>or "integrated"  </a:t>
            </a:r>
            <a:r>
              <a:rPr sz="2500" spc="-5" dirty="0">
                <a:latin typeface="Calibri"/>
                <a:cs typeface="Calibri"/>
              </a:rPr>
              <a:t>question.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7247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437493"/>
            <a:ext cx="7516495" cy="1101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899"/>
              </a:lnSpc>
            </a:pPr>
            <a:r>
              <a:rPr sz="3600" spc="5" dirty="0"/>
              <a:t>Example: </a:t>
            </a:r>
            <a:r>
              <a:rPr sz="3600" spc="-5" dirty="0"/>
              <a:t>Hypotheses </a:t>
            </a:r>
            <a:r>
              <a:rPr sz="3600" spc="10" dirty="0"/>
              <a:t>and </a:t>
            </a:r>
            <a:r>
              <a:rPr sz="3600" spc="-10" dirty="0"/>
              <a:t>Research  </a:t>
            </a:r>
            <a:r>
              <a:rPr sz="3600" spc="5" dirty="0"/>
              <a:t>Questions </a:t>
            </a:r>
            <a:r>
              <a:rPr sz="3600" dirty="0"/>
              <a:t>in </a:t>
            </a:r>
            <a:r>
              <a:rPr sz="3600" spc="5" dirty="0"/>
              <a:t>a </a:t>
            </a:r>
            <a:r>
              <a:rPr sz="3600" spc="-15" dirty="0"/>
              <a:t>Mixed </a:t>
            </a:r>
            <a:r>
              <a:rPr sz="3600" spc="-10" dirty="0"/>
              <a:t>Methods</a:t>
            </a:r>
            <a:r>
              <a:rPr sz="3600" spc="-35" dirty="0"/>
              <a:t> </a:t>
            </a:r>
            <a:r>
              <a:rPr sz="3600" spc="-10" dirty="0"/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698371"/>
            <a:ext cx="7970520" cy="398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 indent="-347980">
              <a:lnSpc>
                <a:spcPct val="100000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10" dirty="0">
                <a:latin typeface="Calibri"/>
                <a:cs typeface="Calibri"/>
              </a:rPr>
              <a:t>With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first-phase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quantitative</a:t>
            </a:r>
            <a:r>
              <a:rPr sz="2800" b="1" spc="-254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study</a:t>
            </a:r>
            <a:r>
              <a:rPr sz="2500" spc="10" dirty="0">
                <a:latin typeface="Calibri"/>
                <a:cs typeface="Calibri"/>
              </a:rPr>
              <a:t>,</a:t>
            </a:r>
            <a:r>
              <a:rPr sz="2500" spc="-12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Houtz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spc="20" dirty="0">
                <a:latin typeface="Calibri"/>
                <a:cs typeface="Calibri"/>
              </a:rPr>
              <a:t>(1995,</a:t>
            </a:r>
            <a:r>
              <a:rPr sz="2500" spc="-12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p.</a:t>
            </a:r>
            <a:endParaRPr sz="2500">
              <a:latin typeface="Calibri"/>
              <a:cs typeface="Calibri"/>
            </a:endParaRPr>
          </a:p>
          <a:p>
            <a:pPr marL="360680">
              <a:lnSpc>
                <a:spcPct val="100000"/>
              </a:lnSpc>
              <a:spcBef>
                <a:spcPts val="40"/>
              </a:spcBef>
            </a:pPr>
            <a:r>
              <a:rPr sz="2500" spc="20" dirty="0">
                <a:latin typeface="Calibri"/>
                <a:cs typeface="Calibri"/>
              </a:rPr>
              <a:t>630) </a:t>
            </a:r>
            <a:r>
              <a:rPr sz="2500" spc="-10" dirty="0">
                <a:latin typeface="Calibri"/>
                <a:cs typeface="Calibri"/>
              </a:rPr>
              <a:t>mentioned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hypotheses </a:t>
            </a:r>
            <a:r>
              <a:rPr sz="2500" spc="-10" dirty="0">
                <a:latin typeface="Calibri"/>
                <a:cs typeface="Calibri"/>
              </a:rPr>
              <a:t>guiding </a:t>
            </a:r>
            <a:r>
              <a:rPr sz="2500" spc="-15" dirty="0">
                <a:latin typeface="Calibri"/>
                <a:cs typeface="Calibri"/>
              </a:rPr>
              <a:t>her</a:t>
            </a:r>
            <a:r>
              <a:rPr sz="2500" spc="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research: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50">
              <a:latin typeface="Times New Roman"/>
              <a:cs typeface="Times New Roman"/>
            </a:endParaRPr>
          </a:p>
          <a:p>
            <a:pPr marL="745490" marR="5080">
              <a:lnSpc>
                <a:spcPct val="100099"/>
              </a:lnSpc>
            </a:pPr>
            <a:r>
              <a:rPr sz="2500" b="1" spc="5" dirty="0">
                <a:latin typeface="Arial Narrow"/>
                <a:cs typeface="Arial Narrow"/>
              </a:rPr>
              <a:t>It </a:t>
            </a:r>
            <a:r>
              <a:rPr sz="2500" b="1" dirty="0">
                <a:latin typeface="Arial Narrow"/>
                <a:cs typeface="Arial Narrow"/>
              </a:rPr>
              <a:t>was </a:t>
            </a:r>
            <a:r>
              <a:rPr sz="2500" b="1" spc="15" dirty="0">
                <a:latin typeface="Arial Narrow"/>
                <a:cs typeface="Arial Narrow"/>
              </a:rPr>
              <a:t>hypothesized </a:t>
            </a:r>
            <a:r>
              <a:rPr sz="2500" b="1" spc="20" dirty="0">
                <a:latin typeface="Arial Narrow"/>
                <a:cs typeface="Arial Narrow"/>
              </a:rPr>
              <a:t>that </a:t>
            </a:r>
            <a:r>
              <a:rPr sz="2500" b="1" spc="15" dirty="0">
                <a:latin typeface="Arial Narrow"/>
                <a:cs typeface="Arial Narrow"/>
              </a:rPr>
              <a:t>there would </a:t>
            </a:r>
            <a:r>
              <a:rPr sz="2500" b="1" spc="25" dirty="0">
                <a:latin typeface="Arial Narrow"/>
                <a:cs typeface="Arial Narrow"/>
              </a:rPr>
              <a:t>be no </a:t>
            </a:r>
            <a:r>
              <a:rPr sz="2500" b="1" spc="15" dirty="0">
                <a:latin typeface="Arial Narrow"/>
                <a:cs typeface="Arial Narrow"/>
              </a:rPr>
              <a:t>significant  difference </a:t>
            </a:r>
            <a:r>
              <a:rPr sz="2500" b="1" spc="10" dirty="0">
                <a:latin typeface="Arial Narrow"/>
                <a:cs typeface="Arial Narrow"/>
              </a:rPr>
              <a:t>between </a:t>
            </a:r>
            <a:r>
              <a:rPr sz="2500" b="1" spc="25" dirty="0">
                <a:latin typeface="Arial Narrow"/>
                <a:cs typeface="Arial Narrow"/>
              </a:rPr>
              <a:t>students </a:t>
            </a:r>
            <a:r>
              <a:rPr sz="2500" b="1" spc="5" dirty="0">
                <a:latin typeface="Arial Narrow"/>
                <a:cs typeface="Arial Narrow"/>
              </a:rPr>
              <a:t>in </a:t>
            </a:r>
            <a:r>
              <a:rPr sz="2500" b="1" spc="25" dirty="0">
                <a:latin typeface="Arial Narrow"/>
                <a:cs typeface="Arial Narrow"/>
              </a:rPr>
              <a:t>the </a:t>
            </a:r>
            <a:r>
              <a:rPr sz="2500" b="1" spc="20" dirty="0">
                <a:latin typeface="Arial Narrow"/>
                <a:cs typeface="Arial Narrow"/>
              </a:rPr>
              <a:t>middle school </a:t>
            </a:r>
            <a:r>
              <a:rPr sz="2500" b="1" spc="15" dirty="0">
                <a:latin typeface="Arial Narrow"/>
                <a:cs typeface="Arial Narrow"/>
              </a:rPr>
              <a:t>and  </a:t>
            </a:r>
            <a:r>
              <a:rPr sz="2500" b="1" spc="25" dirty="0">
                <a:latin typeface="Arial Narrow"/>
                <a:cs typeface="Arial Narrow"/>
              </a:rPr>
              <a:t>those </a:t>
            </a:r>
            <a:r>
              <a:rPr sz="2500" b="1" spc="5" dirty="0">
                <a:latin typeface="Arial Narrow"/>
                <a:cs typeface="Arial Narrow"/>
              </a:rPr>
              <a:t>in </a:t>
            </a:r>
            <a:r>
              <a:rPr sz="2500" b="1" spc="25" dirty="0">
                <a:latin typeface="Arial Narrow"/>
                <a:cs typeface="Arial Narrow"/>
              </a:rPr>
              <a:t>the </a:t>
            </a:r>
            <a:r>
              <a:rPr sz="2500" b="1" spc="20" dirty="0">
                <a:latin typeface="Arial Narrow"/>
                <a:cs typeface="Arial Narrow"/>
              </a:rPr>
              <a:t>junior high </a:t>
            </a:r>
            <a:r>
              <a:rPr sz="2500" b="1" spc="5" dirty="0">
                <a:latin typeface="Arial Narrow"/>
                <a:cs typeface="Arial Narrow"/>
              </a:rPr>
              <a:t>in </a:t>
            </a:r>
            <a:r>
              <a:rPr sz="2500" b="1" spc="20" dirty="0">
                <a:latin typeface="Arial Narrow"/>
                <a:cs typeface="Arial Narrow"/>
              </a:rPr>
              <a:t>attitude </a:t>
            </a:r>
            <a:r>
              <a:rPr sz="2500" b="1" spc="10" dirty="0">
                <a:latin typeface="Arial Narrow"/>
                <a:cs typeface="Arial Narrow"/>
              </a:rPr>
              <a:t>toward science </a:t>
            </a:r>
            <a:r>
              <a:rPr sz="2500" b="1" spc="5" dirty="0">
                <a:latin typeface="Arial Narrow"/>
                <a:cs typeface="Arial Narrow"/>
              </a:rPr>
              <a:t>as </a:t>
            </a:r>
            <a:r>
              <a:rPr sz="2500" b="1" spc="10" dirty="0">
                <a:latin typeface="Arial Narrow"/>
                <a:cs typeface="Arial Narrow"/>
              </a:rPr>
              <a:t>a  </a:t>
            </a:r>
            <a:r>
              <a:rPr sz="2500" b="1" spc="20" dirty="0">
                <a:latin typeface="Arial Narrow"/>
                <a:cs typeface="Arial Narrow"/>
              </a:rPr>
              <a:t>school </a:t>
            </a:r>
            <a:r>
              <a:rPr sz="2500" b="1" spc="15" dirty="0">
                <a:latin typeface="Arial Narrow"/>
                <a:cs typeface="Arial Narrow"/>
              </a:rPr>
              <a:t>subject. </a:t>
            </a:r>
            <a:r>
              <a:rPr sz="2500" b="1" spc="5" dirty="0">
                <a:latin typeface="Arial Narrow"/>
                <a:cs typeface="Arial Narrow"/>
              </a:rPr>
              <a:t>It </a:t>
            </a:r>
            <a:r>
              <a:rPr sz="2500" b="1" dirty="0">
                <a:latin typeface="Arial Narrow"/>
                <a:cs typeface="Arial Narrow"/>
              </a:rPr>
              <a:t>was </a:t>
            </a:r>
            <a:r>
              <a:rPr sz="2500" b="1" spc="5" dirty="0">
                <a:latin typeface="Arial Narrow"/>
                <a:cs typeface="Arial Narrow"/>
              </a:rPr>
              <a:t>also </a:t>
            </a:r>
            <a:r>
              <a:rPr sz="2500" b="1" spc="10" dirty="0">
                <a:latin typeface="Arial Narrow"/>
                <a:cs typeface="Arial Narrow"/>
              </a:rPr>
              <a:t>hypothesized </a:t>
            </a:r>
            <a:r>
              <a:rPr sz="2500" b="1" spc="20" dirty="0">
                <a:latin typeface="Arial Narrow"/>
                <a:cs typeface="Arial Narrow"/>
              </a:rPr>
              <a:t>that </a:t>
            </a:r>
            <a:r>
              <a:rPr sz="2500" b="1" spc="15" dirty="0">
                <a:latin typeface="Arial Narrow"/>
                <a:cs typeface="Arial Narrow"/>
              </a:rPr>
              <a:t>there would  </a:t>
            </a:r>
            <a:r>
              <a:rPr sz="2500" b="1" spc="25" dirty="0">
                <a:latin typeface="Arial Narrow"/>
                <a:cs typeface="Arial Narrow"/>
              </a:rPr>
              <a:t>be no </a:t>
            </a:r>
            <a:r>
              <a:rPr sz="2500" b="1" spc="15" dirty="0">
                <a:latin typeface="Arial Narrow"/>
                <a:cs typeface="Arial Narrow"/>
              </a:rPr>
              <a:t>significant difference </a:t>
            </a:r>
            <a:r>
              <a:rPr sz="2500" b="1" spc="10" dirty="0">
                <a:latin typeface="Arial Narrow"/>
                <a:cs typeface="Arial Narrow"/>
              </a:rPr>
              <a:t>between </a:t>
            </a:r>
            <a:r>
              <a:rPr sz="2500" b="1" spc="25" dirty="0">
                <a:latin typeface="Arial Narrow"/>
                <a:cs typeface="Arial Narrow"/>
              </a:rPr>
              <a:t>students </a:t>
            </a:r>
            <a:r>
              <a:rPr sz="2500" b="1" spc="5" dirty="0">
                <a:latin typeface="Arial Narrow"/>
                <a:cs typeface="Arial Narrow"/>
              </a:rPr>
              <a:t>In </a:t>
            </a:r>
            <a:r>
              <a:rPr sz="2500" b="1" spc="25" dirty="0">
                <a:latin typeface="Arial Narrow"/>
                <a:cs typeface="Arial Narrow"/>
              </a:rPr>
              <a:t>the  </a:t>
            </a:r>
            <a:r>
              <a:rPr sz="2500" b="1" spc="20" dirty="0">
                <a:latin typeface="Arial Narrow"/>
                <a:cs typeface="Arial Narrow"/>
              </a:rPr>
              <a:t>middle</a:t>
            </a:r>
            <a:r>
              <a:rPr sz="2500" b="1" spc="-140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school</a:t>
            </a:r>
            <a:r>
              <a:rPr sz="2500" b="1" spc="-21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and</a:t>
            </a:r>
            <a:r>
              <a:rPr sz="2500" b="1" spc="-35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those</a:t>
            </a:r>
            <a:r>
              <a:rPr sz="2500" b="1" spc="-135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in</a:t>
            </a:r>
            <a:r>
              <a:rPr sz="2500" b="1" spc="-35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the</a:t>
            </a:r>
            <a:r>
              <a:rPr sz="2500" b="1" spc="-6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junior</a:t>
            </a:r>
            <a:r>
              <a:rPr sz="2500" b="1" spc="-15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high</a:t>
            </a:r>
            <a:r>
              <a:rPr sz="2500" b="1" spc="-105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in</a:t>
            </a:r>
            <a:r>
              <a:rPr sz="2500" b="1" spc="-3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achievement  </a:t>
            </a:r>
            <a:r>
              <a:rPr sz="2500" b="1" spc="5" dirty="0">
                <a:latin typeface="Arial Narrow"/>
                <a:cs typeface="Arial Narrow"/>
              </a:rPr>
              <a:t>in</a:t>
            </a:r>
            <a:r>
              <a:rPr sz="2500" b="1" spc="-105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science.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41017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708" rIns="0" bIns="0" rtlCol="0">
            <a:spAutoFit/>
          </a:bodyPr>
          <a:lstStyle/>
          <a:p>
            <a:pPr marL="1146175">
              <a:lnSpc>
                <a:spcPct val="100000"/>
              </a:lnSpc>
            </a:pPr>
            <a:r>
              <a:rPr spc="5" dirty="0"/>
              <a:t>Example: </a:t>
            </a:r>
            <a:r>
              <a:rPr spc="-5" dirty="0"/>
              <a:t>Hypotheses</a:t>
            </a:r>
            <a:r>
              <a:rPr spc="-80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390502"/>
            <a:ext cx="8044815" cy="523811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60680" indent="-34798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5" dirty="0">
                <a:latin typeface="Calibri"/>
                <a:cs typeface="Calibri"/>
              </a:rPr>
              <a:t>These </a:t>
            </a:r>
            <a:r>
              <a:rPr sz="2800" b="1" dirty="0">
                <a:latin typeface="Calibri"/>
                <a:cs typeface="Calibri"/>
              </a:rPr>
              <a:t>hypotheses </a:t>
            </a:r>
            <a:r>
              <a:rPr sz="2800" b="1" spc="5" dirty="0">
                <a:latin typeface="Calibri"/>
                <a:cs typeface="Calibri"/>
              </a:rPr>
              <a:t>appeared </a:t>
            </a:r>
            <a:r>
              <a:rPr sz="2800" b="1" spc="-10" dirty="0">
                <a:latin typeface="Calibri"/>
                <a:cs typeface="Calibri"/>
              </a:rPr>
              <a:t>at </a:t>
            </a:r>
            <a:r>
              <a:rPr sz="2800" b="1" spc="10" dirty="0">
                <a:latin typeface="Calibri"/>
                <a:cs typeface="Calibri"/>
              </a:rPr>
              <a:t>the </a:t>
            </a:r>
            <a:r>
              <a:rPr sz="2800" b="1" spc="5" dirty="0">
                <a:latin typeface="Calibri"/>
                <a:cs typeface="Calibri"/>
              </a:rPr>
              <a:t>beginning </a:t>
            </a:r>
            <a:r>
              <a:rPr sz="2500" spc="-10" dirty="0">
                <a:latin typeface="Calibri"/>
                <a:cs typeface="Calibri"/>
              </a:rPr>
              <a:t>of</a:t>
            </a:r>
            <a:r>
              <a:rPr sz="2500" spc="-35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the</a:t>
            </a:r>
            <a:endParaRPr sz="2500">
              <a:latin typeface="Calibri"/>
              <a:cs typeface="Calibri"/>
            </a:endParaRPr>
          </a:p>
          <a:p>
            <a:pPr marL="360680" marR="5080">
              <a:lnSpc>
                <a:spcPct val="100499"/>
              </a:lnSpc>
              <a:spcBef>
                <a:spcPts val="25"/>
              </a:spcBef>
            </a:pPr>
            <a:r>
              <a:rPr sz="2500" dirty="0">
                <a:latin typeface="Calibri"/>
                <a:cs typeface="Calibri"/>
              </a:rPr>
              <a:t>study </a:t>
            </a:r>
            <a:r>
              <a:rPr sz="2500" spc="10" dirty="0">
                <a:latin typeface="Calibri"/>
                <a:cs typeface="Calibri"/>
              </a:rPr>
              <a:t>as </a:t>
            </a:r>
            <a:r>
              <a:rPr sz="2500" spc="15" dirty="0">
                <a:latin typeface="Calibri"/>
                <a:cs typeface="Calibri"/>
              </a:rPr>
              <a:t>an </a:t>
            </a:r>
            <a:r>
              <a:rPr sz="2500" spc="-10" dirty="0">
                <a:latin typeface="Calibri"/>
                <a:cs typeface="Calibri"/>
              </a:rPr>
              <a:t>introduction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5" dirty="0">
                <a:latin typeface="Calibri"/>
                <a:cs typeface="Calibri"/>
              </a:rPr>
              <a:t>the quantitative </a:t>
            </a:r>
            <a:r>
              <a:rPr sz="2500" spc="-5" dirty="0">
                <a:latin typeface="Calibri"/>
                <a:cs typeface="Calibri"/>
              </a:rPr>
              <a:t>phase. Prior </a:t>
            </a:r>
            <a:r>
              <a:rPr sz="2500" spc="15" dirty="0">
                <a:latin typeface="Calibri"/>
                <a:cs typeface="Calibri"/>
              </a:rPr>
              <a:t>to  </a:t>
            </a:r>
            <a:r>
              <a:rPr sz="2500" spc="5" dirty="0">
                <a:latin typeface="Calibri"/>
                <a:cs typeface="Calibri"/>
              </a:rPr>
              <a:t>the qualitative </a:t>
            </a:r>
            <a:r>
              <a:rPr sz="2500" spc="-5" dirty="0">
                <a:latin typeface="Calibri"/>
                <a:cs typeface="Calibri"/>
              </a:rPr>
              <a:t>phase, </a:t>
            </a:r>
            <a:r>
              <a:rPr sz="2500" dirty="0">
                <a:latin typeface="Calibri"/>
                <a:cs typeface="Calibri"/>
              </a:rPr>
              <a:t>Houtz </a:t>
            </a:r>
            <a:r>
              <a:rPr sz="2500" spc="-10" dirty="0">
                <a:latin typeface="Calibri"/>
                <a:cs typeface="Calibri"/>
              </a:rPr>
              <a:t>raised </a:t>
            </a:r>
            <a:r>
              <a:rPr sz="2500" spc="-5" dirty="0">
                <a:latin typeface="Calibri"/>
                <a:cs typeface="Calibri"/>
              </a:rPr>
              <a:t>questions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-20" dirty="0">
                <a:latin typeface="Calibri"/>
                <a:cs typeface="Calibri"/>
              </a:rPr>
              <a:t>explore</a:t>
            </a:r>
            <a:r>
              <a:rPr sz="2500" spc="-290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the  quantitative </a:t>
            </a:r>
            <a:r>
              <a:rPr sz="2500" dirty="0">
                <a:latin typeface="Calibri"/>
                <a:cs typeface="Calibri"/>
              </a:rPr>
              <a:t>results </a:t>
            </a:r>
            <a:r>
              <a:rPr sz="2500" spc="5" dirty="0">
                <a:latin typeface="Calibri"/>
                <a:cs typeface="Calibri"/>
              </a:rPr>
              <a:t>in </a:t>
            </a:r>
            <a:r>
              <a:rPr sz="2500" spc="-5" dirty="0">
                <a:latin typeface="Calibri"/>
                <a:cs typeface="Calibri"/>
              </a:rPr>
              <a:t>more </a:t>
            </a:r>
            <a:r>
              <a:rPr sz="2500" spc="-10" dirty="0">
                <a:latin typeface="Calibri"/>
                <a:cs typeface="Calibri"/>
              </a:rPr>
              <a:t>depth. </a:t>
            </a:r>
            <a:r>
              <a:rPr sz="2500" spc="-5" dirty="0">
                <a:latin typeface="Calibri"/>
                <a:cs typeface="Calibri"/>
              </a:rPr>
              <a:t>Focusing </a:t>
            </a:r>
            <a:r>
              <a:rPr sz="2500" spc="5" dirty="0">
                <a:latin typeface="Calibri"/>
                <a:cs typeface="Calibri"/>
              </a:rPr>
              <a:t>in </a:t>
            </a:r>
            <a:r>
              <a:rPr sz="2500" spc="-5" dirty="0">
                <a:latin typeface="Calibri"/>
                <a:cs typeface="Calibri"/>
              </a:rPr>
              <a:t>on </a:t>
            </a:r>
            <a:r>
              <a:rPr sz="2500" spc="5" dirty="0">
                <a:latin typeface="Calibri"/>
                <a:cs typeface="Calibri"/>
              </a:rPr>
              <a:t>the  </a:t>
            </a:r>
            <a:r>
              <a:rPr sz="2500" spc="-5" dirty="0">
                <a:latin typeface="Calibri"/>
                <a:cs typeface="Calibri"/>
              </a:rPr>
              <a:t>achievement </a:t>
            </a:r>
            <a:r>
              <a:rPr sz="2500" spc="5" dirty="0">
                <a:latin typeface="Calibri"/>
                <a:cs typeface="Calibri"/>
              </a:rPr>
              <a:t>test </a:t>
            </a:r>
            <a:r>
              <a:rPr sz="2500" dirty="0">
                <a:latin typeface="Calibri"/>
                <a:cs typeface="Calibri"/>
              </a:rPr>
              <a:t>results, </a:t>
            </a:r>
            <a:r>
              <a:rPr sz="2500" spc="5" dirty="0">
                <a:latin typeface="Calibri"/>
                <a:cs typeface="Calibri"/>
              </a:rPr>
              <a:t>she </a:t>
            </a:r>
            <a:r>
              <a:rPr sz="2500" spc="-5" dirty="0">
                <a:latin typeface="Calibri"/>
                <a:cs typeface="Calibri"/>
              </a:rPr>
              <a:t>interviewed </a:t>
            </a:r>
            <a:r>
              <a:rPr sz="2500" spc="5" dirty="0">
                <a:latin typeface="Calibri"/>
                <a:cs typeface="Calibri"/>
              </a:rPr>
              <a:t>science </a:t>
            </a:r>
            <a:r>
              <a:rPr sz="2500" spc="-10" dirty="0">
                <a:latin typeface="Calibri"/>
                <a:cs typeface="Calibri"/>
              </a:rPr>
              <a:t>teachers, 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5" dirty="0">
                <a:latin typeface="Calibri"/>
                <a:cs typeface="Calibri"/>
              </a:rPr>
              <a:t>principal, </a:t>
            </a:r>
            <a:r>
              <a:rPr sz="2500" spc="5" dirty="0">
                <a:latin typeface="Calibri"/>
                <a:cs typeface="Calibri"/>
              </a:rPr>
              <a:t>and the </a:t>
            </a:r>
            <a:r>
              <a:rPr sz="2500" spc="-10" dirty="0">
                <a:latin typeface="Calibri"/>
                <a:cs typeface="Calibri"/>
              </a:rPr>
              <a:t>university </a:t>
            </a:r>
            <a:r>
              <a:rPr sz="2500" dirty="0">
                <a:latin typeface="Calibri"/>
                <a:cs typeface="Calibri"/>
              </a:rPr>
              <a:t>consultants and </a:t>
            </a:r>
            <a:r>
              <a:rPr sz="2500" spc="-5" dirty="0">
                <a:latin typeface="Calibri"/>
                <a:cs typeface="Calibri"/>
              </a:rPr>
              <a:t>asked  three</a:t>
            </a:r>
            <a:r>
              <a:rPr sz="2500" spc="-10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questions:</a:t>
            </a:r>
            <a:endParaRPr sz="2500">
              <a:latin typeface="Calibri"/>
              <a:cs typeface="Calibri"/>
            </a:endParaRPr>
          </a:p>
          <a:p>
            <a:pPr marL="745490" marR="381000">
              <a:lnSpc>
                <a:spcPct val="100000"/>
              </a:lnSpc>
              <a:spcBef>
                <a:spcPts val="1760"/>
              </a:spcBef>
            </a:pPr>
            <a:r>
              <a:rPr sz="2500" b="1" spc="15" dirty="0">
                <a:latin typeface="Arial Narrow"/>
                <a:cs typeface="Arial Narrow"/>
              </a:rPr>
              <a:t>What differences </a:t>
            </a:r>
            <a:r>
              <a:rPr sz="2500" b="1" spc="10" dirty="0">
                <a:latin typeface="Arial Narrow"/>
                <a:cs typeface="Arial Narrow"/>
              </a:rPr>
              <a:t>currently </a:t>
            </a:r>
            <a:r>
              <a:rPr sz="2500" b="1" dirty="0">
                <a:latin typeface="Arial Narrow"/>
                <a:cs typeface="Arial Narrow"/>
              </a:rPr>
              <a:t>exist </a:t>
            </a:r>
            <a:r>
              <a:rPr sz="2500" b="1" spc="10" dirty="0">
                <a:latin typeface="Arial Narrow"/>
                <a:cs typeface="Arial Narrow"/>
              </a:rPr>
              <a:t>between </a:t>
            </a:r>
            <a:r>
              <a:rPr sz="2500" b="1" spc="25" dirty="0">
                <a:latin typeface="Arial Narrow"/>
                <a:cs typeface="Arial Narrow"/>
              </a:rPr>
              <a:t>the </a:t>
            </a:r>
            <a:r>
              <a:rPr sz="2500" b="1" spc="20" dirty="0">
                <a:latin typeface="Arial Narrow"/>
                <a:cs typeface="Arial Narrow"/>
              </a:rPr>
              <a:t>middle  school </a:t>
            </a:r>
            <a:r>
              <a:rPr sz="2500" b="1" spc="10" dirty="0">
                <a:latin typeface="Arial Narrow"/>
                <a:cs typeface="Arial Narrow"/>
              </a:rPr>
              <a:t>instructional </a:t>
            </a:r>
            <a:r>
              <a:rPr sz="2500" b="1" spc="15" dirty="0">
                <a:latin typeface="Arial Narrow"/>
                <a:cs typeface="Arial Narrow"/>
              </a:rPr>
              <a:t>strategy and </a:t>
            </a:r>
            <a:r>
              <a:rPr sz="2500" b="1" spc="25" dirty="0">
                <a:latin typeface="Arial Narrow"/>
                <a:cs typeface="Arial Narrow"/>
              </a:rPr>
              <a:t>the </a:t>
            </a:r>
            <a:r>
              <a:rPr sz="2500" b="1" spc="20" dirty="0">
                <a:latin typeface="Arial Narrow"/>
                <a:cs typeface="Arial Narrow"/>
              </a:rPr>
              <a:t>junior high  </a:t>
            </a:r>
            <a:r>
              <a:rPr sz="2500" b="1" spc="10" dirty="0">
                <a:latin typeface="Arial Narrow"/>
                <a:cs typeface="Arial Narrow"/>
              </a:rPr>
              <a:t>instructional </a:t>
            </a:r>
            <a:r>
              <a:rPr sz="2500" b="1" spc="15" dirty="0">
                <a:latin typeface="Arial Narrow"/>
                <a:cs typeface="Arial Narrow"/>
              </a:rPr>
              <a:t>strategy </a:t>
            </a:r>
            <a:r>
              <a:rPr sz="2500" b="1" spc="5" dirty="0">
                <a:latin typeface="Arial Narrow"/>
                <a:cs typeface="Arial Narrow"/>
              </a:rPr>
              <a:t>at </a:t>
            </a:r>
            <a:r>
              <a:rPr sz="2500" b="1" spc="20" dirty="0">
                <a:latin typeface="Arial Narrow"/>
                <a:cs typeface="Arial Narrow"/>
              </a:rPr>
              <a:t>this school </a:t>
            </a:r>
            <a:r>
              <a:rPr sz="2500" b="1" spc="5" dirty="0">
                <a:latin typeface="Arial Narrow"/>
                <a:cs typeface="Arial Narrow"/>
              </a:rPr>
              <a:t>In </a:t>
            </a:r>
            <a:r>
              <a:rPr sz="2500" b="1" spc="15" dirty="0">
                <a:latin typeface="Arial Narrow"/>
                <a:cs typeface="Arial Narrow"/>
              </a:rPr>
              <a:t>transition? </a:t>
            </a:r>
            <a:r>
              <a:rPr sz="2500" b="1" spc="25" dirty="0">
                <a:latin typeface="Arial Narrow"/>
                <a:cs typeface="Arial Narrow"/>
              </a:rPr>
              <a:t>How  </a:t>
            </a:r>
            <a:r>
              <a:rPr sz="2500" b="1" spc="15" dirty="0">
                <a:latin typeface="Arial Narrow"/>
                <a:cs typeface="Arial Narrow"/>
              </a:rPr>
              <a:t>has</a:t>
            </a:r>
            <a:r>
              <a:rPr sz="2500" b="1" spc="-6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this</a:t>
            </a:r>
            <a:r>
              <a:rPr sz="2500" b="1" spc="-6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transition</a:t>
            </a:r>
            <a:r>
              <a:rPr sz="2500" b="1" spc="-25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period</a:t>
            </a:r>
            <a:r>
              <a:rPr sz="2500" b="1" spc="-11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impacted</a:t>
            </a:r>
            <a:r>
              <a:rPr sz="2500" b="1" spc="-180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science</a:t>
            </a:r>
            <a:r>
              <a:rPr sz="2500" b="1" spc="-65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attitude</a:t>
            </a:r>
            <a:r>
              <a:rPr sz="2500" b="1" spc="-210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and  achievement </a:t>
            </a:r>
            <a:r>
              <a:rPr sz="2500" b="1" spc="20" dirty="0">
                <a:latin typeface="Arial Narrow"/>
                <a:cs typeface="Arial Narrow"/>
              </a:rPr>
              <a:t>of your </a:t>
            </a:r>
            <a:r>
              <a:rPr sz="2500" b="1" spc="15" dirty="0">
                <a:latin typeface="Arial Narrow"/>
                <a:cs typeface="Arial Narrow"/>
              </a:rPr>
              <a:t>students? </a:t>
            </a:r>
            <a:r>
              <a:rPr sz="2500" b="1" spc="25" dirty="0">
                <a:latin typeface="Arial Narrow"/>
                <a:cs typeface="Arial Narrow"/>
              </a:rPr>
              <a:t>How do </a:t>
            </a:r>
            <a:r>
              <a:rPr sz="2500" b="1" spc="10" dirty="0">
                <a:latin typeface="Arial Narrow"/>
                <a:cs typeface="Arial Narrow"/>
              </a:rPr>
              <a:t>teachers feel  </a:t>
            </a:r>
            <a:r>
              <a:rPr sz="2500" b="1" spc="25" dirty="0">
                <a:latin typeface="Arial Narrow"/>
                <a:cs typeface="Arial Narrow"/>
              </a:rPr>
              <a:t>about</a:t>
            </a:r>
            <a:r>
              <a:rPr sz="2500" b="1" spc="-200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this</a:t>
            </a:r>
            <a:r>
              <a:rPr sz="2500" b="1" spc="-8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change</a:t>
            </a:r>
            <a:r>
              <a:rPr sz="2500" b="1" spc="-155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process?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46301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708" rIns="0" bIns="0" rtlCol="0">
            <a:spAutoFit/>
          </a:bodyPr>
          <a:lstStyle/>
          <a:p>
            <a:pPr marL="2428240">
              <a:lnSpc>
                <a:spcPct val="100000"/>
              </a:lnSpc>
            </a:pPr>
            <a:r>
              <a:rPr spc="5" dirty="0"/>
              <a:t>Example: </a:t>
            </a:r>
            <a:r>
              <a:rPr spc="-5" dirty="0"/>
              <a:t>Hypotheses</a:t>
            </a:r>
            <a:r>
              <a:rPr spc="-65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476" y="1391782"/>
            <a:ext cx="7898765" cy="485902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60045" indent="-34734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z="2800" b="1" dirty="0">
                <a:latin typeface="Calibri"/>
                <a:cs typeface="Calibri"/>
              </a:rPr>
              <a:t>Examining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spc="20" dirty="0">
                <a:latin typeface="Calibri"/>
                <a:cs typeface="Calibri"/>
              </a:rPr>
              <a:t>this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mixed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methods</a:t>
            </a:r>
            <a:r>
              <a:rPr sz="2800" b="1" spc="-17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study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shows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that</a:t>
            </a:r>
            <a:r>
              <a:rPr sz="2500" spc="-12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the</a:t>
            </a:r>
            <a:endParaRPr sz="2500">
              <a:latin typeface="Calibri"/>
              <a:cs typeface="Calibri"/>
            </a:endParaRPr>
          </a:p>
          <a:p>
            <a:pPr marL="360045" marR="68580">
              <a:lnSpc>
                <a:spcPct val="100099"/>
              </a:lnSpc>
              <a:spcBef>
                <a:spcPts val="35"/>
              </a:spcBef>
            </a:pPr>
            <a:r>
              <a:rPr sz="2500" dirty="0">
                <a:latin typeface="Calibri"/>
                <a:cs typeface="Calibri"/>
              </a:rPr>
              <a:t>author </a:t>
            </a:r>
            <a:r>
              <a:rPr sz="2500" spc="-5" dirty="0">
                <a:latin typeface="Calibri"/>
                <a:cs typeface="Calibri"/>
              </a:rPr>
              <a:t>included both </a:t>
            </a:r>
            <a:r>
              <a:rPr sz="2500" spc="5" dirty="0">
                <a:latin typeface="Calibri"/>
                <a:cs typeface="Calibri"/>
              </a:rPr>
              <a:t>quantitative and </a:t>
            </a:r>
            <a:r>
              <a:rPr sz="2500" spc="10" dirty="0">
                <a:latin typeface="Calibri"/>
                <a:cs typeface="Calibri"/>
              </a:rPr>
              <a:t>qualitative  </a:t>
            </a:r>
            <a:r>
              <a:rPr sz="2500" dirty="0">
                <a:latin typeface="Calibri"/>
                <a:cs typeface="Calibri"/>
              </a:rPr>
              <a:t>questions, specified them </a:t>
            </a:r>
            <a:r>
              <a:rPr sz="2500" spc="15" dirty="0">
                <a:latin typeface="Calibri"/>
                <a:cs typeface="Calibri"/>
              </a:rPr>
              <a:t>at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beginning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5" dirty="0">
                <a:latin typeface="Calibri"/>
                <a:cs typeface="Calibri"/>
              </a:rPr>
              <a:t>each phase  </a:t>
            </a:r>
            <a:r>
              <a:rPr sz="2500" spc="-10" dirty="0">
                <a:latin typeface="Calibri"/>
                <a:cs typeface="Calibri"/>
              </a:rPr>
              <a:t>of her </a:t>
            </a:r>
            <a:r>
              <a:rPr sz="2500" spc="-20" dirty="0">
                <a:latin typeface="Calibri"/>
                <a:cs typeface="Calibri"/>
              </a:rPr>
              <a:t>study,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dirty="0">
                <a:latin typeface="Calibri"/>
                <a:cs typeface="Calibri"/>
              </a:rPr>
              <a:t>used </a:t>
            </a:r>
            <a:r>
              <a:rPr sz="2500" spc="-15" dirty="0">
                <a:latin typeface="Calibri"/>
                <a:cs typeface="Calibri"/>
              </a:rPr>
              <a:t>good </a:t>
            </a:r>
            <a:r>
              <a:rPr sz="2500" spc="-5" dirty="0">
                <a:latin typeface="Calibri"/>
                <a:cs typeface="Calibri"/>
              </a:rPr>
              <a:t>elements </a:t>
            </a:r>
            <a:r>
              <a:rPr sz="2500" spc="-20" dirty="0">
                <a:latin typeface="Calibri"/>
                <a:cs typeface="Calibri"/>
              </a:rPr>
              <a:t>for </a:t>
            </a:r>
            <a:r>
              <a:rPr sz="2500" dirty="0">
                <a:latin typeface="Calibri"/>
                <a:cs typeface="Calibri"/>
              </a:rPr>
              <a:t>writing </a:t>
            </a:r>
            <a:r>
              <a:rPr sz="2500" spc="-5" dirty="0">
                <a:latin typeface="Calibri"/>
                <a:cs typeface="Calibri"/>
              </a:rPr>
              <a:t>both  </a:t>
            </a:r>
            <a:r>
              <a:rPr sz="2500" spc="5" dirty="0">
                <a:latin typeface="Calibri"/>
                <a:cs typeface="Calibri"/>
              </a:rPr>
              <a:t>quantitative </a:t>
            </a:r>
            <a:r>
              <a:rPr sz="2500" spc="-10" dirty="0">
                <a:latin typeface="Calibri"/>
                <a:cs typeface="Calibri"/>
              </a:rPr>
              <a:t>hypotheses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spc="10" dirty="0">
                <a:latin typeface="Calibri"/>
                <a:cs typeface="Calibri"/>
              </a:rPr>
              <a:t>qualitative </a:t>
            </a:r>
            <a:r>
              <a:rPr sz="2500" spc="-5" dirty="0">
                <a:latin typeface="Calibri"/>
                <a:cs typeface="Calibri"/>
              </a:rPr>
              <a:t>research  </a:t>
            </a:r>
            <a:r>
              <a:rPr sz="2500" dirty="0">
                <a:latin typeface="Calibri"/>
                <a:cs typeface="Calibri"/>
              </a:rPr>
              <a:t>questions. </a:t>
            </a:r>
            <a:r>
              <a:rPr sz="2500" spc="20" dirty="0">
                <a:latin typeface="Calibri"/>
                <a:cs typeface="Calibri"/>
              </a:rPr>
              <a:t>Had </a:t>
            </a:r>
            <a:r>
              <a:rPr sz="2500" dirty="0">
                <a:latin typeface="Calibri"/>
                <a:cs typeface="Calibri"/>
              </a:rPr>
              <a:t>Houtz </a:t>
            </a:r>
            <a:r>
              <a:rPr sz="2500" spc="20" dirty="0">
                <a:latin typeface="Calibri"/>
                <a:cs typeface="Calibri"/>
              </a:rPr>
              <a:t>(199 </a:t>
            </a:r>
            <a:r>
              <a:rPr sz="2500" spc="15" dirty="0">
                <a:latin typeface="Calibri"/>
                <a:cs typeface="Calibri"/>
              </a:rPr>
              <a:t>5) </a:t>
            </a:r>
            <a:r>
              <a:rPr sz="2500" spc="-10" dirty="0">
                <a:latin typeface="Calibri"/>
                <a:cs typeface="Calibri"/>
              </a:rPr>
              <a:t>developed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5" dirty="0">
                <a:latin typeface="Calibri"/>
                <a:cs typeface="Calibri"/>
              </a:rPr>
              <a:t>mixed</a:t>
            </a:r>
            <a:r>
              <a:rPr sz="2500" spc="-28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methods  question, </a:t>
            </a:r>
            <a:r>
              <a:rPr sz="2500" spc="5" dirty="0">
                <a:latin typeface="Calibri"/>
                <a:cs typeface="Calibri"/>
              </a:rPr>
              <a:t>it </a:t>
            </a:r>
            <a:r>
              <a:rPr sz="2500" spc="-5" dirty="0">
                <a:latin typeface="Calibri"/>
                <a:cs typeface="Calibri"/>
              </a:rPr>
              <a:t>might </a:t>
            </a:r>
            <a:r>
              <a:rPr sz="2500" spc="-10" dirty="0">
                <a:latin typeface="Calibri"/>
                <a:cs typeface="Calibri"/>
              </a:rPr>
              <a:t>have been </a:t>
            </a:r>
            <a:r>
              <a:rPr sz="2500" spc="15" dirty="0">
                <a:latin typeface="Calibri"/>
                <a:cs typeface="Calibri"/>
              </a:rPr>
              <a:t>stated </a:t>
            </a:r>
            <a:r>
              <a:rPr sz="2500" spc="-15" dirty="0">
                <a:latin typeface="Calibri"/>
                <a:cs typeface="Calibri"/>
              </a:rPr>
              <a:t>from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20" dirty="0">
                <a:latin typeface="Calibri"/>
                <a:cs typeface="Calibri"/>
              </a:rPr>
              <a:t>procedural  </a:t>
            </a:r>
            <a:r>
              <a:rPr sz="2500" spc="-10" dirty="0">
                <a:latin typeface="Calibri"/>
                <a:cs typeface="Calibri"/>
              </a:rPr>
              <a:t>perspective:</a:t>
            </a:r>
            <a:endParaRPr sz="2500">
              <a:latin typeface="Calibri"/>
              <a:cs typeface="Calibri"/>
            </a:endParaRPr>
          </a:p>
          <a:p>
            <a:pPr marL="739140" marR="198120">
              <a:lnSpc>
                <a:spcPct val="100099"/>
              </a:lnSpc>
              <a:spcBef>
                <a:spcPts val="1805"/>
              </a:spcBef>
            </a:pPr>
            <a:r>
              <a:rPr sz="2500" b="1" spc="25" dirty="0">
                <a:latin typeface="Arial Narrow"/>
                <a:cs typeface="Arial Narrow"/>
              </a:rPr>
              <a:t>How do the </a:t>
            </a:r>
            <a:r>
              <a:rPr sz="2500" b="1" spc="5" dirty="0">
                <a:latin typeface="Arial Narrow"/>
                <a:cs typeface="Arial Narrow"/>
              </a:rPr>
              <a:t>interviews with </a:t>
            </a:r>
            <a:r>
              <a:rPr sz="2500" b="1" spc="10" dirty="0">
                <a:latin typeface="Arial Narrow"/>
                <a:cs typeface="Arial Narrow"/>
              </a:rPr>
              <a:t>teachers. </a:t>
            </a:r>
            <a:r>
              <a:rPr sz="2500" b="1" spc="25" dirty="0">
                <a:latin typeface="Arial Narrow"/>
                <a:cs typeface="Arial Narrow"/>
              </a:rPr>
              <a:t>the </a:t>
            </a:r>
            <a:r>
              <a:rPr sz="2500" b="1" spc="10" dirty="0">
                <a:latin typeface="Arial Narrow"/>
                <a:cs typeface="Arial Narrow"/>
              </a:rPr>
              <a:t>principal. </a:t>
            </a:r>
            <a:r>
              <a:rPr sz="2500" b="1" spc="15" dirty="0">
                <a:latin typeface="Arial Narrow"/>
                <a:cs typeface="Arial Narrow"/>
              </a:rPr>
              <a:t>and  university </a:t>
            </a:r>
            <a:r>
              <a:rPr sz="2500" b="1" spc="10" dirty="0">
                <a:latin typeface="Arial Narrow"/>
                <a:cs typeface="Arial Narrow"/>
              </a:rPr>
              <a:t>consultants help </a:t>
            </a:r>
            <a:r>
              <a:rPr sz="2500" b="1" spc="20" dirty="0">
                <a:latin typeface="Arial Narrow"/>
                <a:cs typeface="Arial Narrow"/>
              </a:rPr>
              <a:t>to </a:t>
            </a:r>
            <a:r>
              <a:rPr sz="2500" b="1" spc="10" dirty="0">
                <a:latin typeface="Arial Narrow"/>
                <a:cs typeface="Arial Narrow"/>
              </a:rPr>
              <a:t>explain </a:t>
            </a:r>
            <a:r>
              <a:rPr sz="2500" b="1" spc="20" dirty="0">
                <a:latin typeface="Arial Narrow"/>
                <a:cs typeface="Arial Narrow"/>
              </a:rPr>
              <a:t>any </a:t>
            </a:r>
            <a:r>
              <a:rPr sz="2500" b="1" spc="10" dirty="0">
                <a:latin typeface="Arial Narrow"/>
                <a:cs typeface="Arial Narrow"/>
              </a:rPr>
              <a:t>quantitative  </a:t>
            </a:r>
            <a:r>
              <a:rPr sz="2500" b="1" spc="15" dirty="0">
                <a:latin typeface="Arial Narrow"/>
                <a:cs typeface="Arial Narrow"/>
              </a:rPr>
              <a:t>differences</a:t>
            </a:r>
            <a:r>
              <a:rPr sz="2500" b="1" spc="-200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in</a:t>
            </a:r>
            <a:r>
              <a:rPr sz="2500" b="1" spc="-3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achievement</a:t>
            </a:r>
            <a:r>
              <a:rPr sz="2500" b="1" spc="-180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for</a:t>
            </a:r>
            <a:r>
              <a:rPr sz="2500" b="1" spc="-75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middle-school</a:t>
            </a:r>
            <a:r>
              <a:rPr sz="2500" b="1" spc="-204" dirty="0">
                <a:latin typeface="Arial Narrow"/>
                <a:cs typeface="Arial Narrow"/>
              </a:rPr>
              <a:t> </a:t>
            </a:r>
            <a:r>
              <a:rPr sz="2500" b="1" spc="15" dirty="0">
                <a:latin typeface="Arial Narrow"/>
                <a:cs typeface="Arial Narrow"/>
              </a:rPr>
              <a:t>and</a:t>
            </a:r>
            <a:r>
              <a:rPr sz="2500" b="1" spc="-10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junior  high</a:t>
            </a:r>
            <a:r>
              <a:rPr sz="2500" b="1" spc="-160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students?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10575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635">
              <a:lnSpc>
                <a:spcPct val="100000"/>
              </a:lnSpc>
            </a:pPr>
            <a:r>
              <a:rPr sz="3600" spc="-20" dirty="0">
                <a:solidFill>
                  <a:srgbClr val="006FC0"/>
                </a:solidFill>
                <a:latin typeface="Arial"/>
                <a:cs typeface="Arial"/>
              </a:rPr>
              <a:t>LEARNING</a:t>
            </a:r>
            <a:r>
              <a:rPr sz="3600" spc="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6FC0"/>
                </a:solidFill>
                <a:latin typeface="Arial"/>
                <a:cs typeface="Arial"/>
              </a:rPr>
              <a:t>OBJECTIVES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5175" y="1794520"/>
            <a:ext cx="7954645" cy="308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 marR="50800" indent="-347980">
              <a:lnSpc>
                <a:spcPct val="99700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-30" dirty="0">
                <a:latin typeface="Segoe UI"/>
                <a:cs typeface="Segoe UI"/>
              </a:rPr>
              <a:t>LO </a:t>
            </a:r>
            <a:r>
              <a:rPr sz="2800" b="1" spc="-15" dirty="0">
                <a:latin typeface="Segoe UI"/>
                <a:cs typeface="Segoe UI"/>
              </a:rPr>
              <a:t>1</a:t>
            </a:r>
            <a:r>
              <a:rPr sz="2800" spc="-15" dirty="0">
                <a:latin typeface="Segoe UI"/>
                <a:cs typeface="Segoe UI"/>
              </a:rPr>
              <a:t>: </a:t>
            </a:r>
            <a:r>
              <a:rPr sz="2800" dirty="0">
                <a:latin typeface="Segoe UI"/>
                <a:cs typeface="Segoe UI"/>
              </a:rPr>
              <a:t>Describe </a:t>
            </a:r>
            <a:r>
              <a:rPr sz="2800" spc="-10" dirty="0">
                <a:latin typeface="Segoe UI"/>
                <a:cs typeface="Segoe UI"/>
              </a:rPr>
              <a:t>Quantitative </a:t>
            </a:r>
            <a:r>
              <a:rPr sz="2800" spc="-20" dirty="0">
                <a:latin typeface="Segoe UI"/>
                <a:cs typeface="Segoe UI"/>
              </a:rPr>
              <a:t>Research </a:t>
            </a:r>
            <a:r>
              <a:rPr sz="2800" spc="-5" dirty="0">
                <a:latin typeface="Segoe UI"/>
                <a:cs typeface="Segoe UI"/>
              </a:rPr>
              <a:t>Questions,  Descriptive </a:t>
            </a:r>
            <a:r>
              <a:rPr sz="2800" spc="5" dirty="0">
                <a:latin typeface="Segoe UI"/>
                <a:cs typeface="Segoe UI"/>
              </a:rPr>
              <a:t>and </a:t>
            </a:r>
            <a:r>
              <a:rPr sz="2800" spc="-20" dirty="0">
                <a:latin typeface="Segoe UI"/>
                <a:cs typeface="Segoe UI"/>
              </a:rPr>
              <a:t>Inferential </a:t>
            </a:r>
            <a:r>
              <a:rPr sz="2800" spc="-5" dirty="0">
                <a:latin typeface="Segoe UI"/>
                <a:cs typeface="Segoe UI"/>
              </a:rPr>
              <a:t>Questions, </a:t>
            </a:r>
            <a:r>
              <a:rPr sz="2800" spc="-10" dirty="0">
                <a:latin typeface="Segoe UI"/>
                <a:cs typeface="Segoe UI"/>
              </a:rPr>
              <a:t>Mixed  </a:t>
            </a:r>
            <a:r>
              <a:rPr sz="2800" spc="-5" dirty="0">
                <a:latin typeface="Segoe UI"/>
                <a:cs typeface="Segoe UI"/>
              </a:rPr>
              <a:t>Methods </a:t>
            </a:r>
            <a:r>
              <a:rPr sz="2800" spc="-20" dirty="0">
                <a:latin typeface="Segoe UI"/>
                <a:cs typeface="Segoe UI"/>
              </a:rPr>
              <a:t>Research </a:t>
            </a:r>
            <a:r>
              <a:rPr sz="2800" spc="-10" dirty="0">
                <a:latin typeface="Segoe UI"/>
                <a:cs typeface="Segoe UI"/>
              </a:rPr>
              <a:t>Questions </a:t>
            </a:r>
            <a:r>
              <a:rPr sz="2800" spc="5" dirty="0">
                <a:latin typeface="Segoe UI"/>
                <a:cs typeface="Segoe UI"/>
              </a:rPr>
              <a:t>and</a:t>
            </a:r>
            <a:r>
              <a:rPr sz="2800" spc="8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Hypotheses.</a:t>
            </a:r>
            <a:endParaRPr sz="2800">
              <a:latin typeface="Segoe UI"/>
              <a:cs typeface="Segoe UI"/>
            </a:endParaRPr>
          </a:p>
          <a:p>
            <a:pPr marL="360680" marR="5080" indent="-347980">
              <a:lnSpc>
                <a:spcPct val="100099"/>
              </a:lnSpc>
              <a:spcBef>
                <a:spcPts val="670"/>
              </a:spcBef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-30" dirty="0">
                <a:latin typeface="Segoe UI"/>
                <a:cs typeface="Segoe UI"/>
              </a:rPr>
              <a:t>LO </a:t>
            </a:r>
            <a:r>
              <a:rPr sz="2800" b="1" spc="5" dirty="0">
                <a:latin typeface="Segoe UI"/>
                <a:cs typeface="Segoe UI"/>
              </a:rPr>
              <a:t>2 </a:t>
            </a:r>
            <a:r>
              <a:rPr sz="2800" b="1" dirty="0">
                <a:latin typeface="Segoe UI"/>
                <a:cs typeface="Segoe UI"/>
              </a:rPr>
              <a:t>: </a:t>
            </a:r>
            <a:r>
              <a:rPr sz="2800" spc="-5" dirty="0">
                <a:latin typeface="Segoe UI"/>
                <a:cs typeface="Segoe UI"/>
              </a:rPr>
              <a:t>Explain </a:t>
            </a:r>
            <a:r>
              <a:rPr sz="2800" spc="5" dirty="0">
                <a:latin typeface="Segoe UI"/>
                <a:cs typeface="Segoe UI"/>
              </a:rPr>
              <a:t>about </a:t>
            </a:r>
            <a:r>
              <a:rPr sz="2800" spc="-10" dirty="0">
                <a:latin typeface="Segoe UI"/>
                <a:cs typeface="Segoe UI"/>
              </a:rPr>
              <a:t>Quantitative </a:t>
            </a:r>
            <a:r>
              <a:rPr sz="2800" spc="-20" dirty="0">
                <a:latin typeface="Segoe UI"/>
                <a:cs typeface="Segoe UI"/>
              </a:rPr>
              <a:t>Research  </a:t>
            </a:r>
            <a:r>
              <a:rPr sz="2800" spc="-5" dirty="0">
                <a:latin typeface="Segoe UI"/>
                <a:cs typeface="Segoe UI"/>
              </a:rPr>
              <a:t>Questions, Descriptive </a:t>
            </a:r>
            <a:r>
              <a:rPr sz="2800" spc="5" dirty="0">
                <a:latin typeface="Segoe UI"/>
                <a:cs typeface="Segoe UI"/>
              </a:rPr>
              <a:t>and </a:t>
            </a:r>
            <a:r>
              <a:rPr sz="2800" spc="-20" dirty="0">
                <a:latin typeface="Segoe UI"/>
                <a:cs typeface="Segoe UI"/>
              </a:rPr>
              <a:t>Inferential </a:t>
            </a:r>
            <a:r>
              <a:rPr sz="2800" spc="-5" dirty="0">
                <a:latin typeface="Segoe UI"/>
                <a:cs typeface="Segoe UI"/>
              </a:rPr>
              <a:t>Questions,  </a:t>
            </a:r>
            <a:r>
              <a:rPr sz="2800" spc="-10" dirty="0">
                <a:latin typeface="Segoe UI"/>
                <a:cs typeface="Segoe UI"/>
              </a:rPr>
              <a:t>Mixed </a:t>
            </a:r>
            <a:r>
              <a:rPr sz="2800" spc="-5" dirty="0">
                <a:latin typeface="Segoe UI"/>
                <a:cs typeface="Segoe UI"/>
              </a:rPr>
              <a:t>Methods </a:t>
            </a:r>
            <a:r>
              <a:rPr sz="2800" spc="-20" dirty="0">
                <a:latin typeface="Segoe UI"/>
                <a:cs typeface="Segoe UI"/>
              </a:rPr>
              <a:t>Research </a:t>
            </a:r>
            <a:r>
              <a:rPr sz="2800" spc="-10" dirty="0">
                <a:latin typeface="Segoe UI"/>
                <a:cs typeface="Segoe UI"/>
              </a:rPr>
              <a:t>Questions </a:t>
            </a:r>
            <a:r>
              <a:rPr sz="2800" spc="5" dirty="0">
                <a:latin typeface="Segoe UI"/>
                <a:cs typeface="Segoe UI"/>
              </a:rPr>
              <a:t>and  </a:t>
            </a:r>
            <a:r>
              <a:rPr sz="2800" dirty="0">
                <a:latin typeface="Segoe UI"/>
                <a:cs typeface="Segoe UI"/>
              </a:rPr>
              <a:t>Hypotheses</a:t>
            </a:r>
            <a:endParaRPr sz="280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74746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708" rIns="0" bIns="0" rtlCol="0">
            <a:spAutoFit/>
          </a:bodyPr>
          <a:lstStyle/>
          <a:p>
            <a:pPr marL="1146175">
              <a:lnSpc>
                <a:spcPct val="100000"/>
              </a:lnSpc>
            </a:pPr>
            <a:r>
              <a:rPr spc="5" dirty="0"/>
              <a:t>Example: </a:t>
            </a:r>
            <a:r>
              <a:rPr spc="-5" dirty="0"/>
              <a:t>Hypotheses</a:t>
            </a:r>
            <a:r>
              <a:rPr spc="-80" dirty="0"/>
              <a:t> </a:t>
            </a:r>
            <a:r>
              <a:rPr spc="5"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774697"/>
            <a:ext cx="7778750" cy="230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 indent="-347980">
              <a:lnSpc>
                <a:spcPct val="100000"/>
              </a:lnSpc>
              <a:buFont typeface="Arial"/>
              <a:buChar char="•"/>
              <a:tabLst>
                <a:tab pos="360680" algn="l"/>
                <a:tab pos="361315" algn="l"/>
              </a:tabLst>
            </a:pPr>
            <a:r>
              <a:rPr sz="2800" b="1" spc="-5" dirty="0">
                <a:latin typeface="Calibri"/>
                <a:cs typeface="Calibri"/>
              </a:rPr>
              <a:t>Alternatively,</a:t>
            </a:r>
            <a:r>
              <a:rPr sz="2800" b="1" spc="-204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the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mixed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methods</a:t>
            </a:r>
            <a:r>
              <a:rPr sz="2800" b="1" spc="-175" dirty="0">
                <a:latin typeface="Calibri"/>
                <a:cs typeface="Calibri"/>
              </a:rPr>
              <a:t> </a:t>
            </a:r>
            <a:r>
              <a:rPr sz="2800" b="1" spc="15" dirty="0">
                <a:latin typeface="Calibri"/>
                <a:cs typeface="Calibri"/>
              </a:rPr>
              <a:t>question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might</a:t>
            </a:r>
            <a:endParaRPr sz="2500">
              <a:latin typeface="Calibri"/>
              <a:cs typeface="Calibri"/>
            </a:endParaRPr>
          </a:p>
          <a:p>
            <a:pPr marL="745490" indent="-384810">
              <a:lnSpc>
                <a:spcPct val="100000"/>
              </a:lnSpc>
              <a:spcBef>
                <a:spcPts val="40"/>
              </a:spcBef>
            </a:pPr>
            <a:r>
              <a:rPr sz="2500" spc="-10" dirty="0">
                <a:latin typeface="Calibri"/>
                <a:cs typeface="Calibri"/>
              </a:rPr>
              <a:t>have </a:t>
            </a:r>
            <a:r>
              <a:rPr sz="2500" spc="-15" dirty="0">
                <a:latin typeface="Calibri"/>
                <a:cs typeface="Calibri"/>
              </a:rPr>
              <a:t>been </a:t>
            </a:r>
            <a:r>
              <a:rPr sz="2500" spc="5" dirty="0">
                <a:latin typeface="Calibri"/>
                <a:cs typeface="Calibri"/>
              </a:rPr>
              <a:t>written </a:t>
            </a:r>
            <a:r>
              <a:rPr sz="2500" spc="-20" dirty="0">
                <a:latin typeface="Calibri"/>
                <a:cs typeface="Calibri"/>
              </a:rPr>
              <a:t>from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5" dirty="0">
                <a:latin typeface="Calibri"/>
                <a:cs typeface="Calibri"/>
              </a:rPr>
              <a:t>content orientation, </a:t>
            </a:r>
            <a:r>
              <a:rPr sz="2500" spc="5" dirty="0">
                <a:latin typeface="Calibri"/>
                <a:cs typeface="Calibri"/>
              </a:rPr>
              <a:t>such</a:t>
            </a:r>
            <a:r>
              <a:rPr sz="2500" spc="-290" dirty="0">
                <a:latin typeface="Calibri"/>
                <a:cs typeface="Calibri"/>
              </a:rPr>
              <a:t> </a:t>
            </a:r>
            <a:r>
              <a:rPr sz="2500" spc="20" dirty="0">
                <a:latin typeface="Calibri"/>
                <a:cs typeface="Calibri"/>
              </a:rPr>
              <a:t>as: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Times New Roman"/>
              <a:cs typeface="Times New Roman"/>
            </a:endParaRPr>
          </a:p>
          <a:p>
            <a:pPr marL="745490" marR="5080">
              <a:lnSpc>
                <a:spcPct val="99700"/>
              </a:lnSpc>
              <a:spcBef>
                <a:spcPts val="5"/>
              </a:spcBef>
            </a:pPr>
            <a:r>
              <a:rPr sz="2500" b="1" spc="25" dirty="0">
                <a:latin typeface="Arial Narrow"/>
                <a:cs typeface="Arial Narrow"/>
              </a:rPr>
              <a:t>How do the </a:t>
            </a:r>
            <a:r>
              <a:rPr sz="2500" b="1" spc="20" dirty="0">
                <a:latin typeface="Arial Narrow"/>
                <a:cs typeface="Arial Narrow"/>
              </a:rPr>
              <a:t>themes </a:t>
            </a:r>
            <a:r>
              <a:rPr sz="2500" b="1" spc="25" dirty="0">
                <a:latin typeface="Arial Narrow"/>
                <a:cs typeface="Arial Narrow"/>
              </a:rPr>
              <a:t>mentioned by the </a:t>
            </a:r>
            <a:r>
              <a:rPr sz="2500" b="1" spc="10" dirty="0">
                <a:latin typeface="Arial Narrow"/>
                <a:cs typeface="Arial Narrow"/>
              </a:rPr>
              <a:t>teachers help </a:t>
            </a:r>
            <a:r>
              <a:rPr sz="2500" b="1" spc="20" dirty="0">
                <a:latin typeface="Arial Narrow"/>
                <a:cs typeface="Arial Narrow"/>
              </a:rPr>
              <a:t>to  </a:t>
            </a:r>
            <a:r>
              <a:rPr sz="2500" b="1" spc="10" dirty="0">
                <a:latin typeface="Arial Narrow"/>
                <a:cs typeface="Arial Narrow"/>
              </a:rPr>
              <a:t>explain</a:t>
            </a:r>
            <a:r>
              <a:rPr sz="2500" b="1" spc="-110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why</a:t>
            </a:r>
            <a:r>
              <a:rPr sz="2500" b="1" spc="-70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middle-school</a:t>
            </a:r>
            <a:r>
              <a:rPr sz="2500" b="1" spc="-210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children</a:t>
            </a:r>
            <a:r>
              <a:rPr sz="2500" b="1" spc="-180" dirty="0">
                <a:latin typeface="Arial Narrow"/>
                <a:cs typeface="Arial Narrow"/>
              </a:rPr>
              <a:t> </a:t>
            </a:r>
            <a:r>
              <a:rPr sz="2500" b="1" spc="10" dirty="0">
                <a:latin typeface="Arial Narrow"/>
                <a:cs typeface="Arial Narrow"/>
              </a:rPr>
              <a:t>score</a:t>
            </a:r>
            <a:r>
              <a:rPr sz="2500" b="1" spc="-70" dirty="0">
                <a:latin typeface="Arial Narrow"/>
                <a:cs typeface="Arial Narrow"/>
              </a:rPr>
              <a:t> </a:t>
            </a:r>
            <a:r>
              <a:rPr sz="2500" b="1" spc="5" dirty="0">
                <a:latin typeface="Arial Narrow"/>
                <a:cs typeface="Arial Narrow"/>
              </a:rPr>
              <a:t>lower</a:t>
            </a:r>
            <a:r>
              <a:rPr sz="2500" b="1" spc="-5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than</a:t>
            </a:r>
            <a:r>
              <a:rPr sz="2500" b="1" spc="-110" dirty="0">
                <a:latin typeface="Arial Narrow"/>
                <a:cs typeface="Arial Narrow"/>
              </a:rPr>
              <a:t> </a:t>
            </a:r>
            <a:r>
              <a:rPr sz="2500" b="1" spc="25" dirty="0">
                <a:latin typeface="Arial Narrow"/>
                <a:cs typeface="Arial Narrow"/>
              </a:rPr>
              <a:t>the  </a:t>
            </a:r>
            <a:r>
              <a:rPr sz="2500" b="1" spc="20" dirty="0">
                <a:latin typeface="Arial Narrow"/>
                <a:cs typeface="Arial Narrow"/>
              </a:rPr>
              <a:t>junior high</a:t>
            </a:r>
            <a:r>
              <a:rPr sz="2500" b="1" spc="-340" dirty="0">
                <a:latin typeface="Arial Narrow"/>
                <a:cs typeface="Arial Narrow"/>
              </a:rPr>
              <a:t> </a:t>
            </a:r>
            <a:r>
              <a:rPr sz="2500" b="1" spc="20" dirty="0">
                <a:latin typeface="Arial Narrow"/>
                <a:cs typeface="Arial Narrow"/>
              </a:rPr>
              <a:t>students?</a:t>
            </a:r>
            <a:endParaRPr sz="25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20935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175" y="1564385"/>
            <a:ext cx="7339330" cy="1718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534" indent="-457834">
              <a:lnSpc>
                <a:spcPts val="3335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b="1" dirty="0">
                <a:latin typeface="Arial"/>
                <a:cs typeface="Arial"/>
              </a:rPr>
              <a:t>Quantitative </a:t>
            </a:r>
            <a:r>
              <a:rPr sz="2800" b="1" spc="10" dirty="0">
                <a:latin typeface="Arial"/>
                <a:cs typeface="Arial"/>
              </a:rPr>
              <a:t>Research</a:t>
            </a:r>
            <a:r>
              <a:rPr sz="2800" b="1" spc="-170" dirty="0"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Questions</a:t>
            </a:r>
            <a:endParaRPr sz="2800">
              <a:latin typeface="Arial"/>
              <a:cs typeface="Arial"/>
            </a:endParaRPr>
          </a:p>
          <a:p>
            <a:pPr marL="470534" indent="-457834">
              <a:lnSpc>
                <a:spcPts val="3335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b="1" dirty="0">
                <a:latin typeface="Arial"/>
                <a:cs typeface="Arial"/>
              </a:rPr>
              <a:t>Descriptive </a:t>
            </a:r>
            <a:r>
              <a:rPr sz="2800" b="1" spc="10" dirty="0">
                <a:latin typeface="Arial"/>
                <a:cs typeface="Arial"/>
              </a:rPr>
              <a:t>and Inferential</a:t>
            </a:r>
            <a:r>
              <a:rPr sz="2800" b="1" spc="-229" dirty="0"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Questions</a:t>
            </a:r>
            <a:endParaRPr sz="2800">
              <a:latin typeface="Arial"/>
              <a:cs typeface="Arial"/>
            </a:endParaRPr>
          </a:p>
          <a:p>
            <a:pPr marL="470534" marR="5080" indent="-457834">
              <a:lnSpc>
                <a:spcPts val="3390"/>
              </a:lnSpc>
              <a:spcBef>
                <a:spcPts val="114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b="1" spc="20" dirty="0">
                <a:latin typeface="Arial"/>
                <a:cs typeface="Arial"/>
              </a:rPr>
              <a:t>Mixed </a:t>
            </a:r>
            <a:r>
              <a:rPr sz="2800" b="1" spc="15" dirty="0">
                <a:latin typeface="Arial"/>
                <a:cs typeface="Arial"/>
              </a:rPr>
              <a:t>Methods </a:t>
            </a:r>
            <a:r>
              <a:rPr sz="2800" b="1" spc="10" dirty="0">
                <a:latin typeface="Arial"/>
                <a:cs typeface="Arial"/>
              </a:rPr>
              <a:t>Research </a:t>
            </a:r>
            <a:r>
              <a:rPr sz="2800" b="1" spc="5" dirty="0">
                <a:latin typeface="Arial"/>
                <a:cs typeface="Arial"/>
              </a:rPr>
              <a:t>Questions</a:t>
            </a:r>
            <a:r>
              <a:rPr sz="2800" b="1" spc="-465" dirty="0">
                <a:latin typeface="Arial"/>
                <a:cs typeface="Arial"/>
              </a:rPr>
              <a:t> </a:t>
            </a:r>
            <a:r>
              <a:rPr sz="2800" b="1" spc="10" dirty="0">
                <a:latin typeface="Arial"/>
                <a:cs typeface="Arial"/>
              </a:rPr>
              <a:t>and  </a:t>
            </a:r>
            <a:r>
              <a:rPr sz="2800" b="1" spc="5" dirty="0">
                <a:latin typeface="Arial"/>
                <a:cs typeface="Arial"/>
              </a:rPr>
              <a:t>Hypotheses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4645" rIns="0" bIns="0" rtlCol="0">
            <a:spAutoFit/>
          </a:bodyPr>
          <a:lstStyle/>
          <a:p>
            <a:pPr marL="3325495">
              <a:lnSpc>
                <a:spcPct val="100000"/>
              </a:lnSpc>
            </a:pPr>
            <a:r>
              <a:rPr sz="3600" spc="-90" dirty="0">
                <a:solidFill>
                  <a:srgbClr val="006FC0"/>
                </a:solidFill>
              </a:rPr>
              <a:t>C</a:t>
            </a:r>
            <a:r>
              <a:rPr sz="3600" spc="-5" dirty="0">
                <a:solidFill>
                  <a:srgbClr val="006FC0"/>
                </a:solidFill>
              </a:rPr>
              <a:t>O</a:t>
            </a:r>
            <a:r>
              <a:rPr sz="3600" spc="35" dirty="0">
                <a:solidFill>
                  <a:srgbClr val="006FC0"/>
                </a:solidFill>
              </a:rPr>
              <a:t>N</a:t>
            </a:r>
            <a:r>
              <a:rPr sz="3600" spc="-25" dirty="0">
                <a:solidFill>
                  <a:srgbClr val="006FC0"/>
                </a:solidFill>
              </a:rPr>
              <a:t>T</a:t>
            </a:r>
            <a:r>
              <a:rPr sz="3600" spc="20" dirty="0">
                <a:solidFill>
                  <a:srgbClr val="006FC0"/>
                </a:solidFill>
              </a:rPr>
              <a:t>E</a:t>
            </a:r>
            <a:r>
              <a:rPr sz="3600" spc="30" dirty="0">
                <a:solidFill>
                  <a:srgbClr val="006FC0"/>
                </a:solidFill>
              </a:rPr>
              <a:t>N</a:t>
            </a:r>
            <a:r>
              <a:rPr sz="3600" spc="-25" dirty="0">
                <a:solidFill>
                  <a:srgbClr val="006FC0"/>
                </a:solidFill>
              </a:rPr>
              <a:t>T</a:t>
            </a:r>
            <a:r>
              <a:rPr sz="3600" dirty="0">
                <a:solidFill>
                  <a:srgbClr val="006FC0"/>
                </a:solidFill>
              </a:rPr>
              <a:t>S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224906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52800" marR="5080" indent="-1428115">
              <a:lnSpc>
                <a:spcPts val="3600"/>
              </a:lnSpc>
            </a:pPr>
            <a:r>
              <a:rPr sz="3300" spc="-35" dirty="0">
                <a:solidFill>
                  <a:srgbClr val="0079B8"/>
                </a:solidFill>
              </a:rPr>
              <a:t>QUANTITATIVE</a:t>
            </a:r>
            <a:r>
              <a:rPr sz="3300" spc="-140" dirty="0">
                <a:solidFill>
                  <a:srgbClr val="0079B8"/>
                </a:solidFill>
              </a:rPr>
              <a:t> </a:t>
            </a:r>
            <a:r>
              <a:rPr sz="3300" spc="5" dirty="0">
                <a:solidFill>
                  <a:srgbClr val="0079B8"/>
                </a:solidFill>
              </a:rPr>
              <a:t>RESEARCH  QUESTIONS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689178" y="1617776"/>
            <a:ext cx="8018145" cy="434276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60045" indent="-347345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z="2800" b="1" spc="-10" dirty="0">
                <a:latin typeface="Calibri"/>
                <a:cs typeface="Calibri"/>
              </a:rPr>
              <a:t>In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quantitative</a:t>
            </a:r>
            <a:r>
              <a:rPr sz="2800" b="1" spc="-250" dirty="0">
                <a:latin typeface="Calibri"/>
                <a:cs typeface="Calibri"/>
              </a:rPr>
              <a:t> </a:t>
            </a:r>
            <a:r>
              <a:rPr sz="2800" b="1" spc="20" dirty="0">
                <a:latin typeface="Calibri"/>
                <a:cs typeface="Calibri"/>
              </a:rPr>
              <a:t>studies,</a:t>
            </a:r>
            <a:r>
              <a:rPr sz="2800" b="1" spc="-2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investigators</a:t>
            </a:r>
            <a:r>
              <a:rPr sz="2800" b="1" spc="-24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use</a:t>
            </a:r>
            <a:r>
              <a:rPr sz="2800" b="1" spc="6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quantitative</a:t>
            </a:r>
            <a:endParaRPr sz="2500">
              <a:latin typeface="Calibri"/>
              <a:cs typeface="Calibri"/>
            </a:endParaRPr>
          </a:p>
          <a:p>
            <a:pPr marL="360045" marR="332740">
              <a:lnSpc>
                <a:spcPct val="100899"/>
              </a:lnSpc>
              <a:spcBef>
                <a:spcPts val="15"/>
              </a:spcBef>
            </a:pPr>
            <a:r>
              <a:rPr sz="2500" spc="-10" dirty="0">
                <a:latin typeface="Calibri"/>
                <a:cs typeface="Calibri"/>
              </a:rPr>
              <a:t>research </a:t>
            </a:r>
            <a:r>
              <a:rPr sz="2500" spc="-5" dirty="0">
                <a:latin typeface="Calibri"/>
                <a:cs typeface="Calibri"/>
              </a:rPr>
              <a:t>questions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10" dirty="0">
                <a:latin typeface="Calibri"/>
                <a:cs typeface="Calibri"/>
              </a:rPr>
              <a:t>hypotheses, </a:t>
            </a:r>
            <a:r>
              <a:rPr sz="2500" spc="5" dirty="0">
                <a:latin typeface="Calibri"/>
                <a:cs typeface="Calibri"/>
              </a:rPr>
              <a:t>and </a:t>
            </a:r>
            <a:r>
              <a:rPr sz="2500" dirty="0">
                <a:latin typeface="Calibri"/>
                <a:cs typeface="Calibri"/>
              </a:rPr>
              <a:t>sometimes  </a:t>
            </a:r>
            <a:r>
              <a:rPr sz="2500" spc="-5" dirty="0">
                <a:latin typeface="Calibri"/>
                <a:cs typeface="Calibri"/>
              </a:rPr>
              <a:t>objectives,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5" dirty="0">
                <a:latin typeface="Calibri"/>
                <a:cs typeface="Calibri"/>
              </a:rPr>
              <a:t>shape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5" dirty="0">
                <a:latin typeface="Calibri"/>
                <a:cs typeface="Calibri"/>
              </a:rPr>
              <a:t>specifically </a:t>
            </a:r>
            <a:r>
              <a:rPr sz="2500" spc="-15" dirty="0">
                <a:latin typeface="Calibri"/>
                <a:cs typeface="Calibri"/>
              </a:rPr>
              <a:t>focus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purpose</a:t>
            </a:r>
            <a:r>
              <a:rPr sz="2500" spc="-27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of  </a:t>
            </a:r>
            <a:r>
              <a:rPr sz="2500" dirty="0">
                <a:latin typeface="Calibri"/>
                <a:cs typeface="Calibri"/>
              </a:rPr>
              <a:t>the</a:t>
            </a:r>
            <a:r>
              <a:rPr sz="2500" spc="-1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study.</a:t>
            </a:r>
            <a:endParaRPr sz="2500">
              <a:latin typeface="Calibri"/>
              <a:cs typeface="Calibri"/>
            </a:endParaRPr>
          </a:p>
          <a:p>
            <a:pPr marL="360045" marR="5080" indent="-347345">
              <a:lnSpc>
                <a:spcPts val="3100"/>
              </a:lnSpc>
              <a:spcBef>
                <a:spcPts val="265"/>
              </a:spcBef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z="2800" b="1" spc="10" dirty="0">
                <a:latin typeface="Calibri"/>
                <a:cs typeface="Calibri"/>
              </a:rPr>
              <a:t>Quantitative </a:t>
            </a:r>
            <a:r>
              <a:rPr sz="2800" b="1" spc="-5" dirty="0">
                <a:latin typeface="Calibri"/>
                <a:cs typeface="Calibri"/>
              </a:rPr>
              <a:t>research </a:t>
            </a: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500" spc="-10" dirty="0">
                <a:latin typeface="Calibri"/>
                <a:cs typeface="Calibri"/>
              </a:rPr>
              <a:t>inquire about </a:t>
            </a:r>
            <a:r>
              <a:rPr sz="2500" spc="5" dirty="0">
                <a:latin typeface="Calibri"/>
                <a:cs typeface="Calibri"/>
              </a:rPr>
              <a:t>the  </a:t>
            </a:r>
            <a:r>
              <a:rPr sz="2500" spc="-5" dirty="0">
                <a:latin typeface="Calibri"/>
                <a:cs typeface="Calibri"/>
              </a:rPr>
              <a:t>relationships </a:t>
            </a:r>
            <a:r>
              <a:rPr sz="2500" dirty="0">
                <a:latin typeface="Calibri"/>
                <a:cs typeface="Calibri"/>
              </a:rPr>
              <a:t>among </a:t>
            </a:r>
            <a:r>
              <a:rPr sz="2500" spc="-5" dirty="0">
                <a:latin typeface="Calibri"/>
                <a:cs typeface="Calibri"/>
              </a:rPr>
              <a:t>variables </a:t>
            </a:r>
            <a:r>
              <a:rPr sz="2500" spc="5" dirty="0">
                <a:latin typeface="Calibri"/>
                <a:cs typeface="Calibri"/>
              </a:rPr>
              <a:t>that the </a:t>
            </a:r>
            <a:r>
              <a:rPr sz="2500" spc="-10" dirty="0">
                <a:latin typeface="Calibri"/>
                <a:cs typeface="Calibri"/>
              </a:rPr>
              <a:t>investigator </a:t>
            </a:r>
            <a:r>
              <a:rPr sz="2500" spc="-5" dirty="0">
                <a:latin typeface="Calibri"/>
                <a:cs typeface="Calibri"/>
              </a:rPr>
              <a:t>seeks</a:t>
            </a:r>
            <a:r>
              <a:rPr sz="2500" spc="-310" dirty="0">
                <a:latin typeface="Calibri"/>
                <a:cs typeface="Calibri"/>
              </a:rPr>
              <a:t> </a:t>
            </a:r>
            <a:r>
              <a:rPr sz="2500" spc="15" dirty="0">
                <a:latin typeface="Calibri"/>
                <a:cs typeface="Calibri"/>
              </a:rPr>
              <a:t>to</a:t>
            </a:r>
            <a:endParaRPr sz="2500">
              <a:latin typeface="Calibri"/>
              <a:cs typeface="Calibri"/>
            </a:endParaRPr>
          </a:p>
          <a:p>
            <a:pPr marL="360045">
              <a:lnSpc>
                <a:spcPts val="2880"/>
              </a:lnSpc>
            </a:pPr>
            <a:r>
              <a:rPr sz="2500" spc="-35" dirty="0">
                <a:latin typeface="Calibri"/>
                <a:cs typeface="Calibri"/>
              </a:rPr>
              <a:t>know.</a:t>
            </a:r>
            <a:endParaRPr sz="2500">
              <a:latin typeface="Calibri"/>
              <a:cs typeface="Calibri"/>
            </a:endParaRPr>
          </a:p>
          <a:p>
            <a:pPr marL="360045" indent="-347345">
              <a:lnSpc>
                <a:spcPts val="3335"/>
              </a:lnSpc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z="2800" b="1" dirty="0">
                <a:latin typeface="Calibri"/>
                <a:cs typeface="Calibri"/>
              </a:rPr>
              <a:t>They </a:t>
            </a:r>
            <a:r>
              <a:rPr sz="2800" b="1" spc="-5" dirty="0">
                <a:latin typeface="Calibri"/>
                <a:cs typeface="Calibri"/>
              </a:rPr>
              <a:t>are </a:t>
            </a:r>
            <a:r>
              <a:rPr sz="2800" b="1" spc="15" dirty="0">
                <a:latin typeface="Calibri"/>
                <a:cs typeface="Calibri"/>
              </a:rPr>
              <a:t>used </a:t>
            </a:r>
            <a:r>
              <a:rPr sz="2800" b="1" spc="10" dirty="0">
                <a:latin typeface="Calibri"/>
                <a:cs typeface="Calibri"/>
              </a:rPr>
              <a:t>frequently </a:t>
            </a:r>
            <a:r>
              <a:rPr sz="2800" b="1" spc="15" dirty="0">
                <a:latin typeface="Calibri"/>
                <a:cs typeface="Calibri"/>
              </a:rPr>
              <a:t>in </a:t>
            </a:r>
            <a:r>
              <a:rPr sz="2800" b="1" dirty="0">
                <a:latin typeface="Calibri"/>
                <a:cs typeface="Calibri"/>
              </a:rPr>
              <a:t>social</a:t>
            </a:r>
            <a:r>
              <a:rPr sz="2800" b="1" spc="-41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science </a:t>
            </a:r>
            <a:r>
              <a:rPr sz="2500" spc="-5" dirty="0">
                <a:latin typeface="Calibri"/>
                <a:cs typeface="Calibri"/>
              </a:rPr>
              <a:t>research</a:t>
            </a:r>
            <a:endParaRPr sz="2500">
              <a:latin typeface="Calibri"/>
              <a:cs typeface="Calibri"/>
            </a:endParaRPr>
          </a:p>
          <a:p>
            <a:pPr marL="360045" marR="240665">
              <a:lnSpc>
                <a:spcPct val="99700"/>
              </a:lnSpc>
              <a:spcBef>
                <a:spcPts val="50"/>
              </a:spcBef>
            </a:pPr>
            <a:r>
              <a:rPr sz="2500" dirty="0">
                <a:latin typeface="Calibri"/>
                <a:cs typeface="Calibri"/>
              </a:rPr>
              <a:t>and especially </a:t>
            </a:r>
            <a:r>
              <a:rPr sz="2500" spc="5" dirty="0">
                <a:latin typeface="Calibri"/>
                <a:cs typeface="Calibri"/>
              </a:rPr>
              <a:t>in </a:t>
            </a:r>
            <a:r>
              <a:rPr sz="2500" dirty="0">
                <a:latin typeface="Calibri"/>
                <a:cs typeface="Calibri"/>
              </a:rPr>
              <a:t>survey studies. </a:t>
            </a:r>
            <a:r>
              <a:rPr sz="2500" spc="10" dirty="0">
                <a:latin typeface="Calibri"/>
                <a:cs typeface="Calibri"/>
              </a:rPr>
              <a:t>Quantitative</a:t>
            </a:r>
            <a:r>
              <a:rPr sz="2500" spc="-4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hypotheses,  on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other hand, </a:t>
            </a:r>
            <a:r>
              <a:rPr sz="2500" spc="10" dirty="0">
                <a:latin typeface="Calibri"/>
                <a:cs typeface="Calibri"/>
              </a:rPr>
              <a:t>are </a:t>
            </a:r>
            <a:r>
              <a:rPr sz="2500" spc="-10" dirty="0">
                <a:latin typeface="Calibri"/>
                <a:cs typeface="Calibri"/>
              </a:rPr>
              <a:t>predictions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researcher </a:t>
            </a:r>
            <a:r>
              <a:rPr sz="2500" spc="-10" dirty="0">
                <a:latin typeface="Calibri"/>
                <a:cs typeface="Calibri"/>
              </a:rPr>
              <a:t>makes  about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expected </a:t>
            </a:r>
            <a:r>
              <a:rPr sz="2500" spc="-5" dirty="0">
                <a:latin typeface="Calibri"/>
                <a:cs typeface="Calibri"/>
              </a:rPr>
              <a:t>relationships </a:t>
            </a:r>
            <a:r>
              <a:rPr sz="2500" dirty="0">
                <a:latin typeface="Calibri"/>
                <a:cs typeface="Calibri"/>
              </a:rPr>
              <a:t>among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variables.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022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178" y="1295400"/>
            <a:ext cx="8025130" cy="4916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045" marR="46990" indent="-347345">
              <a:lnSpc>
                <a:spcPct val="101099"/>
              </a:lnSpc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25" dirty="0">
                <a:latin typeface="Calibri"/>
                <a:cs typeface="Calibri"/>
              </a:rPr>
              <a:t>focus </a:t>
            </a:r>
            <a:r>
              <a:rPr sz="2800" b="1" spc="10" dirty="0">
                <a:latin typeface="Calibri"/>
                <a:cs typeface="Calibri"/>
              </a:rPr>
              <a:t>here will </a:t>
            </a:r>
            <a:r>
              <a:rPr sz="2800" b="1" spc="5" dirty="0">
                <a:latin typeface="Calibri"/>
                <a:cs typeface="Calibri"/>
              </a:rPr>
              <a:t>be on </a:t>
            </a:r>
            <a:r>
              <a:rPr sz="2800" b="1" spc="-5" dirty="0">
                <a:latin typeface="Calibri"/>
                <a:cs typeface="Calibri"/>
              </a:rPr>
              <a:t>research </a:t>
            </a: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500" spc="5" dirty="0">
                <a:latin typeface="Calibri"/>
                <a:cs typeface="Calibri"/>
              </a:rPr>
              <a:t>and  </a:t>
            </a:r>
            <a:r>
              <a:rPr sz="2500" spc="-10" dirty="0">
                <a:latin typeface="Calibri"/>
                <a:cs typeface="Calibri"/>
              </a:rPr>
              <a:t>hypotheses. </a:t>
            </a:r>
            <a:r>
              <a:rPr sz="2500" dirty="0">
                <a:latin typeface="Calibri"/>
                <a:cs typeface="Calibri"/>
              </a:rPr>
              <a:t>Here </a:t>
            </a:r>
            <a:r>
              <a:rPr sz="2500" spc="5" dirty="0">
                <a:latin typeface="Calibri"/>
                <a:cs typeface="Calibri"/>
              </a:rPr>
              <a:t>is </a:t>
            </a:r>
            <a:r>
              <a:rPr sz="2500" spc="15" dirty="0">
                <a:latin typeface="Calibri"/>
                <a:cs typeface="Calibri"/>
              </a:rPr>
              <a:t>an </a:t>
            </a:r>
            <a:r>
              <a:rPr sz="2500" spc="-10" dirty="0">
                <a:latin typeface="Calibri"/>
                <a:cs typeface="Calibri"/>
              </a:rPr>
              <a:t>hypotheses. </a:t>
            </a:r>
            <a:r>
              <a:rPr sz="2500" dirty="0">
                <a:latin typeface="Calibri"/>
                <a:cs typeface="Calibri"/>
              </a:rPr>
              <a:t>Here </a:t>
            </a:r>
            <a:r>
              <a:rPr sz="2500" spc="5" dirty="0">
                <a:latin typeface="Calibri"/>
                <a:cs typeface="Calibri"/>
              </a:rPr>
              <a:t>is </a:t>
            </a:r>
            <a:r>
              <a:rPr sz="2500" spc="15" dirty="0">
                <a:latin typeface="Calibri"/>
                <a:cs typeface="Calibri"/>
              </a:rPr>
              <a:t>an </a:t>
            </a:r>
            <a:r>
              <a:rPr sz="2500" spc="-20" dirty="0">
                <a:latin typeface="Calibri"/>
                <a:cs typeface="Calibri"/>
              </a:rPr>
              <a:t>example </a:t>
            </a:r>
            <a:r>
              <a:rPr sz="2500" spc="-10" dirty="0">
                <a:latin typeface="Calibri"/>
                <a:cs typeface="Calibri"/>
              </a:rPr>
              <a:t>of</a:t>
            </a:r>
            <a:r>
              <a:rPr sz="2500" spc="-155" dirty="0">
                <a:latin typeface="Calibri"/>
                <a:cs typeface="Calibri"/>
              </a:rPr>
              <a:t> </a:t>
            </a:r>
            <a:r>
              <a:rPr sz="2500" spc="10" dirty="0">
                <a:latin typeface="Calibri"/>
                <a:cs typeface="Calibri"/>
              </a:rPr>
              <a:t>a  </a:t>
            </a:r>
            <a:r>
              <a:rPr sz="2500" dirty="0">
                <a:latin typeface="Calibri"/>
                <a:cs typeface="Calibri"/>
              </a:rPr>
              <a:t>script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5" dirty="0">
                <a:latin typeface="Calibri"/>
                <a:cs typeface="Calibri"/>
              </a:rPr>
              <a:t>quantitative </a:t>
            </a:r>
            <a:r>
              <a:rPr sz="2500" spc="-10" dirty="0">
                <a:latin typeface="Calibri"/>
                <a:cs typeface="Calibri"/>
              </a:rPr>
              <a:t>research</a:t>
            </a:r>
            <a:r>
              <a:rPr sz="2500" spc="-30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question:</a:t>
            </a:r>
            <a:endParaRPr sz="2500" dirty="0">
              <a:latin typeface="Calibri"/>
              <a:cs typeface="Calibri"/>
            </a:endParaRPr>
          </a:p>
          <a:p>
            <a:pPr marL="679450" marR="781685">
              <a:lnSpc>
                <a:spcPct val="101000"/>
              </a:lnSpc>
              <a:spcBef>
                <a:spcPts val="550"/>
              </a:spcBef>
              <a:tabLst>
                <a:tab pos="2038985" algn="l"/>
              </a:tabLst>
            </a:pPr>
            <a:r>
              <a:rPr sz="2500" b="1" i="1" spc="20" dirty="0">
                <a:latin typeface="Arial Narrow"/>
                <a:cs typeface="Arial Narrow"/>
              </a:rPr>
              <a:t>Does</a:t>
            </a:r>
            <a:r>
              <a:rPr sz="2500" b="1" i="1" u="heavy" spc="20" dirty="0">
                <a:latin typeface="Arial Narrow"/>
                <a:cs typeface="Arial Narrow"/>
              </a:rPr>
              <a:t> 	</a:t>
            </a:r>
            <a:r>
              <a:rPr sz="2500" b="1" i="1" spc="25" dirty="0">
                <a:latin typeface="Arial Narrow"/>
                <a:cs typeface="Arial Narrow"/>
              </a:rPr>
              <a:t>(name</a:t>
            </a:r>
            <a:r>
              <a:rPr sz="2500" b="1" i="1" spc="-210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the</a:t>
            </a:r>
            <a:r>
              <a:rPr sz="2500" b="1" i="1" spc="-6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theory)</a:t>
            </a:r>
            <a:r>
              <a:rPr sz="2500" b="1" i="1" spc="-10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explain</a:t>
            </a:r>
            <a:r>
              <a:rPr sz="2500" b="1" i="1" spc="-100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the</a:t>
            </a:r>
            <a:r>
              <a:rPr sz="2500" b="1" i="1" spc="-130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relationship </a:t>
            </a:r>
            <a:r>
              <a:rPr sz="2500" b="1" i="1" spc="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between</a:t>
            </a:r>
            <a:endParaRPr sz="2500" dirty="0">
              <a:latin typeface="Arial Narrow"/>
              <a:cs typeface="Arial Narrow"/>
            </a:endParaRPr>
          </a:p>
          <a:p>
            <a:pPr marL="679450">
              <a:lnSpc>
                <a:spcPts val="2955"/>
              </a:lnSpc>
              <a:tabLst>
                <a:tab pos="1329690" algn="l"/>
                <a:tab pos="5375275" algn="l"/>
              </a:tabLst>
            </a:pPr>
            <a:r>
              <a:rPr sz="2500" b="1" i="1" u="heavy" spc="5" dirty="0">
                <a:latin typeface="Arial Narrow"/>
                <a:cs typeface="Arial Narrow"/>
              </a:rPr>
              <a:t> 	</a:t>
            </a:r>
            <a:r>
              <a:rPr sz="2500" b="1" i="1" spc="15" dirty="0">
                <a:latin typeface="Arial Narrow"/>
                <a:cs typeface="Arial Narrow"/>
              </a:rPr>
              <a:t>(independent</a:t>
            </a:r>
            <a:r>
              <a:rPr sz="2500" b="1" i="1" spc="-18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variable)</a:t>
            </a:r>
            <a:r>
              <a:rPr sz="2500" b="1" i="1" spc="-11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and</a:t>
            </a:r>
            <a:r>
              <a:rPr sz="2500" b="1" i="1" u="heavy" spc="20" dirty="0">
                <a:latin typeface="Arial Narrow"/>
                <a:cs typeface="Arial Narrow"/>
              </a:rPr>
              <a:t> 	</a:t>
            </a:r>
            <a:r>
              <a:rPr sz="2500" b="1" i="1" spc="10" dirty="0">
                <a:latin typeface="Arial Narrow"/>
                <a:cs typeface="Arial Narrow"/>
              </a:rPr>
              <a:t>(dependent</a:t>
            </a:r>
            <a:r>
              <a:rPr sz="2500" b="1" i="1" spc="-22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variable),</a:t>
            </a:r>
            <a:endParaRPr sz="2500" dirty="0">
              <a:latin typeface="Arial Narrow"/>
              <a:cs typeface="Arial Narrow"/>
            </a:endParaRPr>
          </a:p>
          <a:p>
            <a:pPr marL="679450">
              <a:lnSpc>
                <a:spcPct val="100000"/>
              </a:lnSpc>
              <a:spcBef>
                <a:spcPts val="25"/>
              </a:spcBef>
              <a:tabLst>
                <a:tab pos="4869815" algn="l"/>
              </a:tabLst>
            </a:pPr>
            <a:r>
              <a:rPr sz="2500" b="1" i="1" spc="20" dirty="0">
                <a:latin typeface="Arial Narrow"/>
                <a:cs typeface="Arial Narrow"/>
              </a:rPr>
              <a:t>controlling</a:t>
            </a:r>
            <a:r>
              <a:rPr sz="2500" b="1" i="1" spc="-425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for the </a:t>
            </a:r>
            <a:r>
              <a:rPr sz="2500" b="1" i="1" spc="20" dirty="0">
                <a:latin typeface="Arial Narrow"/>
                <a:cs typeface="Arial Narrow"/>
              </a:rPr>
              <a:t>effects</a:t>
            </a:r>
            <a:r>
              <a:rPr sz="2500" b="1" i="1" spc="-13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of</a:t>
            </a:r>
            <a:r>
              <a:rPr sz="2500" b="1" i="1" u="heavy" spc="20" dirty="0">
                <a:latin typeface="Arial Narrow"/>
                <a:cs typeface="Arial Narrow"/>
              </a:rPr>
              <a:t> 	</a:t>
            </a:r>
            <a:r>
              <a:rPr sz="2500" b="1" i="1" spc="25" dirty="0">
                <a:latin typeface="Arial Narrow"/>
                <a:cs typeface="Arial Narrow"/>
              </a:rPr>
              <a:t>(control</a:t>
            </a:r>
            <a:r>
              <a:rPr sz="2500" b="1" i="1" spc="-254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variable)?</a:t>
            </a:r>
            <a:endParaRPr sz="2500" dirty="0">
              <a:latin typeface="Arial Narrow"/>
              <a:cs typeface="Arial Narrow"/>
            </a:endParaRPr>
          </a:p>
          <a:p>
            <a:pPr marL="360045" marR="1311910" indent="-347345">
              <a:lnSpc>
                <a:spcPct val="101200"/>
              </a:lnSpc>
              <a:spcBef>
                <a:spcPts val="765"/>
              </a:spcBef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z="2800" b="1" spc="-5" dirty="0">
                <a:latin typeface="Calibri"/>
                <a:cs typeface="Calibri"/>
              </a:rPr>
              <a:t>Alternatively, </a:t>
            </a:r>
            <a:r>
              <a:rPr sz="2800" b="1" spc="5" dirty="0">
                <a:latin typeface="Calibri"/>
                <a:cs typeface="Calibri"/>
              </a:rPr>
              <a:t>a script </a:t>
            </a:r>
            <a:r>
              <a:rPr sz="2800" b="1" spc="-30" dirty="0">
                <a:latin typeface="Calibri"/>
                <a:cs typeface="Calibri"/>
              </a:rPr>
              <a:t>for </a:t>
            </a:r>
            <a:r>
              <a:rPr sz="2800" b="1" spc="5" dirty="0">
                <a:latin typeface="Calibri"/>
                <a:cs typeface="Calibri"/>
              </a:rPr>
              <a:t>a </a:t>
            </a:r>
            <a:r>
              <a:rPr sz="2800" b="1" dirty="0">
                <a:latin typeface="Calibri"/>
                <a:cs typeface="Calibri"/>
              </a:rPr>
              <a:t>quantitative</a:t>
            </a:r>
            <a:r>
              <a:rPr sz="2800" b="1" spc="-29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null  </a:t>
            </a:r>
            <a:r>
              <a:rPr sz="2500" spc="-15" dirty="0">
                <a:latin typeface="Calibri"/>
                <a:cs typeface="Calibri"/>
              </a:rPr>
              <a:t>hypothesis </a:t>
            </a:r>
            <a:r>
              <a:rPr sz="2500" spc="-5" dirty="0">
                <a:latin typeface="Calibri"/>
                <a:cs typeface="Calibri"/>
              </a:rPr>
              <a:t>might be </a:t>
            </a:r>
            <a:r>
              <a:rPr sz="2500" spc="15" dirty="0">
                <a:latin typeface="Calibri"/>
                <a:cs typeface="Calibri"/>
              </a:rPr>
              <a:t>as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follows:</a:t>
            </a:r>
            <a:endParaRPr sz="2500" dirty="0">
              <a:latin typeface="Calibri"/>
              <a:cs typeface="Calibri"/>
            </a:endParaRPr>
          </a:p>
          <a:p>
            <a:pPr marL="679450">
              <a:lnSpc>
                <a:spcPct val="100000"/>
              </a:lnSpc>
              <a:spcBef>
                <a:spcPts val="5"/>
              </a:spcBef>
              <a:tabLst>
                <a:tab pos="6537325" algn="l"/>
              </a:tabLst>
            </a:pPr>
            <a:r>
              <a:rPr sz="2500" b="1" i="1" spc="20" dirty="0">
                <a:latin typeface="Arial Narrow"/>
                <a:cs typeface="Arial Narrow"/>
              </a:rPr>
              <a:t>There </a:t>
            </a:r>
            <a:r>
              <a:rPr sz="2500" b="1" i="1" spc="5" dirty="0">
                <a:latin typeface="Arial Narrow"/>
                <a:cs typeface="Arial Narrow"/>
              </a:rPr>
              <a:t>is </a:t>
            </a:r>
            <a:r>
              <a:rPr sz="2500" b="1" i="1" spc="25" dirty="0">
                <a:latin typeface="Arial Narrow"/>
                <a:cs typeface="Arial Narrow"/>
              </a:rPr>
              <a:t>no </a:t>
            </a:r>
            <a:r>
              <a:rPr sz="2500" b="1" i="1" spc="15" dirty="0">
                <a:latin typeface="Arial Narrow"/>
                <a:cs typeface="Arial Narrow"/>
              </a:rPr>
              <a:t>significant</a:t>
            </a:r>
            <a:r>
              <a:rPr sz="2500" b="1" i="1" spc="-42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difference</a:t>
            </a:r>
            <a:r>
              <a:rPr sz="2500" b="1" i="1" spc="-125" dirty="0">
                <a:latin typeface="Arial Narrow"/>
                <a:cs typeface="Arial Narrow"/>
              </a:rPr>
              <a:t> </a:t>
            </a:r>
            <a:r>
              <a:rPr sz="2500" b="1" i="1" spc="15" dirty="0">
                <a:latin typeface="Arial Narrow"/>
                <a:cs typeface="Arial Narrow"/>
              </a:rPr>
              <a:t>between</a:t>
            </a:r>
            <a:r>
              <a:rPr sz="2500" b="1" i="1" u="heavy" spc="15" dirty="0">
                <a:latin typeface="Arial Narrow"/>
                <a:cs typeface="Arial Narrow"/>
              </a:rPr>
              <a:t> 	</a:t>
            </a:r>
            <a:r>
              <a:rPr sz="2500" b="1" i="1" spc="30" dirty="0">
                <a:latin typeface="Arial Narrow"/>
                <a:cs typeface="Arial Narrow"/>
              </a:rPr>
              <a:t>(the</a:t>
            </a:r>
            <a:r>
              <a:rPr sz="2500" b="1" i="1" spc="-200" dirty="0">
                <a:latin typeface="Arial Narrow"/>
                <a:cs typeface="Arial Narrow"/>
              </a:rPr>
              <a:t> </a:t>
            </a:r>
            <a:r>
              <a:rPr sz="2500" b="1" i="1" spc="20" dirty="0">
                <a:latin typeface="Arial Narrow"/>
                <a:cs typeface="Arial Narrow"/>
              </a:rPr>
              <a:t>control</a:t>
            </a:r>
            <a:endParaRPr sz="2500" dirty="0">
              <a:latin typeface="Arial Narrow"/>
              <a:cs typeface="Arial Narrow"/>
            </a:endParaRPr>
          </a:p>
          <a:p>
            <a:pPr marL="679450">
              <a:lnSpc>
                <a:spcPct val="100000"/>
              </a:lnSpc>
              <a:spcBef>
                <a:spcPts val="25"/>
              </a:spcBef>
            </a:pPr>
            <a:r>
              <a:rPr sz="2500" b="1" i="1" spc="20" dirty="0">
                <a:latin typeface="Arial Narrow"/>
                <a:cs typeface="Arial Narrow"/>
              </a:rPr>
              <a:t>and</a:t>
            </a:r>
            <a:r>
              <a:rPr sz="2500" b="1" i="1" spc="-4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experimental</a:t>
            </a:r>
            <a:r>
              <a:rPr sz="2500" b="1" i="1" spc="-215" dirty="0">
                <a:latin typeface="Arial Narrow"/>
                <a:cs typeface="Arial Narrow"/>
              </a:rPr>
              <a:t> </a:t>
            </a:r>
            <a:r>
              <a:rPr sz="2500" b="1" i="1" spc="30" dirty="0">
                <a:latin typeface="Arial Narrow"/>
                <a:cs typeface="Arial Narrow"/>
              </a:rPr>
              <a:t>groups</a:t>
            </a:r>
            <a:r>
              <a:rPr sz="2500" b="1" i="1" spc="-145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on</a:t>
            </a:r>
            <a:r>
              <a:rPr sz="2500" b="1" i="1" spc="-114" dirty="0">
                <a:latin typeface="Arial Narrow"/>
                <a:cs typeface="Arial Narrow"/>
              </a:rPr>
              <a:t> </a:t>
            </a:r>
            <a:r>
              <a:rPr sz="2500" b="1" i="1" spc="30" dirty="0">
                <a:latin typeface="Arial Narrow"/>
                <a:cs typeface="Arial Narrow"/>
              </a:rPr>
              <a:t>the</a:t>
            </a:r>
            <a:r>
              <a:rPr sz="2500" b="1" i="1" spc="-7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independent</a:t>
            </a:r>
            <a:r>
              <a:rPr sz="2500" b="1" i="1" spc="-185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variable)</a:t>
            </a:r>
            <a:r>
              <a:rPr sz="2500" b="1" i="1" spc="-114" dirty="0">
                <a:latin typeface="Arial Narrow"/>
                <a:cs typeface="Arial Narrow"/>
              </a:rPr>
              <a:t> </a:t>
            </a:r>
            <a:r>
              <a:rPr sz="2500" b="1" i="1" spc="25" dirty="0">
                <a:latin typeface="Arial Narrow"/>
                <a:cs typeface="Arial Narrow"/>
              </a:rPr>
              <a:t>on</a:t>
            </a:r>
            <a:endParaRPr sz="2500" dirty="0">
              <a:latin typeface="Arial Narrow"/>
              <a:cs typeface="Arial Narrow"/>
            </a:endParaRPr>
          </a:p>
          <a:p>
            <a:pPr marL="679450">
              <a:lnSpc>
                <a:spcPct val="100000"/>
              </a:lnSpc>
            </a:pPr>
            <a:r>
              <a:rPr lang="en-US" sz="2500" b="1" i="1" u="heavy" spc="20" dirty="0" smtClean="0">
                <a:latin typeface="Arial Narrow"/>
                <a:cs typeface="Arial Narrow"/>
              </a:rPr>
              <a:t>	___</a:t>
            </a:r>
            <a:r>
              <a:rPr lang="en-US" sz="2500" b="1" i="1" spc="20" dirty="0" smtClean="0">
                <a:latin typeface="Arial Narrow"/>
                <a:cs typeface="Arial Narrow"/>
              </a:rPr>
              <a:t>   </a:t>
            </a:r>
            <a:r>
              <a:rPr sz="2500" b="1" i="1" spc="20" dirty="0" smtClean="0">
                <a:latin typeface="Arial Narrow"/>
                <a:cs typeface="Arial Narrow"/>
              </a:rPr>
              <a:t>(</a:t>
            </a:r>
            <a:r>
              <a:rPr sz="2500" b="1" i="1" spc="20" dirty="0">
                <a:latin typeface="Arial Narrow"/>
                <a:cs typeface="Arial Narrow"/>
              </a:rPr>
              <a:t>dependent</a:t>
            </a:r>
            <a:r>
              <a:rPr sz="2500" b="1" i="1" spc="-300" dirty="0">
                <a:latin typeface="Arial Narrow"/>
                <a:cs typeface="Arial Narrow"/>
              </a:rPr>
              <a:t> </a:t>
            </a:r>
            <a:r>
              <a:rPr sz="2500" b="1" i="1" spc="10" dirty="0">
                <a:latin typeface="Arial Narrow"/>
                <a:cs typeface="Arial Narrow"/>
              </a:rPr>
              <a:t>variable).</a:t>
            </a:r>
            <a:endParaRPr sz="25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  <a:prstGeom prst="rect">
            <a:avLst/>
          </a:prstGeom>
        </p:spPr>
        <p:txBody>
          <a:bodyPr vert="horz" wrap="square" lIns="0" tIns="193959" rIns="0" bIns="0" rtlCol="0">
            <a:spAutoFit/>
          </a:bodyPr>
          <a:lstStyle/>
          <a:p>
            <a:pPr marL="2630170">
              <a:lnSpc>
                <a:spcPct val="100000"/>
              </a:lnSpc>
            </a:pPr>
            <a:r>
              <a:rPr sz="3600" spc="-50" dirty="0">
                <a:solidFill>
                  <a:srgbClr val="006FC0"/>
                </a:solidFill>
              </a:rPr>
              <a:t>QUANTITATIVE</a:t>
            </a:r>
            <a:r>
              <a:rPr sz="3600" spc="-110" dirty="0">
                <a:solidFill>
                  <a:srgbClr val="006FC0"/>
                </a:solidFill>
              </a:rPr>
              <a:t> </a:t>
            </a:r>
            <a:r>
              <a:rPr sz="3600" dirty="0">
                <a:solidFill>
                  <a:srgbClr val="006FC0"/>
                </a:solidFill>
              </a:rPr>
              <a:t>…</a:t>
            </a:r>
            <a:endParaRPr sz="3600" dirty="0"/>
          </a:p>
        </p:txBody>
      </p:sp>
      <p:sp>
        <p:nvSpPr>
          <p:cNvPr id="4" name="object 4"/>
          <p:cNvSpPr/>
          <p:nvPr/>
        </p:nvSpPr>
        <p:spPr>
          <a:xfrm>
            <a:off x="1369060" y="6096000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5">
                <a:moveTo>
                  <a:pt x="0" y="0"/>
                </a:moveTo>
                <a:lnTo>
                  <a:pt x="439808" y="0"/>
                </a:lnTo>
              </a:path>
            </a:pathLst>
          </a:custGeom>
          <a:ln w="160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67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2738" y="586485"/>
            <a:ext cx="5718175" cy="109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77975" marR="5080" indent="-1565275">
              <a:lnSpc>
                <a:spcPct val="100000"/>
              </a:lnSpc>
            </a:pPr>
            <a:r>
              <a:rPr sz="3600" spc="-50" dirty="0">
                <a:solidFill>
                  <a:srgbClr val="006FC0"/>
                </a:solidFill>
              </a:rPr>
              <a:t>QUANTITATIVE </a:t>
            </a:r>
            <a:r>
              <a:rPr sz="3600" spc="15" dirty="0">
                <a:solidFill>
                  <a:srgbClr val="006FC0"/>
                </a:solidFill>
              </a:rPr>
              <a:t>RESEARCH  </a:t>
            </a:r>
            <a:r>
              <a:rPr sz="3600" dirty="0">
                <a:solidFill>
                  <a:srgbClr val="006FC0"/>
                </a:solidFill>
              </a:rPr>
              <a:t>QUESTIONS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2327" y="1850897"/>
            <a:ext cx="8085455" cy="4813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045" indent="-347345">
              <a:lnSpc>
                <a:spcPct val="100000"/>
              </a:lnSpc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z="2800" b="1" spc="15" dirty="0">
                <a:latin typeface="Calibri"/>
                <a:cs typeface="Calibri"/>
              </a:rPr>
              <a:t>Guidelines </a:t>
            </a:r>
            <a:r>
              <a:rPr sz="2800" b="1" spc="-30" dirty="0">
                <a:latin typeface="Calibri"/>
                <a:cs typeface="Calibri"/>
              </a:rPr>
              <a:t>for </a:t>
            </a:r>
            <a:r>
              <a:rPr sz="2800" b="1" spc="10" dirty="0">
                <a:latin typeface="Calibri"/>
                <a:cs typeface="Calibri"/>
              </a:rPr>
              <a:t>writing </a:t>
            </a:r>
            <a:r>
              <a:rPr sz="2800" b="1" spc="-5" dirty="0">
                <a:latin typeface="Calibri"/>
                <a:cs typeface="Calibri"/>
              </a:rPr>
              <a:t>good </a:t>
            </a:r>
            <a:r>
              <a:rPr sz="2800" b="1" dirty="0">
                <a:latin typeface="Calibri"/>
                <a:cs typeface="Calibri"/>
              </a:rPr>
              <a:t>quantitative</a:t>
            </a:r>
            <a:r>
              <a:rPr sz="2800" b="1" spc="-36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research</a:t>
            </a:r>
            <a:endParaRPr sz="2500">
              <a:latin typeface="Calibri"/>
              <a:cs typeface="Calibri"/>
            </a:endParaRPr>
          </a:p>
          <a:p>
            <a:pPr marL="360045">
              <a:lnSpc>
                <a:spcPct val="100000"/>
              </a:lnSpc>
              <a:spcBef>
                <a:spcPts val="40"/>
              </a:spcBef>
            </a:pPr>
            <a:r>
              <a:rPr sz="2500" spc="-10" dirty="0">
                <a:latin typeface="Calibri"/>
                <a:cs typeface="Calibri"/>
              </a:rPr>
              <a:t>questions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hypotheses </a:t>
            </a:r>
            <a:r>
              <a:rPr sz="2500" spc="-5" dirty="0">
                <a:latin typeface="Calibri"/>
                <a:cs typeface="Calibri"/>
              </a:rPr>
              <a:t>include </a:t>
            </a:r>
            <a:r>
              <a:rPr sz="2500" spc="5" dirty="0">
                <a:latin typeface="Calibri"/>
                <a:cs typeface="Calibri"/>
              </a:rPr>
              <a:t>the</a:t>
            </a:r>
            <a:r>
              <a:rPr sz="2500" spc="4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following.</a:t>
            </a:r>
            <a:endParaRPr sz="2500">
              <a:latin typeface="Calibri"/>
              <a:cs typeface="Calibri"/>
            </a:endParaRPr>
          </a:p>
          <a:p>
            <a:pPr marL="732155" marR="5080" lvl="1" indent="-347980">
              <a:lnSpc>
                <a:spcPct val="100400"/>
              </a:lnSpc>
              <a:spcBef>
                <a:spcPts val="1000"/>
              </a:spcBef>
              <a:buFont typeface="MS UI Gothic"/>
              <a:buChar char="➢"/>
              <a:tabLst>
                <a:tab pos="732790" algn="l"/>
              </a:tabLst>
            </a:pP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15" dirty="0">
                <a:latin typeface="Calibri"/>
                <a:cs typeface="Calibri"/>
              </a:rPr>
              <a:t>use </a:t>
            </a:r>
            <a:r>
              <a:rPr sz="2800" b="1" dirty="0">
                <a:latin typeface="Calibri"/>
                <a:cs typeface="Calibri"/>
              </a:rPr>
              <a:t>of </a:t>
            </a:r>
            <a:r>
              <a:rPr sz="2800" b="1" spc="-5" dirty="0">
                <a:latin typeface="Calibri"/>
                <a:cs typeface="Calibri"/>
              </a:rPr>
              <a:t>variables </a:t>
            </a:r>
            <a:r>
              <a:rPr sz="2800" b="1" spc="15" dirty="0">
                <a:latin typeface="Calibri"/>
                <a:cs typeface="Calibri"/>
              </a:rPr>
              <a:t>in </a:t>
            </a:r>
            <a:r>
              <a:rPr sz="2800" b="1" spc="-5" dirty="0">
                <a:latin typeface="Calibri"/>
                <a:cs typeface="Calibri"/>
              </a:rPr>
              <a:t>research </a:t>
            </a:r>
            <a:r>
              <a:rPr sz="2800" b="1" spc="15" dirty="0">
                <a:latin typeface="Calibri"/>
                <a:cs typeface="Calibri"/>
              </a:rPr>
              <a:t>questions </a:t>
            </a:r>
            <a:r>
              <a:rPr sz="2500" spc="-10" dirty="0">
                <a:latin typeface="Calibri"/>
                <a:cs typeface="Calibri"/>
              </a:rPr>
              <a:t>or  </a:t>
            </a:r>
            <a:r>
              <a:rPr sz="2500" spc="-15" dirty="0">
                <a:latin typeface="Calibri"/>
                <a:cs typeface="Calibri"/>
              </a:rPr>
              <a:t>hypotheses </a:t>
            </a:r>
            <a:r>
              <a:rPr sz="2500" spc="5" dirty="0">
                <a:latin typeface="Calibri"/>
                <a:cs typeface="Calibri"/>
              </a:rPr>
              <a:t>is typically limited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-5" dirty="0">
                <a:latin typeface="Calibri"/>
                <a:cs typeface="Calibri"/>
              </a:rPr>
              <a:t>three </a:t>
            </a:r>
            <a:r>
              <a:rPr sz="2500" spc="10" dirty="0">
                <a:latin typeface="Calibri"/>
                <a:cs typeface="Calibri"/>
              </a:rPr>
              <a:t>basic</a:t>
            </a:r>
            <a:r>
              <a:rPr sz="2500" spc="-24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approaches.  The </a:t>
            </a:r>
            <a:r>
              <a:rPr sz="2500" spc="-15" dirty="0">
                <a:latin typeface="Calibri"/>
                <a:cs typeface="Calibri"/>
              </a:rPr>
              <a:t>researcher </a:t>
            </a:r>
            <a:r>
              <a:rPr sz="2500" spc="-10" dirty="0">
                <a:latin typeface="Calibri"/>
                <a:cs typeface="Calibri"/>
              </a:rPr>
              <a:t>may </a:t>
            </a:r>
            <a:r>
              <a:rPr sz="2500" dirty="0">
                <a:latin typeface="Calibri"/>
                <a:cs typeface="Calibri"/>
              </a:rPr>
              <a:t>compare </a:t>
            </a:r>
            <a:r>
              <a:rPr sz="2500" spc="-30" dirty="0">
                <a:latin typeface="Calibri"/>
                <a:cs typeface="Calibri"/>
              </a:rPr>
              <a:t>groups </a:t>
            </a:r>
            <a:r>
              <a:rPr sz="2500" spc="-10" dirty="0">
                <a:latin typeface="Calibri"/>
                <a:cs typeface="Calibri"/>
              </a:rPr>
              <a:t>on </a:t>
            </a:r>
            <a:r>
              <a:rPr sz="2500" spc="15" dirty="0">
                <a:latin typeface="Calibri"/>
                <a:cs typeface="Calibri"/>
              </a:rPr>
              <a:t>an </a:t>
            </a:r>
            <a:r>
              <a:rPr sz="2500" spc="-15" dirty="0">
                <a:latin typeface="Calibri"/>
                <a:cs typeface="Calibri"/>
              </a:rPr>
              <a:t>independent  </a:t>
            </a:r>
            <a:r>
              <a:rPr sz="2500" spc="-5" dirty="0">
                <a:latin typeface="Calibri"/>
                <a:cs typeface="Calibri"/>
              </a:rPr>
              <a:t>variable </a:t>
            </a:r>
            <a:r>
              <a:rPr sz="2500" spc="20" dirty="0">
                <a:latin typeface="Calibri"/>
                <a:cs typeface="Calibri"/>
              </a:rPr>
              <a:t>to </a:t>
            </a:r>
            <a:r>
              <a:rPr sz="2500" dirty="0">
                <a:latin typeface="Calibri"/>
                <a:cs typeface="Calibri"/>
              </a:rPr>
              <a:t>see </a:t>
            </a:r>
            <a:r>
              <a:rPr sz="2500" spc="10" dirty="0">
                <a:latin typeface="Calibri"/>
                <a:cs typeface="Calibri"/>
              </a:rPr>
              <a:t>its </a:t>
            </a:r>
            <a:r>
              <a:rPr sz="2500" spc="5" dirty="0">
                <a:latin typeface="Calibri"/>
                <a:cs typeface="Calibri"/>
              </a:rPr>
              <a:t>impact </a:t>
            </a:r>
            <a:r>
              <a:rPr sz="2500" spc="-5" dirty="0">
                <a:latin typeface="Calibri"/>
                <a:cs typeface="Calibri"/>
              </a:rPr>
              <a:t>on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20" dirty="0">
                <a:latin typeface="Calibri"/>
                <a:cs typeface="Calibri"/>
              </a:rPr>
              <a:t>dependent </a:t>
            </a:r>
            <a:r>
              <a:rPr sz="2500" dirty="0">
                <a:latin typeface="Calibri"/>
                <a:cs typeface="Calibri"/>
              </a:rPr>
              <a:t>variable.  </a:t>
            </a:r>
            <a:r>
              <a:rPr sz="2500" spc="-10" dirty="0">
                <a:latin typeface="Calibri"/>
                <a:cs typeface="Calibri"/>
              </a:rPr>
              <a:t>Alternatively,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investigator may </a:t>
            </a:r>
            <a:r>
              <a:rPr sz="2500" spc="5" dirty="0">
                <a:latin typeface="Calibri"/>
                <a:cs typeface="Calibri"/>
              </a:rPr>
              <a:t>relate </a:t>
            </a:r>
            <a:r>
              <a:rPr sz="2500" spc="-10" dirty="0">
                <a:latin typeface="Calibri"/>
                <a:cs typeface="Calibri"/>
              </a:rPr>
              <a:t>one or </a:t>
            </a:r>
            <a:r>
              <a:rPr sz="2500" dirty="0">
                <a:latin typeface="Calibri"/>
                <a:cs typeface="Calibri"/>
              </a:rPr>
              <a:t>more  </a:t>
            </a:r>
            <a:r>
              <a:rPr sz="2500" spc="-20" dirty="0">
                <a:latin typeface="Calibri"/>
                <a:cs typeface="Calibri"/>
              </a:rPr>
              <a:t>independent </a:t>
            </a:r>
            <a:r>
              <a:rPr sz="2500" spc="-5" dirty="0">
                <a:latin typeface="Calibri"/>
                <a:cs typeface="Calibri"/>
              </a:rPr>
              <a:t>variables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-10" dirty="0">
                <a:latin typeface="Calibri"/>
                <a:cs typeface="Calibri"/>
              </a:rPr>
              <a:t>one or </a:t>
            </a:r>
            <a:r>
              <a:rPr sz="2500" dirty="0">
                <a:latin typeface="Calibri"/>
                <a:cs typeface="Calibri"/>
              </a:rPr>
              <a:t>more </a:t>
            </a:r>
            <a:r>
              <a:rPr sz="2500" spc="-20" dirty="0">
                <a:latin typeface="Calibri"/>
                <a:cs typeface="Calibri"/>
              </a:rPr>
              <a:t>dependent  </a:t>
            </a:r>
            <a:r>
              <a:rPr sz="2500" spc="-5" dirty="0">
                <a:latin typeface="Calibri"/>
                <a:cs typeface="Calibri"/>
              </a:rPr>
              <a:t>variables. </a:t>
            </a:r>
            <a:r>
              <a:rPr sz="2500" spc="-10" dirty="0">
                <a:latin typeface="Calibri"/>
                <a:cs typeface="Calibri"/>
              </a:rPr>
              <a:t>Third,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researcher may </a:t>
            </a:r>
            <a:r>
              <a:rPr sz="2500" spc="-5" dirty="0">
                <a:latin typeface="Calibri"/>
                <a:cs typeface="Calibri"/>
              </a:rPr>
              <a:t>describe responses  </a:t>
            </a:r>
            <a:r>
              <a:rPr sz="2500" spc="15" dirty="0">
                <a:latin typeface="Calibri"/>
                <a:cs typeface="Calibri"/>
              </a:rPr>
              <a:t>to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independent, </a:t>
            </a:r>
            <a:r>
              <a:rPr sz="2500" spc="-5" dirty="0">
                <a:latin typeface="Calibri"/>
                <a:cs typeface="Calibri"/>
              </a:rPr>
              <a:t>mediating,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spc="-20" dirty="0">
                <a:latin typeface="Calibri"/>
                <a:cs typeface="Calibri"/>
              </a:rPr>
              <a:t>dependent </a:t>
            </a:r>
            <a:r>
              <a:rPr sz="2500" dirty="0">
                <a:latin typeface="Calibri"/>
                <a:cs typeface="Calibri"/>
              </a:rPr>
              <a:t>variables.  </a:t>
            </a:r>
            <a:r>
              <a:rPr sz="2500" spc="5" dirty="0">
                <a:latin typeface="Calibri"/>
                <a:cs typeface="Calibri"/>
              </a:rPr>
              <a:t>Most quantitative </a:t>
            </a:r>
            <a:r>
              <a:rPr sz="2500" spc="-5" dirty="0">
                <a:latin typeface="Calibri"/>
                <a:cs typeface="Calibri"/>
              </a:rPr>
              <a:t>research </a:t>
            </a:r>
            <a:r>
              <a:rPr sz="2500" dirty="0">
                <a:latin typeface="Calibri"/>
                <a:cs typeface="Calibri"/>
              </a:rPr>
              <a:t>falls </a:t>
            </a:r>
            <a:r>
              <a:rPr sz="2500" spc="5" dirty="0">
                <a:latin typeface="Calibri"/>
                <a:cs typeface="Calibri"/>
              </a:rPr>
              <a:t>into </a:t>
            </a:r>
            <a:r>
              <a:rPr sz="2500" spc="-10" dirty="0">
                <a:latin typeface="Calibri"/>
                <a:cs typeface="Calibri"/>
              </a:rPr>
              <a:t>one or </a:t>
            </a:r>
            <a:r>
              <a:rPr sz="2500" dirty="0">
                <a:latin typeface="Calibri"/>
                <a:cs typeface="Calibri"/>
              </a:rPr>
              <a:t>more </a:t>
            </a:r>
            <a:r>
              <a:rPr sz="2500" spc="-10" dirty="0">
                <a:latin typeface="Calibri"/>
                <a:cs typeface="Calibri"/>
              </a:rPr>
              <a:t>of  </a:t>
            </a:r>
            <a:r>
              <a:rPr sz="2500" dirty="0">
                <a:latin typeface="Calibri"/>
                <a:cs typeface="Calibri"/>
              </a:rPr>
              <a:t>these </a:t>
            </a:r>
            <a:r>
              <a:rPr sz="2500" spc="-5" dirty="0">
                <a:latin typeface="Calibri"/>
                <a:cs typeface="Calibri"/>
              </a:rPr>
              <a:t>three</a:t>
            </a:r>
            <a:r>
              <a:rPr sz="2500" spc="-9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categories.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93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305" rIns="0" bIns="0" rtlCol="0">
            <a:spAutoFit/>
          </a:bodyPr>
          <a:lstStyle/>
          <a:p>
            <a:pPr marL="2669540">
              <a:lnSpc>
                <a:spcPct val="100000"/>
              </a:lnSpc>
            </a:pPr>
            <a:r>
              <a:rPr sz="3600" spc="-50" dirty="0">
                <a:solidFill>
                  <a:srgbClr val="006FC0"/>
                </a:solidFill>
              </a:rPr>
              <a:t>QUANTITATIVE</a:t>
            </a:r>
            <a:r>
              <a:rPr sz="3600" spc="-105" dirty="0">
                <a:solidFill>
                  <a:srgbClr val="006FC0"/>
                </a:solidFill>
              </a:rPr>
              <a:t> </a:t>
            </a:r>
            <a:r>
              <a:rPr sz="3600" dirty="0">
                <a:solidFill>
                  <a:srgbClr val="006FC0"/>
                </a:solidFill>
              </a:rPr>
              <a:t>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5175" y="1433626"/>
            <a:ext cx="7894955" cy="511175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60680" indent="-347980">
              <a:lnSpc>
                <a:spcPct val="100000"/>
              </a:lnSpc>
              <a:spcBef>
                <a:spcPts val="30"/>
              </a:spcBef>
              <a:buFont typeface="MS UI Gothic"/>
              <a:buChar char="➢"/>
              <a:tabLst>
                <a:tab pos="361315" algn="l"/>
              </a:tabLst>
            </a:pP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15" dirty="0">
                <a:latin typeface="Calibri"/>
                <a:cs typeface="Calibri"/>
              </a:rPr>
              <a:t>most </a:t>
            </a:r>
            <a:r>
              <a:rPr sz="2800" b="1" dirty="0">
                <a:latin typeface="Calibri"/>
                <a:cs typeface="Calibri"/>
              </a:rPr>
              <a:t>rigorous </a:t>
            </a:r>
            <a:r>
              <a:rPr sz="2800" b="1" spc="-20" dirty="0">
                <a:latin typeface="Calibri"/>
                <a:cs typeface="Calibri"/>
              </a:rPr>
              <a:t>form </a:t>
            </a:r>
            <a:r>
              <a:rPr sz="2800" b="1" dirty="0">
                <a:latin typeface="Calibri"/>
                <a:cs typeface="Calibri"/>
              </a:rPr>
              <a:t>of </a:t>
            </a:r>
            <a:r>
              <a:rPr sz="2800" b="1" spc="10" dirty="0">
                <a:latin typeface="Calibri"/>
                <a:cs typeface="Calibri"/>
              </a:rPr>
              <a:t>quantitative</a:t>
            </a:r>
            <a:r>
              <a:rPr sz="2800" b="1" spc="-40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research</a:t>
            </a:r>
            <a:endParaRPr sz="2500">
              <a:latin typeface="Calibri"/>
              <a:cs typeface="Calibri"/>
            </a:endParaRPr>
          </a:p>
          <a:p>
            <a:pPr marL="360680" marR="73025">
              <a:lnSpc>
                <a:spcPct val="101000"/>
              </a:lnSpc>
              <a:spcBef>
                <a:spcPts val="5"/>
              </a:spcBef>
            </a:pPr>
            <a:r>
              <a:rPr sz="2500" spc="-15" dirty="0">
                <a:latin typeface="Calibri"/>
                <a:cs typeface="Calibri"/>
              </a:rPr>
              <a:t>follows </a:t>
            </a:r>
            <a:r>
              <a:rPr sz="2500" spc="-20" dirty="0">
                <a:latin typeface="Calibri"/>
                <a:cs typeface="Calibri"/>
              </a:rPr>
              <a:t>from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5" dirty="0">
                <a:latin typeface="Calibri"/>
                <a:cs typeface="Calibri"/>
              </a:rPr>
              <a:t>test </a:t>
            </a:r>
            <a:r>
              <a:rPr sz="2500" spc="-10" dirty="0">
                <a:latin typeface="Calibri"/>
                <a:cs typeface="Calibri"/>
              </a:rPr>
              <a:t>of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5" dirty="0">
                <a:latin typeface="Calibri"/>
                <a:cs typeface="Calibri"/>
              </a:rPr>
              <a:t>theory </a:t>
            </a:r>
            <a:r>
              <a:rPr sz="2500" spc="10" dirty="0">
                <a:latin typeface="Calibri"/>
                <a:cs typeface="Calibri"/>
              </a:rPr>
              <a:t>(see </a:t>
            </a:r>
            <a:r>
              <a:rPr sz="2500" spc="5" dirty="0">
                <a:latin typeface="Calibri"/>
                <a:cs typeface="Calibri"/>
              </a:rPr>
              <a:t>Chapter </a:t>
            </a:r>
            <a:r>
              <a:rPr sz="2500" spc="15" dirty="0">
                <a:latin typeface="Calibri"/>
                <a:cs typeface="Calibri"/>
              </a:rPr>
              <a:t>3) </a:t>
            </a:r>
            <a:r>
              <a:rPr sz="2500" spc="5" dirty="0">
                <a:latin typeface="Calibri"/>
                <a:cs typeface="Calibri"/>
              </a:rPr>
              <a:t>and the  specification </a:t>
            </a:r>
            <a:r>
              <a:rPr sz="2500" spc="-10" dirty="0">
                <a:latin typeface="Calibri"/>
                <a:cs typeface="Calibri"/>
              </a:rPr>
              <a:t>of research </a:t>
            </a:r>
            <a:r>
              <a:rPr sz="2500" spc="-5" dirty="0">
                <a:latin typeface="Calibri"/>
                <a:cs typeface="Calibri"/>
              </a:rPr>
              <a:t>questions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spc="-15" dirty="0">
                <a:latin typeface="Calibri"/>
                <a:cs typeface="Calibri"/>
              </a:rPr>
              <a:t>hypotheses </a:t>
            </a:r>
            <a:r>
              <a:rPr sz="2500" spc="5" dirty="0">
                <a:latin typeface="Calibri"/>
                <a:cs typeface="Calibri"/>
              </a:rPr>
              <a:t>that are  </a:t>
            </a:r>
            <a:r>
              <a:rPr sz="2500" spc="-10" dirty="0">
                <a:latin typeface="Calibri"/>
                <a:cs typeface="Calibri"/>
              </a:rPr>
              <a:t>included </a:t>
            </a:r>
            <a:r>
              <a:rPr sz="2500" spc="5" dirty="0">
                <a:latin typeface="Calibri"/>
                <a:cs typeface="Calibri"/>
              </a:rPr>
              <a:t>in the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theory.</a:t>
            </a:r>
            <a:endParaRPr sz="2500">
              <a:latin typeface="Calibri"/>
              <a:cs typeface="Calibri"/>
            </a:endParaRPr>
          </a:p>
          <a:p>
            <a:pPr marL="360680" indent="-347980">
              <a:lnSpc>
                <a:spcPts val="3304"/>
              </a:lnSpc>
              <a:buFont typeface="MS UI Gothic"/>
              <a:buChar char="➢"/>
              <a:tabLst>
                <a:tab pos="361315" algn="l"/>
              </a:tabLst>
            </a:pP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10" dirty="0">
                <a:latin typeface="Calibri"/>
                <a:cs typeface="Calibri"/>
              </a:rPr>
              <a:t>independent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10" dirty="0">
                <a:latin typeface="Calibri"/>
                <a:cs typeface="Calibri"/>
              </a:rPr>
              <a:t>dependent </a:t>
            </a:r>
            <a:r>
              <a:rPr sz="2800" b="1" spc="-5" dirty="0">
                <a:latin typeface="Calibri"/>
                <a:cs typeface="Calibri"/>
              </a:rPr>
              <a:t>variables </a:t>
            </a:r>
            <a:r>
              <a:rPr sz="2500" spc="5" dirty="0">
                <a:latin typeface="Calibri"/>
                <a:cs typeface="Calibri"/>
              </a:rPr>
              <a:t>must</a:t>
            </a:r>
            <a:r>
              <a:rPr sz="2500" spc="-3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be</a:t>
            </a:r>
            <a:endParaRPr sz="2500">
              <a:latin typeface="Calibri"/>
              <a:cs typeface="Calibri"/>
            </a:endParaRPr>
          </a:p>
          <a:p>
            <a:pPr marL="360680" marR="5080">
              <a:lnSpc>
                <a:spcPct val="101000"/>
              </a:lnSpc>
              <a:spcBef>
                <a:spcPts val="10"/>
              </a:spcBef>
            </a:pPr>
            <a:r>
              <a:rPr sz="2500" dirty="0">
                <a:latin typeface="Calibri"/>
                <a:cs typeface="Calibri"/>
              </a:rPr>
              <a:t>measured </a:t>
            </a:r>
            <a:r>
              <a:rPr sz="2500" spc="-15" dirty="0">
                <a:latin typeface="Calibri"/>
                <a:cs typeface="Calibri"/>
              </a:rPr>
              <a:t>separately. </a:t>
            </a:r>
            <a:r>
              <a:rPr sz="2500" spc="-5" dirty="0">
                <a:latin typeface="Calibri"/>
                <a:cs typeface="Calibri"/>
              </a:rPr>
              <a:t>This </a:t>
            </a:r>
            <a:r>
              <a:rPr sz="2500" spc="-20" dirty="0">
                <a:latin typeface="Calibri"/>
                <a:cs typeface="Calibri"/>
              </a:rPr>
              <a:t>procedure reinforces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cause-  </a:t>
            </a:r>
            <a:r>
              <a:rPr sz="2500" spc="-5" dirty="0">
                <a:latin typeface="Calibri"/>
                <a:cs typeface="Calibri"/>
              </a:rPr>
              <a:t>and-effect </a:t>
            </a:r>
            <a:r>
              <a:rPr sz="2500" spc="-10" dirty="0">
                <a:latin typeface="Calibri"/>
                <a:cs typeface="Calibri"/>
              </a:rPr>
              <a:t>logic of </a:t>
            </a:r>
            <a:r>
              <a:rPr sz="2500" spc="5" dirty="0">
                <a:latin typeface="Calibri"/>
                <a:cs typeface="Calibri"/>
              </a:rPr>
              <a:t>quantitative</a:t>
            </a:r>
            <a:r>
              <a:rPr sz="2500" spc="-26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research.</a:t>
            </a:r>
            <a:endParaRPr sz="2500">
              <a:latin typeface="Calibri"/>
              <a:cs typeface="Calibri"/>
            </a:endParaRPr>
          </a:p>
          <a:p>
            <a:pPr marL="360680" indent="-347980">
              <a:lnSpc>
                <a:spcPts val="3300"/>
              </a:lnSpc>
              <a:buFont typeface="MS UI Gothic"/>
              <a:buChar char="➢"/>
              <a:tabLst>
                <a:tab pos="361315" algn="l"/>
              </a:tabLst>
            </a:pPr>
            <a:r>
              <a:rPr sz="2800" b="1" spc="-114" dirty="0">
                <a:latin typeface="Calibri"/>
                <a:cs typeface="Calibri"/>
              </a:rPr>
              <a:t>To </a:t>
            </a:r>
            <a:r>
              <a:rPr sz="2800" b="1" spc="10" dirty="0">
                <a:latin typeface="Calibri"/>
                <a:cs typeface="Calibri"/>
              </a:rPr>
              <a:t>eliminate </a:t>
            </a:r>
            <a:r>
              <a:rPr sz="2800" b="1" spc="-15" dirty="0">
                <a:latin typeface="Calibri"/>
                <a:cs typeface="Calibri"/>
              </a:rPr>
              <a:t>redundancy, </a:t>
            </a:r>
            <a:r>
              <a:rPr sz="2800" b="1" spc="10" dirty="0">
                <a:latin typeface="Calibri"/>
                <a:cs typeface="Calibri"/>
              </a:rPr>
              <a:t>write only</a:t>
            </a:r>
            <a:r>
              <a:rPr sz="2800" b="1" spc="-3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research</a:t>
            </a:r>
            <a:endParaRPr sz="2800">
              <a:latin typeface="Calibri"/>
              <a:cs typeface="Calibri"/>
            </a:endParaRPr>
          </a:p>
          <a:p>
            <a:pPr marL="360680" marR="12700">
              <a:lnSpc>
                <a:spcPct val="100299"/>
              </a:lnSpc>
              <a:spcBef>
                <a:spcPts val="30"/>
              </a:spcBef>
            </a:pPr>
            <a:r>
              <a:rPr sz="2500" spc="-10" dirty="0">
                <a:latin typeface="Calibri"/>
                <a:cs typeface="Calibri"/>
              </a:rPr>
              <a:t>questions or hypotheses, </a:t>
            </a:r>
            <a:r>
              <a:rPr sz="2500" spc="-15" dirty="0">
                <a:latin typeface="Calibri"/>
                <a:cs typeface="Calibri"/>
              </a:rPr>
              <a:t>not </a:t>
            </a:r>
            <a:r>
              <a:rPr sz="2500" spc="-10" dirty="0">
                <a:latin typeface="Calibri"/>
                <a:cs typeface="Calibri"/>
              </a:rPr>
              <a:t>both, </a:t>
            </a:r>
            <a:r>
              <a:rPr sz="2500" spc="-5" dirty="0">
                <a:latin typeface="Calibri"/>
                <a:cs typeface="Calibri"/>
              </a:rPr>
              <a:t>unless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hypotheses  </a:t>
            </a:r>
            <a:r>
              <a:rPr sz="2500" spc="-5" dirty="0">
                <a:latin typeface="Calibri"/>
                <a:cs typeface="Calibri"/>
              </a:rPr>
              <a:t>build on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research </a:t>
            </a:r>
            <a:r>
              <a:rPr sz="2500" spc="-5" dirty="0">
                <a:latin typeface="Calibri"/>
                <a:cs typeface="Calibri"/>
              </a:rPr>
              <a:t>questions. follows). Choose </a:t>
            </a:r>
            <a:r>
              <a:rPr sz="2500" spc="5" dirty="0">
                <a:latin typeface="Calibri"/>
                <a:cs typeface="Calibri"/>
              </a:rPr>
              <a:t>the</a:t>
            </a:r>
            <a:r>
              <a:rPr sz="2500" spc="-22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form  </a:t>
            </a:r>
            <a:r>
              <a:rPr sz="2500" dirty="0">
                <a:latin typeface="Calibri"/>
                <a:cs typeface="Calibri"/>
              </a:rPr>
              <a:t>based </a:t>
            </a:r>
            <a:r>
              <a:rPr sz="2500" spc="-5" dirty="0">
                <a:latin typeface="Calibri"/>
                <a:cs typeface="Calibri"/>
              </a:rPr>
              <a:t>on </a:t>
            </a:r>
            <a:r>
              <a:rPr sz="2500" spc="-10" dirty="0">
                <a:latin typeface="Calibri"/>
                <a:cs typeface="Calibri"/>
              </a:rPr>
              <a:t>tradition, </a:t>
            </a:r>
            <a:r>
              <a:rPr sz="2500" spc="-5" dirty="0">
                <a:latin typeface="Calibri"/>
                <a:cs typeface="Calibri"/>
              </a:rPr>
              <a:t>recommendations </a:t>
            </a:r>
            <a:r>
              <a:rPr sz="2500" spc="-15" dirty="0">
                <a:latin typeface="Calibri"/>
                <a:cs typeface="Calibri"/>
              </a:rPr>
              <a:t>from </a:t>
            </a:r>
            <a:r>
              <a:rPr sz="2500" spc="20" dirty="0">
                <a:latin typeface="Calibri"/>
                <a:cs typeface="Calibri"/>
              </a:rPr>
              <a:t>an </a:t>
            </a:r>
            <a:r>
              <a:rPr sz="2500" spc="5" dirty="0">
                <a:latin typeface="Calibri"/>
                <a:cs typeface="Calibri"/>
              </a:rPr>
              <a:t>adviser </a:t>
            </a:r>
            <a:r>
              <a:rPr sz="2500" spc="-5" dirty="0">
                <a:latin typeface="Calibri"/>
                <a:cs typeface="Calibri"/>
              </a:rPr>
              <a:t>or  </a:t>
            </a:r>
            <a:r>
              <a:rPr sz="2500" dirty="0">
                <a:latin typeface="Calibri"/>
                <a:cs typeface="Calibri"/>
              </a:rPr>
              <a:t>faculty committee, </a:t>
            </a:r>
            <a:r>
              <a:rPr sz="2500" spc="-10" dirty="0">
                <a:latin typeface="Calibri"/>
                <a:cs typeface="Calibri"/>
              </a:rPr>
              <a:t>or whether </a:t>
            </a:r>
            <a:r>
              <a:rPr sz="2500" spc="5" dirty="0">
                <a:latin typeface="Calibri"/>
                <a:cs typeface="Calibri"/>
              </a:rPr>
              <a:t>past </a:t>
            </a:r>
            <a:r>
              <a:rPr sz="2500" spc="-10" dirty="0">
                <a:latin typeface="Calibri"/>
                <a:cs typeface="Calibri"/>
              </a:rPr>
              <a:t>research </a:t>
            </a:r>
            <a:r>
              <a:rPr sz="2500" dirty="0">
                <a:latin typeface="Calibri"/>
                <a:cs typeface="Calibri"/>
              </a:rPr>
              <a:t>indicates </a:t>
            </a:r>
            <a:r>
              <a:rPr sz="2500" spc="10" dirty="0">
                <a:latin typeface="Calibri"/>
                <a:cs typeface="Calibri"/>
              </a:rPr>
              <a:t>a  </a:t>
            </a:r>
            <a:r>
              <a:rPr sz="2500" spc="-5" dirty="0">
                <a:latin typeface="Calibri"/>
                <a:cs typeface="Calibri"/>
              </a:rPr>
              <a:t>prediction </a:t>
            </a:r>
            <a:r>
              <a:rPr sz="2500" spc="-10" dirty="0">
                <a:latin typeface="Calibri"/>
                <a:cs typeface="Calibri"/>
              </a:rPr>
              <a:t>about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outcomes.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274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732" rIns="0" bIns="0" rtlCol="0">
            <a:spAutoFit/>
          </a:bodyPr>
          <a:lstStyle/>
          <a:p>
            <a:pPr marL="2669540">
              <a:lnSpc>
                <a:spcPct val="100000"/>
              </a:lnSpc>
            </a:pPr>
            <a:r>
              <a:rPr sz="3600" spc="-50" dirty="0">
                <a:solidFill>
                  <a:srgbClr val="006FC0"/>
                </a:solidFill>
              </a:rPr>
              <a:t>QUANTITATIVE</a:t>
            </a:r>
            <a:r>
              <a:rPr sz="3600" spc="-105" dirty="0">
                <a:solidFill>
                  <a:srgbClr val="006FC0"/>
                </a:solidFill>
              </a:rPr>
              <a:t> </a:t>
            </a:r>
            <a:r>
              <a:rPr sz="3600" dirty="0">
                <a:solidFill>
                  <a:srgbClr val="006FC0"/>
                </a:solidFill>
              </a:rPr>
              <a:t>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9178" y="1642470"/>
            <a:ext cx="8166100" cy="46996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60045" marR="151765" indent="-347345">
              <a:lnSpc>
                <a:spcPts val="3100"/>
              </a:lnSpc>
              <a:spcBef>
                <a:spcPts val="340"/>
              </a:spcBef>
              <a:buFont typeface="MS UI Gothic"/>
              <a:buChar char="➢"/>
              <a:tabLst>
                <a:tab pos="360680" algn="l"/>
              </a:tabLst>
            </a:pPr>
            <a:r>
              <a:rPr sz="2800" b="1" spc="-15" dirty="0">
                <a:latin typeface="Calibri"/>
                <a:cs typeface="Calibri"/>
              </a:rPr>
              <a:t>If </a:t>
            </a:r>
            <a:r>
              <a:rPr sz="2800" b="1" dirty="0">
                <a:latin typeface="Calibri"/>
                <a:cs typeface="Calibri"/>
              </a:rPr>
              <a:t>hypotheses </a:t>
            </a:r>
            <a:r>
              <a:rPr sz="2800" b="1" spc="-5" dirty="0">
                <a:latin typeface="Calibri"/>
                <a:cs typeface="Calibri"/>
              </a:rPr>
              <a:t>are </a:t>
            </a:r>
            <a:r>
              <a:rPr sz="2800" b="1" spc="10" dirty="0">
                <a:latin typeface="Calibri"/>
                <a:cs typeface="Calibri"/>
              </a:rPr>
              <a:t>used, there </a:t>
            </a:r>
            <a:r>
              <a:rPr sz="2800" b="1" spc="-5" dirty="0">
                <a:latin typeface="Calibri"/>
                <a:cs typeface="Calibri"/>
              </a:rPr>
              <a:t>are </a:t>
            </a:r>
            <a:r>
              <a:rPr sz="2800" b="1" spc="10" dirty="0">
                <a:latin typeface="Calibri"/>
                <a:cs typeface="Calibri"/>
              </a:rPr>
              <a:t>two forms</a:t>
            </a:r>
            <a:r>
              <a:rPr sz="2500" spc="10" dirty="0">
                <a:latin typeface="Calibri"/>
                <a:cs typeface="Calibri"/>
              </a:rPr>
              <a:t>:</a:t>
            </a:r>
            <a:r>
              <a:rPr sz="2500" spc="-38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null </a:t>
            </a:r>
            <a:r>
              <a:rPr sz="2500" spc="5" dirty="0">
                <a:latin typeface="Calibri"/>
                <a:cs typeface="Calibri"/>
              </a:rPr>
              <a:t>and  </a:t>
            </a:r>
            <a:r>
              <a:rPr sz="2500" dirty="0">
                <a:latin typeface="Calibri"/>
                <a:cs typeface="Calibri"/>
              </a:rPr>
              <a:t>alternative.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null hypothesis </a:t>
            </a:r>
            <a:r>
              <a:rPr sz="2500" spc="-5" dirty="0">
                <a:latin typeface="Calibri"/>
                <a:cs typeface="Calibri"/>
              </a:rPr>
              <a:t>represents </a:t>
            </a:r>
            <a:r>
              <a:rPr sz="2500" spc="5" dirty="0">
                <a:latin typeface="Calibri"/>
                <a:cs typeface="Calibri"/>
              </a:rPr>
              <a:t>the</a:t>
            </a:r>
            <a:r>
              <a:rPr sz="2500" spc="-15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traditional</a:t>
            </a:r>
            <a:endParaRPr sz="2500">
              <a:latin typeface="Calibri"/>
              <a:cs typeface="Calibri"/>
            </a:endParaRPr>
          </a:p>
          <a:p>
            <a:pPr marL="360045">
              <a:lnSpc>
                <a:spcPts val="2905"/>
              </a:lnSpc>
            </a:pPr>
            <a:r>
              <a:rPr sz="2500" spc="-15" dirty="0">
                <a:latin typeface="Calibri"/>
                <a:cs typeface="Calibri"/>
              </a:rPr>
              <a:t>approach: </a:t>
            </a:r>
            <a:r>
              <a:rPr sz="2500" spc="5" dirty="0">
                <a:latin typeface="Calibri"/>
                <a:cs typeface="Calibri"/>
              </a:rPr>
              <a:t>it </a:t>
            </a:r>
            <a:r>
              <a:rPr sz="2500" spc="-10" dirty="0">
                <a:latin typeface="Calibri"/>
                <a:cs typeface="Calibri"/>
              </a:rPr>
              <a:t>makes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5" dirty="0">
                <a:latin typeface="Calibri"/>
                <a:cs typeface="Calibri"/>
              </a:rPr>
              <a:t>prediction </a:t>
            </a:r>
            <a:r>
              <a:rPr sz="2500" spc="10" dirty="0">
                <a:latin typeface="Calibri"/>
                <a:cs typeface="Calibri"/>
              </a:rPr>
              <a:t>that </a:t>
            </a:r>
            <a:r>
              <a:rPr sz="2500" spc="5" dirty="0">
                <a:latin typeface="Calibri"/>
                <a:cs typeface="Calibri"/>
              </a:rPr>
              <a:t>in the</a:t>
            </a:r>
            <a:r>
              <a:rPr sz="2500" spc="-16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general</a:t>
            </a:r>
            <a:endParaRPr sz="2500">
              <a:latin typeface="Calibri"/>
              <a:cs typeface="Calibri"/>
            </a:endParaRPr>
          </a:p>
          <a:p>
            <a:pPr marL="360045" marR="5080">
              <a:lnSpc>
                <a:spcPct val="100099"/>
              </a:lnSpc>
              <a:spcBef>
                <a:spcPts val="25"/>
              </a:spcBef>
            </a:pPr>
            <a:r>
              <a:rPr sz="2500" spc="-10" dirty="0">
                <a:latin typeface="Calibri"/>
                <a:cs typeface="Calibri"/>
              </a:rPr>
              <a:t>population. </a:t>
            </a:r>
            <a:r>
              <a:rPr sz="2500" spc="-5" dirty="0">
                <a:latin typeface="Calibri"/>
                <a:cs typeface="Calibri"/>
              </a:rPr>
              <a:t>no </a:t>
            </a:r>
            <a:r>
              <a:rPr sz="2500" dirty="0">
                <a:latin typeface="Calibri"/>
                <a:cs typeface="Calibri"/>
              </a:rPr>
              <a:t>relationship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spc="-5" dirty="0">
                <a:latin typeface="Calibri"/>
                <a:cs typeface="Calibri"/>
              </a:rPr>
              <a:t>no </a:t>
            </a:r>
            <a:r>
              <a:rPr sz="2500" dirty="0">
                <a:latin typeface="Calibri"/>
                <a:cs typeface="Calibri"/>
              </a:rPr>
              <a:t>significant </a:t>
            </a:r>
            <a:r>
              <a:rPr sz="2500" spc="-10" dirty="0">
                <a:latin typeface="Calibri"/>
                <a:cs typeface="Calibri"/>
              </a:rPr>
              <a:t>difference </a:t>
            </a:r>
            <a:r>
              <a:rPr sz="2500" spc="-20" dirty="0">
                <a:latin typeface="Calibri"/>
                <a:cs typeface="Calibri"/>
              </a:rPr>
              <a:t>exists  </a:t>
            </a:r>
            <a:r>
              <a:rPr sz="2500" spc="-10" dirty="0">
                <a:latin typeface="Calibri"/>
                <a:cs typeface="Calibri"/>
              </a:rPr>
              <a:t>between </a:t>
            </a:r>
            <a:r>
              <a:rPr sz="2500" spc="-30" dirty="0">
                <a:latin typeface="Calibri"/>
                <a:cs typeface="Calibri"/>
              </a:rPr>
              <a:t>groups </a:t>
            </a:r>
            <a:r>
              <a:rPr sz="2500" spc="-10" dirty="0">
                <a:latin typeface="Calibri"/>
                <a:cs typeface="Calibri"/>
              </a:rPr>
              <a:t>on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5" dirty="0">
                <a:latin typeface="Calibri"/>
                <a:cs typeface="Calibri"/>
              </a:rPr>
              <a:t>variable. The </a:t>
            </a:r>
            <a:r>
              <a:rPr sz="2500" spc="-10" dirty="0">
                <a:latin typeface="Calibri"/>
                <a:cs typeface="Calibri"/>
              </a:rPr>
              <a:t>wording </a:t>
            </a:r>
            <a:r>
              <a:rPr sz="2500" spc="10" dirty="0">
                <a:latin typeface="Calibri"/>
                <a:cs typeface="Calibri"/>
              </a:rPr>
              <a:t>is, </a:t>
            </a:r>
            <a:r>
              <a:rPr sz="2500" spc="-5" dirty="0">
                <a:latin typeface="Calibri"/>
                <a:cs typeface="Calibri"/>
              </a:rPr>
              <a:t>"There </a:t>
            </a:r>
            <a:r>
              <a:rPr sz="2500" spc="5" dirty="0">
                <a:latin typeface="Calibri"/>
                <a:cs typeface="Calibri"/>
              </a:rPr>
              <a:t>is </a:t>
            </a:r>
            <a:r>
              <a:rPr sz="2500" spc="-5" dirty="0">
                <a:latin typeface="Calibri"/>
                <a:cs typeface="Calibri"/>
              </a:rPr>
              <a:t>no  </a:t>
            </a:r>
            <a:r>
              <a:rPr sz="2500" spc="-10" dirty="0">
                <a:latin typeface="Calibri"/>
                <a:cs typeface="Calibri"/>
              </a:rPr>
              <a:t>difference </a:t>
            </a:r>
            <a:r>
              <a:rPr sz="2500" dirty="0">
                <a:latin typeface="Calibri"/>
                <a:cs typeface="Calibri"/>
              </a:rPr>
              <a:t>(or relationship)" </a:t>
            </a:r>
            <a:r>
              <a:rPr sz="2500" spc="-5" dirty="0">
                <a:latin typeface="Calibri"/>
                <a:cs typeface="Calibri"/>
              </a:rPr>
              <a:t>between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20" dirty="0">
                <a:latin typeface="Calibri"/>
                <a:cs typeface="Calibri"/>
              </a:rPr>
              <a:t>groups. </a:t>
            </a:r>
            <a:r>
              <a:rPr sz="2500" dirty="0">
                <a:latin typeface="Calibri"/>
                <a:cs typeface="Calibri"/>
              </a:rPr>
              <a:t>The  </a:t>
            </a:r>
            <a:r>
              <a:rPr sz="2500" spc="-10" dirty="0">
                <a:latin typeface="Calibri"/>
                <a:cs typeface="Calibri"/>
              </a:rPr>
              <a:t>following </a:t>
            </a:r>
            <a:r>
              <a:rPr sz="2500" spc="-20" dirty="0">
                <a:latin typeface="Calibri"/>
                <a:cs typeface="Calibri"/>
              </a:rPr>
              <a:t>example </a:t>
            </a:r>
            <a:r>
              <a:rPr sz="2500" spc="-5" dirty="0">
                <a:latin typeface="Calibri"/>
                <a:cs typeface="Calibri"/>
              </a:rPr>
              <a:t>illustrates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null hypothesis.</a:t>
            </a:r>
            <a:endParaRPr sz="2500">
              <a:latin typeface="Calibri"/>
              <a:cs typeface="Calibri"/>
            </a:endParaRPr>
          </a:p>
          <a:p>
            <a:pPr marL="360045" indent="-347345">
              <a:lnSpc>
                <a:spcPts val="3304"/>
              </a:lnSpc>
              <a:buFont typeface="MS UI Gothic"/>
              <a:buChar char="➢"/>
              <a:tabLst>
                <a:tab pos="360680" algn="l"/>
              </a:tabLst>
            </a:pP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5" dirty="0">
                <a:latin typeface="Calibri"/>
                <a:cs typeface="Calibri"/>
              </a:rPr>
              <a:t>second </a:t>
            </a:r>
            <a:r>
              <a:rPr sz="2800" b="1" spc="-15" dirty="0">
                <a:latin typeface="Calibri"/>
                <a:cs typeface="Calibri"/>
              </a:rPr>
              <a:t>form, </a:t>
            </a:r>
            <a:r>
              <a:rPr sz="2800" b="1" spc="5" dirty="0">
                <a:latin typeface="Calibri"/>
                <a:cs typeface="Calibri"/>
              </a:rPr>
              <a:t>popular </a:t>
            </a:r>
            <a:r>
              <a:rPr sz="2800" b="1" spc="15" dirty="0">
                <a:latin typeface="Calibri"/>
                <a:cs typeface="Calibri"/>
              </a:rPr>
              <a:t>in </a:t>
            </a:r>
            <a:r>
              <a:rPr sz="2800" b="1" dirty="0">
                <a:latin typeface="Calibri"/>
                <a:cs typeface="Calibri"/>
              </a:rPr>
              <a:t>journal </a:t>
            </a:r>
            <a:r>
              <a:rPr sz="2800" b="1" spc="20" dirty="0">
                <a:latin typeface="Calibri"/>
                <a:cs typeface="Calibri"/>
              </a:rPr>
              <a:t>articles</a:t>
            </a:r>
            <a:r>
              <a:rPr sz="2500" spc="20" dirty="0">
                <a:latin typeface="Calibri"/>
                <a:cs typeface="Calibri"/>
              </a:rPr>
              <a:t>.</a:t>
            </a:r>
            <a:r>
              <a:rPr sz="2500" spc="-405" dirty="0">
                <a:latin typeface="Calibri"/>
                <a:cs typeface="Calibri"/>
              </a:rPr>
              <a:t> </a:t>
            </a:r>
            <a:r>
              <a:rPr sz="2500" spc="5" dirty="0">
                <a:latin typeface="Calibri"/>
                <a:cs typeface="Calibri"/>
              </a:rPr>
              <a:t>is the</a:t>
            </a:r>
            <a:endParaRPr sz="2500">
              <a:latin typeface="Calibri"/>
              <a:cs typeface="Calibri"/>
            </a:endParaRPr>
          </a:p>
          <a:p>
            <a:pPr marL="360045" marR="36830">
              <a:lnSpc>
                <a:spcPct val="100099"/>
              </a:lnSpc>
              <a:spcBef>
                <a:spcPts val="35"/>
              </a:spcBef>
            </a:pPr>
            <a:r>
              <a:rPr sz="2500" spc="5" dirty="0">
                <a:latin typeface="Calibri"/>
                <a:cs typeface="Calibri"/>
              </a:rPr>
              <a:t>alternative </a:t>
            </a:r>
            <a:r>
              <a:rPr sz="2500" spc="-10" dirty="0">
                <a:latin typeface="Calibri"/>
                <a:cs typeface="Calibri"/>
              </a:rPr>
              <a:t>or </a:t>
            </a:r>
            <a:r>
              <a:rPr sz="2500" dirty="0">
                <a:latin typeface="Calibri"/>
                <a:cs typeface="Calibri"/>
              </a:rPr>
              <a:t>directional </a:t>
            </a:r>
            <a:r>
              <a:rPr sz="2500" spc="-10" dirty="0">
                <a:latin typeface="Calibri"/>
                <a:cs typeface="Calibri"/>
              </a:rPr>
              <a:t>hypothesis.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investigator</a:t>
            </a:r>
            <a:r>
              <a:rPr sz="2500" spc="-3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makes 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5" dirty="0">
                <a:latin typeface="Calibri"/>
                <a:cs typeface="Calibri"/>
              </a:rPr>
              <a:t>prediction </a:t>
            </a:r>
            <a:r>
              <a:rPr sz="2500" spc="-10" dirty="0">
                <a:latin typeface="Calibri"/>
                <a:cs typeface="Calibri"/>
              </a:rPr>
              <a:t>about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expected </a:t>
            </a:r>
            <a:r>
              <a:rPr sz="2500" spc="-5" dirty="0">
                <a:latin typeface="Calibri"/>
                <a:cs typeface="Calibri"/>
              </a:rPr>
              <a:t>outcome. </a:t>
            </a:r>
            <a:r>
              <a:rPr sz="2500" dirty="0">
                <a:latin typeface="Calibri"/>
                <a:cs typeface="Calibri"/>
              </a:rPr>
              <a:t>basing </a:t>
            </a:r>
            <a:r>
              <a:rPr sz="2500" spc="5" dirty="0">
                <a:latin typeface="Calibri"/>
                <a:cs typeface="Calibri"/>
              </a:rPr>
              <a:t>this  </a:t>
            </a:r>
            <a:r>
              <a:rPr sz="2500" spc="-5" dirty="0">
                <a:latin typeface="Calibri"/>
                <a:cs typeface="Calibri"/>
              </a:rPr>
              <a:t>prediction on </a:t>
            </a:r>
            <a:r>
              <a:rPr sz="2500" spc="-10" dirty="0">
                <a:latin typeface="Calibri"/>
                <a:cs typeface="Calibri"/>
              </a:rPr>
              <a:t>prior literature </a:t>
            </a:r>
            <a:r>
              <a:rPr sz="2500" dirty="0">
                <a:latin typeface="Calibri"/>
                <a:cs typeface="Calibri"/>
              </a:rPr>
              <a:t>and studies </a:t>
            </a:r>
            <a:r>
              <a:rPr sz="2500" spc="-10" dirty="0">
                <a:latin typeface="Calibri"/>
                <a:cs typeface="Calibri"/>
              </a:rPr>
              <a:t>on </a:t>
            </a:r>
            <a:r>
              <a:rPr sz="2500" spc="5" dirty="0">
                <a:latin typeface="Calibri"/>
                <a:cs typeface="Calibri"/>
              </a:rPr>
              <a:t>the </a:t>
            </a:r>
            <a:r>
              <a:rPr sz="2500" dirty="0">
                <a:latin typeface="Calibri"/>
                <a:cs typeface="Calibri"/>
              </a:rPr>
              <a:t>topic </a:t>
            </a:r>
            <a:r>
              <a:rPr sz="2500" spc="10" dirty="0">
                <a:latin typeface="Calibri"/>
                <a:cs typeface="Calibri"/>
              </a:rPr>
              <a:t>that  </a:t>
            </a:r>
            <a:r>
              <a:rPr sz="2500" spc="-10" dirty="0">
                <a:latin typeface="Calibri"/>
                <a:cs typeface="Calibri"/>
              </a:rPr>
              <a:t>suggest </a:t>
            </a:r>
            <a:r>
              <a:rPr sz="2500" spc="10" dirty="0">
                <a:latin typeface="Calibri"/>
                <a:cs typeface="Calibri"/>
              </a:rPr>
              <a:t>a </a:t>
            </a:r>
            <a:r>
              <a:rPr sz="2500" spc="-5" dirty="0">
                <a:latin typeface="Calibri"/>
                <a:cs typeface="Calibri"/>
              </a:rPr>
              <a:t>potential</a:t>
            </a:r>
            <a:r>
              <a:rPr sz="2500" spc="-1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outcome.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220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2280</Words>
  <Application>Microsoft Office PowerPoint</Application>
  <PresentationFormat>On-screen Show (4:3)</PresentationFormat>
  <Paragraphs>158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Oriel</vt:lpstr>
      <vt:lpstr>RESEARCH QUESTIONS AND  HYPOTHESES</vt:lpstr>
      <vt:lpstr>ACKNOWLEDGEMENT</vt:lpstr>
      <vt:lpstr>LEARNING OBJECTIVES</vt:lpstr>
      <vt:lpstr>CONTENTS</vt:lpstr>
      <vt:lpstr>QUANTITATIVE RESEARCH  QUESTIONS</vt:lpstr>
      <vt:lpstr>QUANTITATIVE …</vt:lpstr>
      <vt:lpstr>QUANTITATIVE RESEARCH  QUESTIONS</vt:lpstr>
      <vt:lpstr>QUANTITATIVE …</vt:lpstr>
      <vt:lpstr>QUANTITATIVE …</vt:lpstr>
      <vt:lpstr>Example: A Null Hypothesis</vt:lpstr>
      <vt:lpstr>Example: Directional Hypotheses</vt:lpstr>
      <vt:lpstr>Example: Directional Hypotheses</vt:lpstr>
      <vt:lpstr>Example: Directional …</vt:lpstr>
      <vt:lpstr>QUANTITATIVE …</vt:lpstr>
      <vt:lpstr>Example: Nondlrectlonal and  Directional Hypotheses</vt:lpstr>
      <vt:lpstr>Example: Non-dlrectlonal …</vt:lpstr>
      <vt:lpstr>QUANTITATIVE …</vt:lpstr>
      <vt:lpstr>Example: Standard Use of Language in  Hypotheses</vt:lpstr>
      <vt:lpstr>DESCRIPTIVE AND  INFERENTIAL HYPOTHESES</vt:lpstr>
      <vt:lpstr>Example: Descriptive and Inferential  Questions</vt:lpstr>
      <vt:lpstr>Example: Descriptive …</vt:lpstr>
      <vt:lpstr>Example: Descriptive …</vt:lpstr>
      <vt:lpstr>Example: Descriptive …</vt:lpstr>
      <vt:lpstr>MIXED METHODS RESEARCH  QUESTIONS AND HYPOTHESES</vt:lpstr>
      <vt:lpstr>MIXED METHODS …</vt:lpstr>
      <vt:lpstr>MIXED METHODS …</vt:lpstr>
      <vt:lpstr>Example: Hypotheses and Research  Questions in a Mixed Methods Study</vt:lpstr>
      <vt:lpstr>Example: Hypotheses …</vt:lpstr>
      <vt:lpstr>Example: Hypotheses …</vt:lpstr>
      <vt:lpstr>Example: Hypotheses 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QUESTIONS AND  HYPOTHESES</dc:title>
  <dc:creator>hp</dc:creator>
  <cp:lastModifiedBy>hp</cp:lastModifiedBy>
  <cp:revision>2</cp:revision>
  <dcterms:created xsi:type="dcterms:W3CDTF">2018-09-29T02:16:28Z</dcterms:created>
  <dcterms:modified xsi:type="dcterms:W3CDTF">2018-09-29T02:24:44Z</dcterms:modified>
</cp:coreProperties>
</file>