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05" r:id="rId3"/>
    <p:sldMasterId id="2147483735" r:id="rId4"/>
    <p:sldMasterId id="2147483799" r:id="rId5"/>
    <p:sldMasterId id="2147483811" r:id="rId6"/>
    <p:sldMasterId id="2147483823" r:id="rId7"/>
    <p:sldMasterId id="2147483853" r:id="rId8"/>
    <p:sldMasterId id="2147483871" r:id="rId9"/>
    <p:sldMasterId id="2147483901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8" r:id="rId21"/>
    <p:sldId id="266" r:id="rId22"/>
    <p:sldId id="267" r:id="rId2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10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70792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63664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73442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6066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89201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37190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08344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08339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51373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13564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094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79400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47791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96866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29988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14994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59478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23912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43091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8605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23463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3994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7785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51358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2502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03045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4963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20503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69829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414684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24839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72817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1725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04760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84094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0730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4437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024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9412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031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5102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140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4271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945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7677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9493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41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1650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455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2415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9866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7923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477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3601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8435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75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5078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7902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8316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7813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42811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6665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4227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170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0793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8145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699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5940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6904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30544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03453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69937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83789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82732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94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0246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08154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82759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5615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76081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378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266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2948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55111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74787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553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62402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20773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09688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14690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52156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9601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25730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46141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76919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16373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128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24153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9660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62614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9104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14164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30908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9327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2549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40695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23367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829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893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7215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96096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41961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18524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430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2033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8929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6303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87868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84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52436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84040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9396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24313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69115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69905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45624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01097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56404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5646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195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5659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3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00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4244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7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781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42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3605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9516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F8C25-4CC4-40E1-9E60-3F6451AC3F26}" type="datetimeFigureOut">
              <a:rPr lang="id-ID" smtClean="0"/>
              <a:t>10/06/2017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62B8A-48A1-4B58-B6B6-E02AF426E0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7273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635" y="1166760"/>
            <a:ext cx="10875493" cy="297105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perspectiveLef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id-ID" dirty="0" smtClean="0">
                <a:ln>
                  <a:solidFill>
                    <a:schemeClr val="accent3"/>
                  </a:solidFill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PARADIGMA KUANTITATIF-POSITIVIS DAN KUALITATIF-POSPOSITIVIS</a:t>
            </a:r>
            <a:endParaRPr lang="id-ID" dirty="0">
              <a:ln>
                <a:solidFill>
                  <a:schemeClr val="accent3"/>
                </a:solidFill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8"/>
            <a:ext cx="10572000" cy="568624"/>
          </a:xfrm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Created by : Dr. Ummanah S.Sos,M.Si</a:t>
            </a:r>
          </a:p>
          <a:p>
            <a:r>
              <a:rPr lang="id-ID" dirty="0" smtClean="0"/>
              <a:t>Universitas Esa Unggul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88090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0"/>
            <a:ext cx="11667565" cy="6104965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Gabriola" panose="04040605051002020D02" pitchFamily="82" charset="0"/>
              </a:rPr>
              <a:t>Dengan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paradigma</a:t>
            </a:r>
            <a:r>
              <a:rPr lang="en-US" sz="3600" dirty="0">
                <a:latin typeface="Gabriola" panose="04040605051002020D02" pitchFamily="82" charset="0"/>
              </a:rPr>
              <a:t> lain, </a:t>
            </a:r>
            <a:r>
              <a:rPr lang="en-US" sz="3600" dirty="0" err="1">
                <a:latin typeface="Gabriola" panose="04040605051002020D02" pitchFamily="82" charset="0"/>
              </a:rPr>
              <a:t>yaitu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penelitian</a:t>
            </a:r>
            <a:r>
              <a:rPr lang="en-US" sz="3600" dirty="0">
                <a:latin typeface="Gabriola" panose="04040605051002020D02" pitchFamily="82" charset="0"/>
              </a:rPr>
              <a:t> yang </a:t>
            </a:r>
            <a:r>
              <a:rPr lang="en-US" sz="3600" dirty="0" err="1">
                <a:latin typeface="Gabriola" panose="04040605051002020D02" pitchFamily="82" charset="0"/>
              </a:rPr>
              <a:t>nonpositivis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peneliti</a:t>
            </a:r>
            <a:r>
              <a:rPr lang="en-US" sz="3600" dirty="0">
                <a:latin typeface="Gabriola" panose="04040605051002020D02" pitchFamily="82" charset="0"/>
              </a:rPr>
              <a:t>  </a:t>
            </a:r>
            <a:r>
              <a:rPr lang="en-US" sz="3600" dirty="0" err="1">
                <a:latin typeface="Gabriola" panose="04040605051002020D02" pitchFamily="82" charset="0"/>
              </a:rPr>
              <a:t>masuk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ke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dalam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kelas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untuk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merasakan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sendiri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bagaimana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menjadi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mahasiswa</a:t>
            </a:r>
            <a:r>
              <a:rPr lang="en-US" sz="3600" dirty="0">
                <a:latin typeface="Gabriola" panose="04040605051002020D02" pitchFamily="82" charset="0"/>
              </a:rPr>
              <a:t> yang </a:t>
            </a:r>
            <a:r>
              <a:rPr lang="en-US" sz="3600" dirty="0" err="1">
                <a:latin typeface="Gabriola" panose="04040605051002020D02" pitchFamily="82" charset="0"/>
              </a:rPr>
              <a:t>ia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teliti</a:t>
            </a:r>
            <a:r>
              <a:rPr lang="en-US" sz="3600" dirty="0">
                <a:latin typeface="Gabriola" panose="04040605051002020D02" pitchFamily="82" charset="0"/>
              </a:rPr>
              <a:t> di </a:t>
            </a:r>
            <a:r>
              <a:rPr lang="en-US" sz="3600" dirty="0" err="1">
                <a:latin typeface="Gabriola" panose="04040605051002020D02" pitchFamily="82" charset="0"/>
              </a:rPr>
              <a:t>kelas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itu</a:t>
            </a:r>
            <a:r>
              <a:rPr lang="en-US" sz="3600" dirty="0">
                <a:latin typeface="Gabriola" panose="04040605051002020D02" pitchFamily="82" charset="0"/>
              </a:rPr>
              <a:t>;  </a:t>
            </a:r>
            <a:r>
              <a:rPr lang="en-US" sz="3600" dirty="0" err="1">
                <a:latin typeface="Gabriola" panose="04040605051002020D02" pitchFamily="82" charset="0"/>
              </a:rPr>
              <a:t>sesuatu</a:t>
            </a:r>
            <a:r>
              <a:rPr lang="en-US" sz="3600" dirty="0">
                <a:latin typeface="Gabriola" panose="04040605051002020D02" pitchFamily="82" charset="0"/>
              </a:rPr>
              <a:t> yang </a:t>
            </a:r>
            <a:r>
              <a:rPr lang="en-US" sz="3600" dirty="0" err="1">
                <a:latin typeface="Gabriola" panose="04040605051002020D02" pitchFamily="82" charset="0"/>
              </a:rPr>
              <a:t>jelas</a:t>
            </a:r>
            <a:r>
              <a:rPr lang="en-US" sz="3600" dirty="0">
                <a:latin typeface="Gabriola" panose="04040605051002020D02" pitchFamily="82" charset="0"/>
              </a:rPr>
              <a:t>  </a:t>
            </a:r>
            <a:r>
              <a:rPr lang="en-US" sz="3600" dirty="0" err="1">
                <a:latin typeface="Gabriola" panose="04040605051002020D02" pitchFamily="82" charset="0"/>
              </a:rPr>
              <a:t>sangat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diharamkan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oleh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positivisme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karena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dikhawatirkan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peneliti</a:t>
            </a:r>
            <a:r>
              <a:rPr lang="en-US" sz="3600" dirty="0">
                <a:latin typeface="Gabriola" panose="04040605051002020D02" pitchFamily="82" charset="0"/>
              </a:rPr>
              <a:t>  </a:t>
            </a:r>
            <a:r>
              <a:rPr lang="en-US" sz="3600" dirty="0" err="1">
                <a:latin typeface="Gabriola" panose="04040605051002020D02" pitchFamily="82" charset="0"/>
              </a:rPr>
              <a:t>tidak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lagi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objektif</a:t>
            </a:r>
            <a:r>
              <a:rPr lang="en-US" sz="3600" dirty="0">
                <a:latin typeface="Gabriola" panose="04040605051002020D02" pitchFamily="82" charset="0"/>
              </a:rPr>
              <a:t>. </a:t>
            </a:r>
            <a:r>
              <a:rPr lang="en-US" sz="3600" dirty="0" err="1">
                <a:latin typeface="Gabriola" panose="04040605051002020D02" pitchFamily="82" charset="0"/>
              </a:rPr>
              <a:t>Tapi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paradigma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kualitatif</a:t>
            </a:r>
            <a:r>
              <a:rPr lang="en-US" sz="3600" dirty="0">
                <a:latin typeface="Gabriola" panose="04040605051002020D02" pitchFamily="82" charset="0"/>
              </a:rPr>
              <a:t> yang </a:t>
            </a:r>
            <a:r>
              <a:rPr lang="en-US" sz="3600" dirty="0" err="1">
                <a:latin typeface="Gabriola" panose="04040605051002020D02" pitchFamily="82" charset="0"/>
              </a:rPr>
              <a:t>nonpositivis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justeru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menuntut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hal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ini</a:t>
            </a:r>
            <a:r>
              <a:rPr lang="en-US" sz="3600" dirty="0">
                <a:latin typeface="Gabriola" panose="04040605051002020D02" pitchFamily="82" charset="0"/>
              </a:rPr>
              <a:t>.</a:t>
            </a:r>
            <a:endParaRPr lang="id-ID" sz="3600" dirty="0">
              <a:latin typeface="Gabriola" panose="04040605051002020D02" pitchFamily="82" charset="0"/>
            </a:endParaRPr>
          </a:p>
          <a:p>
            <a:r>
              <a:rPr lang="en-US" sz="3600" dirty="0" err="1">
                <a:latin typeface="Gabriola" panose="04040605051002020D02" pitchFamily="82" charset="0"/>
              </a:rPr>
              <a:t>Karena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itu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guna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menghindari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kerancuan</a:t>
            </a:r>
            <a:r>
              <a:rPr lang="en-US" sz="3600" dirty="0">
                <a:latin typeface="Gabriola" panose="04040605051002020D02" pitchFamily="82" charset="0"/>
              </a:rPr>
              <a:t>,  </a:t>
            </a:r>
            <a:r>
              <a:rPr lang="en-US" sz="3600" dirty="0" err="1">
                <a:latin typeface="Gabriola" panose="04040605051002020D02" pitchFamily="82" charset="0"/>
              </a:rPr>
              <a:t>saya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lebih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suka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menyebutnya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paradigma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positivis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nonpositivis</a:t>
            </a:r>
            <a:r>
              <a:rPr lang="en-US" sz="3600" dirty="0">
                <a:latin typeface="Gabriola" panose="04040605051002020D02" pitchFamily="82" charset="0"/>
              </a:rPr>
              <a:t>; </a:t>
            </a:r>
            <a:r>
              <a:rPr lang="en-US" sz="3600" dirty="0" err="1">
                <a:latin typeface="Gabriola" panose="04040605051002020D02" pitchFamily="82" charset="0"/>
              </a:rPr>
              <a:t>daripada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paradigma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kuantitatif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paradigma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kualitatif</a:t>
            </a:r>
            <a:r>
              <a:rPr lang="en-US" sz="3600" dirty="0">
                <a:latin typeface="Gabriola" panose="04040605051002020D02" pitchFamily="82" charset="0"/>
              </a:rPr>
              <a:t>.  </a:t>
            </a:r>
            <a:endParaRPr lang="id-ID" sz="3600" dirty="0">
              <a:latin typeface="Gabriola" panose="04040605051002020D02" pitchFamily="82" charset="0"/>
            </a:endParaRPr>
          </a:p>
          <a:p>
            <a:r>
              <a:rPr lang="en-US" sz="3600" dirty="0" err="1">
                <a:latin typeface="Gabriola" panose="04040605051002020D02" pitchFamily="82" charset="0"/>
              </a:rPr>
              <a:t>Sekedar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contoh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kerancuan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itu</a:t>
            </a:r>
            <a:r>
              <a:rPr lang="en-US" sz="3600" dirty="0">
                <a:latin typeface="Gabriola" panose="04040605051002020D02" pitchFamily="82" charset="0"/>
              </a:rPr>
              <a:t>:  </a:t>
            </a:r>
            <a:r>
              <a:rPr lang="en-US" sz="3600" dirty="0" err="1">
                <a:latin typeface="Gabriola" panose="04040605051002020D02" pitchFamily="82" charset="0"/>
              </a:rPr>
              <a:t>ada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mahasiswa</a:t>
            </a:r>
            <a:r>
              <a:rPr lang="en-US" sz="3600" dirty="0">
                <a:latin typeface="Gabriola" panose="04040605051002020D02" pitchFamily="82" charset="0"/>
              </a:rPr>
              <a:t> yang </a:t>
            </a:r>
            <a:r>
              <a:rPr lang="en-US" sz="3600" dirty="0" err="1">
                <a:latin typeface="Gabriola" panose="04040605051002020D02" pitchFamily="82" charset="0"/>
              </a:rPr>
              <a:t>menyatakan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penelitiannya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adalah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kualitatif</a:t>
            </a:r>
            <a:r>
              <a:rPr lang="en-US" sz="3600" dirty="0">
                <a:latin typeface="Gabriola" panose="04040605051002020D02" pitchFamily="82" charset="0"/>
              </a:rPr>
              <a:t>. </a:t>
            </a:r>
            <a:r>
              <a:rPr lang="en-US" sz="3600" dirty="0" err="1">
                <a:latin typeface="Gabriola" panose="04040605051002020D02" pitchFamily="82" charset="0"/>
              </a:rPr>
              <a:t>Ia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mengkaji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tentang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efektivitas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kerja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humas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suatu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instansi</a:t>
            </a:r>
            <a:r>
              <a:rPr lang="en-US" sz="3600" dirty="0">
                <a:latin typeface="Gabriola" panose="04040605051002020D02" pitchFamily="82" charset="0"/>
              </a:rPr>
              <a:t>. </a:t>
            </a:r>
            <a:endParaRPr lang="id-ID" sz="36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80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20271"/>
            <a:ext cx="10353762" cy="5365376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Gabriola" panose="04040605051002020D02" pitchFamily="82" charset="0"/>
              </a:rPr>
              <a:t>Dalam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mengumpulkan</a:t>
            </a:r>
            <a:r>
              <a:rPr lang="en-US" sz="2800" dirty="0">
                <a:latin typeface="Gabriola" panose="04040605051002020D02" pitchFamily="82" charset="0"/>
              </a:rPr>
              <a:t> data, </a:t>
            </a:r>
            <a:r>
              <a:rPr lang="en-US" sz="2800" dirty="0" err="1">
                <a:latin typeface="Gabriola" panose="04040605051002020D02" pitchFamily="82" charset="0"/>
              </a:rPr>
              <a:t>karena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kesibukan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petugas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humas</a:t>
            </a:r>
            <a:r>
              <a:rPr lang="en-US" sz="2800" dirty="0">
                <a:latin typeface="Gabriola" panose="04040605051002020D02" pitchFamily="82" charset="0"/>
              </a:rPr>
              <a:t> yang </a:t>
            </a:r>
            <a:r>
              <a:rPr lang="en-US" sz="2800" dirty="0" err="1">
                <a:latin typeface="Gabriola" panose="04040605051002020D02" pitchFamily="82" charset="0"/>
              </a:rPr>
              <a:t>ia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teliti</a:t>
            </a:r>
            <a:r>
              <a:rPr lang="en-US" sz="2800" dirty="0">
                <a:latin typeface="Gabriola" panose="04040605051002020D02" pitchFamily="82" charset="0"/>
              </a:rPr>
              <a:t>, </a:t>
            </a:r>
            <a:r>
              <a:rPr lang="en-US" sz="2800" dirty="0" err="1">
                <a:latin typeface="Gabriola" panose="04040605051002020D02" pitchFamily="82" charset="0"/>
              </a:rPr>
              <a:t>ia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diminta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untuk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meninggalkan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daftar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pertanyaan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untuk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diambil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keesokan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harinya</a:t>
            </a:r>
            <a:r>
              <a:rPr lang="en-US" sz="2800" dirty="0">
                <a:latin typeface="Gabriola" panose="04040605051002020D02" pitchFamily="82" charset="0"/>
              </a:rPr>
              <a:t>. </a:t>
            </a:r>
            <a:r>
              <a:rPr lang="en-US" sz="2800" dirty="0" err="1">
                <a:latin typeface="Gabriola" panose="04040605051002020D02" pitchFamily="82" charset="0"/>
              </a:rPr>
              <a:t>Ia</a:t>
            </a:r>
            <a:r>
              <a:rPr lang="en-US" sz="2800" dirty="0">
                <a:latin typeface="Gabriola" panose="04040605051002020D02" pitchFamily="82" charset="0"/>
              </a:rPr>
              <a:t> juga </a:t>
            </a:r>
            <a:r>
              <a:rPr lang="en-US" sz="2800" dirty="0" err="1">
                <a:latin typeface="Gabriola" panose="04040605051002020D02" pitchFamily="82" charset="0"/>
              </a:rPr>
              <a:t>tidak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diperkenankan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terlibat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dalam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kegiatan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humas</a:t>
            </a:r>
            <a:r>
              <a:rPr lang="en-US" sz="2800" dirty="0">
                <a:latin typeface="Gabriola" panose="04040605051002020D02" pitchFamily="82" charset="0"/>
              </a:rPr>
              <a:t> di </a:t>
            </a:r>
            <a:r>
              <a:rPr lang="en-US" sz="2800" dirty="0" err="1" smtClean="0">
                <a:latin typeface="Gabriola" panose="04040605051002020D02" pitchFamily="82" charset="0"/>
              </a:rPr>
              <a:t>instansi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Dalam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mengumpulkan</a:t>
            </a:r>
            <a:r>
              <a:rPr lang="en-US" sz="2800" dirty="0">
                <a:latin typeface="Gabriola" panose="04040605051002020D02" pitchFamily="82" charset="0"/>
              </a:rPr>
              <a:t> data, </a:t>
            </a:r>
            <a:r>
              <a:rPr lang="en-US" sz="2800" dirty="0" err="1">
                <a:latin typeface="Gabriola" panose="04040605051002020D02" pitchFamily="82" charset="0"/>
              </a:rPr>
              <a:t>karena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kesibukan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petugas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humas</a:t>
            </a:r>
            <a:r>
              <a:rPr lang="en-US" sz="2800" dirty="0">
                <a:latin typeface="Gabriola" panose="04040605051002020D02" pitchFamily="82" charset="0"/>
              </a:rPr>
              <a:t> yang </a:t>
            </a:r>
            <a:r>
              <a:rPr lang="en-US" sz="2800" dirty="0" err="1">
                <a:latin typeface="Gabriola" panose="04040605051002020D02" pitchFamily="82" charset="0"/>
              </a:rPr>
              <a:t>ia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teliti</a:t>
            </a:r>
            <a:r>
              <a:rPr lang="en-US" sz="2800" dirty="0">
                <a:latin typeface="Gabriola" panose="04040605051002020D02" pitchFamily="82" charset="0"/>
              </a:rPr>
              <a:t>, </a:t>
            </a:r>
            <a:r>
              <a:rPr lang="en-US" sz="2800" dirty="0" err="1">
                <a:latin typeface="Gabriola" panose="04040605051002020D02" pitchFamily="82" charset="0"/>
              </a:rPr>
              <a:t>ia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diminta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untuk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meninggalkan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daftar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pertanyaan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untuk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diambil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keesokan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harinya</a:t>
            </a:r>
            <a:r>
              <a:rPr lang="en-US" sz="2800" dirty="0">
                <a:latin typeface="Gabriola" panose="04040605051002020D02" pitchFamily="82" charset="0"/>
              </a:rPr>
              <a:t>. </a:t>
            </a:r>
            <a:r>
              <a:rPr lang="en-US" sz="2800" dirty="0" err="1">
                <a:latin typeface="Gabriola" panose="04040605051002020D02" pitchFamily="82" charset="0"/>
              </a:rPr>
              <a:t>Ia</a:t>
            </a:r>
            <a:r>
              <a:rPr lang="en-US" sz="2800" dirty="0">
                <a:latin typeface="Gabriola" panose="04040605051002020D02" pitchFamily="82" charset="0"/>
              </a:rPr>
              <a:t> juga </a:t>
            </a:r>
            <a:r>
              <a:rPr lang="en-US" sz="2800" dirty="0" err="1">
                <a:latin typeface="Gabriola" panose="04040605051002020D02" pitchFamily="82" charset="0"/>
              </a:rPr>
              <a:t>tidak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diperkenankan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terlibat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dalam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kegiatan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humas</a:t>
            </a:r>
            <a:r>
              <a:rPr lang="en-US" sz="2800" dirty="0">
                <a:latin typeface="Gabriola" panose="04040605051002020D02" pitchFamily="82" charset="0"/>
              </a:rPr>
              <a:t> di </a:t>
            </a:r>
            <a:r>
              <a:rPr lang="en-US" sz="2800" dirty="0" err="1">
                <a:latin typeface="Gabriola" panose="04040605051002020D02" pitchFamily="82" charset="0"/>
              </a:rPr>
              <a:t>instansi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Dalam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mengumpulkan</a:t>
            </a:r>
            <a:r>
              <a:rPr lang="en-US" sz="2800" dirty="0">
                <a:latin typeface="Gabriola" panose="04040605051002020D02" pitchFamily="82" charset="0"/>
              </a:rPr>
              <a:t> data, </a:t>
            </a:r>
            <a:r>
              <a:rPr lang="en-US" sz="2800" dirty="0" err="1">
                <a:latin typeface="Gabriola" panose="04040605051002020D02" pitchFamily="82" charset="0"/>
              </a:rPr>
              <a:t>karena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kesibukan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petugas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humas</a:t>
            </a:r>
            <a:r>
              <a:rPr lang="en-US" sz="2800" dirty="0">
                <a:latin typeface="Gabriola" panose="04040605051002020D02" pitchFamily="82" charset="0"/>
              </a:rPr>
              <a:t> yang </a:t>
            </a:r>
            <a:r>
              <a:rPr lang="en-US" sz="2800" dirty="0" err="1">
                <a:latin typeface="Gabriola" panose="04040605051002020D02" pitchFamily="82" charset="0"/>
              </a:rPr>
              <a:t>ia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teliti</a:t>
            </a:r>
            <a:r>
              <a:rPr lang="en-US" sz="2800" dirty="0">
                <a:latin typeface="Gabriola" panose="04040605051002020D02" pitchFamily="82" charset="0"/>
              </a:rPr>
              <a:t>, </a:t>
            </a:r>
            <a:r>
              <a:rPr lang="en-US" sz="2800" dirty="0" err="1">
                <a:latin typeface="Gabriola" panose="04040605051002020D02" pitchFamily="82" charset="0"/>
              </a:rPr>
              <a:t>ia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diminta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untuk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meninggalkan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daftar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pertanyaan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untuk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diambil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keesokan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harinya</a:t>
            </a:r>
            <a:r>
              <a:rPr lang="en-US" sz="2800" dirty="0">
                <a:latin typeface="Gabriola" panose="04040605051002020D02" pitchFamily="82" charset="0"/>
              </a:rPr>
              <a:t>. </a:t>
            </a:r>
            <a:r>
              <a:rPr lang="en-US" sz="2800" dirty="0" err="1">
                <a:latin typeface="Gabriola" panose="04040605051002020D02" pitchFamily="82" charset="0"/>
              </a:rPr>
              <a:t>Ia</a:t>
            </a:r>
            <a:r>
              <a:rPr lang="en-US" sz="2800" dirty="0">
                <a:latin typeface="Gabriola" panose="04040605051002020D02" pitchFamily="82" charset="0"/>
              </a:rPr>
              <a:t> juga </a:t>
            </a:r>
            <a:r>
              <a:rPr lang="en-US" sz="2800" dirty="0" err="1">
                <a:latin typeface="Gabriola" panose="04040605051002020D02" pitchFamily="82" charset="0"/>
              </a:rPr>
              <a:t>tidak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diperkenankan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terlibat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dalam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kegiatan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humas</a:t>
            </a:r>
            <a:r>
              <a:rPr lang="en-US" sz="2800" dirty="0">
                <a:latin typeface="Gabriola" panose="04040605051002020D02" pitchFamily="82" charset="0"/>
              </a:rPr>
              <a:t> di </a:t>
            </a:r>
            <a:r>
              <a:rPr lang="en-US" sz="2800" dirty="0" err="1">
                <a:latin typeface="Gabriola" panose="04040605051002020D02" pitchFamily="82" charset="0"/>
              </a:rPr>
              <a:t>instansi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4076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0"/>
            <a:ext cx="11241741" cy="5665975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Gabriola" panose="04040605051002020D02" pitchFamily="82" charset="0"/>
              </a:rPr>
              <a:t>Dalam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penelitian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seperti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ini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datanya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memang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kualitatif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tapi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paradigmanya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tetap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positivis</a:t>
            </a:r>
            <a:r>
              <a:rPr lang="en-US" sz="3600" dirty="0">
                <a:latin typeface="Gabriola" panose="04040605051002020D02" pitchFamily="82" charset="0"/>
              </a:rPr>
              <a:t>: </a:t>
            </a:r>
            <a:r>
              <a:rPr lang="en-US" sz="3600" dirty="0" err="1">
                <a:latin typeface="Gabriola" panose="04040605051002020D02" pitchFamily="82" charset="0"/>
              </a:rPr>
              <a:t>ia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tidak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terlibat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langsung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dengan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subjek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objek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penelitiannya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sebagaimana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disyaratkan</a:t>
            </a:r>
            <a:r>
              <a:rPr lang="en-US" sz="3600" dirty="0">
                <a:latin typeface="Gabriola" panose="04040605051002020D02" pitchFamily="82" charset="0"/>
              </a:rPr>
              <a:t>  </a:t>
            </a:r>
            <a:r>
              <a:rPr lang="en-US" sz="3600" dirty="0" err="1">
                <a:latin typeface="Gabriola" panose="04040605051002020D02" pitchFamily="82" charset="0"/>
              </a:rPr>
              <a:t>paradigma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nonpositivis</a:t>
            </a:r>
            <a:r>
              <a:rPr lang="en-US" sz="3600" dirty="0">
                <a:latin typeface="Gabriola" panose="04040605051002020D02" pitchFamily="82" charset="0"/>
              </a:rPr>
              <a:t>.</a:t>
            </a:r>
            <a:endParaRPr lang="id-ID" sz="3600" dirty="0">
              <a:latin typeface="Gabriola" panose="04040605051002020D02" pitchFamily="82" charset="0"/>
            </a:endParaRPr>
          </a:p>
          <a:p>
            <a:r>
              <a:rPr lang="en-US" sz="3600" dirty="0" err="1">
                <a:latin typeface="Gabriola" panose="04040605051002020D02" pitchFamily="82" charset="0"/>
              </a:rPr>
              <a:t>Maka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dalam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melakukan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penelitian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jangan</a:t>
            </a:r>
            <a:r>
              <a:rPr lang="en-US" sz="3600" dirty="0">
                <a:latin typeface="Gabriola" panose="04040605051002020D02" pitchFamily="82" charset="0"/>
              </a:rPr>
              <a:t>  </a:t>
            </a:r>
            <a:r>
              <a:rPr lang="en-US" sz="3600" dirty="0" err="1">
                <a:latin typeface="Gabriola" panose="04040605051002020D02" pitchFamily="82" charset="0"/>
              </a:rPr>
              <a:t>karena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anda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merasa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tidak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menguasai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statistik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lantas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mengada-ada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memaksakan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diri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menjadi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kualitatif</a:t>
            </a:r>
            <a:r>
              <a:rPr lang="en-US" sz="3600" dirty="0">
                <a:latin typeface="Gabriola" panose="04040605051002020D02" pitchFamily="82" charset="0"/>
              </a:rPr>
              <a:t>.  </a:t>
            </a:r>
            <a:r>
              <a:rPr lang="en-US" sz="3600" dirty="0" err="1">
                <a:latin typeface="Gabriola" panose="04040605051002020D02" pitchFamily="82" charset="0"/>
              </a:rPr>
              <a:t>Selama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objek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penelitian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masih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bisa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diukur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ukurlah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itu</a:t>
            </a:r>
            <a:r>
              <a:rPr lang="en-US" sz="3600" dirty="0">
                <a:latin typeface="Gabriola" panose="04040605051002020D02" pitchFamily="82" charset="0"/>
              </a:rPr>
              <a:t>. </a:t>
            </a:r>
            <a:endParaRPr lang="id-ID" sz="3600" dirty="0" smtClean="0">
              <a:latin typeface="Gabriola" panose="04040605051002020D02" pitchFamily="82" charset="0"/>
            </a:endParaRPr>
          </a:p>
          <a:p>
            <a:r>
              <a:rPr lang="en-US" sz="3600" dirty="0" err="1">
                <a:latin typeface="Gabriola" panose="04040605051002020D02" pitchFamily="82" charset="0"/>
              </a:rPr>
              <a:t>Misalnya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anda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ingin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meneliti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efek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komunikasi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umpananya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kognitif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atau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afektif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ini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bisa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diukur</a:t>
            </a:r>
            <a:r>
              <a:rPr lang="en-US" sz="3600" dirty="0">
                <a:latin typeface="Gabriola" panose="04040605051002020D02" pitchFamily="82" charset="0"/>
              </a:rPr>
              <a:t>. </a:t>
            </a:r>
            <a:r>
              <a:rPr lang="en-US" sz="3600" dirty="0" err="1">
                <a:latin typeface="Gabriola" panose="04040605051002020D02" pitchFamily="82" charset="0"/>
              </a:rPr>
              <a:t>Ukurlah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itu</a:t>
            </a:r>
            <a:r>
              <a:rPr lang="en-US" sz="3600" dirty="0">
                <a:latin typeface="Gabriola" panose="04040605051002020D02" pitchFamily="82" charset="0"/>
              </a:rPr>
              <a:t>. </a:t>
            </a:r>
            <a:endParaRPr lang="id-ID" sz="3600" dirty="0">
              <a:latin typeface="Gabriola" panose="04040605051002020D02" pitchFamily="82" charset="0"/>
            </a:endParaRPr>
          </a:p>
          <a:p>
            <a:r>
              <a:rPr lang="en-US" sz="3600" dirty="0" err="1">
                <a:latin typeface="Gabriola" panose="04040605051002020D02" pitchFamily="82" charset="0"/>
              </a:rPr>
              <a:t>Terkecuali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jika</a:t>
            </a:r>
            <a:r>
              <a:rPr lang="en-US" sz="3600" dirty="0">
                <a:latin typeface="Gabriola" panose="04040605051002020D02" pitchFamily="82" charset="0"/>
              </a:rPr>
              <a:t> yang </a:t>
            </a:r>
            <a:r>
              <a:rPr lang="en-US" sz="3600" dirty="0" err="1">
                <a:latin typeface="Gabriola" panose="04040605051002020D02" pitchFamily="82" charset="0"/>
              </a:rPr>
              <a:t>anda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teliti</a:t>
            </a:r>
            <a:r>
              <a:rPr lang="en-US" sz="3600" dirty="0">
                <a:latin typeface="Gabriola" panose="04040605051002020D02" pitchFamily="82" charset="0"/>
              </a:rPr>
              <a:t>  </a:t>
            </a:r>
            <a:r>
              <a:rPr lang="en-US" sz="3600" dirty="0" err="1">
                <a:latin typeface="Gabriola" panose="04040605051002020D02" pitchFamily="82" charset="0"/>
              </a:rPr>
              <a:t>adalah</a:t>
            </a:r>
            <a:r>
              <a:rPr lang="en-US" sz="3600" dirty="0">
                <a:latin typeface="Gabriola" panose="04040605051002020D02" pitchFamily="82" charset="0"/>
              </a:rPr>
              <a:t> proses </a:t>
            </a:r>
            <a:r>
              <a:rPr lang="en-US" sz="3600" dirty="0" err="1">
                <a:latin typeface="Gabriola" panose="04040605051002020D02" pitchFamily="82" charset="0"/>
              </a:rPr>
              <a:t>komunikasi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atau</a:t>
            </a:r>
            <a:r>
              <a:rPr lang="en-US" sz="3600" dirty="0">
                <a:latin typeface="Gabriola" panose="04040605051002020D02" pitchFamily="82" charset="0"/>
              </a:rPr>
              <a:t>  </a:t>
            </a:r>
            <a:r>
              <a:rPr lang="en-US" sz="3600" dirty="0" err="1">
                <a:latin typeface="Gabriola" panose="04040605051002020D02" pitchFamily="82" charset="0"/>
              </a:rPr>
              <a:t>berupaya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memaknai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sebuah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tindakan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ini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sejatinya</a:t>
            </a:r>
            <a:r>
              <a:rPr lang="en-US" sz="3600" dirty="0">
                <a:latin typeface="Gabriola" panose="04040605051002020D02" pitchFamily="82" charset="0"/>
              </a:rPr>
              <a:t>  </a:t>
            </a:r>
            <a:r>
              <a:rPr lang="en-US" sz="3600" dirty="0" err="1">
                <a:latin typeface="Gabriola" panose="04040605051002020D02" pitchFamily="82" charset="0"/>
              </a:rPr>
              <a:t>memang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kualitatif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karena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memang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tidak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bisa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diukur</a:t>
            </a:r>
            <a:r>
              <a:rPr lang="en-US" sz="3600" dirty="0">
                <a:latin typeface="Gabriola" panose="04040605051002020D02" pitchFamily="82" charset="0"/>
              </a:rPr>
              <a:t>. </a:t>
            </a:r>
            <a:endParaRPr lang="id-ID" sz="3600" dirty="0">
              <a:latin typeface="Gabriola" panose="04040605051002020D02" pitchFamily="82" charset="0"/>
            </a:endParaRPr>
          </a:p>
          <a:p>
            <a:endParaRPr lang="id-ID" sz="36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35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DAFTAR PUSTAKA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4800" dirty="0" smtClean="0">
                <a:latin typeface="Gabriola" panose="04040605051002020D02" pitchFamily="82" charset="0"/>
              </a:rPr>
              <a:t>Vardiansyah Dani</a:t>
            </a:r>
            <a:r>
              <a:rPr lang="id-ID" sz="4800" i="1" dirty="0" smtClean="0">
                <a:latin typeface="Gabriola" panose="04040605051002020D02" pitchFamily="82" charset="0"/>
              </a:rPr>
              <a:t>, Filsafat Ilmu Komunikasi</a:t>
            </a:r>
            <a:r>
              <a:rPr lang="id-ID" sz="4800" dirty="0" smtClean="0">
                <a:latin typeface="Gabriola" panose="04040605051002020D02" pitchFamily="82" charset="0"/>
              </a:rPr>
              <a:t>, 2005, Jakarta: Indeks Gramedia.</a:t>
            </a:r>
          </a:p>
          <a:p>
            <a:pPr marL="0" indent="0">
              <a:buNone/>
            </a:pPr>
            <a:endParaRPr lang="id-ID" sz="4800" dirty="0" smtClean="0"/>
          </a:p>
          <a:p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val="286395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d-ID" dirty="0" smtClean="0">
                <a:latin typeface="Gabriola" panose="04040605051002020D02" pitchFamily="82" charset="0"/>
              </a:rPr>
              <a:t>A.</a:t>
            </a:r>
            <a:r>
              <a:rPr lang="en-US" b="1" dirty="0">
                <a:latin typeface="Gabriola" panose="04040605051002020D02" pitchFamily="82" charset="0"/>
              </a:rPr>
              <a:t> POSITIVIS vs NONPOSITIVIS: PERBEDAAN TEKNIS</a:t>
            </a:r>
            <a:endParaRPr lang="id-ID" dirty="0"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825624"/>
            <a:ext cx="11322424" cy="474998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eriod"/>
            </a:pPr>
            <a:endParaRPr lang="id-ID" sz="2800" dirty="0" smtClean="0">
              <a:latin typeface="Gabriola" panose="04040605051002020D02" pitchFamily="82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 smtClean="0">
                <a:latin typeface="Gabriola" panose="04040605051002020D02" pitchFamily="82" charset="0"/>
              </a:rPr>
              <a:t>Manakala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positivis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membasiskan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diri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pada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angka-angka</a:t>
            </a:r>
            <a:r>
              <a:rPr lang="en-US" sz="2800" dirty="0">
                <a:latin typeface="Gabriola" panose="04040605051002020D02" pitchFamily="82" charset="0"/>
              </a:rPr>
              <a:t>, </a:t>
            </a:r>
            <a:r>
              <a:rPr lang="en-US" sz="2800" dirty="0" err="1">
                <a:latin typeface="Gabriola" panose="04040605051002020D02" pitchFamily="82" charset="0"/>
              </a:rPr>
              <a:t>maka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nonpositivis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lebih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menggunakan</a:t>
            </a:r>
            <a:r>
              <a:rPr lang="en-US" sz="2800" dirty="0">
                <a:latin typeface="Gabriola" panose="04040605051002020D02" pitchFamily="82" charset="0"/>
              </a:rPr>
              <a:t> kata-kata. </a:t>
            </a:r>
            <a:endParaRPr lang="id-ID" sz="2800" dirty="0" smtClean="0">
              <a:latin typeface="Gabriola" panose="04040605051002020D02" pitchFamily="82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>
                <a:latin typeface="Gabriola" panose="04040605051002020D02" pitchFamily="82" charset="0"/>
              </a:rPr>
              <a:t>Positivis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berangkat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dari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sudut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pandang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peneliti</a:t>
            </a:r>
            <a:r>
              <a:rPr lang="en-US" sz="2800" dirty="0">
                <a:latin typeface="Gabriola" panose="04040605051002020D02" pitchFamily="82" charset="0"/>
              </a:rPr>
              <a:t>; </a:t>
            </a:r>
            <a:r>
              <a:rPr lang="en-US" sz="2800" dirty="0" err="1">
                <a:latin typeface="Gabriola" panose="04040605051002020D02" pitchFamily="82" charset="0"/>
              </a:rPr>
              <a:t>mulai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dari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teori</a:t>
            </a:r>
            <a:r>
              <a:rPr lang="en-US" sz="2800" dirty="0">
                <a:latin typeface="Gabriola" panose="04040605051002020D02" pitchFamily="82" charset="0"/>
              </a:rPr>
              <a:t> yang </a:t>
            </a:r>
            <a:r>
              <a:rPr lang="en-US" sz="2800" dirty="0" err="1">
                <a:latin typeface="Gabriola" panose="04040605051002020D02" pitchFamily="82" charset="0"/>
              </a:rPr>
              <a:t>ia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miliki</a:t>
            </a:r>
            <a:r>
              <a:rPr lang="en-US" sz="2800" dirty="0">
                <a:latin typeface="Gabriola" panose="04040605051002020D02" pitchFamily="82" charset="0"/>
              </a:rPr>
              <a:t>, </a:t>
            </a:r>
            <a:r>
              <a:rPr lang="en-US" sz="2800" dirty="0" err="1">
                <a:latin typeface="Gabriola" panose="04040605051002020D02" pitchFamily="82" charset="0"/>
              </a:rPr>
              <a:t>kemudian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ia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turunkan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dalam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hipotesis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untuk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teruji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benar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atau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teruji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salah</a:t>
            </a:r>
            <a:r>
              <a:rPr lang="en-US" sz="2800" dirty="0">
                <a:latin typeface="Gabriola" panose="04040605051002020D02" pitchFamily="82" charset="0"/>
              </a:rPr>
              <a:t>. </a:t>
            </a:r>
            <a:endParaRPr lang="id-ID" sz="2800" dirty="0" smtClean="0">
              <a:latin typeface="Gabriola" panose="04040605051002020D02" pitchFamily="82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>
                <a:latin typeface="Gabriola" panose="04040605051002020D02" pitchFamily="82" charset="0"/>
              </a:rPr>
              <a:t>Peneliti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positivis</a:t>
            </a:r>
            <a:r>
              <a:rPr lang="en-US" sz="2800" dirty="0">
                <a:latin typeface="Gabriola" panose="04040605051002020D02" pitchFamily="82" charset="0"/>
              </a:rPr>
              <a:t>, </a:t>
            </a:r>
            <a:r>
              <a:rPr lang="en-US" sz="2800" dirty="0" err="1">
                <a:latin typeface="Gabriola" panose="04040605051002020D02" pitchFamily="82" charset="0"/>
              </a:rPr>
              <a:t>guna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menjaga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objektivitas</a:t>
            </a:r>
            <a:r>
              <a:rPr lang="en-US" sz="2800" dirty="0">
                <a:latin typeface="Gabriola" panose="04040605051002020D02" pitchFamily="82" charset="0"/>
              </a:rPr>
              <a:t>, </a:t>
            </a:r>
            <a:r>
              <a:rPr lang="en-US" sz="2800" dirty="0" err="1">
                <a:latin typeface="Gabriola" panose="04040605051002020D02" pitchFamily="82" charset="0"/>
              </a:rPr>
              <a:t>harus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berjarak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dengan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objek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subjek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penelitiannya</a:t>
            </a:r>
            <a:r>
              <a:rPr lang="en-US" sz="2800" dirty="0">
                <a:latin typeface="Gabriola" panose="04040605051002020D02" pitchFamily="82" charset="0"/>
              </a:rPr>
              <a:t>.  </a:t>
            </a:r>
            <a:r>
              <a:rPr lang="en-US" sz="2800" dirty="0" err="1">
                <a:latin typeface="Gabriola" panose="04040605051002020D02" pitchFamily="82" charset="0"/>
              </a:rPr>
              <a:t>Sementara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peneliti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nonpositivis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justeru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menuntut</a:t>
            </a:r>
            <a:r>
              <a:rPr lang="en-US" sz="2800" dirty="0">
                <a:latin typeface="Gabriola" panose="04040605051002020D02" pitchFamily="82" charset="0"/>
              </a:rPr>
              <a:t> agar </a:t>
            </a:r>
            <a:r>
              <a:rPr lang="en-US" sz="2800" dirty="0" err="1">
                <a:latin typeface="Gabriola" panose="04040605051002020D02" pitchFamily="82" charset="0"/>
              </a:rPr>
              <a:t>subjek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peneliti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menyatu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dengan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subjek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penelitian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objek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penelitiannya</a:t>
            </a:r>
            <a:r>
              <a:rPr lang="en-US" sz="2800" dirty="0">
                <a:latin typeface="Gabriola" panose="04040605051002020D02" pitchFamily="82" charset="0"/>
              </a:rPr>
              <a:t>. </a:t>
            </a:r>
            <a:r>
              <a:rPr lang="en-US" sz="2800" dirty="0" err="1">
                <a:latin typeface="Gabriola" panose="04040605051002020D02" pitchFamily="82" charset="0"/>
              </a:rPr>
              <a:t>Manakala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peneliti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positivis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memilah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objek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penelitian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dalam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variabel-variabel</a:t>
            </a:r>
            <a:r>
              <a:rPr lang="en-US" sz="2800" dirty="0">
                <a:latin typeface="Gabriola" panose="04040605051002020D02" pitchFamily="82" charset="0"/>
              </a:rPr>
              <a:t>, </a:t>
            </a:r>
            <a:r>
              <a:rPr lang="en-US" sz="2800" dirty="0" err="1">
                <a:latin typeface="Gabriola" panose="04040605051002020D02" pitchFamily="82" charset="0"/>
              </a:rPr>
              <a:t>maka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peneliti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nonpositivis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melihatnya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secara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holistik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menyeluruh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dalam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lingkungan</a:t>
            </a:r>
            <a:r>
              <a:rPr lang="en-US" sz="2800" dirty="0">
                <a:latin typeface="Gabriola" panose="04040605051002020D02" pitchFamily="82" charset="0"/>
              </a:rPr>
              <a:t> natural </a:t>
            </a:r>
            <a:r>
              <a:rPr lang="en-US" sz="2800" dirty="0" err="1">
                <a:latin typeface="Gabriola" panose="04040605051002020D02" pitchFamily="82" charset="0"/>
              </a:rPr>
              <a:t>apa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adanya</a:t>
            </a:r>
            <a:r>
              <a:rPr lang="en-US" sz="2800" dirty="0">
                <a:latin typeface="Gabriola" panose="04040605051002020D02" pitchFamily="82" charset="0"/>
              </a:rPr>
              <a:t>.</a:t>
            </a:r>
            <a:endParaRPr lang="id-ID" sz="2800" dirty="0">
              <a:latin typeface="Gabriola" panose="04040605051002020D02" pitchFamily="82" charset="0"/>
            </a:endParaRPr>
          </a:p>
          <a:p>
            <a:pPr marL="514350" indent="-514350">
              <a:buFont typeface="+mj-lt"/>
              <a:buAutoNum type="alphaLcPeriod"/>
            </a:pPr>
            <a:endParaRPr lang="id-ID" sz="2800" dirty="0">
              <a:latin typeface="Gabriola" panose="04040605051002020D02" pitchFamily="82" charset="0"/>
            </a:endParaRPr>
          </a:p>
          <a:p>
            <a:pPr marL="514350" indent="-514350">
              <a:buFont typeface="+mj-lt"/>
              <a:buAutoNum type="alphaLcPeriod"/>
            </a:pPr>
            <a:endParaRPr lang="id-ID" sz="2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9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811" y="161364"/>
            <a:ext cx="11887201" cy="6400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eriod" startAt="4"/>
            </a:pPr>
            <a:r>
              <a:rPr lang="en-US" sz="2800" dirty="0" err="1">
                <a:latin typeface="Gabriola" panose="04040605051002020D02" pitchFamily="82" charset="0"/>
              </a:rPr>
              <a:t>Peneliti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positivis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cenderung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melakukan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pengujian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teori</a:t>
            </a:r>
            <a:r>
              <a:rPr lang="en-US" sz="2800" dirty="0">
                <a:latin typeface="Gabriola" panose="04040605051002020D02" pitchFamily="82" charset="0"/>
              </a:rPr>
              <a:t>, </a:t>
            </a:r>
            <a:r>
              <a:rPr lang="en-US" sz="2800" dirty="0" err="1">
                <a:latin typeface="Gabriola" panose="04040605051002020D02" pitchFamily="82" charset="0"/>
              </a:rPr>
              <a:t>dari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teori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turun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ke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hipotesis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untuk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teruji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benar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atau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salah</a:t>
            </a:r>
            <a:r>
              <a:rPr lang="en-US" sz="2800" dirty="0">
                <a:latin typeface="Gabriola" panose="04040605051002020D02" pitchFamily="82" charset="0"/>
              </a:rPr>
              <a:t>, </a:t>
            </a:r>
            <a:r>
              <a:rPr lang="en-US" sz="2800" dirty="0" err="1">
                <a:latin typeface="Gabriola" panose="04040605051002020D02" pitchFamily="82" charset="0"/>
              </a:rPr>
              <a:t>karenanya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desain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penelitian</a:t>
            </a:r>
            <a:r>
              <a:rPr lang="en-US" sz="2800" dirty="0">
                <a:latin typeface="Gabriola" panose="04040605051002020D02" pitchFamily="82" charset="0"/>
              </a:rPr>
              <a:t>  </a:t>
            </a:r>
            <a:r>
              <a:rPr lang="en-US" sz="2800" dirty="0" err="1">
                <a:latin typeface="Gabriola" panose="04040605051002020D02" pitchFamily="82" charset="0"/>
              </a:rPr>
              <a:t>positivis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cenderung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kaku</a:t>
            </a:r>
            <a:r>
              <a:rPr lang="en-US" sz="2800" dirty="0">
                <a:latin typeface="Gabriola" panose="04040605051002020D02" pitchFamily="82" charset="0"/>
              </a:rPr>
              <a:t>. </a:t>
            </a:r>
            <a:r>
              <a:rPr lang="en-US" sz="2800" dirty="0" err="1">
                <a:latin typeface="Gabriola" panose="04040605051002020D02" pitchFamily="82" charset="0"/>
              </a:rPr>
              <a:t>Sebaliknya</a:t>
            </a:r>
            <a:r>
              <a:rPr lang="en-US" sz="2800" dirty="0">
                <a:latin typeface="Gabriola" panose="04040605051002020D02" pitchFamily="82" charset="0"/>
              </a:rPr>
              <a:t>, </a:t>
            </a:r>
            <a:r>
              <a:rPr lang="en-US" sz="2800" dirty="0" err="1">
                <a:latin typeface="Gabriola" panose="04040605051002020D02" pitchFamily="82" charset="0"/>
              </a:rPr>
              <a:t>peneliti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nonpositivis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masuk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ke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lingkup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penelitiannya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bahkan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terkadang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tanpa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dibekali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teori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atau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dengan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teori</a:t>
            </a:r>
            <a:r>
              <a:rPr lang="en-US" sz="2800" dirty="0">
                <a:latin typeface="Gabriola" panose="04040605051002020D02" pitchFamily="82" charset="0"/>
              </a:rPr>
              <a:t>  minimal </a:t>
            </a:r>
            <a:r>
              <a:rPr lang="en-US" sz="2800" dirty="0" err="1">
                <a:latin typeface="Gabriola" panose="04040605051002020D02" pitchFamily="82" charset="0"/>
              </a:rPr>
              <a:t>guna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melahirkan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sebuah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teori</a:t>
            </a:r>
            <a:r>
              <a:rPr lang="en-US" sz="2800" dirty="0">
                <a:latin typeface="Gabriola" panose="04040605051002020D02" pitchFamily="82" charset="0"/>
              </a:rPr>
              <a:t>; </a:t>
            </a:r>
            <a:r>
              <a:rPr lang="en-US" sz="2800" dirty="0" err="1">
                <a:latin typeface="Gabriola" panose="04040605051002020D02" pitchFamily="82" charset="0"/>
              </a:rPr>
              <a:t>sehigga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sebagian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ahli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menyebut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penelitian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seperti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ini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i="1" dirty="0">
                <a:latin typeface="Gabriola" panose="04040605051002020D02" pitchFamily="82" charset="0"/>
              </a:rPr>
              <a:t>grounded research.</a:t>
            </a:r>
            <a:endParaRPr lang="id-ID" sz="2800" dirty="0">
              <a:latin typeface="Gabriola" panose="04040605051002020D02" pitchFamily="82" charset="0"/>
            </a:endParaRPr>
          </a:p>
          <a:p>
            <a:pPr marL="514350" indent="-514350">
              <a:buFont typeface="+mj-lt"/>
              <a:buAutoNum type="alphaLcPeriod" startAt="4"/>
            </a:pPr>
            <a:r>
              <a:rPr lang="en-US" sz="2800" dirty="0">
                <a:latin typeface="Gabriola" panose="04040605051002020D02" pitchFamily="82" charset="0"/>
              </a:rPr>
              <a:t>Yang </a:t>
            </a:r>
            <a:r>
              <a:rPr lang="en-US" sz="2800" dirty="0" err="1">
                <a:latin typeface="Gabriola" panose="04040605051002020D02" pitchFamily="82" charset="0"/>
              </a:rPr>
              <a:t>diteliti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oleh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peneliti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positivis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cenderung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adalah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efek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komunikasi</a:t>
            </a:r>
            <a:r>
              <a:rPr lang="en-US" sz="2800" dirty="0">
                <a:latin typeface="Gabriola" panose="04040605051002020D02" pitchFamily="82" charset="0"/>
              </a:rPr>
              <a:t> (</a:t>
            </a:r>
            <a:r>
              <a:rPr lang="en-US" sz="2800" dirty="0" err="1">
                <a:latin typeface="Gabriola" panose="04040605051002020D02" pitchFamily="82" charset="0"/>
              </a:rPr>
              <a:t>kognitif</a:t>
            </a:r>
            <a:r>
              <a:rPr lang="en-US" sz="2800" dirty="0">
                <a:latin typeface="Gabriola" panose="04040605051002020D02" pitchFamily="82" charset="0"/>
              </a:rPr>
              <a:t>, </a:t>
            </a:r>
            <a:r>
              <a:rPr lang="en-US" sz="2800" dirty="0" err="1">
                <a:latin typeface="Gabriola" panose="04040605051002020D02" pitchFamily="82" charset="0"/>
              </a:rPr>
              <a:t>afektif</a:t>
            </a:r>
            <a:r>
              <a:rPr lang="en-US" sz="2800" dirty="0">
                <a:latin typeface="Gabriola" panose="04040605051002020D02" pitchFamily="82" charset="0"/>
              </a:rPr>
              <a:t>, </a:t>
            </a:r>
            <a:r>
              <a:rPr lang="en-US" sz="2800" dirty="0" err="1">
                <a:latin typeface="Gabriola" panose="04040605051002020D02" pitchFamily="82" charset="0"/>
              </a:rPr>
              <a:t>konatif</a:t>
            </a:r>
            <a:r>
              <a:rPr lang="en-US" sz="2800" dirty="0">
                <a:latin typeface="Gabriola" panose="04040605051002020D02" pitchFamily="82" charset="0"/>
              </a:rPr>
              <a:t>). </a:t>
            </a:r>
            <a:r>
              <a:rPr lang="en-US" sz="2800" dirty="0" err="1">
                <a:latin typeface="Gabriola" panose="04040605051002020D02" pitchFamily="82" charset="0"/>
              </a:rPr>
              <a:t>Sebagai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sebuah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hasil</a:t>
            </a:r>
            <a:r>
              <a:rPr lang="en-US" sz="2800" dirty="0">
                <a:latin typeface="Gabriola" panose="04040605051002020D02" pitchFamily="82" charset="0"/>
              </a:rPr>
              <a:t>, </a:t>
            </a:r>
            <a:r>
              <a:rPr lang="en-US" sz="2800" dirty="0" err="1">
                <a:latin typeface="Gabriola" panose="04040605051002020D02" pitchFamily="82" charset="0"/>
              </a:rPr>
              <a:t>efek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komunikasi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itu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memang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bisa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diukur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dengan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angka-angka</a:t>
            </a:r>
            <a:r>
              <a:rPr lang="en-US" sz="2800" dirty="0">
                <a:latin typeface="Gabriola" panose="04040605051002020D02" pitchFamily="82" charset="0"/>
              </a:rPr>
              <a:t>, </a:t>
            </a:r>
            <a:r>
              <a:rPr lang="en-US" sz="2800" dirty="0" err="1">
                <a:latin typeface="Gabriola" panose="04040605051002020D02" pitchFamily="82" charset="0"/>
              </a:rPr>
              <a:t>kuantitatif</a:t>
            </a:r>
            <a:r>
              <a:rPr lang="en-US" sz="2800" dirty="0">
                <a:latin typeface="Gabriola" panose="04040605051002020D02" pitchFamily="82" charset="0"/>
              </a:rPr>
              <a:t>. </a:t>
            </a:r>
            <a:r>
              <a:rPr lang="en-US" sz="2800" dirty="0" err="1">
                <a:latin typeface="Gabriola" panose="04040605051002020D02" pitchFamily="82" charset="0"/>
              </a:rPr>
              <a:t>Namun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peneliti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nonpositivis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lebih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berfokus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kepada</a:t>
            </a:r>
            <a:r>
              <a:rPr lang="en-US" sz="2800" dirty="0">
                <a:latin typeface="Gabriola" panose="04040605051002020D02" pitchFamily="82" charset="0"/>
              </a:rPr>
              <a:t> proses </a:t>
            </a:r>
            <a:r>
              <a:rPr lang="en-US" sz="2800" dirty="0" err="1">
                <a:latin typeface="Gabriola" panose="04040605051002020D02" pitchFamily="82" charset="0"/>
              </a:rPr>
              <a:t>komunikasi</a:t>
            </a:r>
            <a:r>
              <a:rPr lang="en-US" sz="2800" dirty="0">
                <a:latin typeface="Gabriola" panose="04040605051002020D02" pitchFamily="82" charset="0"/>
              </a:rPr>
              <a:t>, yang </a:t>
            </a:r>
            <a:r>
              <a:rPr lang="en-US" sz="2800" dirty="0" err="1">
                <a:latin typeface="Gabriola" panose="04040605051002020D02" pitchFamily="82" charset="0"/>
              </a:rPr>
              <a:t>harus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diurai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dengan</a:t>
            </a:r>
            <a:r>
              <a:rPr lang="en-US" sz="2800" dirty="0">
                <a:latin typeface="Gabriola" panose="04040605051002020D02" pitchFamily="82" charset="0"/>
              </a:rPr>
              <a:t> kata-kata, </a:t>
            </a:r>
            <a:r>
              <a:rPr lang="en-US" sz="2800" dirty="0" err="1">
                <a:latin typeface="Gabriola" panose="04040605051002020D02" pitchFamily="82" charset="0"/>
              </a:rPr>
              <a:t>kualitatif</a:t>
            </a:r>
            <a:r>
              <a:rPr lang="en-US" sz="2800" dirty="0">
                <a:latin typeface="Gabriola" panose="04040605051002020D02" pitchFamily="82" charset="0"/>
              </a:rPr>
              <a:t>.</a:t>
            </a:r>
            <a:endParaRPr lang="id-ID" sz="2800" dirty="0">
              <a:latin typeface="Gabriola" panose="04040605051002020D02" pitchFamily="82" charset="0"/>
            </a:endParaRPr>
          </a:p>
          <a:p>
            <a:pPr marL="514350" indent="-514350">
              <a:buFont typeface="+mj-lt"/>
              <a:buAutoNum type="alphaLcPeriod" startAt="4"/>
            </a:pPr>
            <a:r>
              <a:rPr lang="en-US" sz="2800" dirty="0" err="1">
                <a:latin typeface="Gabriola" panose="04040605051002020D02" pitchFamily="82" charset="0"/>
              </a:rPr>
              <a:t>Bagi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positivis</a:t>
            </a:r>
            <a:r>
              <a:rPr lang="en-US" sz="2800" dirty="0">
                <a:latin typeface="Gabriola" panose="04040605051002020D02" pitchFamily="82" charset="0"/>
              </a:rPr>
              <a:t>, </a:t>
            </a:r>
            <a:r>
              <a:rPr lang="en-US" sz="2800" dirty="0" err="1">
                <a:latin typeface="Gabriola" panose="04040605051002020D02" pitchFamily="82" charset="0"/>
              </a:rPr>
              <a:t>kajian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ilmu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komunikasi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dapat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dipelajari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sebagai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fenomena</a:t>
            </a:r>
            <a:r>
              <a:rPr lang="en-US" sz="2800" dirty="0">
                <a:latin typeface="Gabriola" panose="04040605051002020D02" pitchFamily="82" charset="0"/>
              </a:rPr>
              <a:t> yang </a:t>
            </a:r>
            <a:r>
              <a:rPr lang="en-US" sz="2800" dirty="0" err="1">
                <a:latin typeface="Gabriola" panose="04040605051002020D02" pitchFamily="82" charset="0"/>
              </a:rPr>
              <a:t>terstruktur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teratur</a:t>
            </a:r>
            <a:r>
              <a:rPr lang="en-US" sz="2800" dirty="0">
                <a:latin typeface="Gabriola" panose="04040605051002020D02" pitchFamily="82" charset="0"/>
              </a:rPr>
              <a:t>, </a:t>
            </a:r>
            <a:r>
              <a:rPr lang="en-US" sz="2800" dirty="0" err="1">
                <a:latin typeface="Gabriola" panose="04040605051002020D02" pitchFamily="82" charset="0"/>
              </a:rPr>
              <a:t>jika</a:t>
            </a:r>
            <a:r>
              <a:rPr lang="en-US" sz="2800" dirty="0">
                <a:latin typeface="Gabriola" panose="04040605051002020D02" pitchFamily="82" charset="0"/>
              </a:rPr>
              <a:t> X </a:t>
            </a:r>
            <a:r>
              <a:rPr lang="en-US" sz="2800" dirty="0" err="1">
                <a:latin typeface="Gabriola" panose="04040605051002020D02" pitchFamily="82" charset="0"/>
              </a:rPr>
              <a:t>maka</a:t>
            </a:r>
            <a:r>
              <a:rPr lang="en-US" sz="2800" dirty="0">
                <a:latin typeface="Gabriola" panose="04040605051002020D02" pitchFamily="82" charset="0"/>
              </a:rPr>
              <a:t> Y. </a:t>
            </a:r>
            <a:r>
              <a:rPr lang="en-US" sz="2800" dirty="0" err="1">
                <a:latin typeface="Gabriola" panose="04040605051002020D02" pitchFamily="82" charset="0"/>
              </a:rPr>
              <a:t>Sebaliknya</a:t>
            </a:r>
            <a:r>
              <a:rPr lang="en-US" sz="2800" dirty="0">
                <a:latin typeface="Gabriola" panose="04040605051002020D02" pitchFamily="82" charset="0"/>
              </a:rPr>
              <a:t>, </a:t>
            </a:r>
            <a:r>
              <a:rPr lang="en-US" sz="2800" dirty="0" err="1">
                <a:latin typeface="Gabriola" panose="04040605051002020D02" pitchFamily="82" charset="0"/>
              </a:rPr>
              <a:t>nonpositivis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melihat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kajian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ilmu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komunikasi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tidak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terstruktur</a:t>
            </a:r>
            <a:r>
              <a:rPr lang="en-US" sz="2800" dirty="0">
                <a:latin typeface="Gabriola" panose="04040605051002020D02" pitchFamily="82" charset="0"/>
              </a:rPr>
              <a:t>, </a:t>
            </a:r>
            <a:r>
              <a:rPr lang="en-US" sz="2800" dirty="0" err="1">
                <a:latin typeface="Gabriola" panose="04040605051002020D02" pitchFamily="82" charset="0"/>
              </a:rPr>
              <a:t>tidak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bisa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diprediksi</a:t>
            </a:r>
            <a:r>
              <a:rPr lang="en-US" sz="2800" dirty="0">
                <a:latin typeface="Gabriola" panose="04040605051002020D02" pitchFamily="82" charset="0"/>
              </a:rPr>
              <a:t>, </a:t>
            </a:r>
            <a:r>
              <a:rPr lang="en-US" sz="2800" dirty="0" err="1">
                <a:latin typeface="Gabriola" panose="04040605051002020D02" pitchFamily="82" charset="0"/>
              </a:rPr>
              <a:t>tergantung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faktor</a:t>
            </a:r>
            <a:r>
              <a:rPr lang="en-US" sz="2800" dirty="0">
                <a:latin typeface="Gabriola" panose="04040605051002020D02" pitchFamily="82" charset="0"/>
              </a:rPr>
              <a:t> </a:t>
            </a:r>
            <a:r>
              <a:rPr lang="en-US" sz="2800" dirty="0" err="1">
                <a:latin typeface="Gabriola" panose="04040605051002020D02" pitchFamily="82" charset="0"/>
              </a:rPr>
              <a:t>situasionalnya</a:t>
            </a:r>
            <a:r>
              <a:rPr lang="en-US" sz="2800" dirty="0">
                <a:latin typeface="Gabriola" panose="04040605051002020D02" pitchFamily="82" charset="0"/>
              </a:rPr>
              <a:t>.</a:t>
            </a:r>
            <a:endParaRPr lang="id-ID" sz="2800" dirty="0">
              <a:latin typeface="Gabriola" panose="04040605051002020D02" pitchFamily="82" charset="0"/>
            </a:endParaRPr>
          </a:p>
          <a:p>
            <a:pPr marL="514350" indent="-514350">
              <a:buFont typeface="+mj-lt"/>
              <a:buAutoNum type="alphaLcPeriod" startAt="4"/>
            </a:pPr>
            <a:endParaRPr lang="id-ID" sz="2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7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336175"/>
            <a:ext cx="11766177" cy="652182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eriod" startAt="7"/>
            </a:pPr>
            <a:r>
              <a:rPr lang="en-US" sz="2800" dirty="0" smtClean="0">
                <a:latin typeface="Gabriola" panose="04040605051002020D02" pitchFamily="82" charset="0"/>
              </a:rPr>
              <a:t>Yang </a:t>
            </a:r>
            <a:r>
              <a:rPr lang="en-US" sz="2800" dirty="0" err="1" smtClean="0">
                <a:latin typeface="Gabriola" panose="04040605051002020D02" pitchFamily="82" charset="0"/>
              </a:rPr>
              <a:t>dicari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oleh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peneliti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positivis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adalah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generalisasi</a:t>
            </a:r>
            <a:r>
              <a:rPr lang="en-US" sz="2800" dirty="0" smtClean="0">
                <a:latin typeface="Gabriola" panose="04040605051002020D02" pitchFamily="82" charset="0"/>
              </a:rPr>
              <a:t> universal yang </a:t>
            </a:r>
            <a:r>
              <a:rPr lang="en-US" sz="2800" dirty="0" err="1" smtClean="0">
                <a:latin typeface="Gabriola" panose="04040605051002020D02" pitchFamily="82" charset="0"/>
              </a:rPr>
              <a:t>akan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berlaku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kapan</a:t>
            </a:r>
            <a:r>
              <a:rPr lang="en-US" sz="2800" dirty="0" smtClean="0">
                <a:latin typeface="Gabriola" panose="04040605051002020D02" pitchFamily="82" charset="0"/>
              </a:rPr>
              <a:t> pun </a:t>
            </a:r>
            <a:r>
              <a:rPr lang="en-US" sz="2800" dirty="0" err="1" smtClean="0">
                <a:latin typeface="Gabriola" panose="04040605051002020D02" pitchFamily="82" charset="0"/>
              </a:rPr>
              <a:t>dan</a:t>
            </a:r>
            <a:r>
              <a:rPr lang="en-US" sz="2800" dirty="0" smtClean="0">
                <a:latin typeface="Gabriola" panose="04040605051002020D02" pitchFamily="82" charset="0"/>
              </a:rPr>
              <a:t> di </a:t>
            </a:r>
            <a:r>
              <a:rPr lang="en-US" sz="2800" dirty="0" err="1" smtClean="0">
                <a:latin typeface="Gabriola" panose="04040605051002020D02" pitchFamily="82" charset="0"/>
              </a:rPr>
              <a:t>manapun</a:t>
            </a:r>
            <a:r>
              <a:rPr lang="en-US" sz="2800" dirty="0" smtClean="0">
                <a:latin typeface="Gabriola" panose="04040605051002020D02" pitchFamily="82" charset="0"/>
              </a:rPr>
              <a:t>. </a:t>
            </a:r>
            <a:r>
              <a:rPr lang="en-US" sz="2800" dirty="0" err="1" smtClean="0">
                <a:latin typeface="Gabriola" panose="04040605051002020D02" pitchFamily="82" charset="0"/>
              </a:rPr>
              <a:t>Bagi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peneliti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nonpositivis</a:t>
            </a:r>
            <a:r>
              <a:rPr lang="en-US" sz="2800" dirty="0" smtClean="0">
                <a:latin typeface="Gabriola" panose="04040605051002020D02" pitchFamily="82" charset="0"/>
              </a:rPr>
              <a:t>, </a:t>
            </a:r>
            <a:r>
              <a:rPr lang="en-US" sz="2800" dirty="0" err="1" smtClean="0">
                <a:latin typeface="Gabriola" panose="04040605051002020D02" pitchFamily="82" charset="0"/>
              </a:rPr>
              <a:t>justeru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melihat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kasus</a:t>
            </a:r>
            <a:r>
              <a:rPr lang="en-US" sz="2800" dirty="0" smtClean="0">
                <a:latin typeface="Gabriola" panose="04040605051002020D02" pitchFamily="82" charset="0"/>
              </a:rPr>
              <a:t> per </a:t>
            </a:r>
            <a:r>
              <a:rPr lang="en-US" sz="2800" dirty="0" err="1" smtClean="0">
                <a:latin typeface="Gabriola" panose="04040605051002020D02" pitchFamily="82" charset="0"/>
              </a:rPr>
              <a:t>kasus</a:t>
            </a:r>
            <a:r>
              <a:rPr lang="en-US" sz="2800" dirty="0" smtClean="0">
                <a:latin typeface="Gabriola" panose="04040605051002020D02" pitchFamily="82" charset="0"/>
              </a:rPr>
              <a:t>, </a:t>
            </a:r>
            <a:r>
              <a:rPr lang="en-US" sz="2800" dirty="0" err="1" smtClean="0">
                <a:latin typeface="Gabriola" panose="04040605051002020D02" pitchFamily="82" charset="0"/>
              </a:rPr>
              <a:t>guna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mendapatkan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pemahaman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konstektual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atas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sebuah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perilaku</a:t>
            </a:r>
            <a:r>
              <a:rPr lang="en-US" sz="2800" dirty="0" smtClean="0">
                <a:latin typeface="Gabriola" panose="04040605051002020D02" pitchFamily="82" charset="0"/>
              </a:rPr>
              <a:t>.</a:t>
            </a:r>
            <a:endParaRPr lang="id-ID" sz="2800" dirty="0" smtClean="0">
              <a:latin typeface="Gabriola" panose="04040605051002020D02" pitchFamily="82" charset="0"/>
            </a:endParaRPr>
          </a:p>
          <a:p>
            <a:pPr marL="514350" indent="-514350">
              <a:buFont typeface="+mj-lt"/>
              <a:buAutoNum type="alphaLcPeriod" startAt="7"/>
            </a:pPr>
            <a:r>
              <a:rPr lang="en-US" sz="2800" dirty="0" err="1" smtClean="0">
                <a:latin typeface="Gabriola" panose="04040605051002020D02" pitchFamily="82" charset="0"/>
              </a:rPr>
              <a:t>Bagi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peneliti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positivis</a:t>
            </a:r>
            <a:r>
              <a:rPr lang="en-US" sz="2800" dirty="0" smtClean="0">
                <a:latin typeface="Gabriola" panose="04040605051002020D02" pitchFamily="82" charset="0"/>
              </a:rPr>
              <a:t>, </a:t>
            </a:r>
            <a:r>
              <a:rPr lang="en-US" sz="2800" dirty="0" err="1" smtClean="0">
                <a:latin typeface="Gabriola" panose="04040605051002020D02" pitchFamily="82" charset="0"/>
              </a:rPr>
              <a:t>karena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berbasis</a:t>
            </a:r>
            <a:r>
              <a:rPr lang="en-US" sz="2800" dirty="0" smtClean="0">
                <a:latin typeface="Gabriola" panose="04040605051002020D02" pitchFamily="82" charset="0"/>
              </a:rPr>
              <a:t> data </a:t>
            </a:r>
            <a:r>
              <a:rPr lang="en-US" sz="2800" dirty="0" err="1" smtClean="0">
                <a:latin typeface="Gabriola" panose="04040605051002020D02" pitchFamily="82" charset="0"/>
              </a:rPr>
              <a:t>kuantitatif</a:t>
            </a:r>
            <a:r>
              <a:rPr lang="en-US" sz="2800" dirty="0" smtClean="0">
                <a:latin typeface="Gabriola" panose="04040605051002020D02" pitchFamily="82" charset="0"/>
              </a:rPr>
              <a:t>, </a:t>
            </a:r>
            <a:r>
              <a:rPr lang="en-US" sz="2800" dirty="0" err="1" smtClean="0">
                <a:latin typeface="Gabriola" panose="04040605051002020D02" pitchFamily="82" charset="0"/>
              </a:rPr>
              <a:t>maka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reliabilitas</a:t>
            </a:r>
            <a:r>
              <a:rPr lang="en-US" sz="2800" dirty="0" smtClean="0">
                <a:latin typeface="Gabriola" panose="04040605051002020D02" pitchFamily="82" charset="0"/>
              </a:rPr>
              <a:t> data </a:t>
            </a:r>
            <a:r>
              <a:rPr lang="en-US" sz="2800" dirty="0" err="1" smtClean="0">
                <a:latin typeface="Gabriola" panose="04040605051002020D02" pitchFamily="82" charset="0"/>
              </a:rPr>
              <a:t>adalah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kemutlakan</a:t>
            </a:r>
            <a:r>
              <a:rPr lang="en-US" sz="2800" dirty="0" smtClean="0">
                <a:latin typeface="Gabriola" panose="04040605051002020D02" pitchFamily="82" charset="0"/>
              </a:rPr>
              <a:t>. </a:t>
            </a:r>
            <a:r>
              <a:rPr lang="en-US" sz="2800" dirty="0" err="1" smtClean="0">
                <a:latin typeface="Gabriola" panose="04040605051002020D02" pitchFamily="82" charset="0"/>
              </a:rPr>
              <a:t>Peneliti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berfokus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kepada</a:t>
            </a:r>
            <a:r>
              <a:rPr lang="en-US" sz="2800" dirty="0" smtClean="0">
                <a:latin typeface="Gabriola" panose="04040605051002020D02" pitchFamily="82" charset="0"/>
              </a:rPr>
              <a:t> data yang </a:t>
            </a:r>
            <a:r>
              <a:rPr lang="en-US" sz="2800" dirty="0" err="1" smtClean="0">
                <a:latin typeface="Gabriola" panose="04040605051002020D02" pitchFamily="82" charset="0"/>
              </a:rPr>
              <a:t>sudah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ditetapkan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dalam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desain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penelitiannya</a:t>
            </a:r>
            <a:r>
              <a:rPr lang="en-US" sz="2800" dirty="0" smtClean="0">
                <a:latin typeface="Gabriola" panose="04040605051002020D02" pitchFamily="82" charset="0"/>
              </a:rPr>
              <a:t>, </a:t>
            </a:r>
            <a:r>
              <a:rPr lang="en-US" sz="2800" dirty="0" err="1" smtClean="0">
                <a:latin typeface="Gabriola" panose="04040605051002020D02" pitchFamily="82" charset="0"/>
              </a:rPr>
              <a:t>dan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penelitian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lapangannya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dapat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berhenti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manakala</a:t>
            </a:r>
            <a:r>
              <a:rPr lang="en-US" sz="2800" dirty="0" smtClean="0">
                <a:latin typeface="Gabriola" panose="04040605051002020D02" pitchFamily="82" charset="0"/>
              </a:rPr>
              <a:t> data </a:t>
            </a:r>
            <a:r>
              <a:rPr lang="en-US" sz="2800" dirty="0" err="1" smtClean="0">
                <a:latin typeface="Gabriola" panose="04040605051002020D02" pitchFamily="82" charset="0"/>
              </a:rPr>
              <a:t>sebagaimana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ditetapkan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sudah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terpenuhi</a:t>
            </a:r>
            <a:r>
              <a:rPr lang="en-US" sz="2800" dirty="0" smtClean="0">
                <a:latin typeface="Gabriola" panose="04040605051002020D02" pitchFamily="82" charset="0"/>
              </a:rPr>
              <a:t>.  </a:t>
            </a:r>
            <a:r>
              <a:rPr lang="en-US" sz="2800" dirty="0" err="1" smtClean="0">
                <a:latin typeface="Gabriola" panose="04040605051002020D02" pitchFamily="82" charset="0"/>
              </a:rPr>
              <a:t>Sebaliknya</a:t>
            </a:r>
            <a:r>
              <a:rPr lang="en-US" sz="2800" dirty="0" smtClean="0">
                <a:latin typeface="Gabriola" panose="04040605051002020D02" pitchFamily="82" charset="0"/>
              </a:rPr>
              <a:t>, </a:t>
            </a:r>
            <a:r>
              <a:rPr lang="en-US" sz="2800" dirty="0" err="1" smtClean="0">
                <a:latin typeface="Gabriola" panose="04040605051002020D02" pitchFamily="82" charset="0"/>
              </a:rPr>
              <a:t>peneliti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nonpositivis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tidak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boleh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berhenti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sebelum</a:t>
            </a:r>
            <a:r>
              <a:rPr lang="en-US" sz="2800" dirty="0" smtClean="0">
                <a:latin typeface="Gabriola" panose="04040605051002020D02" pitchFamily="82" charset="0"/>
              </a:rPr>
              <a:t> data </a:t>
            </a:r>
            <a:r>
              <a:rPr lang="en-US" sz="2800" dirty="0" err="1" smtClean="0">
                <a:latin typeface="Gabriola" panose="04040605051002020D02" pitchFamily="82" charset="0"/>
              </a:rPr>
              <a:t>jenuh</a:t>
            </a:r>
            <a:r>
              <a:rPr lang="en-US" sz="2800" dirty="0" smtClean="0">
                <a:latin typeface="Gabriola" panose="04040605051002020D02" pitchFamily="82" charset="0"/>
              </a:rPr>
              <a:t>. Data </a:t>
            </a:r>
            <a:r>
              <a:rPr lang="en-US" sz="2800" dirty="0" err="1" smtClean="0">
                <a:latin typeface="Gabriola" panose="04040605051002020D02" pitchFamily="82" charset="0"/>
              </a:rPr>
              <a:t>jenuh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artinya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jika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dilakukan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penelitian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lebih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jauh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tidak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akan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ditemukan</a:t>
            </a:r>
            <a:r>
              <a:rPr lang="en-US" sz="2800" dirty="0" smtClean="0">
                <a:latin typeface="Gabriola" panose="04040605051002020D02" pitchFamily="82" charset="0"/>
              </a:rPr>
              <a:t> data </a:t>
            </a:r>
            <a:r>
              <a:rPr lang="en-US" sz="2800" dirty="0" err="1" smtClean="0">
                <a:latin typeface="Gabriola" panose="04040605051002020D02" pitchFamily="82" charset="0"/>
              </a:rPr>
              <a:t>baru</a:t>
            </a:r>
            <a:r>
              <a:rPr lang="en-US" sz="2800" dirty="0" smtClean="0">
                <a:latin typeface="Gabriola" panose="04040605051002020D02" pitchFamily="82" charset="0"/>
              </a:rPr>
              <a:t>.  </a:t>
            </a:r>
            <a:r>
              <a:rPr lang="en-US" sz="2800" dirty="0" err="1" smtClean="0">
                <a:latin typeface="Gabriola" panose="04040605051002020D02" pitchFamily="82" charset="0"/>
              </a:rPr>
              <a:t>Karenanya</a:t>
            </a:r>
            <a:r>
              <a:rPr lang="en-US" sz="2800" dirty="0" smtClean="0">
                <a:latin typeface="Gabriola" panose="04040605051002020D02" pitchFamily="82" charset="0"/>
              </a:rPr>
              <a:t>, data </a:t>
            </a:r>
            <a:r>
              <a:rPr lang="en-US" sz="2800" dirty="0" err="1" smtClean="0">
                <a:latin typeface="Gabriola" panose="04040605051002020D02" pitchFamily="82" charset="0"/>
              </a:rPr>
              <a:t>peneliti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nonpositivis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sangat</a:t>
            </a:r>
            <a:r>
              <a:rPr lang="en-US" sz="2800" dirty="0" smtClean="0">
                <a:latin typeface="Gabriola" panose="04040605051002020D02" pitchFamily="82" charset="0"/>
              </a:rPr>
              <a:t> kaya, </a:t>
            </a:r>
            <a:r>
              <a:rPr lang="en-US" sz="2800" dirty="0" err="1" smtClean="0">
                <a:latin typeface="Gabriola" panose="04040605051002020D02" pitchFamily="82" charset="0"/>
              </a:rPr>
              <a:t>luas</a:t>
            </a:r>
            <a:r>
              <a:rPr lang="en-US" sz="2800" dirty="0" smtClean="0">
                <a:latin typeface="Gabriola" panose="04040605051002020D02" pitchFamily="82" charset="0"/>
              </a:rPr>
              <a:t>, </a:t>
            </a:r>
            <a:r>
              <a:rPr lang="en-US" sz="2800" dirty="0" err="1" smtClean="0">
                <a:latin typeface="Gabriola" panose="04040605051002020D02" pitchFamily="82" charset="0"/>
              </a:rPr>
              <a:t>dan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dalam</a:t>
            </a:r>
            <a:r>
              <a:rPr lang="en-US" sz="2800" dirty="0" smtClean="0">
                <a:latin typeface="Gabriola" panose="04040605051002020D02" pitchFamily="82" charset="0"/>
              </a:rPr>
              <a:t>.  </a:t>
            </a:r>
            <a:endParaRPr lang="id-ID" sz="2800" dirty="0" smtClean="0">
              <a:latin typeface="Gabriola" panose="04040605051002020D02" pitchFamily="82" charset="0"/>
            </a:endParaRPr>
          </a:p>
          <a:p>
            <a:pPr marL="514350" indent="-514350">
              <a:buFont typeface="+mj-lt"/>
              <a:buAutoNum type="alphaLcPeriod" startAt="7"/>
            </a:pPr>
            <a:r>
              <a:rPr lang="en-US" sz="2800" dirty="0" err="1" smtClean="0">
                <a:latin typeface="Gabriola" panose="04040605051002020D02" pitchFamily="82" charset="0"/>
              </a:rPr>
              <a:t>Karena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melihat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objeknya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sebagai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sesuatu</a:t>
            </a:r>
            <a:r>
              <a:rPr lang="en-US" sz="2800" dirty="0" smtClean="0">
                <a:latin typeface="Gabriola" panose="04040605051002020D02" pitchFamily="82" charset="0"/>
              </a:rPr>
              <a:t> yang </a:t>
            </a:r>
            <a:r>
              <a:rPr lang="en-US" sz="2800" dirty="0" err="1" smtClean="0">
                <a:latin typeface="Gabriola" panose="04040605051002020D02" pitchFamily="82" charset="0"/>
              </a:rPr>
              <a:t>terstruktur</a:t>
            </a:r>
            <a:r>
              <a:rPr lang="en-US" sz="2800" dirty="0" smtClean="0">
                <a:latin typeface="Gabriola" panose="04040605051002020D02" pitchFamily="82" charset="0"/>
              </a:rPr>
              <a:t>, </a:t>
            </a:r>
            <a:r>
              <a:rPr lang="en-US" sz="2800" dirty="0" err="1" smtClean="0">
                <a:latin typeface="Gabriola" panose="04040605051002020D02" pitchFamily="82" charset="0"/>
              </a:rPr>
              <a:t>dapat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dipilah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dalam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varibel</a:t>
            </a:r>
            <a:r>
              <a:rPr lang="en-US" sz="2800" dirty="0" smtClean="0">
                <a:latin typeface="Gabriola" panose="04040605051002020D02" pitchFamily="82" charset="0"/>
              </a:rPr>
              <a:t>, </a:t>
            </a:r>
            <a:r>
              <a:rPr lang="en-US" sz="2800" dirty="0" err="1" smtClean="0">
                <a:latin typeface="Gabriola" panose="04040605051002020D02" pitchFamily="82" charset="0"/>
              </a:rPr>
              <a:t>dapat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diprediksi</a:t>
            </a:r>
            <a:r>
              <a:rPr lang="en-US" sz="2800" dirty="0" smtClean="0">
                <a:latin typeface="Gabriola" panose="04040605051002020D02" pitchFamily="82" charset="0"/>
              </a:rPr>
              <a:t>, </a:t>
            </a:r>
            <a:r>
              <a:rPr lang="en-US" sz="2800" dirty="0" err="1" smtClean="0">
                <a:latin typeface="Gabriola" panose="04040605051002020D02" pitchFamily="82" charset="0"/>
              </a:rPr>
              <a:t>dan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dikontrol</a:t>
            </a:r>
            <a:r>
              <a:rPr lang="en-US" sz="2800" dirty="0" smtClean="0">
                <a:latin typeface="Gabriola" panose="04040605051002020D02" pitchFamily="82" charset="0"/>
              </a:rPr>
              <a:t>, </a:t>
            </a:r>
            <a:r>
              <a:rPr lang="en-US" sz="2800" dirty="0" err="1" smtClean="0">
                <a:latin typeface="Gabriola" panose="04040605051002020D02" pitchFamily="82" charset="0"/>
              </a:rPr>
              <a:t>maka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peneliti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positivis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cenderung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meletakkan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objek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penelitiannya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dalam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seting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buatan</a:t>
            </a:r>
            <a:r>
              <a:rPr lang="en-US" sz="2800" dirty="0" smtClean="0">
                <a:latin typeface="Gabriola" panose="04040605051002020D02" pitchFamily="82" charset="0"/>
              </a:rPr>
              <a:t>, </a:t>
            </a:r>
            <a:r>
              <a:rPr lang="en-US" sz="2800" dirty="0" err="1" smtClean="0">
                <a:latin typeface="Gabriola" panose="04040605051002020D02" pitchFamily="82" charset="0"/>
              </a:rPr>
              <a:t>situasi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laboratorium</a:t>
            </a:r>
            <a:r>
              <a:rPr lang="en-US" sz="2800" dirty="0" smtClean="0">
                <a:latin typeface="Gabriola" panose="04040605051002020D02" pitchFamily="82" charset="0"/>
              </a:rPr>
              <a:t>. </a:t>
            </a:r>
            <a:r>
              <a:rPr lang="en-US" sz="2800" dirty="0" err="1" smtClean="0">
                <a:latin typeface="Gabriola" panose="04040605051002020D02" pitchFamily="82" charset="0"/>
              </a:rPr>
              <a:t>Sebaliknya</a:t>
            </a:r>
            <a:r>
              <a:rPr lang="en-US" sz="2800" dirty="0" smtClean="0">
                <a:latin typeface="Gabriola" panose="04040605051002020D02" pitchFamily="82" charset="0"/>
              </a:rPr>
              <a:t>, </a:t>
            </a:r>
            <a:r>
              <a:rPr lang="en-US" sz="2800" dirty="0" err="1" smtClean="0">
                <a:latin typeface="Gabriola" panose="04040605051002020D02" pitchFamily="82" charset="0"/>
              </a:rPr>
              <a:t>peneliti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nonpositivis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menuntut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penelitian</a:t>
            </a:r>
            <a:r>
              <a:rPr lang="en-US" sz="2800" dirty="0" smtClean="0">
                <a:latin typeface="Gabriola" panose="04040605051002020D02" pitchFamily="82" charset="0"/>
              </a:rPr>
              <a:t> yang natural </a:t>
            </a:r>
            <a:r>
              <a:rPr lang="en-US" sz="2800" dirty="0" err="1" smtClean="0">
                <a:latin typeface="Gabriola" panose="04040605051002020D02" pitchFamily="82" charset="0"/>
              </a:rPr>
              <a:t>apa</a:t>
            </a:r>
            <a:r>
              <a:rPr lang="en-US" sz="2800" dirty="0" smtClean="0">
                <a:latin typeface="Gabriola" panose="04040605051002020D02" pitchFamily="82" charset="0"/>
              </a:rPr>
              <a:t> </a:t>
            </a:r>
            <a:r>
              <a:rPr lang="en-US" sz="2800" dirty="0" err="1" smtClean="0">
                <a:latin typeface="Gabriola" panose="04040605051002020D02" pitchFamily="82" charset="0"/>
              </a:rPr>
              <a:t>adanya</a:t>
            </a:r>
            <a:r>
              <a:rPr lang="en-US" sz="2800" dirty="0" smtClean="0">
                <a:latin typeface="Gabriola" panose="04040605051002020D02" pitchFamily="82" charset="0"/>
              </a:rPr>
              <a:t>.</a:t>
            </a:r>
            <a:endParaRPr lang="id-ID" sz="2800" dirty="0" smtClean="0">
              <a:latin typeface="Gabriola" panose="04040605051002020D02" pitchFamily="82" charset="0"/>
            </a:endParaRPr>
          </a:p>
          <a:p>
            <a:pPr marL="514350" indent="-514350">
              <a:buFont typeface="+mj-lt"/>
              <a:buAutoNum type="alphaLcPeriod" startAt="7"/>
            </a:pPr>
            <a:endParaRPr lang="id-ID" sz="2800" dirty="0" smtClean="0">
              <a:latin typeface="Gabriola" panose="04040605051002020D02" pitchFamily="82" charset="0"/>
            </a:endParaRPr>
          </a:p>
          <a:p>
            <a:pPr marL="514350" indent="-514350">
              <a:buFont typeface="+mj-lt"/>
              <a:buAutoNum type="alphaLcPeriod" startAt="7"/>
            </a:pPr>
            <a:endParaRPr lang="id-ID" sz="2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36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65" y="484094"/>
            <a:ext cx="11403106" cy="626633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lphaLcPeriod" startAt="10"/>
            </a:pPr>
            <a:endParaRPr lang="id-ID" sz="3200" dirty="0" smtClean="0">
              <a:latin typeface="Gabriola" panose="04040605051002020D02" pitchFamily="82" charset="0"/>
            </a:endParaRPr>
          </a:p>
          <a:p>
            <a:pPr marL="514350" indent="-514350" algn="just">
              <a:buFont typeface="+mj-lt"/>
              <a:buAutoNum type="alphaLcPeriod" startAt="10"/>
            </a:pPr>
            <a:r>
              <a:rPr lang="en-US" sz="3200" dirty="0" err="1" smtClean="0">
                <a:latin typeface="Gabriola" panose="04040605051002020D02" pitchFamily="82" charset="0"/>
              </a:rPr>
              <a:t>Peneliti</a:t>
            </a:r>
            <a:r>
              <a:rPr lang="en-US" sz="3200" dirty="0" smtClean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positivis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memecah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objek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penelitiannya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dalam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variabel-variabel</a:t>
            </a:r>
            <a:r>
              <a:rPr lang="en-US" sz="3200" dirty="0">
                <a:latin typeface="Gabriola" panose="04040605051002020D02" pitchFamily="82" charset="0"/>
              </a:rPr>
              <a:t>, </a:t>
            </a:r>
            <a:r>
              <a:rPr lang="en-US" sz="3200" dirty="0" err="1">
                <a:latin typeface="Gabriola" panose="04040605051002020D02" pitchFamily="82" charset="0"/>
              </a:rPr>
              <a:t>terkadang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dalam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situasi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laboratoris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atau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seting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buatan</a:t>
            </a:r>
            <a:r>
              <a:rPr lang="en-US" sz="3200" dirty="0">
                <a:latin typeface="Gabriola" panose="04040605051002020D02" pitchFamily="82" charset="0"/>
              </a:rPr>
              <a:t>, </a:t>
            </a:r>
            <a:r>
              <a:rPr lang="en-US" sz="3200" dirty="0" err="1">
                <a:latin typeface="Gabriola" panose="04040605051002020D02" pitchFamily="82" charset="0"/>
              </a:rPr>
              <a:t>guna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mengendalikan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variabel</a:t>
            </a:r>
            <a:r>
              <a:rPr lang="en-US" sz="3200" dirty="0">
                <a:latin typeface="Gabriola" panose="04040605051002020D02" pitchFamily="82" charset="0"/>
              </a:rPr>
              <a:t> yang </a:t>
            </a:r>
            <a:r>
              <a:rPr lang="en-US" sz="3200" dirty="0" err="1">
                <a:latin typeface="Gabriola" panose="04040605051002020D02" pitchFamily="82" charset="0"/>
              </a:rPr>
              <a:t>menggganggu</a:t>
            </a:r>
            <a:r>
              <a:rPr lang="en-US" sz="3200" dirty="0">
                <a:latin typeface="Gabriola" panose="04040605051002020D02" pitchFamily="82" charset="0"/>
              </a:rPr>
              <a:t>, </a:t>
            </a:r>
            <a:r>
              <a:rPr lang="en-US" sz="3200" dirty="0" err="1">
                <a:latin typeface="Gabriola" panose="04040605051002020D02" pitchFamily="82" charset="0"/>
              </a:rPr>
              <a:t>dan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memprediksi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jika</a:t>
            </a:r>
            <a:r>
              <a:rPr lang="en-US" sz="3200" dirty="0">
                <a:latin typeface="Gabriola" panose="04040605051002020D02" pitchFamily="82" charset="0"/>
              </a:rPr>
              <a:t> X </a:t>
            </a:r>
            <a:r>
              <a:rPr lang="en-US" sz="3200" dirty="0" err="1">
                <a:latin typeface="Gabriola" panose="04040605051002020D02" pitchFamily="82" charset="0"/>
              </a:rPr>
              <a:t>maka</a:t>
            </a:r>
            <a:r>
              <a:rPr lang="en-US" sz="3200" dirty="0">
                <a:latin typeface="Gabriola" panose="04040605051002020D02" pitchFamily="82" charset="0"/>
              </a:rPr>
              <a:t> Y.  </a:t>
            </a:r>
            <a:r>
              <a:rPr lang="en-US" sz="3200" dirty="0" err="1">
                <a:latin typeface="Gabriola" panose="04040605051002020D02" pitchFamily="82" charset="0"/>
              </a:rPr>
              <a:t>Sebaliknya</a:t>
            </a:r>
            <a:r>
              <a:rPr lang="en-US" sz="3200" dirty="0">
                <a:latin typeface="Gabriola" panose="04040605051002020D02" pitchFamily="82" charset="0"/>
              </a:rPr>
              <a:t>, </a:t>
            </a:r>
            <a:r>
              <a:rPr lang="en-US" sz="3200" dirty="0" err="1">
                <a:latin typeface="Gabriola" panose="04040605051002020D02" pitchFamily="82" charset="0"/>
              </a:rPr>
              <a:t>peneliti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positivis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menganggap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bahwa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upaya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untuk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memahami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perilaku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manusia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bukan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dengan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cara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memecahnya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dalam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variabel-variabel</a:t>
            </a:r>
            <a:r>
              <a:rPr lang="en-US" sz="3200" dirty="0">
                <a:latin typeface="Gabriola" panose="04040605051002020D02" pitchFamily="82" charset="0"/>
              </a:rPr>
              <a:t>, </a:t>
            </a:r>
            <a:r>
              <a:rPr lang="en-US" sz="3200" dirty="0" err="1">
                <a:latin typeface="Gabriola" panose="04040605051002020D02" pitchFamily="82" charset="0"/>
              </a:rPr>
              <a:t>melainkan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dalam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situasi</a:t>
            </a:r>
            <a:r>
              <a:rPr lang="en-US" sz="3200" dirty="0">
                <a:latin typeface="Gabriola" panose="04040605051002020D02" pitchFamily="82" charset="0"/>
              </a:rPr>
              <a:t> natural yang </a:t>
            </a:r>
            <a:r>
              <a:rPr lang="en-US" sz="3200" dirty="0" err="1">
                <a:latin typeface="Gabriola" panose="04040605051002020D02" pitchFamily="82" charset="0"/>
              </a:rPr>
              <a:t>holistik</a:t>
            </a:r>
            <a:r>
              <a:rPr lang="en-US" sz="3200" dirty="0">
                <a:latin typeface="Gabriola" panose="04040605051002020D02" pitchFamily="82" charset="0"/>
              </a:rPr>
              <a:t> </a:t>
            </a:r>
            <a:r>
              <a:rPr lang="en-US" sz="3200" dirty="0" err="1">
                <a:latin typeface="Gabriola" panose="04040605051002020D02" pitchFamily="82" charset="0"/>
              </a:rPr>
              <a:t>menyeluruh</a:t>
            </a:r>
            <a:r>
              <a:rPr lang="en-US" sz="3200" dirty="0">
                <a:latin typeface="Gabriola" panose="04040605051002020D02" pitchFamily="82" charset="0"/>
              </a:rPr>
              <a:t>. </a:t>
            </a:r>
            <a:endParaRPr lang="id-ID" sz="3200" dirty="0">
              <a:latin typeface="Gabriola" panose="04040605051002020D02" pitchFamily="82" charset="0"/>
            </a:endParaRPr>
          </a:p>
          <a:p>
            <a:pPr marL="514350" indent="-514350" algn="just">
              <a:buFont typeface="+mj-lt"/>
              <a:buAutoNum type="alphaLcPeriod" startAt="10"/>
            </a:pPr>
            <a:r>
              <a:rPr lang="id-ID" sz="3200" dirty="0" smtClean="0">
                <a:latin typeface="Gabriola" panose="04040605051002020D02" pitchFamily="82" charset="0"/>
              </a:rPr>
              <a:t>Bagi peneliti positivis, objek penelitian  cenderung  bersifat pasti, bermakna tunggal, berlaku kapan pun dan di manapun. Sebaliknya, bagi peneliti nonpositivis menganggap perilaku manusia  bermakna ganda, majemuk, dan tergantung konteksnya. </a:t>
            </a:r>
          </a:p>
          <a:p>
            <a:pPr marL="514350" indent="-514350" algn="just">
              <a:buFont typeface="+mj-lt"/>
              <a:buAutoNum type="alphaLcPeriod" startAt="10"/>
            </a:pPr>
            <a:endParaRPr lang="id-ID" sz="3200" dirty="0" smtClean="0">
              <a:latin typeface="Gabriola" panose="04040605051002020D02" pitchFamily="82" charset="0"/>
            </a:endParaRPr>
          </a:p>
          <a:p>
            <a:pPr marL="514350" indent="-514350" algn="just">
              <a:buFont typeface="+mj-lt"/>
              <a:buAutoNum type="alphaLcPeriod" startAt="10"/>
            </a:pPr>
            <a:endParaRPr lang="id-ID" sz="3200" dirty="0" smtClean="0">
              <a:latin typeface="Gabriola" panose="04040605051002020D02" pitchFamily="82" charset="0"/>
            </a:endParaRPr>
          </a:p>
          <a:p>
            <a:pPr marL="514350" indent="-514350" algn="just">
              <a:buFont typeface="+mj-lt"/>
              <a:buAutoNum type="alphaLcPeriod" startAt="10"/>
            </a:pPr>
            <a:endParaRPr lang="id-ID" sz="32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50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41" y="0"/>
            <a:ext cx="116585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44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05" y="136525"/>
            <a:ext cx="11465859" cy="1325563"/>
          </a:xfrm>
        </p:spPr>
        <p:txBody>
          <a:bodyPr/>
          <a:lstStyle/>
          <a:p>
            <a:r>
              <a:rPr lang="id-ID" dirty="0" smtClean="0">
                <a:latin typeface="Gabriola" panose="04040605051002020D02" pitchFamily="82" charset="0"/>
              </a:rPr>
              <a:t>B.</a:t>
            </a:r>
            <a:r>
              <a:rPr lang="en-US" b="1" dirty="0">
                <a:latin typeface="Gabriola" panose="04040605051002020D02" pitchFamily="82" charset="0"/>
              </a:rPr>
              <a:t> POSITIVIS vs NONPOSITIVIS: LEBIH JAUH TENTANG KUANTITATIF DAN </a:t>
            </a:r>
            <a:r>
              <a:rPr lang="en-US" b="1" dirty="0" smtClean="0">
                <a:latin typeface="Gabriola" panose="04040605051002020D02" pitchFamily="82" charset="0"/>
              </a:rPr>
              <a:t>KUALITATIF</a:t>
            </a:r>
            <a:endParaRPr lang="id-ID" dirty="0"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05" y="1462088"/>
            <a:ext cx="11465859" cy="5059736"/>
          </a:xfrm>
        </p:spPr>
        <p:txBody>
          <a:bodyPr>
            <a:noAutofit/>
          </a:bodyPr>
          <a:lstStyle/>
          <a:p>
            <a:r>
              <a:rPr lang="id-ID" sz="3600" dirty="0" err="1">
                <a:latin typeface="Gabriola" panose="04040605051002020D02" pitchFamily="82" charset="0"/>
              </a:rPr>
              <a:t>P</a:t>
            </a:r>
            <a:r>
              <a:rPr lang="en-US" sz="3600" dirty="0" err="1" smtClean="0">
                <a:latin typeface="Gabriola" panose="04040605051002020D02" pitchFamily="82" charset="0"/>
              </a:rPr>
              <a:t>ositivis</a:t>
            </a:r>
            <a:r>
              <a:rPr lang="en-US" sz="3600" dirty="0" smtClean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cenderung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menggunakan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metode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penelitian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seperti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eksperimen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survei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atau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analisis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isi</a:t>
            </a:r>
            <a:r>
              <a:rPr lang="en-US" sz="3600" dirty="0">
                <a:latin typeface="Gabriola" panose="04040605051002020D02" pitchFamily="82" charset="0"/>
              </a:rPr>
              <a:t> yang </a:t>
            </a:r>
            <a:r>
              <a:rPr lang="en-US" sz="3600" dirty="0" err="1" smtClean="0">
                <a:latin typeface="Gabriola" panose="04040605051002020D02" pitchFamily="82" charset="0"/>
              </a:rPr>
              <a:t>terukur</a:t>
            </a:r>
            <a:r>
              <a:rPr lang="id-ID" sz="3600" dirty="0" smtClean="0">
                <a:latin typeface="Gabriola" panose="04040605051002020D02" pitchFamily="82" charset="0"/>
              </a:rPr>
              <a:t>.</a:t>
            </a:r>
          </a:p>
          <a:p>
            <a:r>
              <a:rPr lang="en-US" sz="3600" dirty="0" err="1">
                <a:latin typeface="Gabriola" panose="04040605051002020D02" pitchFamily="82" charset="0"/>
              </a:rPr>
              <a:t>Sementara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nonpositivis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akan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menghindarkan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eksperimen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situasi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laboratorium</a:t>
            </a:r>
            <a:r>
              <a:rPr lang="en-US" sz="3600" dirty="0">
                <a:latin typeface="Gabriola" panose="04040605051002020D02" pitchFamily="82" charset="0"/>
              </a:rPr>
              <a:t>,  </a:t>
            </a:r>
            <a:r>
              <a:rPr lang="en-US" sz="3600" dirty="0" err="1">
                <a:latin typeface="Gabriola" panose="04040605051002020D02" pitchFamily="82" charset="0"/>
              </a:rPr>
              <a:t>dan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menurunkan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fenomenologi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i="1" dirty="0">
                <a:latin typeface="Gabriola" panose="04040605051002020D02" pitchFamily="82" charset="0"/>
              </a:rPr>
              <a:t>grounded research,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etnografi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hermeneutika</a:t>
            </a:r>
            <a:r>
              <a:rPr lang="en-US" sz="3600" dirty="0">
                <a:latin typeface="Gabriola" panose="04040605051002020D02" pitchFamily="82" charset="0"/>
              </a:rPr>
              <a:t>, framing, </a:t>
            </a:r>
            <a:r>
              <a:rPr lang="en-US" sz="3600" dirty="0" err="1">
                <a:latin typeface="Gabriola" panose="04040605051002020D02" pitchFamily="82" charset="0"/>
              </a:rPr>
              <a:t>semiotika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atau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analisis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wacana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sebagai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metode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penelitiannya</a:t>
            </a:r>
            <a:r>
              <a:rPr lang="en-US" sz="3600" dirty="0" smtClean="0">
                <a:latin typeface="Gabriola" panose="04040605051002020D02" pitchFamily="82" charset="0"/>
              </a:rPr>
              <a:t>.</a:t>
            </a:r>
            <a:endParaRPr lang="id-ID" sz="3600" dirty="0" smtClean="0">
              <a:latin typeface="Gabriola" panose="04040605051002020D02" pitchFamily="82" charset="0"/>
            </a:endParaRPr>
          </a:p>
          <a:p>
            <a:r>
              <a:rPr lang="en-US" sz="3600" dirty="0" err="1">
                <a:latin typeface="Gabriola" panose="04040605051002020D02" pitchFamily="82" charset="0"/>
              </a:rPr>
              <a:t>Metode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penelitian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bisa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kuantitatif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atau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kualitatif</a:t>
            </a:r>
            <a:r>
              <a:rPr lang="en-US" sz="3600" dirty="0">
                <a:latin typeface="Gabriola" panose="04040605051002020D02" pitchFamily="82" charset="0"/>
              </a:rPr>
              <a:t>, data pun </a:t>
            </a:r>
            <a:r>
              <a:rPr lang="en-US" sz="3600" dirty="0" err="1">
                <a:latin typeface="Gabriola" panose="04040605051002020D02" pitchFamily="82" charset="0"/>
              </a:rPr>
              <a:t>bisa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kuantitatif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atau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kualitatif</a:t>
            </a:r>
            <a:r>
              <a:rPr lang="en-US" sz="3600" dirty="0">
                <a:latin typeface="Gabriola" panose="04040605051002020D02" pitchFamily="82" charset="0"/>
              </a:rPr>
              <a:t>. </a:t>
            </a:r>
            <a:r>
              <a:rPr lang="en-US" sz="3600" dirty="0" err="1">
                <a:latin typeface="Gabriola" panose="04040605051002020D02" pitchFamily="82" charset="0"/>
              </a:rPr>
              <a:t>Tapi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lihatlah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paradigma</a:t>
            </a:r>
            <a:r>
              <a:rPr lang="en-US" sz="3600" dirty="0">
                <a:latin typeface="Gabriola" panose="04040605051002020D02" pitchFamily="82" charset="0"/>
              </a:rPr>
              <a:t> yang </a:t>
            </a:r>
            <a:r>
              <a:rPr lang="en-US" sz="3600" dirty="0" err="1">
                <a:latin typeface="Gabriola" panose="04040605051002020D02" pitchFamily="82" charset="0"/>
              </a:rPr>
              <a:t>melatarinya</a:t>
            </a:r>
            <a:r>
              <a:rPr lang="en-US" sz="3600" dirty="0">
                <a:latin typeface="Gabriola" panose="04040605051002020D02" pitchFamily="82" charset="0"/>
              </a:rPr>
              <a:t>: </a:t>
            </a:r>
            <a:r>
              <a:rPr lang="en-US" sz="3600" dirty="0" err="1">
                <a:latin typeface="Gabriola" panose="04040605051002020D02" pitchFamily="82" charset="0"/>
              </a:rPr>
              <a:t>positivis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atau</a:t>
            </a:r>
            <a:r>
              <a:rPr lang="en-US" sz="3600" dirty="0">
                <a:latin typeface="Gabriola" panose="04040605051002020D02" pitchFamily="82" charset="0"/>
              </a:rPr>
              <a:t> non </a:t>
            </a:r>
            <a:r>
              <a:rPr lang="en-US" sz="3600" dirty="0" err="1">
                <a:latin typeface="Gabriola" panose="04040605051002020D02" pitchFamily="82" charset="0"/>
              </a:rPr>
              <a:t>positivis</a:t>
            </a:r>
            <a:r>
              <a:rPr lang="en-US" sz="3600" dirty="0">
                <a:latin typeface="Gabriola" panose="04040605051002020D02" pitchFamily="82" charset="0"/>
              </a:rPr>
              <a:t>. </a:t>
            </a:r>
            <a:r>
              <a:rPr lang="en-US" sz="3600" b="1" dirty="0">
                <a:latin typeface="Gabriola" panose="04040605051002020D02" pitchFamily="82" charset="0"/>
              </a:rPr>
              <a:t>Di level </a:t>
            </a:r>
            <a:r>
              <a:rPr lang="en-US" sz="3600" b="1" dirty="0" err="1">
                <a:latin typeface="Gabriola" panose="04040605051002020D02" pitchFamily="82" charset="0"/>
              </a:rPr>
              <a:t>paradigma</a:t>
            </a:r>
            <a:r>
              <a:rPr lang="en-US" sz="3600" b="1" dirty="0">
                <a:latin typeface="Gabriola" panose="04040605051002020D02" pitchFamily="82" charset="0"/>
              </a:rPr>
              <a:t>, </a:t>
            </a:r>
            <a:r>
              <a:rPr lang="en-US" sz="3600" b="1" dirty="0" err="1">
                <a:latin typeface="Gabriola" panose="04040605051002020D02" pitchFamily="82" charset="0"/>
              </a:rPr>
              <a:t>positivis</a:t>
            </a:r>
            <a:r>
              <a:rPr lang="en-US" sz="3600" b="1" dirty="0">
                <a:latin typeface="Gabriola" panose="04040605051002020D02" pitchFamily="82" charset="0"/>
              </a:rPr>
              <a:t> </a:t>
            </a:r>
            <a:r>
              <a:rPr lang="en-US" sz="3600" b="1" dirty="0" err="1">
                <a:latin typeface="Gabriola" panose="04040605051002020D02" pitchFamily="82" charset="0"/>
              </a:rPr>
              <a:t>cenderung</a:t>
            </a:r>
            <a:r>
              <a:rPr lang="en-US" sz="3600" b="1" dirty="0">
                <a:latin typeface="Gabriola" panose="04040605051002020D02" pitchFamily="82" charset="0"/>
              </a:rPr>
              <a:t> </a:t>
            </a:r>
            <a:r>
              <a:rPr lang="en-US" sz="3600" b="1" dirty="0" err="1">
                <a:latin typeface="Gabriola" panose="04040605051002020D02" pitchFamily="82" charset="0"/>
              </a:rPr>
              <a:t>kuantitatif</a:t>
            </a:r>
            <a:r>
              <a:rPr lang="en-US" sz="3600" b="1" dirty="0">
                <a:latin typeface="Gabriola" panose="04040605051002020D02" pitchFamily="82" charset="0"/>
              </a:rPr>
              <a:t>  </a:t>
            </a:r>
            <a:r>
              <a:rPr lang="en-US" sz="3600" b="1" dirty="0" err="1">
                <a:latin typeface="Gabriola" panose="04040605051002020D02" pitchFamily="82" charset="0"/>
              </a:rPr>
              <a:t>dan</a:t>
            </a:r>
            <a:r>
              <a:rPr lang="en-US" sz="3600" b="1" dirty="0">
                <a:latin typeface="Gabriola" panose="04040605051002020D02" pitchFamily="82" charset="0"/>
              </a:rPr>
              <a:t> </a:t>
            </a:r>
            <a:r>
              <a:rPr lang="en-US" sz="3600" b="1" dirty="0" err="1">
                <a:latin typeface="Gabriola" panose="04040605051002020D02" pitchFamily="82" charset="0"/>
              </a:rPr>
              <a:t>nonpositivis</a:t>
            </a:r>
            <a:r>
              <a:rPr lang="en-US" sz="3600" b="1" dirty="0">
                <a:latin typeface="Gabriola" panose="04040605051002020D02" pitchFamily="82" charset="0"/>
              </a:rPr>
              <a:t> </a:t>
            </a:r>
            <a:r>
              <a:rPr lang="en-US" sz="3600" b="1" dirty="0" err="1">
                <a:latin typeface="Gabriola" panose="04040605051002020D02" pitchFamily="82" charset="0"/>
              </a:rPr>
              <a:t>adalah</a:t>
            </a:r>
            <a:r>
              <a:rPr lang="en-US" sz="3600" b="1" dirty="0">
                <a:latin typeface="Gabriola" panose="04040605051002020D02" pitchFamily="82" charset="0"/>
              </a:rPr>
              <a:t> </a:t>
            </a:r>
            <a:r>
              <a:rPr lang="en-US" sz="3600" b="1" dirty="0" err="1">
                <a:latin typeface="Gabriola" panose="04040605051002020D02" pitchFamily="82" charset="0"/>
              </a:rPr>
              <a:t>paradigma</a:t>
            </a:r>
            <a:r>
              <a:rPr lang="en-US" sz="3600" b="1" dirty="0">
                <a:latin typeface="Gabriola" panose="04040605051002020D02" pitchFamily="82" charset="0"/>
              </a:rPr>
              <a:t> </a:t>
            </a:r>
            <a:r>
              <a:rPr lang="en-US" sz="3600" b="1" dirty="0" err="1">
                <a:latin typeface="Gabriola" panose="04040605051002020D02" pitchFamily="82" charset="0"/>
              </a:rPr>
              <a:t>kualitatif</a:t>
            </a:r>
            <a:r>
              <a:rPr lang="en-US" sz="3600" b="1" dirty="0">
                <a:latin typeface="Gabriola" panose="04040605051002020D02" pitchFamily="82" charset="0"/>
              </a:rPr>
              <a:t>. </a:t>
            </a:r>
            <a:endParaRPr lang="id-ID" sz="3600" dirty="0">
              <a:latin typeface="Gabriola" panose="04040605051002020D02" pitchFamily="82" charset="0"/>
            </a:endParaRPr>
          </a:p>
          <a:p>
            <a:endParaRPr lang="id-ID" sz="36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39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403413"/>
            <a:ext cx="11174506" cy="5701552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Gabriola" panose="04040605051002020D02" pitchFamily="82" charset="0"/>
              </a:rPr>
              <a:t>Paradigma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adalah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cara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pandang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peneliti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dalam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berpikir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bersikap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dan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berperilaku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terhadap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objek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subjek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penelitiannya</a:t>
            </a:r>
            <a:r>
              <a:rPr lang="en-US" sz="3600" dirty="0">
                <a:latin typeface="Gabriola" panose="04040605051002020D02" pitchFamily="82" charset="0"/>
              </a:rPr>
              <a:t>; yang </a:t>
            </a:r>
            <a:r>
              <a:rPr lang="en-US" sz="3600" dirty="0" err="1">
                <a:latin typeface="Gabriola" panose="04040605051002020D02" pitchFamily="82" charset="0"/>
              </a:rPr>
              <a:t>secara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panjang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lebar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telah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kita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kupas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id-ID" sz="3600" dirty="0" smtClean="0">
                <a:latin typeface="Gabriola" panose="04040605051002020D02" pitchFamily="82" charset="0"/>
              </a:rPr>
              <a:t>.</a:t>
            </a:r>
          </a:p>
          <a:p>
            <a:r>
              <a:rPr lang="en-US" sz="3600" dirty="0" err="1">
                <a:latin typeface="Gabriola" panose="04040605051002020D02" pitchFamily="82" charset="0"/>
              </a:rPr>
              <a:t>Misalnya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pada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akhir</a:t>
            </a:r>
            <a:r>
              <a:rPr lang="en-US" sz="3600" dirty="0">
                <a:latin typeface="Gabriola" panose="04040605051002020D02" pitchFamily="82" charset="0"/>
              </a:rPr>
              <a:t> semester di </a:t>
            </a:r>
            <a:r>
              <a:rPr lang="en-US" sz="3600" dirty="0" err="1">
                <a:latin typeface="Gabriola" panose="04040605051002020D02" pitchFamily="82" charset="0"/>
              </a:rPr>
              <a:t>setiap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kampus</a:t>
            </a:r>
            <a:r>
              <a:rPr lang="en-US" sz="3600" dirty="0">
                <a:latin typeface="Gabriola" panose="04040605051002020D02" pitchFamily="82" charset="0"/>
              </a:rPr>
              <a:t>,  </a:t>
            </a:r>
            <a:r>
              <a:rPr lang="en-US" sz="3600" dirty="0" err="1">
                <a:latin typeface="Gabriola" panose="04040605051002020D02" pitchFamily="82" charset="0"/>
              </a:rPr>
              <a:t>dilakukan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evaluasi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terhadap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kinerja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dosen</a:t>
            </a:r>
            <a:r>
              <a:rPr lang="en-US" sz="3600" dirty="0">
                <a:latin typeface="Gabriola" panose="04040605051002020D02" pitchFamily="82" charset="0"/>
              </a:rPr>
              <a:t>. </a:t>
            </a:r>
            <a:r>
              <a:rPr lang="en-US" sz="3600" dirty="0" err="1">
                <a:latin typeface="Gabriola" panose="04040605051002020D02" pitchFamily="82" charset="0"/>
              </a:rPr>
              <a:t>Untuk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itu</a:t>
            </a:r>
            <a:r>
              <a:rPr lang="en-US" sz="3600" dirty="0">
                <a:latin typeface="Gabriola" panose="04040605051002020D02" pitchFamily="82" charset="0"/>
              </a:rPr>
              <a:t>,  </a:t>
            </a:r>
            <a:r>
              <a:rPr lang="en-US" sz="3600" dirty="0" err="1">
                <a:latin typeface="Gabriola" panose="04040605051002020D02" pitchFamily="82" charset="0"/>
              </a:rPr>
              <a:t>dilakukan</a:t>
            </a:r>
            <a:r>
              <a:rPr lang="en-US" sz="3600" dirty="0">
                <a:latin typeface="Gabriola" panose="04040605051002020D02" pitchFamily="82" charset="0"/>
              </a:rPr>
              <a:t> survey </a:t>
            </a:r>
            <a:r>
              <a:rPr lang="en-US" sz="3600" dirty="0" err="1">
                <a:latin typeface="Gabriola" panose="04040605051002020D02" pitchFamily="82" charset="0"/>
              </a:rPr>
              <a:t>dengan</a:t>
            </a:r>
            <a:r>
              <a:rPr lang="en-US" sz="3600" dirty="0">
                <a:latin typeface="Gabriola" panose="04040605051002020D02" pitchFamily="82" charset="0"/>
              </a:rPr>
              <a:t>  </a:t>
            </a:r>
            <a:r>
              <a:rPr lang="en-US" sz="3600" dirty="0" err="1">
                <a:latin typeface="Gabriola" panose="04040605051002020D02" pitchFamily="82" charset="0"/>
              </a:rPr>
              <a:t>menyebarkan</a:t>
            </a:r>
            <a:r>
              <a:rPr lang="en-US" sz="3600" dirty="0">
                <a:latin typeface="Gabriola" panose="04040605051002020D02" pitchFamily="82" charset="0"/>
              </a:rPr>
              <a:t>  </a:t>
            </a:r>
            <a:r>
              <a:rPr lang="en-US" sz="3600" dirty="0" err="1">
                <a:latin typeface="Gabriola" panose="04040605051002020D02" pitchFamily="82" charset="0"/>
              </a:rPr>
              <a:t>kuesioner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ke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mahasiswa</a:t>
            </a:r>
            <a:r>
              <a:rPr lang="en-US" sz="3600" dirty="0">
                <a:latin typeface="Gabriola" panose="04040605051002020D02" pitchFamily="82" charset="0"/>
              </a:rPr>
              <a:t>. </a:t>
            </a:r>
            <a:r>
              <a:rPr lang="en-US" sz="3600" dirty="0" err="1">
                <a:latin typeface="Gabriola" panose="04040605051002020D02" pitchFamily="82" charset="0"/>
              </a:rPr>
              <a:t>Dalam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kuesioner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terdapat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pernyataan</a:t>
            </a:r>
            <a:r>
              <a:rPr lang="en-US" sz="3600" dirty="0">
                <a:latin typeface="Gabriola" panose="04040605051002020D02" pitchFamily="82" charset="0"/>
              </a:rPr>
              <a:t>  </a:t>
            </a:r>
            <a:r>
              <a:rPr lang="en-US" sz="3600" dirty="0" err="1">
                <a:latin typeface="Gabriola" panose="04040605051002020D02" pitchFamily="82" charset="0"/>
              </a:rPr>
              <a:t>terkait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sikap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mahasiswa</a:t>
            </a:r>
            <a:r>
              <a:rPr lang="en-US" sz="3600" dirty="0">
                <a:latin typeface="Gabriola" panose="04040605051002020D02" pitchFamily="82" charset="0"/>
              </a:rPr>
              <a:t>: </a:t>
            </a:r>
            <a:r>
              <a:rPr lang="en-US" sz="3600" dirty="0" err="1">
                <a:latin typeface="Gabriola" panose="04040605051002020D02" pitchFamily="82" charset="0"/>
              </a:rPr>
              <a:t>setuju-tidak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setuju-ragu-setuju-sangat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setuju</a:t>
            </a:r>
            <a:r>
              <a:rPr lang="en-US" sz="3600" dirty="0">
                <a:latin typeface="Gabriola" panose="04040605051002020D02" pitchFamily="82" charset="0"/>
              </a:rPr>
              <a:t>. </a:t>
            </a:r>
            <a:r>
              <a:rPr lang="en-US" sz="3600" dirty="0" err="1">
                <a:latin typeface="Gabriola" panose="04040605051002020D02" pitchFamily="82" charset="0"/>
              </a:rPr>
              <a:t>Ini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adalah</a:t>
            </a:r>
            <a:r>
              <a:rPr lang="en-US" sz="3600" dirty="0">
                <a:latin typeface="Gabriola" panose="04040605051002020D02" pitchFamily="82" charset="0"/>
              </a:rPr>
              <a:t> data </a:t>
            </a:r>
            <a:r>
              <a:rPr lang="en-US" sz="3600" dirty="0" err="1">
                <a:latin typeface="Gabriola" panose="04040605051002020D02" pitchFamily="82" charset="0"/>
              </a:rPr>
              <a:t>kuantitatif</a:t>
            </a:r>
            <a:r>
              <a:rPr lang="en-US" sz="3600" dirty="0">
                <a:latin typeface="Gabriola" panose="04040605051002020D02" pitchFamily="82" charset="0"/>
              </a:rPr>
              <a:t>. </a:t>
            </a:r>
            <a:endParaRPr lang="id-ID" sz="3600" dirty="0" smtClean="0">
              <a:latin typeface="Gabriola" panose="04040605051002020D02" pitchFamily="82" charset="0"/>
            </a:endParaRPr>
          </a:p>
          <a:p>
            <a:r>
              <a:rPr lang="en-US" sz="3600" dirty="0" err="1">
                <a:latin typeface="Gabriola" panose="04040605051002020D02" pitchFamily="82" charset="0"/>
              </a:rPr>
              <a:t>Dalam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kuesioner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itu</a:t>
            </a:r>
            <a:r>
              <a:rPr lang="en-US" sz="3600" dirty="0">
                <a:latin typeface="Gabriola" panose="04040605051002020D02" pitchFamily="82" charset="0"/>
              </a:rPr>
              <a:t>, juga </a:t>
            </a:r>
            <a:r>
              <a:rPr lang="en-US" sz="3600" dirty="0" err="1">
                <a:latin typeface="Gabriola" panose="04040605051002020D02" pitchFamily="82" charset="0"/>
              </a:rPr>
              <a:t>tersedia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kolom</a:t>
            </a:r>
            <a:r>
              <a:rPr lang="en-US" sz="3600" dirty="0">
                <a:latin typeface="Gabriola" panose="04040605051002020D02" pitchFamily="82" charset="0"/>
              </a:rPr>
              <a:t> di mana </a:t>
            </a:r>
            <a:r>
              <a:rPr lang="en-US" sz="3600" dirty="0" err="1">
                <a:latin typeface="Gabriola" panose="04040605051002020D02" pitchFamily="82" charset="0"/>
              </a:rPr>
              <a:t>mahasiswa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diminta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untuk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memberi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komentar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terkait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dosen</a:t>
            </a:r>
            <a:r>
              <a:rPr lang="en-US" sz="3600" dirty="0">
                <a:latin typeface="Gabriola" panose="04040605051002020D02" pitchFamily="82" charset="0"/>
              </a:rPr>
              <a:t> yang </a:t>
            </a:r>
            <a:r>
              <a:rPr lang="en-US" sz="3600" dirty="0" err="1">
                <a:latin typeface="Gabriola" panose="04040605051002020D02" pitchFamily="82" charset="0"/>
              </a:rPr>
              <a:t>disurvey</a:t>
            </a:r>
            <a:r>
              <a:rPr lang="en-US" sz="3600" dirty="0">
                <a:latin typeface="Gabriola" panose="04040605051002020D02" pitchFamily="82" charset="0"/>
              </a:rPr>
              <a:t>. </a:t>
            </a:r>
            <a:r>
              <a:rPr lang="en-US" sz="3600" dirty="0" err="1">
                <a:latin typeface="Gabriola" panose="04040605051002020D02" pitchFamily="82" charset="0"/>
              </a:rPr>
              <a:t>Ini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adalah</a:t>
            </a:r>
            <a:r>
              <a:rPr lang="en-US" sz="3600" dirty="0">
                <a:latin typeface="Gabriola" panose="04040605051002020D02" pitchFamily="82" charset="0"/>
              </a:rPr>
              <a:t> data </a:t>
            </a:r>
            <a:r>
              <a:rPr lang="en-US" sz="3600" dirty="0" err="1">
                <a:latin typeface="Gabriola" panose="04040605051002020D02" pitchFamily="82" charset="0"/>
              </a:rPr>
              <a:t>kualitatif</a:t>
            </a:r>
            <a:r>
              <a:rPr lang="en-US" sz="3600" dirty="0">
                <a:latin typeface="Gabriola" panose="04040605051002020D02" pitchFamily="82" charset="0"/>
              </a:rPr>
              <a:t>. Dan, </a:t>
            </a:r>
            <a:r>
              <a:rPr lang="en-US" sz="3600" dirty="0" err="1">
                <a:latin typeface="Gabriola" panose="04040605051002020D02" pitchFamily="82" charset="0"/>
              </a:rPr>
              <a:t>dalam</a:t>
            </a:r>
            <a:r>
              <a:rPr lang="en-US" sz="3600" dirty="0">
                <a:latin typeface="Gabriola" panose="04040605051002020D02" pitchFamily="82" charset="0"/>
              </a:rPr>
              <a:t> survey di </a:t>
            </a:r>
            <a:r>
              <a:rPr lang="en-US" sz="3600" dirty="0" err="1">
                <a:latin typeface="Gabriola" panose="04040605051002020D02" pitchFamily="82" charset="0"/>
              </a:rPr>
              <a:t>kelas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ini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peneliti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tidak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terlibat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langsung</a:t>
            </a:r>
            <a:r>
              <a:rPr lang="en-US" sz="3600" dirty="0">
                <a:latin typeface="Gabriola" panose="04040605051002020D02" pitchFamily="82" charset="0"/>
              </a:rPr>
              <a:t>:  </a:t>
            </a:r>
            <a:r>
              <a:rPr lang="en-US" sz="3600" dirty="0" err="1">
                <a:latin typeface="Gabriola" panose="04040605051002020D02" pitchFamily="82" charset="0"/>
              </a:rPr>
              <a:t>paradigmanya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adalah</a:t>
            </a:r>
            <a:r>
              <a:rPr lang="en-US" sz="3600" dirty="0">
                <a:latin typeface="Gabriola" panose="04040605051002020D02" pitchFamily="82" charset="0"/>
              </a:rPr>
              <a:t>  </a:t>
            </a:r>
            <a:r>
              <a:rPr lang="en-US" sz="3600" dirty="0" err="1">
                <a:latin typeface="Gabriola" panose="04040605051002020D02" pitchFamily="82" charset="0"/>
              </a:rPr>
              <a:t>positivis</a:t>
            </a:r>
            <a:r>
              <a:rPr lang="en-US" sz="3600" dirty="0">
                <a:latin typeface="Gabriola" panose="04040605051002020D02" pitchFamily="82" charset="0"/>
              </a:rPr>
              <a:t>.</a:t>
            </a:r>
            <a:endParaRPr lang="id-ID" sz="3600" dirty="0">
              <a:latin typeface="Gabriola" panose="04040605051002020D02" pitchFamily="82" charset="0"/>
            </a:endParaRPr>
          </a:p>
          <a:p>
            <a:endParaRPr lang="id-ID" sz="3600" dirty="0">
              <a:latin typeface="Gabriola" panose="04040605051002020D02" pitchFamily="82" charset="0"/>
            </a:endParaRPr>
          </a:p>
          <a:p>
            <a:endParaRPr lang="id-ID" sz="36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46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7" y="510988"/>
            <a:ext cx="11187953" cy="593015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Gabriola" panose="04040605051002020D02" pitchFamily="82" charset="0"/>
              </a:rPr>
              <a:t>Dari </a:t>
            </a:r>
            <a:r>
              <a:rPr lang="en-US" sz="3600" dirty="0" err="1">
                <a:latin typeface="Gabriola" panose="04040605051002020D02" pitchFamily="82" charset="0"/>
              </a:rPr>
              <a:t>jawaban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mahasiswa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terkait</a:t>
            </a:r>
            <a:r>
              <a:rPr lang="en-US" sz="3600" dirty="0">
                <a:latin typeface="Gabriola" panose="04040605051002020D02" pitchFamily="82" charset="0"/>
              </a:rPr>
              <a:t> data </a:t>
            </a:r>
            <a:r>
              <a:rPr lang="en-US" sz="3600" dirty="0" err="1">
                <a:latin typeface="Gabriola" panose="04040605051002020D02" pitchFamily="82" charset="0"/>
              </a:rPr>
              <a:t>kualitatif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peneliti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akan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membaca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satu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persatu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komentar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setiap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mahasiswa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terhadap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dosen</a:t>
            </a:r>
            <a:r>
              <a:rPr lang="en-US" sz="3600" dirty="0">
                <a:latin typeface="Gabriola" panose="04040605051002020D02" pitchFamily="82" charset="0"/>
              </a:rPr>
              <a:t> yang </a:t>
            </a:r>
            <a:r>
              <a:rPr lang="en-US" sz="3600" dirty="0" err="1">
                <a:latin typeface="Gabriola" panose="04040605051002020D02" pitchFamily="82" charset="0"/>
              </a:rPr>
              <a:t>disurvey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itu</a:t>
            </a:r>
            <a:r>
              <a:rPr lang="en-US" sz="3600" dirty="0">
                <a:latin typeface="Gabriola" panose="04040605051002020D02" pitchFamily="82" charset="0"/>
              </a:rPr>
              <a:t>. Data </a:t>
            </a:r>
            <a:r>
              <a:rPr lang="en-US" sz="3600" dirty="0" err="1">
                <a:latin typeface="Gabriola" panose="04040605051002020D02" pitchFamily="82" charset="0"/>
              </a:rPr>
              <a:t>kualitatif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ini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dipilah-pilah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dibedakan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antara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komentar</a:t>
            </a:r>
            <a:r>
              <a:rPr lang="en-US" sz="3600" dirty="0">
                <a:latin typeface="Gabriola" panose="04040605051002020D02" pitchFamily="82" charset="0"/>
              </a:rPr>
              <a:t> yang </a:t>
            </a:r>
            <a:r>
              <a:rPr lang="en-US" sz="3600" dirty="0" err="1">
                <a:latin typeface="Gabriola" panose="04040605051002020D02" pitchFamily="82" charset="0"/>
              </a:rPr>
              <a:t>baik</a:t>
            </a:r>
            <a:r>
              <a:rPr lang="en-US" sz="3600" dirty="0">
                <a:latin typeface="Gabriola" panose="04040605051002020D02" pitchFamily="82" charset="0"/>
              </a:rPr>
              <a:t>  </a:t>
            </a:r>
            <a:r>
              <a:rPr lang="en-US" sz="3600" dirty="0" err="1">
                <a:latin typeface="Gabriola" panose="04040605051002020D02" pitchFamily="82" charset="0"/>
              </a:rPr>
              <a:t>dan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komentar</a:t>
            </a:r>
            <a:r>
              <a:rPr lang="en-US" sz="3600" dirty="0">
                <a:latin typeface="Gabriola" panose="04040605051002020D02" pitchFamily="82" charset="0"/>
              </a:rPr>
              <a:t> yang </a:t>
            </a:r>
            <a:r>
              <a:rPr lang="en-US" sz="3600" dirty="0" err="1">
                <a:latin typeface="Gabriola" panose="04040605051002020D02" pitchFamily="82" charset="0"/>
              </a:rPr>
              <a:t>buruk</a:t>
            </a:r>
            <a:r>
              <a:rPr lang="en-US" sz="3600" dirty="0">
                <a:latin typeface="Gabriola" panose="04040605051002020D02" pitchFamily="82" charset="0"/>
              </a:rPr>
              <a:t>. </a:t>
            </a:r>
            <a:r>
              <a:rPr lang="en-US" sz="3600" dirty="0" err="1">
                <a:latin typeface="Gabriola" panose="04040605051002020D02" pitchFamily="82" charset="0"/>
              </a:rPr>
              <a:t>Dihitung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berapa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persen</a:t>
            </a:r>
            <a:r>
              <a:rPr lang="en-US" sz="3600" dirty="0">
                <a:latin typeface="Gabriola" panose="04040605051002020D02" pitchFamily="82" charset="0"/>
              </a:rPr>
              <a:t> yang </a:t>
            </a:r>
            <a:r>
              <a:rPr lang="en-US" sz="3600" dirty="0" err="1">
                <a:latin typeface="Gabriola" panose="04040605051002020D02" pitchFamily="82" charset="0"/>
              </a:rPr>
              <a:t>memberi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komentar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baik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berapa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persen</a:t>
            </a:r>
            <a:r>
              <a:rPr lang="en-US" sz="3600" dirty="0">
                <a:latin typeface="Gabriola" panose="04040605051002020D02" pitchFamily="82" charset="0"/>
              </a:rPr>
              <a:t> yang </a:t>
            </a:r>
            <a:r>
              <a:rPr lang="en-US" sz="3600" dirty="0" err="1">
                <a:latin typeface="Gabriola" panose="04040605051002020D02" pitchFamily="82" charset="0"/>
              </a:rPr>
              <a:t>memberi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komentar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buruk</a:t>
            </a:r>
            <a:r>
              <a:rPr lang="en-US" sz="3600" dirty="0">
                <a:latin typeface="Gabriola" panose="04040605051002020D02" pitchFamily="82" charset="0"/>
              </a:rPr>
              <a:t>.</a:t>
            </a:r>
            <a:endParaRPr lang="id-ID" sz="3600" dirty="0">
              <a:latin typeface="Gabriola" panose="04040605051002020D02" pitchFamily="82" charset="0"/>
            </a:endParaRPr>
          </a:p>
          <a:p>
            <a:r>
              <a:rPr lang="en-US" sz="3600" dirty="0" err="1">
                <a:latin typeface="Gabriola" panose="04040605051002020D02" pitchFamily="82" charset="0"/>
              </a:rPr>
              <a:t>Untuk</a:t>
            </a:r>
            <a:r>
              <a:rPr lang="en-US" sz="3600" dirty="0">
                <a:latin typeface="Gabriola" panose="04040605051002020D02" pitchFamily="82" charset="0"/>
              </a:rPr>
              <a:t> yang </a:t>
            </a:r>
            <a:r>
              <a:rPr lang="en-US" sz="3600" dirty="0" err="1">
                <a:latin typeface="Gabriola" panose="04040605051002020D02" pitchFamily="82" charset="0"/>
              </a:rPr>
              <a:t>memberi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komentar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baik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dibaca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lagi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satu-satu</a:t>
            </a:r>
            <a:r>
              <a:rPr lang="en-US" sz="3600" dirty="0">
                <a:latin typeface="Gabriola" panose="04040605051002020D02" pitchFamily="82" charset="0"/>
              </a:rPr>
              <a:t>. </a:t>
            </a:r>
            <a:r>
              <a:rPr lang="en-US" sz="3600" dirty="0" err="1">
                <a:latin typeface="Gabriola" panose="04040605051002020D02" pitchFamily="82" charset="0"/>
              </a:rPr>
              <a:t>Dipilah-pilah</a:t>
            </a:r>
            <a:r>
              <a:rPr lang="en-US" sz="3600" dirty="0">
                <a:latin typeface="Gabriola" panose="04040605051002020D02" pitchFamily="82" charset="0"/>
              </a:rPr>
              <a:t>,  </a:t>
            </a:r>
            <a:r>
              <a:rPr lang="en-US" sz="3600" dirty="0" err="1">
                <a:latin typeface="Gabriola" panose="04040605051002020D02" pitchFamily="82" charset="0"/>
              </a:rPr>
              <a:t>komentar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baik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itu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tentang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apa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saja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diklasifikasikan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antara</a:t>
            </a:r>
            <a:r>
              <a:rPr lang="en-US" sz="3600" dirty="0">
                <a:latin typeface="Gabriola" panose="04040605051002020D02" pitchFamily="82" charset="0"/>
              </a:rPr>
              <a:t> yang </a:t>
            </a:r>
            <a:r>
              <a:rPr lang="en-US" sz="3600" dirty="0" err="1">
                <a:latin typeface="Gabriola" panose="04040605051002020D02" pitchFamily="82" charset="0"/>
              </a:rPr>
              <a:t>sejenis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dan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dihitung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lagi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persentasinya</a:t>
            </a:r>
            <a:r>
              <a:rPr lang="en-US" sz="3600" dirty="0">
                <a:latin typeface="Gabriola" panose="04040605051002020D02" pitchFamily="82" charset="0"/>
              </a:rPr>
              <a:t>. </a:t>
            </a:r>
            <a:r>
              <a:rPr lang="en-US" sz="3600" dirty="0" err="1">
                <a:latin typeface="Gabriola" panose="04040605051002020D02" pitchFamily="82" charset="0"/>
              </a:rPr>
              <a:t>Demikian</a:t>
            </a:r>
            <a:r>
              <a:rPr lang="en-US" sz="3600" dirty="0">
                <a:latin typeface="Gabriola" panose="04040605051002020D02" pitchFamily="82" charset="0"/>
              </a:rPr>
              <a:t> juga </a:t>
            </a:r>
            <a:r>
              <a:rPr lang="en-US" sz="3600" dirty="0" err="1">
                <a:latin typeface="Gabriola" panose="04040605051002020D02" pitchFamily="82" charset="0"/>
              </a:rPr>
              <a:t>untuk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komentar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buruk</a:t>
            </a:r>
            <a:r>
              <a:rPr lang="en-US" sz="3600" dirty="0">
                <a:latin typeface="Gabriola" panose="04040605051002020D02" pitchFamily="82" charset="0"/>
              </a:rPr>
              <a:t>.</a:t>
            </a:r>
            <a:endParaRPr lang="id-ID" sz="3600" dirty="0">
              <a:latin typeface="Gabriola" panose="04040605051002020D02" pitchFamily="82" charset="0"/>
            </a:endParaRPr>
          </a:p>
          <a:p>
            <a:r>
              <a:rPr lang="en-US" sz="3600" dirty="0" err="1">
                <a:latin typeface="Gabriola" panose="04040605051002020D02" pitchFamily="82" charset="0"/>
              </a:rPr>
              <a:t>Jadi</a:t>
            </a:r>
            <a:r>
              <a:rPr lang="en-US" sz="3600" dirty="0">
                <a:latin typeface="Gabriola" panose="04040605051002020D02" pitchFamily="82" charset="0"/>
              </a:rPr>
              <a:t>, data </a:t>
            </a:r>
            <a:r>
              <a:rPr lang="en-US" sz="3600" dirty="0" err="1">
                <a:latin typeface="Gabriola" panose="04040605051002020D02" pitchFamily="82" charset="0"/>
              </a:rPr>
              <a:t>memang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kualitatif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tapi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paradigma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tetap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kuantitatif</a:t>
            </a:r>
            <a:r>
              <a:rPr lang="en-US" sz="3600" dirty="0">
                <a:latin typeface="Gabriola" panose="04040605051002020D02" pitchFamily="82" charset="0"/>
              </a:rPr>
              <a:t>. </a:t>
            </a:r>
            <a:r>
              <a:rPr lang="en-US" sz="3600" dirty="0" err="1">
                <a:latin typeface="Gabriola" panose="04040605051002020D02" pitchFamily="82" charset="0"/>
              </a:rPr>
              <a:t>Artinya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sekali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lagi</a:t>
            </a:r>
            <a:r>
              <a:rPr lang="en-US" sz="3600" dirty="0">
                <a:latin typeface="Gabriola" panose="04040605051002020D02" pitchFamily="82" charset="0"/>
              </a:rPr>
              <a:t>, </a:t>
            </a:r>
            <a:r>
              <a:rPr lang="en-US" sz="3600" dirty="0" err="1">
                <a:latin typeface="Gabriola" panose="04040605051002020D02" pitchFamily="82" charset="0"/>
              </a:rPr>
              <a:t>jangan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rancukan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kuantitatif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kualitatif</a:t>
            </a:r>
            <a:r>
              <a:rPr lang="en-US" sz="3600" dirty="0">
                <a:latin typeface="Gabriola" panose="04040605051002020D02" pitchFamily="82" charset="0"/>
              </a:rPr>
              <a:t> di level data </a:t>
            </a:r>
            <a:r>
              <a:rPr lang="en-US" sz="3600" dirty="0" err="1">
                <a:latin typeface="Gabriola" panose="04040605051002020D02" pitchFamily="82" charset="0"/>
              </a:rPr>
              <a:t>dengan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kuantitatif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dan</a:t>
            </a:r>
            <a:r>
              <a:rPr lang="en-US" sz="3600" dirty="0">
                <a:latin typeface="Gabriola" panose="04040605051002020D02" pitchFamily="82" charset="0"/>
              </a:rPr>
              <a:t> </a:t>
            </a:r>
            <a:r>
              <a:rPr lang="en-US" sz="3600" dirty="0" err="1">
                <a:latin typeface="Gabriola" panose="04040605051002020D02" pitchFamily="82" charset="0"/>
              </a:rPr>
              <a:t>kualitatif</a:t>
            </a:r>
            <a:r>
              <a:rPr lang="en-US" sz="3600" dirty="0">
                <a:latin typeface="Gabriola" panose="04040605051002020D02" pitchFamily="82" charset="0"/>
              </a:rPr>
              <a:t> di level </a:t>
            </a:r>
            <a:r>
              <a:rPr lang="en-US" sz="3600" dirty="0" err="1">
                <a:latin typeface="Gabriola" panose="04040605051002020D02" pitchFamily="82" charset="0"/>
              </a:rPr>
              <a:t>paradigma</a:t>
            </a:r>
            <a:r>
              <a:rPr lang="en-US" sz="3600" dirty="0">
                <a:latin typeface="Gabriola" panose="04040605051002020D02" pitchFamily="82" charset="0"/>
              </a:rPr>
              <a:t>.</a:t>
            </a:r>
            <a:endParaRPr lang="id-ID" sz="3600" dirty="0">
              <a:latin typeface="Gabriola" panose="04040605051002020D02" pitchFamily="82" charset="0"/>
            </a:endParaRPr>
          </a:p>
          <a:p>
            <a:endParaRPr lang="id-ID" sz="36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45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10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4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5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6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7.xml><?xml version="1.0" encoding="utf-8"?>
<a:theme xmlns:a="http://schemas.openxmlformats.org/drawingml/2006/main" name="1_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8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9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1146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39" baseType="lpstr">
      <vt:lpstr>Arial</vt:lpstr>
      <vt:lpstr>Bookman Old Style</vt:lpstr>
      <vt:lpstr>Calibri</vt:lpstr>
      <vt:lpstr>Calibri Light</vt:lpstr>
      <vt:lpstr>Century Gothic</vt:lpstr>
      <vt:lpstr>Franklin Gothic Book</vt:lpstr>
      <vt:lpstr>Gabriola</vt:lpstr>
      <vt:lpstr>Garamond</vt:lpstr>
      <vt:lpstr>Gill Sans MT</vt:lpstr>
      <vt:lpstr>Impact</vt:lpstr>
      <vt:lpstr>Rockwell</vt:lpstr>
      <vt:lpstr>Trebuchet MS</vt:lpstr>
      <vt:lpstr>Tw Cen MT</vt:lpstr>
      <vt:lpstr>Tw Cen MT Condensed</vt:lpstr>
      <vt:lpstr>Wingdings 2</vt:lpstr>
      <vt:lpstr>Wingdings 3</vt:lpstr>
      <vt:lpstr>Quotable</vt:lpstr>
      <vt:lpstr>Integral</vt:lpstr>
      <vt:lpstr>Circuit</vt:lpstr>
      <vt:lpstr>Badge</vt:lpstr>
      <vt:lpstr>Savon</vt:lpstr>
      <vt:lpstr>Crop</vt:lpstr>
      <vt:lpstr>1_Office Theme</vt:lpstr>
      <vt:lpstr>Slice</vt:lpstr>
      <vt:lpstr>Damask</vt:lpstr>
      <vt:lpstr>Retrospect</vt:lpstr>
      <vt:lpstr>PARADIGMA KUANTITATIF-POSITIVIS DAN KUALITATIF-POSPOSITIVIS</vt:lpstr>
      <vt:lpstr>A. POSITIVIS vs NONPOSITIVIS: PERBEDAAN TEKNIS</vt:lpstr>
      <vt:lpstr>PowerPoint Presentation</vt:lpstr>
      <vt:lpstr>PowerPoint Presentation</vt:lpstr>
      <vt:lpstr>PowerPoint Presentation</vt:lpstr>
      <vt:lpstr>PowerPoint Presentation</vt:lpstr>
      <vt:lpstr>B. POSITIVIS vs NONPOSITIVIS: LEBIH JAUH TENTANG KUANTITATIF DAN KUALITATIF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DAFTAR PUSTAKA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PARADIGMA KUANTITATIF-POSITIVIS DAN KUALITATIF-POSPOSITIVIS</dc:title>
  <dc:creator>dick kriwa</dc:creator>
  <cp:lastModifiedBy>dick kriwa</cp:lastModifiedBy>
  <cp:revision>11</cp:revision>
  <dcterms:created xsi:type="dcterms:W3CDTF">2017-06-10T03:35:06Z</dcterms:created>
  <dcterms:modified xsi:type="dcterms:W3CDTF">2017-06-10T08:48:50Z</dcterms:modified>
</cp:coreProperties>
</file>