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 id="2147483864" r:id="rId2"/>
  </p:sldMasterIdLst>
  <p:sldIdLst>
    <p:sldId id="256" r:id="rId3"/>
    <p:sldId id="257" r:id="rId4"/>
    <p:sldId id="258" r:id="rId5"/>
    <p:sldId id="261" r:id="rId6"/>
    <p:sldId id="262" r:id="rId7"/>
    <p:sldId id="263" r:id="rId8"/>
    <p:sldId id="264" r:id="rId9"/>
    <p:sldId id="265" r:id="rId10"/>
    <p:sldId id="266" r:id="rId11"/>
    <p:sldId id="267" r:id="rId12"/>
    <p:sldId id="268" r:id="rId13"/>
    <p:sldId id="270" r:id="rId14"/>
    <p:sldId id="259" r:id="rId15"/>
    <p:sldId id="260" r:id="rId16"/>
    <p:sldId id="271" r:id="rId17"/>
    <p:sldId id="272" r:id="rId18"/>
    <p:sldId id="269" r:id="rId19"/>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07A71D5-1FE7-430B-A6BE-D159C19AD0AA}" type="datetimeFigureOut">
              <a:rPr lang="id-ID" smtClean="0"/>
              <a:t>22/03/2017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542911-BBBC-41F7-A9B2-F4A0228434D9}" type="slidenum">
              <a:rPr lang="id-ID" smtClean="0"/>
              <a:t>‹#›</a:t>
            </a:fld>
            <a:endParaRPr lang="id-ID"/>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057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7A71D5-1FE7-430B-A6BE-D159C19AD0AA}" type="datetimeFigureOut">
              <a:rPr lang="id-ID" smtClean="0"/>
              <a:t>22/03/2017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542911-BBBC-41F7-A9B2-F4A0228434D9}" type="slidenum">
              <a:rPr lang="id-ID" smtClean="0"/>
              <a:t>‹#›</a:t>
            </a:fld>
            <a:endParaRPr lang="id-ID"/>
          </a:p>
        </p:txBody>
      </p:sp>
    </p:spTree>
    <p:extLst>
      <p:ext uri="{BB962C8B-B14F-4D97-AF65-F5344CB8AC3E}">
        <p14:creationId xmlns:p14="http://schemas.microsoft.com/office/powerpoint/2010/main" val="2944081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7A71D5-1FE7-430B-A6BE-D159C19AD0AA}" type="datetimeFigureOut">
              <a:rPr lang="id-ID" smtClean="0"/>
              <a:t>22/03/2017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542911-BBBC-41F7-A9B2-F4A0228434D9}" type="slidenum">
              <a:rPr lang="id-ID" smtClean="0"/>
              <a:t>‹#›</a:t>
            </a:fld>
            <a:endParaRPr lang="id-ID"/>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0385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7A71D5-1FE7-430B-A6BE-D159C19AD0AA}" type="datetimeFigureOut">
              <a:rPr lang="id-ID" smtClean="0"/>
              <a:t>22/03/2017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542911-BBBC-41F7-A9B2-F4A0228434D9}" type="slidenum">
              <a:rPr lang="id-ID" smtClean="0"/>
              <a:t>‹#›</a:t>
            </a:fld>
            <a:endParaRPr lang="id-ID"/>
          </a:p>
        </p:txBody>
      </p:sp>
    </p:spTree>
    <p:extLst>
      <p:ext uri="{BB962C8B-B14F-4D97-AF65-F5344CB8AC3E}">
        <p14:creationId xmlns:p14="http://schemas.microsoft.com/office/powerpoint/2010/main" val="802267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7A71D5-1FE7-430B-A6BE-D159C19AD0AA}" type="datetimeFigureOut">
              <a:rPr lang="id-ID" smtClean="0"/>
              <a:t>22/03/2017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542911-BBBC-41F7-A9B2-F4A0228434D9}" type="slidenum">
              <a:rPr lang="id-ID" smtClean="0"/>
              <a:t>‹#›</a:t>
            </a:fld>
            <a:endParaRPr lang="id-ID"/>
          </a:p>
        </p:txBody>
      </p:sp>
    </p:spTree>
    <p:extLst>
      <p:ext uri="{BB962C8B-B14F-4D97-AF65-F5344CB8AC3E}">
        <p14:creationId xmlns:p14="http://schemas.microsoft.com/office/powerpoint/2010/main" val="3605991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7A71D5-1FE7-430B-A6BE-D159C19AD0AA}" type="datetimeFigureOut">
              <a:rPr lang="id-ID" smtClean="0"/>
              <a:t>22/03/2017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542911-BBBC-41F7-A9B2-F4A0228434D9}" type="slidenum">
              <a:rPr lang="id-ID" smtClean="0"/>
              <a:t>‹#›</a:t>
            </a:fld>
            <a:endParaRPr lang="id-ID"/>
          </a:p>
        </p:txBody>
      </p:sp>
    </p:spTree>
    <p:extLst>
      <p:ext uri="{BB962C8B-B14F-4D97-AF65-F5344CB8AC3E}">
        <p14:creationId xmlns:p14="http://schemas.microsoft.com/office/powerpoint/2010/main" val="31112596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7A71D5-1FE7-430B-A6BE-D159C19AD0AA}" type="datetimeFigureOut">
              <a:rPr lang="id-ID" smtClean="0"/>
              <a:t>22/03/2017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B542911-BBBC-41F7-A9B2-F4A0228434D9}" type="slidenum">
              <a:rPr lang="id-ID" smtClean="0"/>
              <a:t>‹#›</a:t>
            </a:fld>
            <a:endParaRPr lang="id-ID"/>
          </a:p>
        </p:txBody>
      </p:sp>
    </p:spTree>
    <p:extLst>
      <p:ext uri="{BB962C8B-B14F-4D97-AF65-F5344CB8AC3E}">
        <p14:creationId xmlns:p14="http://schemas.microsoft.com/office/powerpoint/2010/main" val="33666393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7A71D5-1FE7-430B-A6BE-D159C19AD0AA}" type="datetimeFigureOut">
              <a:rPr lang="id-ID" smtClean="0"/>
              <a:t>22/03/2017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B542911-BBBC-41F7-A9B2-F4A0228434D9}" type="slidenum">
              <a:rPr lang="id-ID" smtClean="0"/>
              <a:t>‹#›</a:t>
            </a:fld>
            <a:endParaRPr lang="id-ID"/>
          </a:p>
        </p:txBody>
      </p:sp>
    </p:spTree>
    <p:extLst>
      <p:ext uri="{BB962C8B-B14F-4D97-AF65-F5344CB8AC3E}">
        <p14:creationId xmlns:p14="http://schemas.microsoft.com/office/powerpoint/2010/main" val="38887158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7A71D5-1FE7-430B-A6BE-D159C19AD0AA}" type="datetimeFigureOut">
              <a:rPr lang="id-ID" smtClean="0"/>
              <a:t>22/03/2017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B542911-BBBC-41F7-A9B2-F4A0228434D9}" type="slidenum">
              <a:rPr lang="id-ID" smtClean="0"/>
              <a:t>‹#›</a:t>
            </a:fld>
            <a:endParaRPr lang="id-ID"/>
          </a:p>
        </p:txBody>
      </p:sp>
    </p:spTree>
    <p:extLst>
      <p:ext uri="{BB962C8B-B14F-4D97-AF65-F5344CB8AC3E}">
        <p14:creationId xmlns:p14="http://schemas.microsoft.com/office/powerpoint/2010/main" val="18599158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7A71D5-1FE7-430B-A6BE-D159C19AD0AA}" type="datetimeFigureOut">
              <a:rPr lang="id-ID" smtClean="0"/>
              <a:t>22/03/2017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B542911-BBBC-41F7-A9B2-F4A0228434D9}" type="slidenum">
              <a:rPr lang="id-ID" smtClean="0"/>
              <a:t>‹#›</a:t>
            </a:fld>
            <a:endParaRPr lang="id-ID"/>
          </a:p>
        </p:txBody>
      </p:sp>
    </p:spTree>
    <p:extLst>
      <p:ext uri="{BB962C8B-B14F-4D97-AF65-F5344CB8AC3E}">
        <p14:creationId xmlns:p14="http://schemas.microsoft.com/office/powerpoint/2010/main" val="1005457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7A71D5-1FE7-430B-A6BE-D159C19AD0AA}" type="datetimeFigureOut">
              <a:rPr lang="id-ID" smtClean="0"/>
              <a:t>22/03/2017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B542911-BBBC-41F7-A9B2-F4A0228434D9}" type="slidenum">
              <a:rPr lang="id-ID" smtClean="0"/>
              <a:t>‹#›</a:t>
            </a:fld>
            <a:endParaRPr lang="id-ID"/>
          </a:p>
        </p:txBody>
      </p:sp>
    </p:spTree>
    <p:extLst>
      <p:ext uri="{BB962C8B-B14F-4D97-AF65-F5344CB8AC3E}">
        <p14:creationId xmlns:p14="http://schemas.microsoft.com/office/powerpoint/2010/main" val="865922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7A71D5-1FE7-430B-A6BE-D159C19AD0AA}" type="datetimeFigureOut">
              <a:rPr lang="id-ID" smtClean="0"/>
              <a:t>22/03/2017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542911-BBBC-41F7-A9B2-F4A0228434D9}" type="slidenum">
              <a:rPr lang="id-ID" smtClean="0"/>
              <a:t>‹#›</a:t>
            </a:fld>
            <a:endParaRPr lang="id-ID"/>
          </a:p>
        </p:txBody>
      </p:sp>
    </p:spTree>
    <p:extLst>
      <p:ext uri="{BB962C8B-B14F-4D97-AF65-F5344CB8AC3E}">
        <p14:creationId xmlns:p14="http://schemas.microsoft.com/office/powerpoint/2010/main" val="9196713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7A71D5-1FE7-430B-A6BE-D159C19AD0AA}" type="datetimeFigureOut">
              <a:rPr lang="id-ID" smtClean="0"/>
              <a:t>22/03/2017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B542911-BBBC-41F7-A9B2-F4A0228434D9}" type="slidenum">
              <a:rPr lang="id-ID" smtClean="0"/>
              <a:t>‹#›</a:t>
            </a:fld>
            <a:endParaRPr lang="id-ID"/>
          </a:p>
        </p:txBody>
      </p:sp>
    </p:spTree>
    <p:extLst>
      <p:ext uri="{BB962C8B-B14F-4D97-AF65-F5344CB8AC3E}">
        <p14:creationId xmlns:p14="http://schemas.microsoft.com/office/powerpoint/2010/main" val="21068177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7A71D5-1FE7-430B-A6BE-D159C19AD0AA}" type="datetimeFigureOut">
              <a:rPr lang="id-ID" smtClean="0"/>
              <a:t>22/03/2017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542911-BBBC-41F7-A9B2-F4A0228434D9}" type="slidenum">
              <a:rPr lang="id-ID" smtClean="0"/>
              <a:t>‹#›</a:t>
            </a:fld>
            <a:endParaRPr lang="id-ID"/>
          </a:p>
        </p:txBody>
      </p:sp>
    </p:spTree>
    <p:extLst>
      <p:ext uri="{BB962C8B-B14F-4D97-AF65-F5344CB8AC3E}">
        <p14:creationId xmlns:p14="http://schemas.microsoft.com/office/powerpoint/2010/main" val="26311997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7A71D5-1FE7-430B-A6BE-D159C19AD0AA}" type="datetimeFigureOut">
              <a:rPr lang="id-ID" smtClean="0"/>
              <a:t>22/03/2017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542911-BBBC-41F7-A9B2-F4A0228434D9}" type="slidenum">
              <a:rPr lang="id-ID" smtClean="0"/>
              <a:t>‹#›</a:t>
            </a:fld>
            <a:endParaRPr lang="id-ID"/>
          </a:p>
        </p:txBody>
      </p:sp>
    </p:spTree>
    <p:extLst>
      <p:ext uri="{BB962C8B-B14F-4D97-AF65-F5344CB8AC3E}">
        <p14:creationId xmlns:p14="http://schemas.microsoft.com/office/powerpoint/2010/main" val="4225087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7A71D5-1FE7-430B-A6BE-D159C19AD0AA}" type="datetimeFigureOut">
              <a:rPr lang="id-ID" smtClean="0"/>
              <a:t>22/03/2017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542911-BBBC-41F7-A9B2-F4A0228434D9}" type="slidenum">
              <a:rPr lang="id-ID" smtClean="0"/>
              <a:t>‹#›</a:t>
            </a:fld>
            <a:endParaRPr lang="id-ID"/>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0848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7A71D5-1FE7-430B-A6BE-D159C19AD0AA}" type="datetimeFigureOut">
              <a:rPr lang="id-ID" smtClean="0"/>
              <a:t>22/03/2017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B542911-BBBC-41F7-A9B2-F4A0228434D9}" type="slidenum">
              <a:rPr lang="id-ID" smtClean="0"/>
              <a:t>‹#›</a:t>
            </a:fld>
            <a:endParaRPr lang="id-ID"/>
          </a:p>
        </p:txBody>
      </p:sp>
    </p:spTree>
    <p:extLst>
      <p:ext uri="{BB962C8B-B14F-4D97-AF65-F5344CB8AC3E}">
        <p14:creationId xmlns:p14="http://schemas.microsoft.com/office/powerpoint/2010/main" val="34406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7A71D5-1FE7-430B-A6BE-D159C19AD0AA}" type="datetimeFigureOut">
              <a:rPr lang="id-ID" smtClean="0"/>
              <a:t>22/03/2017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B542911-BBBC-41F7-A9B2-F4A0228434D9}" type="slidenum">
              <a:rPr lang="id-ID" smtClean="0"/>
              <a:t>‹#›</a:t>
            </a:fld>
            <a:endParaRPr lang="id-ID"/>
          </a:p>
        </p:txBody>
      </p:sp>
    </p:spTree>
    <p:extLst>
      <p:ext uri="{BB962C8B-B14F-4D97-AF65-F5344CB8AC3E}">
        <p14:creationId xmlns:p14="http://schemas.microsoft.com/office/powerpoint/2010/main" val="1336012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7A71D5-1FE7-430B-A6BE-D159C19AD0AA}" type="datetimeFigureOut">
              <a:rPr lang="id-ID" smtClean="0"/>
              <a:t>22/03/2017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B542911-BBBC-41F7-A9B2-F4A0228434D9}" type="slidenum">
              <a:rPr lang="id-ID" smtClean="0"/>
              <a:t>‹#›</a:t>
            </a:fld>
            <a:endParaRPr lang="id-ID"/>
          </a:p>
        </p:txBody>
      </p:sp>
    </p:spTree>
    <p:extLst>
      <p:ext uri="{BB962C8B-B14F-4D97-AF65-F5344CB8AC3E}">
        <p14:creationId xmlns:p14="http://schemas.microsoft.com/office/powerpoint/2010/main" val="4038081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7A71D5-1FE7-430B-A6BE-D159C19AD0AA}" type="datetimeFigureOut">
              <a:rPr lang="id-ID" smtClean="0"/>
              <a:t>22/03/2017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B542911-BBBC-41F7-A9B2-F4A0228434D9}" type="slidenum">
              <a:rPr lang="id-ID" smtClean="0"/>
              <a:t>‹#›</a:t>
            </a:fld>
            <a:endParaRPr lang="id-ID"/>
          </a:p>
        </p:txBody>
      </p:sp>
    </p:spTree>
    <p:extLst>
      <p:ext uri="{BB962C8B-B14F-4D97-AF65-F5344CB8AC3E}">
        <p14:creationId xmlns:p14="http://schemas.microsoft.com/office/powerpoint/2010/main" val="3040152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7A71D5-1FE7-430B-A6BE-D159C19AD0AA}" type="datetimeFigureOut">
              <a:rPr lang="id-ID" smtClean="0"/>
              <a:t>22/03/2017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B542911-BBBC-41F7-A9B2-F4A0228434D9}" type="slidenum">
              <a:rPr lang="id-ID" smtClean="0"/>
              <a:t>‹#›</a:t>
            </a:fld>
            <a:endParaRPr lang="id-ID"/>
          </a:p>
        </p:txBody>
      </p:sp>
    </p:spTree>
    <p:extLst>
      <p:ext uri="{BB962C8B-B14F-4D97-AF65-F5344CB8AC3E}">
        <p14:creationId xmlns:p14="http://schemas.microsoft.com/office/powerpoint/2010/main" val="2886328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7A71D5-1FE7-430B-A6BE-D159C19AD0AA}" type="datetimeFigureOut">
              <a:rPr lang="id-ID" smtClean="0"/>
              <a:t>22/03/2017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B542911-BBBC-41F7-A9B2-F4A0228434D9}" type="slidenum">
              <a:rPr lang="id-ID" smtClean="0"/>
              <a:t>‹#›</a:t>
            </a:fld>
            <a:endParaRPr lang="id-ID"/>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304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07A71D5-1FE7-430B-A6BE-D159C19AD0AA}" type="datetimeFigureOut">
              <a:rPr lang="id-ID" smtClean="0"/>
              <a:t>22/03/2017</a:t>
            </a:fld>
            <a:endParaRPr lang="id-ID"/>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id-ID"/>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B542911-BBBC-41F7-A9B2-F4A0228434D9}" type="slidenum">
              <a:rPr lang="id-ID" smtClean="0"/>
              <a:t>‹#›</a:t>
            </a:fld>
            <a:endParaRPr lang="id-ID"/>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920372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7A71D5-1FE7-430B-A6BE-D159C19AD0AA}" type="datetimeFigureOut">
              <a:rPr lang="id-ID" smtClean="0"/>
              <a:t>22/03/2017</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42911-BBBC-41F7-A9B2-F4A0228434D9}" type="slidenum">
              <a:rPr lang="id-ID" smtClean="0"/>
              <a:t>‹#›</a:t>
            </a:fld>
            <a:endParaRPr lang="id-ID"/>
          </a:p>
        </p:txBody>
      </p:sp>
    </p:spTree>
    <p:extLst>
      <p:ext uri="{BB962C8B-B14F-4D97-AF65-F5344CB8AC3E}">
        <p14:creationId xmlns:p14="http://schemas.microsoft.com/office/powerpoint/2010/main" val="538060340"/>
      </p:ext>
    </p:extLst>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612391"/>
            <a:ext cx="8356210" cy="1898143"/>
          </a:xfrm>
        </p:spPr>
        <p:txBody>
          <a:bodyPr>
            <a:noAutofit/>
          </a:bodyPr>
          <a:lstStyle/>
          <a:p>
            <a:pPr algn="l"/>
            <a:r>
              <a:rPr lang="id-ID" sz="4800" b="1" i="1" dirty="0">
                <a:solidFill>
                  <a:schemeClr val="accent4">
                    <a:lumMod val="20000"/>
                    <a:lumOff val="80000"/>
                  </a:schemeClr>
                </a:solidFill>
                <a:effectLst>
                  <a:outerShdw blurRad="38100" dist="38100" dir="2700000" algn="tl">
                    <a:srgbClr val="000000">
                      <a:alpha val="43137"/>
                    </a:srgbClr>
                  </a:outerShdw>
                </a:effectLst>
                <a:latin typeface="Gabriola" panose="04040605051002020D02" pitchFamily="82" charset="0"/>
              </a:rPr>
              <a:t>PERBEDAAN PENDEKATAN KUANTITATIF DAN PENDEKATAN KUALITATIF</a:t>
            </a:r>
          </a:p>
        </p:txBody>
      </p:sp>
      <p:sp>
        <p:nvSpPr>
          <p:cNvPr id="3" name="Subtitle 2"/>
          <p:cNvSpPr>
            <a:spLocks noGrp="1"/>
          </p:cNvSpPr>
          <p:nvPr>
            <p:ph type="subTitle" idx="1"/>
          </p:nvPr>
        </p:nvSpPr>
        <p:spPr>
          <a:xfrm>
            <a:off x="8488907" y="5354841"/>
            <a:ext cx="3703093" cy="1132764"/>
          </a:xfrm>
        </p:spPr>
        <p:txBody>
          <a:bodyPr>
            <a:noAutofit/>
          </a:bodyPr>
          <a:lstStyle/>
          <a:p>
            <a:endParaRPr lang="id-ID" sz="1200" dirty="0">
              <a:solidFill>
                <a:schemeClr val="accent4">
                  <a:lumMod val="20000"/>
                  <a:lumOff val="80000"/>
                </a:schemeClr>
              </a:solidFill>
            </a:endParaRPr>
          </a:p>
          <a:p>
            <a:endParaRPr lang="id-ID" sz="1200" dirty="0">
              <a:solidFill>
                <a:schemeClr val="accent4">
                  <a:lumMod val="20000"/>
                  <a:lumOff val="80000"/>
                </a:schemeClr>
              </a:solidFill>
            </a:endParaRPr>
          </a:p>
          <a:p>
            <a:r>
              <a:rPr lang="id-ID" sz="1200" dirty="0">
                <a:solidFill>
                  <a:schemeClr val="accent4">
                    <a:lumMod val="20000"/>
                    <a:lumOff val="80000"/>
                  </a:schemeClr>
                </a:solidFill>
              </a:rPr>
              <a:t>CREATED BY : Dr. UMMANAH S.Sos. M,Si</a:t>
            </a:r>
          </a:p>
          <a:p>
            <a:r>
              <a:rPr lang="id-ID" sz="1200" dirty="0">
                <a:solidFill>
                  <a:schemeClr val="accent4">
                    <a:lumMod val="20000"/>
                    <a:lumOff val="80000"/>
                  </a:schemeClr>
                </a:solidFill>
              </a:rPr>
              <a:t>UNIVERSITAS ESA UNGGUL</a:t>
            </a:r>
          </a:p>
          <a:p>
            <a:endParaRPr lang="id-ID" sz="1200" dirty="0">
              <a:solidFill>
                <a:schemeClr val="accent4">
                  <a:lumMod val="20000"/>
                  <a:lumOff val="80000"/>
                </a:schemeClr>
              </a:solidFill>
            </a:endParaRPr>
          </a:p>
        </p:txBody>
      </p:sp>
    </p:spTree>
    <p:extLst>
      <p:ext uri="{BB962C8B-B14F-4D97-AF65-F5344CB8AC3E}">
        <p14:creationId xmlns:p14="http://schemas.microsoft.com/office/powerpoint/2010/main" val="5117264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iterate type="lt">
                                    <p:tmPct val="11000"/>
                                  </p:iterate>
                                  <p:childTnLst>
                                    <p:set>
                                      <p:cBhvr>
                                        <p:cTn id="6" dur="1" fill="hold">
                                          <p:stCondLst>
                                            <p:cond delay="0"/>
                                          </p:stCondLst>
                                        </p:cTn>
                                        <p:tgtEl>
                                          <p:spTgt spid="2"/>
                                        </p:tgtEl>
                                        <p:attrNameLst>
                                          <p:attrName>style.visibility</p:attrName>
                                        </p:attrNameLst>
                                      </p:cBhvr>
                                      <p:to>
                                        <p:strVal val="visible"/>
                                      </p:to>
                                    </p:set>
                                    <p:animEffect transition="in" filter="wipe(down)">
                                      <p:cBhvr>
                                        <p:cTn id="7" dur="217">
                                          <p:stCondLst>
                                            <p:cond delay="0"/>
                                          </p:stCondLst>
                                        </p:cTn>
                                        <p:tgtEl>
                                          <p:spTgt spid="2"/>
                                        </p:tgtEl>
                                      </p:cBhvr>
                                    </p:animEffect>
                                    <p:anim calcmode="lin" valueType="num">
                                      <p:cBhvr>
                                        <p:cTn id="8" dur="683"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249"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249" tmFilter="0, 0; 0.125,0.2665; 0.25,0.4; 0.375,0.465; 0.5,0.5;  0.625,0.535; 0.75,0.6; 0.875,0.7335; 1,1">
                                          <p:stCondLst>
                                            <p:cond delay="249"/>
                                          </p:stCondLst>
                                        </p:cTn>
                                        <p:tgtEl>
                                          <p:spTgt spid="2"/>
                                        </p:tgtEl>
                                        <p:attrNameLst>
                                          <p:attrName>ppt_y</p:attrName>
                                        </p:attrNameLst>
                                      </p:cBhvr>
                                      <p:tavLst>
                                        <p:tav tm="0" fmla="#ppt_y-sin(pi*$)/9">
                                          <p:val>
                                            <p:fltVal val="0"/>
                                          </p:val>
                                        </p:tav>
                                        <p:tav tm="100000">
                                          <p:val>
                                            <p:fltVal val="1"/>
                                          </p:val>
                                        </p:tav>
                                      </p:tavLst>
                                    </p:anim>
                                    <p:anim calcmode="lin" valueType="num">
                                      <p:cBhvr>
                                        <p:cTn id="11" dur="124" tmFilter="0, 0; 0.125,0.2665; 0.25,0.4; 0.375,0.465; 0.5,0.5;  0.625,0.535; 0.75,0.6; 0.875,0.7335; 1,1">
                                          <p:stCondLst>
                                            <p:cond delay="497"/>
                                          </p:stCondLst>
                                        </p:cTn>
                                        <p:tgtEl>
                                          <p:spTgt spid="2"/>
                                        </p:tgtEl>
                                        <p:attrNameLst>
                                          <p:attrName>ppt_y</p:attrName>
                                        </p:attrNameLst>
                                      </p:cBhvr>
                                      <p:tavLst>
                                        <p:tav tm="0" fmla="#ppt_y-sin(pi*$)/27">
                                          <p:val>
                                            <p:fltVal val="0"/>
                                          </p:val>
                                        </p:tav>
                                        <p:tav tm="100000">
                                          <p:val>
                                            <p:fltVal val="1"/>
                                          </p:val>
                                        </p:tav>
                                      </p:tavLst>
                                    </p:anim>
                                    <p:anim calcmode="lin" valueType="num">
                                      <p:cBhvr>
                                        <p:cTn id="12" dur="62" tmFilter="0, 0; 0.125,0.2665; 0.25,0.4; 0.375,0.465; 0.5,0.5;  0.625,0.535; 0.75,0.6; 0.875,0.7335; 1,1">
                                          <p:stCondLst>
                                            <p:cond delay="621"/>
                                          </p:stCondLst>
                                        </p:cTn>
                                        <p:tgtEl>
                                          <p:spTgt spid="2"/>
                                        </p:tgtEl>
                                        <p:attrNameLst>
                                          <p:attrName>ppt_y</p:attrName>
                                        </p:attrNameLst>
                                      </p:cBhvr>
                                      <p:tavLst>
                                        <p:tav tm="0" fmla="#ppt_y-sin(pi*$)/81">
                                          <p:val>
                                            <p:fltVal val="0"/>
                                          </p:val>
                                        </p:tav>
                                        <p:tav tm="100000">
                                          <p:val>
                                            <p:fltVal val="1"/>
                                          </p:val>
                                        </p:tav>
                                      </p:tavLst>
                                    </p:anim>
                                    <p:animScale>
                                      <p:cBhvr>
                                        <p:cTn id="13" dur="10">
                                          <p:stCondLst>
                                            <p:cond delay="244"/>
                                          </p:stCondLst>
                                        </p:cTn>
                                        <p:tgtEl>
                                          <p:spTgt spid="2"/>
                                        </p:tgtEl>
                                      </p:cBhvr>
                                      <p:to x="100000" y="60000"/>
                                    </p:animScale>
                                    <p:animScale>
                                      <p:cBhvr>
                                        <p:cTn id="14" dur="62" decel="50000">
                                          <p:stCondLst>
                                            <p:cond delay="254"/>
                                          </p:stCondLst>
                                        </p:cTn>
                                        <p:tgtEl>
                                          <p:spTgt spid="2"/>
                                        </p:tgtEl>
                                      </p:cBhvr>
                                      <p:to x="100000" y="100000"/>
                                    </p:animScale>
                                    <p:animScale>
                                      <p:cBhvr>
                                        <p:cTn id="15" dur="10">
                                          <p:stCondLst>
                                            <p:cond delay="492"/>
                                          </p:stCondLst>
                                        </p:cTn>
                                        <p:tgtEl>
                                          <p:spTgt spid="2"/>
                                        </p:tgtEl>
                                      </p:cBhvr>
                                      <p:to x="100000" y="80000"/>
                                    </p:animScale>
                                    <p:animScale>
                                      <p:cBhvr>
                                        <p:cTn id="16" dur="62" decel="50000">
                                          <p:stCondLst>
                                            <p:cond delay="502"/>
                                          </p:stCondLst>
                                        </p:cTn>
                                        <p:tgtEl>
                                          <p:spTgt spid="2"/>
                                        </p:tgtEl>
                                      </p:cBhvr>
                                      <p:to x="100000" y="100000"/>
                                    </p:animScale>
                                    <p:animScale>
                                      <p:cBhvr>
                                        <p:cTn id="17" dur="10">
                                          <p:stCondLst>
                                            <p:cond delay="616"/>
                                          </p:stCondLst>
                                        </p:cTn>
                                        <p:tgtEl>
                                          <p:spTgt spid="2"/>
                                        </p:tgtEl>
                                      </p:cBhvr>
                                      <p:to x="100000" y="90000"/>
                                    </p:animScale>
                                    <p:animScale>
                                      <p:cBhvr>
                                        <p:cTn id="18" dur="62" decel="50000">
                                          <p:stCondLst>
                                            <p:cond delay="625"/>
                                          </p:stCondLst>
                                        </p:cTn>
                                        <p:tgtEl>
                                          <p:spTgt spid="2"/>
                                        </p:tgtEl>
                                      </p:cBhvr>
                                      <p:to x="100000" y="100000"/>
                                    </p:animScale>
                                    <p:animScale>
                                      <p:cBhvr>
                                        <p:cTn id="19" dur="10">
                                          <p:stCondLst>
                                            <p:cond delay="678"/>
                                          </p:stCondLst>
                                        </p:cTn>
                                        <p:tgtEl>
                                          <p:spTgt spid="2"/>
                                        </p:tgtEl>
                                      </p:cBhvr>
                                      <p:to x="100000" y="95000"/>
                                    </p:animScale>
                                    <p:animScale>
                                      <p:cBhvr>
                                        <p:cTn id="20" dur="62" decel="50000">
                                          <p:stCondLst>
                                            <p:cond delay="688"/>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76" y="1"/>
            <a:ext cx="11246224" cy="739588"/>
          </a:xfrm>
        </p:spPr>
        <p:txBody>
          <a:bodyPr/>
          <a:lstStyle/>
          <a:p>
            <a:r>
              <a:rPr lang="id-ID" dirty="0" smtClean="0">
                <a:latin typeface="Gabriola" panose="04040605051002020D02" pitchFamily="82" charset="0"/>
              </a:rPr>
              <a:t>D. KETERBATASAN PENELITIAN KUANTITATIF</a:t>
            </a:r>
            <a:endParaRPr lang="id-ID" dirty="0">
              <a:latin typeface="Gabriola" panose="04040605051002020D02" pitchFamily="82" charset="0"/>
            </a:endParaRPr>
          </a:p>
        </p:txBody>
      </p:sp>
      <p:sp>
        <p:nvSpPr>
          <p:cNvPr id="3" name="Content Placeholder 2"/>
          <p:cNvSpPr>
            <a:spLocks noGrp="1"/>
          </p:cNvSpPr>
          <p:nvPr>
            <p:ph idx="1"/>
          </p:nvPr>
        </p:nvSpPr>
        <p:spPr>
          <a:xfrm>
            <a:off x="0" y="642284"/>
            <a:ext cx="12192000" cy="4351338"/>
          </a:xfrm>
        </p:spPr>
        <p:txBody>
          <a:bodyPr>
            <a:noAutofit/>
          </a:bodyPr>
          <a:lstStyle/>
          <a:p>
            <a:pPr marL="514350" indent="-514350">
              <a:buFont typeface="+mj-lt"/>
              <a:buAutoNum type="arabicPeriod"/>
            </a:pPr>
            <a:r>
              <a:rPr lang="id-ID" sz="3600" dirty="0" smtClean="0">
                <a:latin typeface="Gabriola" panose="04040605051002020D02" pitchFamily="82" charset="0"/>
              </a:rPr>
              <a:t>Lama Dalam Proses Perencanaan</a:t>
            </a:r>
          </a:p>
          <a:p>
            <a:pPr marL="514350" indent="-514350">
              <a:buFont typeface="+mj-lt"/>
              <a:buAutoNum type="arabicPeriod"/>
            </a:pPr>
            <a:r>
              <a:rPr lang="id-ID" sz="3600" dirty="0" smtClean="0">
                <a:latin typeface="Gabriola" panose="04040605051002020D02" pitchFamily="82" charset="0"/>
              </a:rPr>
              <a:t>Sulit Memperdalam Data</a:t>
            </a:r>
          </a:p>
          <a:p>
            <a:pPr marL="514350" indent="-514350">
              <a:buFont typeface="+mj-lt"/>
              <a:buAutoNum type="arabicPeriod"/>
            </a:pPr>
            <a:r>
              <a:rPr lang="id-ID" sz="3600" dirty="0" smtClean="0">
                <a:latin typeface="Gabriola" panose="04040605051002020D02" pitchFamily="82" charset="0"/>
              </a:rPr>
              <a:t>Kelemahan Angket/Skala/Tes. Beberapa kelemahan angket sbb;</a:t>
            </a:r>
          </a:p>
          <a:p>
            <a:pPr marL="971550" lvl="1" indent="-514350">
              <a:buFont typeface="+mj-lt"/>
              <a:buAutoNum type="alphaLcPeriod"/>
              <a:tabLst>
                <a:tab pos="631825" algn="l"/>
              </a:tabLst>
            </a:pPr>
            <a:r>
              <a:rPr lang="id-ID" sz="3200" dirty="0" smtClean="0">
                <a:latin typeface="Gabriola" panose="04040605051002020D02" pitchFamily="82" charset="0"/>
              </a:rPr>
              <a:t>Responden tidak dapat mengkomunikasikan hal-hal yang mungkin menjadi informasi penting yang tidak ditanyakan di dalam angket.</a:t>
            </a:r>
          </a:p>
          <a:p>
            <a:pPr marL="971550" lvl="1" indent="-514350">
              <a:buFont typeface="+mj-lt"/>
              <a:buAutoNum type="alphaLcPeriod"/>
              <a:tabLst>
                <a:tab pos="631825" algn="l"/>
              </a:tabLst>
            </a:pPr>
            <a:r>
              <a:rPr lang="id-ID" sz="3200" dirty="0" smtClean="0">
                <a:latin typeface="Gabriola" panose="04040605051002020D02" pitchFamily="82" charset="0"/>
              </a:rPr>
              <a:t>Peneliti menjaga jarak dengan responden, sehingga hubungan antara peneliti dan responden berlangsung kaku.</a:t>
            </a:r>
          </a:p>
          <a:p>
            <a:pPr marL="971550" lvl="1" indent="-514350">
              <a:buFont typeface="+mj-lt"/>
              <a:buAutoNum type="alphaLcPeriod"/>
              <a:tabLst>
                <a:tab pos="631825" algn="l"/>
              </a:tabLst>
            </a:pPr>
            <a:r>
              <a:rPr lang="id-ID" sz="3200" dirty="0" smtClean="0">
                <a:latin typeface="Gabriola" panose="04040605051002020D02" pitchFamily="82" charset="0"/>
              </a:rPr>
              <a:t>Responden menjawab sekedar hanya untuk menyenangkan orang yang memberi angket, sehingga terjadi bias data.</a:t>
            </a:r>
          </a:p>
          <a:p>
            <a:pPr marL="971550" lvl="1" indent="-514350">
              <a:buFont typeface="+mj-lt"/>
              <a:buAutoNum type="alphaLcPeriod"/>
              <a:tabLst>
                <a:tab pos="631825" algn="l"/>
              </a:tabLst>
            </a:pPr>
            <a:r>
              <a:rPr lang="id-ID" sz="3200" dirty="0" smtClean="0">
                <a:latin typeface="Gabriola" panose="04040605051002020D02" pitchFamily="82" charset="0"/>
              </a:rPr>
              <a:t>Jika menggunakan angket  yang berasal dari luar, harus melelui penerjemahan berulang kali dan disesuaikan engan budaya lokal tempat lokasi penelitian akan dilakukan.   	</a:t>
            </a:r>
            <a:endParaRPr lang="id-ID" sz="3200" dirty="0">
              <a:latin typeface="Gabriola" panose="04040605051002020D02" pitchFamily="82" charset="0"/>
            </a:endParaRPr>
          </a:p>
        </p:txBody>
      </p:sp>
    </p:spTree>
    <p:extLst>
      <p:ext uri="{BB962C8B-B14F-4D97-AF65-F5344CB8AC3E}">
        <p14:creationId xmlns:p14="http://schemas.microsoft.com/office/powerpoint/2010/main" val="569297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circle(in)">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iterate type="lt">
                                    <p:tmPct val="10000"/>
                                  </p:iterate>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iterate type="lt">
                                    <p:tmPct val="10000"/>
                                  </p:iterate>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iterate type="lt">
                                    <p:tmPct val="10000"/>
                                  </p:iterate>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iterate type="lt">
                                    <p:tmPct val="10000"/>
                                  </p:iterate>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iterate type="lt">
                                    <p:tmPct val="10000"/>
                                  </p:iterate>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iterate type="lt">
                                    <p:tmPct val="10000"/>
                                  </p:iterate>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847" y="0"/>
            <a:ext cx="10515600" cy="1325563"/>
          </a:xfrm>
        </p:spPr>
        <p:txBody>
          <a:bodyPr/>
          <a:lstStyle/>
          <a:p>
            <a:r>
              <a:rPr lang="id-ID" dirty="0" smtClean="0">
                <a:latin typeface="Gabriola" panose="04040605051002020D02" pitchFamily="82" charset="0"/>
              </a:rPr>
              <a:t>E. KETERBATASAN PENELITIAN KUALITATIF</a:t>
            </a:r>
            <a:endParaRPr lang="id-ID" dirty="0">
              <a:latin typeface="Gabriola" panose="04040605051002020D02" pitchFamily="82" charset="0"/>
            </a:endParaRPr>
          </a:p>
        </p:txBody>
      </p:sp>
      <p:sp>
        <p:nvSpPr>
          <p:cNvPr id="3" name="Content Placeholder 2"/>
          <p:cNvSpPr>
            <a:spLocks noGrp="1"/>
          </p:cNvSpPr>
          <p:nvPr>
            <p:ph idx="1"/>
          </p:nvPr>
        </p:nvSpPr>
        <p:spPr>
          <a:xfrm>
            <a:off x="255494" y="1325563"/>
            <a:ext cx="11098306" cy="4117976"/>
          </a:xfrm>
        </p:spPr>
        <p:txBody>
          <a:bodyPr>
            <a:noAutofit/>
          </a:bodyPr>
          <a:lstStyle/>
          <a:p>
            <a:pPr marL="514350" indent="-514350">
              <a:buFont typeface="+mj-lt"/>
              <a:buAutoNum type="arabicPeriod"/>
            </a:pPr>
            <a:r>
              <a:rPr lang="id-ID" sz="4000" dirty="0" smtClean="0">
                <a:latin typeface="Gabriola" panose="04040605051002020D02" pitchFamily="82" charset="0"/>
              </a:rPr>
              <a:t>Kualitas tergantung Pengalaman Peneliti</a:t>
            </a:r>
          </a:p>
          <a:p>
            <a:pPr marL="514350" indent="-514350">
              <a:buFont typeface="+mj-lt"/>
              <a:buAutoNum type="arabicPeriod"/>
            </a:pPr>
            <a:r>
              <a:rPr lang="id-ID" sz="4000" dirty="0" smtClean="0">
                <a:latin typeface="Gabriola" panose="04040605051002020D02" pitchFamily="82" charset="0"/>
              </a:rPr>
              <a:t>Subjektifitas Tinggi</a:t>
            </a:r>
          </a:p>
          <a:p>
            <a:pPr marL="514350" indent="-514350">
              <a:buFont typeface="+mj-lt"/>
              <a:buAutoNum type="arabicPeriod"/>
            </a:pPr>
            <a:r>
              <a:rPr lang="id-ID" sz="4000" dirty="0" smtClean="0">
                <a:latin typeface="Gabriola" panose="04040605051002020D02" pitchFamily="82" charset="0"/>
              </a:rPr>
              <a:t>Perubahan perilaku informan</a:t>
            </a:r>
          </a:p>
          <a:p>
            <a:pPr marL="514350" indent="-514350">
              <a:buFont typeface="+mj-lt"/>
              <a:buAutoNum type="arabicPeriod"/>
            </a:pPr>
            <a:r>
              <a:rPr lang="id-ID" sz="4000" dirty="0" smtClean="0">
                <a:latin typeface="Gabriola" panose="04040605051002020D02" pitchFamily="82" charset="0"/>
              </a:rPr>
              <a:t>Waktu pengumpulan data lama</a:t>
            </a:r>
          </a:p>
          <a:p>
            <a:pPr marL="514350" indent="-514350">
              <a:buFont typeface="+mj-lt"/>
              <a:buAutoNum type="arabicPeriod"/>
            </a:pPr>
            <a:r>
              <a:rPr lang="id-ID" sz="4000" dirty="0" smtClean="0">
                <a:latin typeface="Gabriola" panose="04040605051002020D02" pitchFamily="82" charset="0"/>
              </a:rPr>
              <a:t>Tidak ada prosedur standar</a:t>
            </a:r>
          </a:p>
        </p:txBody>
      </p:sp>
    </p:spTree>
    <p:extLst>
      <p:ext uri="{BB962C8B-B14F-4D97-AF65-F5344CB8AC3E}">
        <p14:creationId xmlns:p14="http://schemas.microsoft.com/office/powerpoint/2010/main" val="2714210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circle(in)">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iterate type="lt">
                                    <p:tmPct val="10000"/>
                                  </p:iterate>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iterate type="lt">
                                    <p:tmPct val="10000"/>
                                  </p:iterate>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iterate type="lt">
                                    <p:tmPct val="10000"/>
                                  </p:iterate>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iterate type="lt">
                                    <p:tmPct val="10000"/>
                                  </p:iterate>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29553"/>
            <a:ext cx="10515600" cy="5047410"/>
          </a:xfrm>
        </p:spPr>
        <p:txBody>
          <a:bodyPr>
            <a:normAutofit/>
          </a:bodyPr>
          <a:lstStyle/>
          <a:p>
            <a:pPr marL="742950" indent="-742950">
              <a:buFont typeface="+mj-lt"/>
              <a:buAutoNum type="arabicPeriod" startAt="6"/>
            </a:pPr>
            <a:r>
              <a:rPr lang="id-ID" sz="4000" dirty="0">
                <a:latin typeface="Gabriola" panose="04040605051002020D02" pitchFamily="82" charset="0"/>
              </a:rPr>
              <a:t>Kesulitan mendapatkan informan </a:t>
            </a:r>
            <a:r>
              <a:rPr lang="id-ID" sz="4000" dirty="0" smtClean="0">
                <a:latin typeface="Gabriola" panose="04040605051002020D02" pitchFamily="82" charset="0"/>
              </a:rPr>
              <a:t>kunci</a:t>
            </a:r>
          </a:p>
          <a:p>
            <a:pPr marL="742950" indent="-742950">
              <a:buFont typeface="+mj-lt"/>
              <a:buAutoNum type="arabicPeriod" startAt="6"/>
            </a:pPr>
            <a:r>
              <a:rPr lang="id-ID" sz="4000" dirty="0" smtClean="0">
                <a:latin typeface="Gabriola" panose="04040605051002020D02" pitchFamily="82" charset="0"/>
              </a:rPr>
              <a:t>Interpretasi </a:t>
            </a:r>
            <a:r>
              <a:rPr lang="id-ID" sz="4000" dirty="0">
                <a:latin typeface="Gabriola" panose="04040605051002020D02" pitchFamily="82" charset="0"/>
              </a:rPr>
              <a:t>beda antar </a:t>
            </a:r>
            <a:r>
              <a:rPr lang="id-ID" sz="4000" dirty="0" smtClean="0">
                <a:latin typeface="Gabriola" panose="04040605051002020D02" pitchFamily="82" charset="0"/>
              </a:rPr>
              <a:t>peneliti</a:t>
            </a:r>
          </a:p>
          <a:p>
            <a:pPr marL="742950" indent="-742950">
              <a:buFont typeface="+mj-lt"/>
              <a:buAutoNum type="arabicPeriod" startAt="6"/>
            </a:pPr>
            <a:r>
              <a:rPr lang="id-ID" sz="4000" dirty="0" smtClean="0">
                <a:latin typeface="Gabriola" panose="04040605051002020D02" pitchFamily="82" charset="0"/>
              </a:rPr>
              <a:t>Sulit </a:t>
            </a:r>
            <a:r>
              <a:rPr lang="id-ID" sz="4000" dirty="0">
                <a:latin typeface="Gabriola" panose="04040605051002020D02" pitchFamily="82" charset="0"/>
              </a:rPr>
              <a:t>menggenaralisasi </a:t>
            </a:r>
            <a:endParaRPr lang="id-ID" sz="4000" dirty="0" smtClean="0">
              <a:latin typeface="Gabriola" panose="04040605051002020D02" pitchFamily="82" charset="0"/>
            </a:endParaRPr>
          </a:p>
          <a:p>
            <a:pPr marL="742950" indent="-742950">
              <a:buFont typeface="+mj-lt"/>
              <a:buAutoNum type="arabicPeriod" startAt="6"/>
            </a:pPr>
            <a:r>
              <a:rPr lang="id-ID" sz="4000" dirty="0" smtClean="0">
                <a:latin typeface="Gabriola" panose="04040605051002020D02" pitchFamily="82" charset="0"/>
              </a:rPr>
              <a:t>Sulit </a:t>
            </a:r>
            <a:r>
              <a:rPr lang="id-ID" sz="4000" dirty="0">
                <a:latin typeface="Gabriola" panose="04040605051002020D02" pitchFamily="82" charset="0"/>
              </a:rPr>
              <a:t>mengabaikan teori yang dimiliki </a:t>
            </a:r>
            <a:r>
              <a:rPr lang="id-ID" sz="4000" dirty="0" smtClean="0">
                <a:latin typeface="Gabriola" panose="04040605051002020D02" pitchFamily="82" charset="0"/>
              </a:rPr>
              <a:t>peneliti</a:t>
            </a:r>
          </a:p>
          <a:p>
            <a:pPr marL="742950" indent="-742950">
              <a:buFont typeface="+mj-lt"/>
              <a:buAutoNum type="arabicPeriod" startAt="6"/>
            </a:pPr>
            <a:r>
              <a:rPr lang="id-ID" sz="4000" dirty="0" smtClean="0">
                <a:latin typeface="Gabriola" panose="04040605051002020D02" pitchFamily="82" charset="0"/>
              </a:rPr>
              <a:t>Keterbatasan </a:t>
            </a:r>
            <a:r>
              <a:rPr lang="id-ID" sz="4000" dirty="0">
                <a:latin typeface="Gabriola" panose="04040605051002020D02" pitchFamily="82" charset="0"/>
              </a:rPr>
              <a:t>peneliti</a:t>
            </a:r>
          </a:p>
          <a:p>
            <a:pPr marL="514350" indent="-514350">
              <a:buFont typeface="+mj-lt"/>
              <a:buAutoNum type="arabicPeriod"/>
            </a:pPr>
            <a:endParaRPr lang="id-ID" sz="4000" dirty="0">
              <a:latin typeface="Gabriola" panose="04040605051002020D02" pitchFamily="82" charset="0"/>
            </a:endParaRPr>
          </a:p>
          <a:p>
            <a:endParaRPr lang="id-ID" sz="4000" dirty="0"/>
          </a:p>
        </p:txBody>
      </p:sp>
    </p:spTree>
    <p:extLst>
      <p:ext uri="{BB962C8B-B14F-4D97-AF65-F5344CB8AC3E}">
        <p14:creationId xmlns:p14="http://schemas.microsoft.com/office/powerpoint/2010/main" val="47479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1999" cy="6858000"/>
          </a:xfrm>
        </p:spPr>
        <p:txBody>
          <a:bodyPr/>
          <a:lstStyle/>
          <a:p>
            <a:r>
              <a:rPr lang="id-ID" sz="4000" dirty="0">
                <a:latin typeface="Gabriola" panose="04040605051002020D02" pitchFamily="82" charset="0"/>
              </a:rPr>
              <a:t>Lebih lanjut perbedaan paradigma kedua jenis penelitian ini dapat dielaborasi sebagai berikut:</a:t>
            </a:r>
            <a:r>
              <a:rPr lang="id-ID" sz="4000" b="1" dirty="0">
                <a:latin typeface="Gabriola" panose="04040605051002020D02" pitchFamily="82" charset="0"/>
              </a:rPr>
              <a:t> </a:t>
            </a:r>
            <a:endParaRPr lang="id-ID" sz="4000" dirty="0">
              <a:latin typeface="Gabriola" panose="04040605051002020D02" pitchFamily="82" charset="0"/>
            </a:endParaRPr>
          </a:p>
          <a:p>
            <a:endParaRPr lang="id-ID" dirty="0">
              <a:latin typeface="Gabriola" panose="04040605051002020D02" pitchFamily="8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620086666"/>
              </p:ext>
            </p:extLst>
          </p:nvPr>
        </p:nvGraphicFramePr>
        <p:xfrm>
          <a:off x="0" y="1316609"/>
          <a:ext cx="5782235" cy="5487353"/>
        </p:xfrm>
        <a:graphic>
          <a:graphicData uri="http://schemas.openxmlformats.org/drawingml/2006/table">
            <a:tbl>
              <a:tblPr firstRow="1" bandRow="1">
                <a:tableStyleId>{7DF18680-E054-41AD-8BC1-D1AEF772440D}</a:tableStyleId>
              </a:tblPr>
              <a:tblGrid>
                <a:gridCol w="5782235"/>
              </a:tblGrid>
              <a:tr h="0">
                <a:tc>
                  <a:txBody>
                    <a:bodyPr/>
                    <a:lstStyle/>
                    <a:p>
                      <a:r>
                        <a:rPr lang="id-ID" sz="2000" b="1" kern="1200" dirty="0" smtClean="0">
                          <a:solidFill>
                            <a:schemeClr val="lt1"/>
                          </a:solidFill>
                          <a:effectLst/>
                          <a:latin typeface="+mn-lt"/>
                          <a:ea typeface="+mn-ea"/>
                          <a:cs typeface="+mn-cs"/>
                        </a:rPr>
                        <a:t>Paradigma Kuantitatif </a:t>
                      </a:r>
                      <a:endParaRPr lang="id-ID" sz="2000" dirty="0"/>
                    </a:p>
                  </a:txBody>
                  <a:tcPr>
                    <a:cell3D prstMaterial="dkEdge">
                      <a:bevel h="50800" prst="divot"/>
                      <a:lightRig rig="flood" dir="t"/>
                    </a:cell3D>
                  </a:tcPr>
                </a:tc>
              </a:tr>
              <a:tr h="960229">
                <a:tc>
                  <a:txBody>
                    <a:bodyPr/>
                    <a:lstStyle/>
                    <a:p>
                      <a:pPr marL="0" marR="4445" lvl="0" indent="0" algn="l" fontAlgn="base">
                        <a:lnSpc>
                          <a:spcPct val="149000"/>
                        </a:lnSpc>
                        <a:spcAft>
                          <a:spcPts val="10"/>
                        </a:spcAft>
                        <a:buClr>
                          <a:srgbClr val="000000"/>
                        </a:buClr>
                        <a:buSzPts val="1200"/>
                        <a:buFont typeface="+mj-lt"/>
                        <a:buNone/>
                      </a:pPr>
                      <a:r>
                        <a:rPr lang="id-ID" sz="2000" u="none" strike="noStrike" dirty="0" smtClean="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 Cenderung </a:t>
                      </a:r>
                      <a:r>
                        <a:rPr lang="id-ID" sz="20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menggunakan metode kuantitatif, dalam pengumpulan dan analisa data, termasuk dalam penarikan sampel</a:t>
                      </a:r>
                      <a:r>
                        <a:rPr lang="id-ID" sz="2000" u="none" strike="noStrike" dirty="0" smtClean="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t>
                      </a:r>
                      <a:endParaRPr lang="id-ID" sz="20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6195" marT="3175" marB="0">
                    <a:cell3D prstMaterial="dkEdge">
                      <a:bevel h="50800" prst="divot"/>
                      <a:lightRig rig="flood" dir="t"/>
                    </a:cell3D>
                  </a:tcPr>
                </a:tc>
              </a:tr>
              <a:tr h="185569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d-ID" sz="2000" u="none" strike="noStrike" dirty="0" smtClean="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2.</a:t>
                      </a:r>
                      <a:r>
                        <a:rPr lang="id-ID" sz="2000" u="none" strike="noStrike" baseline="0" dirty="0" smtClean="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id-ID" sz="2000" u="none" strike="noStrike" dirty="0" smtClean="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Lebih menenkankan pada proses berpikir</a:t>
                      </a:r>
                      <a:r>
                        <a:rPr lang="id-ID" sz="2000" u="none" strike="noStrike" baseline="0" dirty="0" smtClean="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id-ID" sz="2000" kern="1200" dirty="0" smtClean="0">
                          <a:solidFill>
                            <a:schemeClr val="dk1"/>
                          </a:solidFill>
                          <a:effectLst/>
                          <a:latin typeface="+mn-lt"/>
                          <a:ea typeface="+mn-ea"/>
                          <a:cs typeface="+mn-cs"/>
                        </a:rPr>
                        <a:t>positivisme-logis, yaitu suatu cara berpikir yang ingin menemukan fakta atau sebab dari sesuatu kejadian dengan mengesampingkan keadaan subyektif dari individu di dalamnya.</a:t>
                      </a:r>
                      <a:endParaRPr lang="id-ID" sz="2000" u="none" strike="noStrike" dirty="0" smtClean="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endParaRPr lang="id-ID" dirty="0"/>
                    </a:p>
                  </a:txBody>
                  <a:tcPr>
                    <a:cell3D prstMaterial="dkEdge">
                      <a:bevel h="50800" prst="divot"/>
                      <a:lightRig rig="flood" dir="t"/>
                    </a:cell3D>
                  </a:tcPr>
                </a:tc>
              </a:tr>
              <a:tr h="12345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2000" u="none" strike="noStrike" kern="1200" dirty="0" smtClean="0">
                          <a:solidFill>
                            <a:schemeClr val="dk1"/>
                          </a:solidFill>
                          <a:effectLst/>
                          <a:latin typeface="+mn-lt"/>
                          <a:ea typeface="+mn-ea"/>
                          <a:cs typeface="+mn-cs"/>
                        </a:rPr>
                        <a:t>3.  Peneliti cenderung ingin menegakkan obyektifitas yang tinggi, sehingga dalam pendekatannya menggunakan pengaturanpengaturan secara ketat (</a:t>
                      </a:r>
                      <a:r>
                        <a:rPr lang="id-ID" sz="2000" i="1" u="none" strike="noStrike" kern="1200" dirty="0" smtClean="0">
                          <a:solidFill>
                            <a:schemeClr val="dk1"/>
                          </a:solidFill>
                          <a:effectLst/>
                          <a:latin typeface="+mn-lt"/>
                          <a:ea typeface="+mn-ea"/>
                          <a:cs typeface="+mn-cs"/>
                        </a:rPr>
                        <a:t>obstrusive</a:t>
                      </a:r>
                      <a:r>
                        <a:rPr lang="id-ID" sz="2000" u="none" strike="noStrike" kern="1200" dirty="0" smtClean="0">
                          <a:solidFill>
                            <a:schemeClr val="dk1"/>
                          </a:solidFill>
                          <a:effectLst/>
                          <a:latin typeface="+mn-lt"/>
                          <a:ea typeface="+mn-ea"/>
                          <a:cs typeface="+mn-cs"/>
                        </a:rPr>
                        <a:t>) dan berusaha mengendalikan stuasi (</a:t>
                      </a:r>
                      <a:r>
                        <a:rPr lang="id-ID" sz="2000" i="1" u="none" strike="noStrike" kern="1200" dirty="0" smtClean="0">
                          <a:solidFill>
                            <a:schemeClr val="dk1"/>
                          </a:solidFill>
                          <a:effectLst/>
                          <a:latin typeface="+mn-lt"/>
                          <a:ea typeface="+mn-ea"/>
                          <a:cs typeface="+mn-cs"/>
                        </a:rPr>
                        <a:t>controlled</a:t>
                      </a:r>
                      <a:r>
                        <a:rPr lang="id-ID" sz="2000" u="none" strike="noStrike" kern="1200" dirty="0" smtClean="0">
                          <a:solidFill>
                            <a:schemeClr val="dk1"/>
                          </a:solidFill>
                          <a:effectLst/>
                          <a:latin typeface="+mn-lt"/>
                          <a:ea typeface="+mn-ea"/>
                          <a:cs typeface="+mn-cs"/>
                        </a:rPr>
                        <a:t>). </a:t>
                      </a:r>
                    </a:p>
                    <a:p>
                      <a:endParaRPr lang="id-ID" dirty="0"/>
                    </a:p>
                  </a:txBody>
                  <a:tcPr>
                    <a:cell3D prstMaterial="dkEdge">
                      <a:bevel h="50800" prst="divot"/>
                      <a:lightRig rig="flood" dir="t"/>
                    </a:cell3D>
                  </a:tcPr>
                </a:tc>
              </a:tr>
            </a:tbl>
          </a:graphicData>
        </a:graphic>
      </p:graphicFrame>
      <p:sp>
        <p:nvSpPr>
          <p:cNvPr id="5" name="Rectangle 4"/>
          <p:cNvSpPr/>
          <p:nvPr/>
        </p:nvSpPr>
        <p:spPr>
          <a:xfrm>
            <a:off x="5876364" y="1745875"/>
            <a:ext cx="6185645" cy="868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dirty="0" smtClean="0"/>
              <a:t>1. Cenderung </a:t>
            </a:r>
            <a:r>
              <a:rPr lang="id-ID" sz="2000" dirty="0"/>
              <a:t>menggunakan metode kualitatif, baik dalam </a:t>
            </a:r>
            <a:r>
              <a:rPr lang="id-ID" sz="2000" dirty="0" smtClean="0"/>
              <a:t>     pengumpulan </a:t>
            </a:r>
            <a:endParaRPr lang="id-ID" sz="2000" dirty="0"/>
          </a:p>
        </p:txBody>
      </p:sp>
      <p:sp>
        <p:nvSpPr>
          <p:cNvPr id="13" name="Rectangle 12"/>
          <p:cNvSpPr/>
          <p:nvPr/>
        </p:nvSpPr>
        <p:spPr>
          <a:xfrm>
            <a:off x="5876359" y="3629650"/>
            <a:ext cx="6185646" cy="880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id-ID" sz="2000" dirty="0" smtClean="0"/>
              <a:t>3. Pendekatannya </a:t>
            </a:r>
            <a:r>
              <a:rPr lang="id-ID" sz="2000" dirty="0"/>
              <a:t>wajar, dengan menggunakan pengamatan yang bebas (tanpa pengaturan yang ketat). </a:t>
            </a:r>
          </a:p>
        </p:txBody>
      </p:sp>
      <p:sp>
        <p:nvSpPr>
          <p:cNvPr id="14" name="Rectangle 13"/>
          <p:cNvSpPr/>
          <p:nvPr/>
        </p:nvSpPr>
        <p:spPr>
          <a:xfrm>
            <a:off x="5876359" y="4585068"/>
            <a:ext cx="6185646" cy="10392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id-ID" sz="2000" dirty="0" smtClean="0"/>
              <a:t>4. Lebih </a:t>
            </a:r>
            <a:r>
              <a:rPr lang="id-ID" sz="2000" dirty="0"/>
              <a:t>mendekatkan diri pada situasi dan kondisi yang ada pada sumber data, dengan berusaha menempatkan diri serta berpikir dari sudut pandang “orang dalam”. </a:t>
            </a:r>
          </a:p>
        </p:txBody>
      </p:sp>
      <p:sp>
        <p:nvSpPr>
          <p:cNvPr id="15" name="Rectangle 14"/>
          <p:cNvSpPr/>
          <p:nvPr/>
        </p:nvSpPr>
        <p:spPr>
          <a:xfrm>
            <a:off x="5876359" y="1324918"/>
            <a:ext cx="6185645" cy="3978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dirty="0" smtClean="0"/>
              <a:t>Paradigma Kualitatif</a:t>
            </a:r>
            <a:endParaRPr lang="id-ID" sz="2400" dirty="0"/>
          </a:p>
        </p:txBody>
      </p:sp>
      <p:sp>
        <p:nvSpPr>
          <p:cNvPr id="17" name="Rectangle 16"/>
          <p:cNvSpPr/>
          <p:nvPr/>
        </p:nvSpPr>
        <p:spPr>
          <a:xfrm>
            <a:off x="5876359" y="5698941"/>
            <a:ext cx="6185646" cy="10732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id-ID" sz="2000" dirty="0" smtClean="0"/>
              <a:t>5. Bertujuan </a:t>
            </a:r>
            <a:r>
              <a:rPr lang="id-ID" sz="2000" dirty="0"/>
              <a:t>untuk menemukan teori dari lapangan secara deskriptif dengan menggunakan metode berpikir induktif. Jadi bukan untuk menguji teori atau hipotesis. </a:t>
            </a:r>
          </a:p>
        </p:txBody>
      </p:sp>
      <p:sp>
        <p:nvSpPr>
          <p:cNvPr id="10" name="Rectangle 9"/>
          <p:cNvSpPr/>
          <p:nvPr/>
        </p:nvSpPr>
        <p:spPr>
          <a:xfrm>
            <a:off x="5876359" y="2660952"/>
            <a:ext cx="6185646" cy="9225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000" dirty="0" smtClean="0"/>
          </a:p>
          <a:p>
            <a:r>
              <a:rPr lang="id-ID" sz="2000" dirty="0" smtClean="0"/>
              <a:t>2. Lebih </a:t>
            </a:r>
            <a:r>
              <a:rPr lang="id-ID" sz="2000" dirty="0"/>
              <a:t>mementingkan penghayat-an dan pengertian dalam menangkap </a:t>
            </a:r>
            <a:r>
              <a:rPr lang="id-ID" sz="2000" dirty="0" smtClean="0"/>
              <a:t>gejala (</a:t>
            </a:r>
            <a:r>
              <a:rPr lang="id-ID" sz="2000" dirty="0"/>
              <a:t>fenomenologis). </a:t>
            </a:r>
          </a:p>
          <a:p>
            <a:r>
              <a:rPr lang="id-ID" sz="2000" dirty="0" smtClean="0"/>
              <a:t> </a:t>
            </a:r>
            <a:endParaRPr lang="id-ID" sz="2000" dirty="0"/>
          </a:p>
        </p:txBody>
      </p:sp>
    </p:spTree>
    <p:extLst>
      <p:ext uri="{BB962C8B-B14F-4D97-AF65-F5344CB8AC3E}">
        <p14:creationId xmlns:p14="http://schemas.microsoft.com/office/powerpoint/2010/main" val="1076261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circle(in)">
                                      <p:cBhvr>
                                        <p:cTn id="10" dur="2000"/>
                                        <p:tgtEl>
                                          <p:spTgt spid="15"/>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circle(in)">
                                      <p:cBhvr>
                                        <p:cTn id="16" dur="2000"/>
                                        <p:tgtEl>
                                          <p:spTgt spid="13"/>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circle(in)">
                                      <p:cBhvr>
                                        <p:cTn id="19" dur="2000"/>
                                        <p:tgtEl>
                                          <p:spTgt spid="14"/>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circle(in)">
                                      <p:cBhvr>
                                        <p:cTn id="22" dur="2000"/>
                                        <p:tgtEl>
                                          <p:spTgt spid="17"/>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ircle(in)">
                                      <p:cBhvr>
                                        <p:cTn id="25" dur="2000"/>
                                        <p:tgtEl>
                                          <p:spTgt spid="10"/>
                                        </p:tgtEl>
                                      </p:cBhvr>
                                    </p:animEffect>
                                  </p:childTnLst>
                                </p:cTn>
                              </p:par>
                              <p:par>
                                <p:cTn id="26" presetID="4" presetClass="entr" presetSubtype="16" fill="hold" nodeType="withEffect">
                                  <p:stCondLst>
                                    <p:cond delay="0"/>
                                  </p:stCondLst>
                                  <p:iterate type="lt">
                                    <p:tmPct val="10000"/>
                                  </p:iterate>
                                  <p:childTnLst>
                                    <p:set>
                                      <p:cBhvr>
                                        <p:cTn id="27" dur="1" fill="hold">
                                          <p:stCondLst>
                                            <p:cond delay="0"/>
                                          </p:stCondLst>
                                        </p:cTn>
                                        <p:tgtEl>
                                          <p:spTgt spid="3">
                                            <p:txEl>
                                              <p:pRg st="0" end="0"/>
                                            </p:txEl>
                                          </p:spTgt>
                                        </p:tgtEl>
                                        <p:attrNameLst>
                                          <p:attrName>style.visibility</p:attrName>
                                        </p:attrNameLst>
                                      </p:cBhvr>
                                      <p:to>
                                        <p:strVal val="visible"/>
                                      </p:to>
                                    </p:set>
                                    <p:animEffect transition="in" filter="box(in)">
                                      <p:cBhvr>
                                        <p:cTn id="28" dur="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animBg="1"/>
      <p:bldP spid="14" grpId="0" animBg="1"/>
      <p:bldP spid="15" grpId="0" animBg="1"/>
      <p:bldP spid="17"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767147921"/>
              </p:ext>
            </p:extLst>
          </p:nvPr>
        </p:nvGraphicFramePr>
        <p:xfrm>
          <a:off x="0" y="86364"/>
          <a:ext cx="6091312" cy="5760720"/>
        </p:xfrm>
        <a:graphic>
          <a:graphicData uri="http://schemas.openxmlformats.org/drawingml/2006/table">
            <a:tbl>
              <a:tblPr firstRow="1" bandRow="1">
                <a:tableStyleId>{7DF18680-E054-41AD-8BC1-D1AEF772440D}</a:tableStyleId>
              </a:tblPr>
              <a:tblGrid>
                <a:gridCol w="6091312"/>
              </a:tblGrid>
              <a:tr h="10781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2000" b="0" u="none" strike="noStrike" kern="1200" dirty="0" smtClean="0">
                          <a:solidFill>
                            <a:schemeClr val="bg1"/>
                          </a:solidFill>
                          <a:effectLst/>
                          <a:latin typeface="+mn-lt"/>
                          <a:ea typeface="+mn-ea"/>
                          <a:cs typeface="+mn-cs"/>
                        </a:rPr>
                        <a:t>4. Peneliti berusaha menjaga jarak dari situasi yang diteliti, sehingga peneliti tetap berposisi sebagai orang “luar” dari obyek penelitiannya. </a:t>
                      </a:r>
                    </a:p>
                    <a:p>
                      <a:endParaRPr lang="id-ID" dirty="0"/>
                    </a:p>
                  </a:txBody>
                  <a:tcPr/>
                </a:tc>
              </a:tr>
              <a:tr h="10011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u="none" strike="noStrike" kern="1200" dirty="0" smtClean="0">
                          <a:solidFill>
                            <a:schemeClr val="dk1"/>
                          </a:solidFill>
                          <a:effectLst/>
                          <a:latin typeface="+mn-lt"/>
                          <a:ea typeface="+mn-ea"/>
                          <a:cs typeface="+mn-cs"/>
                        </a:rPr>
                        <a:t>5. Bertujuan untuk menguji suatu teori/pendapat untuk mendapatkan kesimpulan umum (generasilisasi) dari sampel yang ditetapkan. </a:t>
                      </a:r>
                    </a:p>
                    <a:p>
                      <a:endParaRPr lang="id-ID" dirty="0"/>
                    </a:p>
                  </a:txBody>
                  <a:tcPr/>
                </a:tc>
              </a:tr>
              <a:tr h="10011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u="none" strike="noStrike" kern="1200" dirty="0" smtClean="0">
                          <a:solidFill>
                            <a:schemeClr val="dk1"/>
                          </a:solidFill>
                          <a:effectLst/>
                          <a:latin typeface="+mn-lt"/>
                          <a:ea typeface="+mn-ea"/>
                          <a:cs typeface="+mn-cs"/>
                        </a:rPr>
                        <a:t>6. Berorientasi pada hasil, yang berarti juga kegiatan pengumpulan data lebih dipercayakan pada intrumen (termasuk pengumpul data lapangan). </a:t>
                      </a:r>
                    </a:p>
                    <a:p>
                      <a:endParaRPr lang="id-ID" dirty="0"/>
                    </a:p>
                  </a:txBody>
                  <a:tcPr/>
                </a:tc>
              </a:tr>
              <a:tr h="10011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u="none" strike="noStrike" kern="1200" dirty="0" smtClean="0">
                          <a:solidFill>
                            <a:schemeClr val="dk1"/>
                          </a:solidFill>
                          <a:effectLst/>
                          <a:latin typeface="+mn-lt"/>
                          <a:ea typeface="+mn-ea"/>
                          <a:cs typeface="+mn-cs"/>
                        </a:rPr>
                        <a:t>7. Keriteria data/informasi lebih ditekankan pada segi realibilitas dan biasanya cenderung mengambil data konkrit (</a:t>
                      </a:r>
                      <a:r>
                        <a:rPr lang="id-ID" sz="1800" i="1" u="none" strike="noStrike" kern="1200" dirty="0" smtClean="0">
                          <a:solidFill>
                            <a:schemeClr val="dk1"/>
                          </a:solidFill>
                          <a:effectLst/>
                          <a:latin typeface="+mn-lt"/>
                          <a:ea typeface="+mn-ea"/>
                          <a:cs typeface="+mn-cs"/>
                        </a:rPr>
                        <a:t>hard fact</a:t>
                      </a:r>
                      <a:r>
                        <a:rPr lang="id-ID" sz="1800" u="none" strike="noStrike" kern="1200" dirty="0" smtClean="0">
                          <a:solidFill>
                            <a:schemeClr val="dk1"/>
                          </a:solidFill>
                          <a:effectLst/>
                          <a:latin typeface="+mn-lt"/>
                          <a:ea typeface="+mn-ea"/>
                          <a:cs typeface="+mn-cs"/>
                        </a:rPr>
                        <a:t>). </a:t>
                      </a:r>
                    </a:p>
                    <a:p>
                      <a:endParaRPr lang="id-ID" dirty="0"/>
                    </a:p>
                  </a:txBody>
                  <a:tcPr/>
                </a:tc>
              </a:tr>
              <a:tr h="6521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u="none" strike="noStrike" kern="1200" dirty="0" smtClean="0">
                          <a:solidFill>
                            <a:schemeClr val="dk1"/>
                          </a:solidFill>
                          <a:effectLst/>
                          <a:latin typeface="+mn-lt"/>
                          <a:ea typeface="+mn-ea"/>
                          <a:cs typeface="+mn-cs"/>
                        </a:rPr>
                        <a:t>8. Walaupun data diambil dari wakil populasi (sampel), namun selalu ditekankan pada pembuatan generalisasi. </a:t>
                      </a:r>
                    </a:p>
                    <a:p>
                      <a:endParaRPr lang="id-ID" dirty="0"/>
                    </a:p>
                  </a:txBody>
                  <a:tcPr/>
                </a:tc>
              </a:tr>
            </a:tbl>
          </a:graphicData>
        </a:graphic>
      </p:graphicFrame>
      <p:sp>
        <p:nvSpPr>
          <p:cNvPr id="8" name="Rectangle 7"/>
          <p:cNvSpPr/>
          <p:nvPr/>
        </p:nvSpPr>
        <p:spPr>
          <a:xfrm>
            <a:off x="6145307" y="4297228"/>
            <a:ext cx="6046693" cy="10512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dirty="0" smtClean="0"/>
              <a:t>9. Fokus </a:t>
            </a:r>
            <a:r>
              <a:rPr lang="id-ID" sz="2000" dirty="0"/>
              <a:t>penelitian bersifat holistik,meliputi aspek yang cukup luas (tidak dibatasi pada variabel tertentu). </a:t>
            </a:r>
          </a:p>
        </p:txBody>
      </p:sp>
      <p:sp>
        <p:nvSpPr>
          <p:cNvPr id="9" name="Rectangle 8"/>
          <p:cNvSpPr/>
          <p:nvPr/>
        </p:nvSpPr>
        <p:spPr>
          <a:xfrm>
            <a:off x="6145307" y="2848783"/>
            <a:ext cx="6046693" cy="13814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fontAlgn="base"/>
            <a:r>
              <a:rPr lang="id-ID" sz="2000" dirty="0" smtClean="0"/>
              <a:t>8. Ruang </a:t>
            </a:r>
            <a:r>
              <a:rPr lang="id-ID" sz="2000" dirty="0"/>
              <a:t>lingkup penelitian lebih dibatasi pada kasus-kasus singular, sehingga tekannya bukan pada segi generalisasinya melainkan pada segi otensitasnya. </a:t>
            </a:r>
          </a:p>
        </p:txBody>
      </p:sp>
      <p:sp>
        <p:nvSpPr>
          <p:cNvPr id="10" name="Rectangle 9"/>
          <p:cNvSpPr/>
          <p:nvPr/>
        </p:nvSpPr>
        <p:spPr>
          <a:xfrm>
            <a:off x="6145305" y="1400338"/>
            <a:ext cx="6046693" cy="14253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id-ID" sz="2000" dirty="0" smtClean="0"/>
              <a:t>7. Keriteria </a:t>
            </a:r>
            <a:r>
              <a:rPr lang="id-ID" sz="2000" dirty="0"/>
              <a:t>data/informasi lebih menekankan pada segi validitasnya, yang tidak saja mencakup fakta konkrit saja melainkan juga informasi simbolik atau abstrak. </a:t>
            </a:r>
          </a:p>
        </p:txBody>
      </p:sp>
      <p:sp>
        <p:nvSpPr>
          <p:cNvPr id="11" name="Rectangle 10"/>
          <p:cNvSpPr/>
          <p:nvPr/>
        </p:nvSpPr>
        <p:spPr>
          <a:xfrm>
            <a:off x="6145305" y="86364"/>
            <a:ext cx="6046694" cy="12909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id-ID" sz="2000" dirty="0" smtClean="0"/>
              <a:t>6. Berorientasi pada proses, dengan mengandalkan diri peneliti sebagai instrumen utama</a:t>
            </a:r>
            <a:r>
              <a:rPr lang="id-ID" sz="2000" dirty="0"/>
              <a:t>. Hal ini dinilai cukup penting karena </a:t>
            </a:r>
            <a:r>
              <a:rPr lang="id-ID" sz="2000" dirty="0" smtClean="0"/>
              <a:t>dalam </a:t>
            </a:r>
            <a:r>
              <a:rPr lang="id-ID" sz="2000" dirty="0"/>
              <a:t>proses itu sendiri dapat sekaligus terjadi kegiatan analisis, dan pengambilan keputusan. </a:t>
            </a:r>
          </a:p>
        </p:txBody>
      </p:sp>
      <p:graphicFrame>
        <p:nvGraphicFramePr>
          <p:cNvPr id="18" name="Table 17"/>
          <p:cNvGraphicFramePr>
            <a:graphicFrameLocks noGrp="1"/>
          </p:cNvGraphicFramePr>
          <p:nvPr>
            <p:extLst>
              <p:ext uri="{D42A27DB-BD31-4B8C-83A1-F6EECF244321}">
                <p14:modId xmlns:p14="http://schemas.microsoft.com/office/powerpoint/2010/main" val="1475709623"/>
              </p:ext>
            </p:extLst>
          </p:nvPr>
        </p:nvGraphicFramePr>
        <p:xfrm>
          <a:off x="0" y="5847084"/>
          <a:ext cx="6091312" cy="640080"/>
        </p:xfrm>
        <a:graphic>
          <a:graphicData uri="http://schemas.openxmlformats.org/drawingml/2006/table">
            <a:tbl>
              <a:tblPr firstRow="1" bandRow="1">
                <a:tableStyleId>{F5AB1C69-6EDB-4FF4-983F-18BD219EF322}</a:tableStyleId>
              </a:tblPr>
              <a:tblGrid>
                <a:gridCol w="6091312"/>
              </a:tblGrid>
              <a:tr h="370840">
                <a:tc>
                  <a:txBody>
                    <a:bodyPr/>
                    <a:lstStyle/>
                    <a:p>
                      <a:r>
                        <a:rPr lang="id-ID" sz="1800" b="0" kern="1200" dirty="0" smtClean="0">
                          <a:solidFill>
                            <a:schemeClr val="bg1"/>
                          </a:solidFill>
                          <a:effectLst/>
                          <a:latin typeface="+mn-lt"/>
                          <a:ea typeface="+mn-ea"/>
                          <a:cs typeface="+mn-cs"/>
                        </a:rPr>
                        <a:t>9.</a:t>
                      </a:r>
                      <a:r>
                        <a:rPr lang="id-ID" sz="1800" b="0" kern="1200" baseline="0" dirty="0" smtClean="0">
                          <a:solidFill>
                            <a:schemeClr val="bg1"/>
                          </a:solidFill>
                          <a:effectLst/>
                          <a:latin typeface="+mn-lt"/>
                          <a:ea typeface="+mn-ea"/>
                          <a:cs typeface="+mn-cs"/>
                        </a:rPr>
                        <a:t> </a:t>
                      </a:r>
                      <a:r>
                        <a:rPr lang="id-ID" sz="1800" b="0" kern="1200" dirty="0" smtClean="0">
                          <a:solidFill>
                            <a:schemeClr val="bg1"/>
                          </a:solidFill>
                          <a:effectLst/>
                          <a:latin typeface="+mn-lt"/>
                          <a:ea typeface="+mn-ea"/>
                          <a:cs typeface="+mn-cs"/>
                        </a:rPr>
                        <a:t>Fokus yang diteliti sangat spesifik (particularistik) berupa variabel-variabel tertentu saja. Jadi tidak bersifat holistik. </a:t>
                      </a:r>
                      <a:endParaRPr lang="id-ID" b="0" dirty="0">
                        <a:ln>
                          <a:solidFill>
                            <a:schemeClr val="bg2">
                              <a:lumMod val="60000"/>
                              <a:lumOff val="40000"/>
                            </a:schemeClr>
                          </a:solidFill>
                        </a:ln>
                        <a:solidFill>
                          <a:schemeClr val="bg1"/>
                        </a:solidFill>
                      </a:endParaRPr>
                    </a:p>
                  </a:txBody>
                  <a:tcPr>
                    <a:solidFill>
                      <a:schemeClr val="tx1"/>
                    </a:solidFill>
                  </a:tcPr>
                </a:tc>
              </a:tr>
            </a:tbl>
          </a:graphicData>
        </a:graphic>
      </p:graphicFrame>
    </p:spTree>
    <p:extLst>
      <p:ext uri="{BB962C8B-B14F-4D97-AF65-F5344CB8AC3E}">
        <p14:creationId xmlns:p14="http://schemas.microsoft.com/office/powerpoint/2010/main" val="29347200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circle(in)">
                                      <p:cBhvr>
                                        <p:cTn id="10" dur="2000"/>
                                        <p:tgtEl>
                                          <p:spTgt spid="18"/>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ircle(in)">
                                      <p:cBhvr>
                                        <p:cTn id="13" dur="2000"/>
                                        <p:tgtEl>
                                          <p:spTgt spid="11"/>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ircle(in)">
                                      <p:cBhvr>
                                        <p:cTn id="16" dur="2000"/>
                                        <p:tgtEl>
                                          <p:spTgt spid="10"/>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circle(in)">
                                      <p:cBhvr>
                                        <p:cTn id="19" dur="2000"/>
                                        <p:tgtEl>
                                          <p:spTgt spid="9"/>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71" y="161366"/>
            <a:ext cx="12057529" cy="1196788"/>
          </a:xfrm>
        </p:spPr>
        <p:txBody>
          <a:bodyPr>
            <a:noAutofit/>
          </a:bodyPr>
          <a:lstStyle/>
          <a:p>
            <a:r>
              <a:rPr lang="id-ID" dirty="0" smtClean="0">
                <a:latin typeface="Gabriola" panose="04040605051002020D02" pitchFamily="82" charset="0"/>
              </a:rPr>
              <a:t>Ada beberapa Sisi yang sama-sama dimiliki oleh kedua desain penelitian ini sebagai cara untuk mendapatkan pengetahuan yang benar, yaitu:</a:t>
            </a:r>
            <a:endParaRPr lang="id-ID" dirty="0">
              <a:latin typeface="Gabriola" panose="04040605051002020D02" pitchFamily="82" charset="0"/>
            </a:endParaRPr>
          </a:p>
        </p:txBody>
      </p:sp>
      <p:sp>
        <p:nvSpPr>
          <p:cNvPr id="3" name="Content Placeholder 2"/>
          <p:cNvSpPr>
            <a:spLocks noGrp="1"/>
          </p:cNvSpPr>
          <p:nvPr>
            <p:ph idx="1"/>
          </p:nvPr>
        </p:nvSpPr>
        <p:spPr>
          <a:xfrm>
            <a:off x="134471" y="2191871"/>
            <a:ext cx="11725835" cy="4168587"/>
          </a:xfrm>
        </p:spPr>
        <p:txBody>
          <a:bodyPr>
            <a:noAutofit/>
          </a:bodyPr>
          <a:lstStyle/>
          <a:p>
            <a:pPr marL="514350" indent="-514350">
              <a:buFont typeface="+mj-lt"/>
              <a:buAutoNum type="arabicPeriod"/>
            </a:pPr>
            <a:r>
              <a:rPr lang="id-ID" sz="4000" dirty="0" smtClean="0">
                <a:latin typeface="Gabriola" panose="04040605051002020D02" pitchFamily="82" charset="0"/>
              </a:rPr>
              <a:t>Meneliti satu tema yang masih bersifat umum</a:t>
            </a:r>
          </a:p>
          <a:p>
            <a:pPr marL="514350" indent="-514350">
              <a:buFont typeface="+mj-lt"/>
              <a:buAutoNum type="arabicPeriod"/>
            </a:pPr>
            <a:r>
              <a:rPr lang="id-ID" sz="4000" dirty="0" smtClean="0">
                <a:latin typeface="Gabriola" panose="04040605051002020D02" pitchFamily="82" charset="0"/>
              </a:rPr>
              <a:t>Membuat pertanyaan-pertanyaan yang dimaksudkan untuk studi pendahuluan.</a:t>
            </a:r>
          </a:p>
          <a:p>
            <a:pPr marL="514350" indent="-514350">
              <a:buFont typeface="+mj-lt"/>
              <a:buAutoNum type="arabicPeriod"/>
            </a:pPr>
            <a:r>
              <a:rPr lang="id-ID" sz="4000" dirty="0" smtClean="0">
                <a:latin typeface="Gabriola" panose="04040605051002020D02" pitchFamily="82" charset="0"/>
              </a:rPr>
              <a:t>Masing-masing desain memiliki asumsi yang mendasari pelaksanaan penelitian tersebut.</a:t>
            </a:r>
          </a:p>
        </p:txBody>
      </p:sp>
    </p:spTree>
    <p:extLst>
      <p:ext uri="{BB962C8B-B14F-4D97-AF65-F5344CB8AC3E}">
        <p14:creationId xmlns:p14="http://schemas.microsoft.com/office/powerpoint/2010/main" val="25976588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51329"/>
            <a:ext cx="11353800" cy="5625634"/>
          </a:xfrm>
        </p:spPr>
        <p:txBody>
          <a:bodyPr>
            <a:normAutofit/>
          </a:bodyPr>
          <a:lstStyle/>
          <a:p>
            <a:pPr marL="742950" indent="-742950">
              <a:buFont typeface="+mj-lt"/>
              <a:buAutoNum type="arabicPeriod" startAt="4"/>
            </a:pPr>
            <a:r>
              <a:rPr lang="id-ID" sz="4000" dirty="0">
                <a:latin typeface="Gabriola" panose="04040605051002020D02" pitchFamily="82" charset="0"/>
              </a:rPr>
              <a:t>Dalam pelacakan informasi awal, terkadang digunakan metode yang sama (observasi, wawancara, dan </a:t>
            </a:r>
            <a:r>
              <a:rPr lang="id-ID" sz="4000" dirty="0" smtClean="0">
                <a:latin typeface="Gabriola" panose="04040605051002020D02" pitchFamily="82" charset="0"/>
              </a:rPr>
              <a:t>dokumentasi)</a:t>
            </a:r>
          </a:p>
          <a:p>
            <a:pPr marL="742950" indent="-742950">
              <a:buFont typeface="+mj-lt"/>
              <a:buAutoNum type="arabicPeriod" startAt="4"/>
            </a:pPr>
            <a:r>
              <a:rPr lang="id-ID" sz="4000" dirty="0" smtClean="0">
                <a:latin typeface="Gabriola" panose="04040605051002020D02" pitchFamily="82" charset="0"/>
              </a:rPr>
              <a:t>Kebenaran </a:t>
            </a:r>
            <a:r>
              <a:rPr lang="id-ID" sz="4000" dirty="0">
                <a:latin typeface="Gabriola" panose="04040605051002020D02" pitchFamily="82" charset="0"/>
              </a:rPr>
              <a:t>data yang telah diperoleh diperiksa dengan caranya </a:t>
            </a:r>
            <a:r>
              <a:rPr lang="id-ID" sz="4000" dirty="0" smtClean="0">
                <a:latin typeface="Gabriola" panose="04040605051002020D02" pitchFamily="82" charset="0"/>
              </a:rPr>
              <a:t>masing-masing.</a:t>
            </a:r>
          </a:p>
          <a:p>
            <a:pPr marL="742950" indent="-742950">
              <a:buFont typeface="+mj-lt"/>
              <a:buAutoNum type="arabicPeriod" startAt="4"/>
            </a:pPr>
            <a:r>
              <a:rPr lang="id-ID" sz="4000" dirty="0" smtClean="0">
                <a:latin typeface="Gabriola" panose="04040605051002020D02" pitchFamily="82" charset="0"/>
              </a:rPr>
              <a:t>Data </a:t>
            </a:r>
            <a:r>
              <a:rPr lang="id-ID" sz="4000" dirty="0">
                <a:latin typeface="Gabriola" panose="04040605051002020D02" pitchFamily="82" charset="0"/>
              </a:rPr>
              <a:t>yang diperoleh, diolah dan dibuatlah laporan hasil penelitian.</a:t>
            </a:r>
          </a:p>
          <a:p>
            <a:pPr marL="514350" indent="-514350">
              <a:buFont typeface="+mj-lt"/>
              <a:buAutoNum type="arabicPeriod"/>
            </a:pPr>
            <a:endParaRPr lang="id-ID" sz="4000" dirty="0">
              <a:latin typeface="Gabriola" panose="04040605051002020D02" pitchFamily="82" charset="0"/>
            </a:endParaRPr>
          </a:p>
        </p:txBody>
      </p:sp>
    </p:spTree>
    <p:extLst>
      <p:ext uri="{BB962C8B-B14F-4D97-AF65-F5344CB8AC3E}">
        <p14:creationId xmlns:p14="http://schemas.microsoft.com/office/powerpoint/2010/main" val="1888536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7667"/>
            <a:ext cx="10515600" cy="1325563"/>
          </a:xfrm>
        </p:spPr>
        <p:txBody>
          <a:bodyPr/>
          <a:lstStyle/>
          <a:p>
            <a:pPr algn="ctr"/>
            <a:r>
              <a:rPr lang="id-ID" dirty="0" smtClean="0"/>
              <a:t>DAFTAR PUSTAKA</a:t>
            </a:r>
            <a:endParaRPr lang="id-ID" dirty="0"/>
          </a:p>
        </p:txBody>
      </p:sp>
      <p:sp>
        <p:nvSpPr>
          <p:cNvPr id="3" name="Content Placeholder 2"/>
          <p:cNvSpPr>
            <a:spLocks noGrp="1"/>
          </p:cNvSpPr>
          <p:nvPr>
            <p:ph idx="1"/>
          </p:nvPr>
        </p:nvSpPr>
        <p:spPr>
          <a:xfrm>
            <a:off x="838200" y="1435194"/>
            <a:ext cx="10515600" cy="2342963"/>
          </a:xfrm>
        </p:spPr>
        <p:txBody>
          <a:bodyPr>
            <a:noAutofit/>
          </a:bodyPr>
          <a:lstStyle/>
          <a:p>
            <a:pPr marL="0" indent="0">
              <a:buNone/>
            </a:pPr>
            <a:endParaRPr lang="id-ID" sz="4000" dirty="0">
              <a:latin typeface="Gabriola" panose="04040605051002020D02" pitchFamily="82" charset="0"/>
            </a:endParaRPr>
          </a:p>
          <a:p>
            <a:r>
              <a:rPr lang="id-ID" sz="4000" dirty="0" smtClean="0">
                <a:latin typeface="Gabriola" panose="04040605051002020D02" pitchFamily="82" charset="0"/>
              </a:rPr>
              <a:t>Hamidi.2007. </a:t>
            </a:r>
            <a:r>
              <a:rPr lang="id-ID" sz="4000" i="1" dirty="0" smtClean="0">
                <a:latin typeface="Gabriola" panose="04040605051002020D02" pitchFamily="82" charset="0"/>
              </a:rPr>
              <a:t>Metode Penelitian Dan Teori Komunikasi.</a:t>
            </a:r>
            <a:r>
              <a:rPr lang="id-ID" sz="4000" dirty="0" smtClean="0">
                <a:latin typeface="Gabriola" panose="04040605051002020D02" pitchFamily="82" charset="0"/>
              </a:rPr>
              <a:t>Malang: Universitas Muhammadiyah Malang</a:t>
            </a:r>
          </a:p>
          <a:p>
            <a:r>
              <a:rPr lang="id-ID" sz="4000" dirty="0">
                <a:latin typeface="Gabriola" panose="04040605051002020D02" pitchFamily="82" charset="0"/>
              </a:rPr>
              <a:t>Idrus Muhammad.2009</a:t>
            </a:r>
            <a:r>
              <a:rPr lang="id-ID" sz="4000" i="1" dirty="0">
                <a:latin typeface="Gabriola" panose="04040605051002020D02" pitchFamily="82" charset="0"/>
              </a:rPr>
              <a:t>. Metode Penelitian Ilmu Sosial</a:t>
            </a:r>
            <a:r>
              <a:rPr lang="id-ID" sz="4000" dirty="0">
                <a:latin typeface="Gabriola" panose="04040605051002020D02" pitchFamily="82" charset="0"/>
              </a:rPr>
              <a:t>.Yogyakarta: Penerbit Erlangga.</a:t>
            </a:r>
          </a:p>
          <a:p>
            <a:pPr marL="0" indent="0">
              <a:buNone/>
            </a:pPr>
            <a:endParaRPr lang="id-ID" sz="4000" dirty="0">
              <a:latin typeface="Gabriola" panose="04040605051002020D02" pitchFamily="82" charset="0"/>
            </a:endParaRPr>
          </a:p>
          <a:p>
            <a:endParaRPr lang="id-ID" sz="4000" dirty="0">
              <a:latin typeface="Gabriola" panose="04040605051002020D02" pitchFamily="82" charset="0"/>
            </a:endParaRPr>
          </a:p>
          <a:p>
            <a:endParaRPr lang="id-ID" sz="4000" dirty="0">
              <a:latin typeface="Gabriola" panose="04040605051002020D02" pitchFamily="82" charset="0"/>
            </a:endParaRPr>
          </a:p>
        </p:txBody>
      </p:sp>
    </p:spTree>
    <p:extLst>
      <p:ext uri="{BB962C8B-B14F-4D97-AF65-F5344CB8AC3E}">
        <p14:creationId xmlns:p14="http://schemas.microsoft.com/office/powerpoint/2010/main" val="407814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wipe(down)">
                                      <p:cBhvr>
                                        <p:cTn id="7" dur="435">
                                          <p:stCondLst>
                                            <p:cond delay="0"/>
                                          </p:stCondLst>
                                        </p:cTn>
                                        <p:tgtEl>
                                          <p:spTgt spid="2"/>
                                        </p:tgtEl>
                                      </p:cBhvr>
                                    </p:animEffect>
                                    <p:anim calcmode="lin" valueType="num">
                                      <p:cBhvr>
                                        <p:cTn id="8" dur="1367"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498"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498" tmFilter="0, 0; 0.125,0.2665; 0.25,0.4; 0.375,0.465; 0.5,0.5;  0.625,0.535; 0.75,0.6; 0.875,0.7335; 1,1">
                                          <p:stCondLst>
                                            <p:cond delay="498"/>
                                          </p:stCondLst>
                                        </p:cTn>
                                        <p:tgtEl>
                                          <p:spTgt spid="2"/>
                                        </p:tgtEl>
                                        <p:attrNameLst>
                                          <p:attrName>ppt_y</p:attrName>
                                        </p:attrNameLst>
                                      </p:cBhvr>
                                      <p:tavLst>
                                        <p:tav tm="0" fmla="#ppt_y-sin(pi*$)/9">
                                          <p:val>
                                            <p:fltVal val="0"/>
                                          </p:val>
                                        </p:tav>
                                        <p:tav tm="100000">
                                          <p:val>
                                            <p:fltVal val="1"/>
                                          </p:val>
                                        </p:tav>
                                      </p:tavLst>
                                    </p:anim>
                                    <p:anim calcmode="lin" valueType="num">
                                      <p:cBhvr>
                                        <p:cTn id="11" dur="249" tmFilter="0, 0; 0.125,0.2665; 0.25,0.4; 0.375,0.465; 0.5,0.5;  0.625,0.535; 0.75,0.6; 0.875,0.7335; 1,1">
                                          <p:stCondLst>
                                            <p:cond delay="993"/>
                                          </p:stCondLst>
                                        </p:cTn>
                                        <p:tgtEl>
                                          <p:spTgt spid="2"/>
                                        </p:tgtEl>
                                        <p:attrNameLst>
                                          <p:attrName>ppt_y</p:attrName>
                                        </p:attrNameLst>
                                      </p:cBhvr>
                                      <p:tavLst>
                                        <p:tav tm="0" fmla="#ppt_y-sin(pi*$)/27">
                                          <p:val>
                                            <p:fltVal val="0"/>
                                          </p:val>
                                        </p:tav>
                                        <p:tav tm="100000">
                                          <p:val>
                                            <p:fltVal val="1"/>
                                          </p:val>
                                        </p:tav>
                                      </p:tavLst>
                                    </p:anim>
                                    <p:anim calcmode="lin" valueType="num">
                                      <p:cBhvr>
                                        <p:cTn id="12" dur="123" tmFilter="0, 0; 0.125,0.2665; 0.25,0.4; 0.375,0.465; 0.5,0.5;  0.625,0.535; 0.75,0.6; 0.875,0.7335; 1,1">
                                          <p:stCondLst>
                                            <p:cond delay="1242"/>
                                          </p:stCondLst>
                                        </p:cTn>
                                        <p:tgtEl>
                                          <p:spTgt spid="2"/>
                                        </p:tgtEl>
                                        <p:attrNameLst>
                                          <p:attrName>ppt_y</p:attrName>
                                        </p:attrNameLst>
                                      </p:cBhvr>
                                      <p:tavLst>
                                        <p:tav tm="0" fmla="#ppt_y-sin(pi*$)/81">
                                          <p:val>
                                            <p:fltVal val="0"/>
                                          </p:val>
                                        </p:tav>
                                        <p:tav tm="100000">
                                          <p:val>
                                            <p:fltVal val="1"/>
                                          </p:val>
                                        </p:tav>
                                      </p:tavLst>
                                    </p:anim>
                                    <p:animScale>
                                      <p:cBhvr>
                                        <p:cTn id="13" dur="20">
                                          <p:stCondLst>
                                            <p:cond delay="487"/>
                                          </p:stCondLst>
                                        </p:cTn>
                                        <p:tgtEl>
                                          <p:spTgt spid="2"/>
                                        </p:tgtEl>
                                      </p:cBhvr>
                                      <p:to x="100000" y="60000"/>
                                    </p:animScale>
                                    <p:animScale>
                                      <p:cBhvr>
                                        <p:cTn id="14" dur="124" decel="50000">
                                          <p:stCondLst>
                                            <p:cond delay="507"/>
                                          </p:stCondLst>
                                        </p:cTn>
                                        <p:tgtEl>
                                          <p:spTgt spid="2"/>
                                        </p:tgtEl>
                                      </p:cBhvr>
                                      <p:to x="100000" y="100000"/>
                                    </p:animScale>
                                    <p:animScale>
                                      <p:cBhvr>
                                        <p:cTn id="15" dur="20">
                                          <p:stCondLst>
                                            <p:cond delay="984"/>
                                          </p:stCondLst>
                                        </p:cTn>
                                        <p:tgtEl>
                                          <p:spTgt spid="2"/>
                                        </p:tgtEl>
                                      </p:cBhvr>
                                      <p:to x="100000" y="80000"/>
                                    </p:animScale>
                                    <p:animScale>
                                      <p:cBhvr>
                                        <p:cTn id="16" dur="124" decel="50000">
                                          <p:stCondLst>
                                            <p:cond delay="1004"/>
                                          </p:stCondLst>
                                        </p:cTn>
                                        <p:tgtEl>
                                          <p:spTgt spid="2"/>
                                        </p:tgtEl>
                                      </p:cBhvr>
                                      <p:to x="100000" y="100000"/>
                                    </p:animScale>
                                    <p:animScale>
                                      <p:cBhvr>
                                        <p:cTn id="17" dur="20">
                                          <p:stCondLst>
                                            <p:cond delay="1231"/>
                                          </p:stCondLst>
                                        </p:cTn>
                                        <p:tgtEl>
                                          <p:spTgt spid="2"/>
                                        </p:tgtEl>
                                      </p:cBhvr>
                                      <p:to x="100000" y="90000"/>
                                    </p:animScale>
                                    <p:animScale>
                                      <p:cBhvr>
                                        <p:cTn id="18" dur="124" decel="50000">
                                          <p:stCondLst>
                                            <p:cond delay="1251"/>
                                          </p:stCondLst>
                                        </p:cTn>
                                        <p:tgtEl>
                                          <p:spTgt spid="2"/>
                                        </p:tgtEl>
                                      </p:cBhvr>
                                      <p:to x="100000" y="100000"/>
                                    </p:animScale>
                                    <p:animScale>
                                      <p:cBhvr>
                                        <p:cTn id="19" dur="20">
                                          <p:stCondLst>
                                            <p:cond delay="1356"/>
                                          </p:stCondLst>
                                        </p:cTn>
                                        <p:tgtEl>
                                          <p:spTgt spid="2"/>
                                        </p:tgtEl>
                                      </p:cBhvr>
                                      <p:to x="100000" y="95000"/>
                                    </p:animScale>
                                    <p:animScale>
                                      <p:cBhvr>
                                        <p:cTn id="20" dur="124" decel="50000">
                                          <p:stCondLst>
                                            <p:cond delay="1376"/>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iterate type="lt">
                                    <p:tmPct val="10000"/>
                                  </p:iterate>
                                  <p:childTnLst>
                                    <p:set>
                                      <p:cBhvr>
                                        <p:cTn id="24" dur="1" fill="hold">
                                          <p:stCondLst>
                                            <p:cond delay="0"/>
                                          </p:stCondLst>
                                        </p:cTn>
                                        <p:tgtEl>
                                          <p:spTgt spid="3">
                                            <p:txEl>
                                              <p:pRg st="1" end="1"/>
                                            </p:txEl>
                                          </p:spTgt>
                                        </p:tgtEl>
                                        <p:attrNameLst>
                                          <p:attrName>style.visibility</p:attrName>
                                        </p:attrNameLst>
                                      </p:cBhvr>
                                      <p:to>
                                        <p:strVal val="visible"/>
                                      </p:to>
                                    </p:set>
                                    <p:animEffect transition="in" filter="circle(in)">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iterate type="lt">
                                    <p:tmPct val="10000"/>
                                  </p:iterate>
                                  <p:childTnLst>
                                    <p:set>
                                      <p:cBhvr>
                                        <p:cTn id="29" dur="1" fill="hold">
                                          <p:stCondLst>
                                            <p:cond delay="0"/>
                                          </p:stCondLst>
                                        </p:cTn>
                                        <p:tgtEl>
                                          <p:spTgt spid="3">
                                            <p:txEl>
                                              <p:pRg st="2" end="2"/>
                                            </p:txEl>
                                          </p:spTgt>
                                        </p:tgtEl>
                                        <p:attrNameLst>
                                          <p:attrName>style.visibility</p:attrName>
                                        </p:attrNameLst>
                                      </p:cBhvr>
                                      <p:to>
                                        <p:strVal val="visible"/>
                                      </p:to>
                                    </p:set>
                                    <p:animEffect transition="in" filter="circle(in)">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10">
          <a:fgClr>
            <a:schemeClr val="tx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4167" y="480286"/>
            <a:ext cx="11027964" cy="1499616"/>
          </a:xfrm>
        </p:spPr>
        <p:txBody>
          <a:bodyPr/>
          <a:lstStyle/>
          <a:p>
            <a:pPr algn="ctr"/>
            <a:r>
              <a:rPr lang="id-ID" sz="4800" dirty="0" smtClean="0">
                <a:solidFill>
                  <a:schemeClr val="accent4">
                    <a:lumMod val="20000"/>
                    <a:lumOff val="80000"/>
                  </a:schemeClr>
                </a:solidFill>
                <a:latin typeface="Gabriola" panose="04040605051002020D02" pitchFamily="82" charset="0"/>
              </a:rPr>
              <a:t>A.</a:t>
            </a:r>
            <a:r>
              <a:rPr lang="id-ID" dirty="0" smtClean="0">
                <a:solidFill>
                  <a:schemeClr val="accent4">
                    <a:lumMod val="20000"/>
                    <a:lumOff val="80000"/>
                  </a:schemeClr>
                </a:solidFill>
                <a:latin typeface="Gabriola" panose="04040605051002020D02" pitchFamily="82" charset="0"/>
              </a:rPr>
              <a:t>Perbandingan penelitian kuantitatif dan kualitatif </a:t>
            </a:r>
            <a:endParaRPr lang="id-ID" dirty="0">
              <a:solidFill>
                <a:schemeClr val="accent4">
                  <a:lumMod val="20000"/>
                  <a:lumOff val="80000"/>
                </a:schemeClr>
              </a:solidFill>
              <a:latin typeface="Gabriola" panose="04040605051002020D02" pitchFamily="82" charset="0"/>
            </a:endParaRPr>
          </a:p>
        </p:txBody>
      </p:sp>
      <p:sp>
        <p:nvSpPr>
          <p:cNvPr id="3" name="Content Placeholder 2"/>
          <p:cNvSpPr>
            <a:spLocks noGrp="1"/>
          </p:cNvSpPr>
          <p:nvPr>
            <p:ph idx="1"/>
          </p:nvPr>
        </p:nvSpPr>
        <p:spPr>
          <a:xfrm>
            <a:off x="209862" y="1831984"/>
            <a:ext cx="11647358" cy="4750682"/>
          </a:xfrm>
        </p:spPr>
        <p:txBody>
          <a:bodyPr>
            <a:normAutofit/>
          </a:bodyPr>
          <a:lstStyle/>
          <a:p>
            <a:r>
              <a:rPr lang="id-ID" sz="3600" dirty="0" smtClean="0">
                <a:solidFill>
                  <a:schemeClr val="accent4">
                    <a:lumMod val="20000"/>
                    <a:lumOff val="80000"/>
                  </a:schemeClr>
                </a:solidFill>
                <a:latin typeface="Gabriola" panose="04040605051002020D02" pitchFamily="82" charset="0"/>
              </a:rPr>
              <a:t>Brannen ( 1997 ) mengidentifikasi beberapa hal yang menjadi pembeda diantara keduanya, yaitu : </a:t>
            </a:r>
          </a:p>
          <a:p>
            <a:pPr marL="742950" indent="-742950">
              <a:buClr>
                <a:schemeClr val="accent4">
                  <a:lumMod val="20000"/>
                  <a:lumOff val="80000"/>
                </a:schemeClr>
              </a:buClr>
              <a:buFont typeface="+mj-lt"/>
              <a:buAutoNum type="arabicPeriod"/>
            </a:pPr>
            <a:r>
              <a:rPr lang="id-ID" sz="4000" dirty="0" smtClean="0">
                <a:solidFill>
                  <a:schemeClr val="accent4">
                    <a:lumMod val="20000"/>
                    <a:lumOff val="80000"/>
                  </a:schemeClr>
                </a:solidFill>
                <a:latin typeface="Gabriola" panose="04040605051002020D02" pitchFamily="82" charset="0"/>
              </a:rPr>
              <a:t>Secara Teori</a:t>
            </a:r>
          </a:p>
          <a:p>
            <a:pPr marL="356616" lvl="2" indent="0">
              <a:buClr>
                <a:schemeClr val="accent4">
                  <a:lumMod val="20000"/>
                  <a:lumOff val="80000"/>
                </a:schemeClr>
              </a:buClr>
              <a:buNone/>
            </a:pPr>
            <a:r>
              <a:rPr lang="id-ID" sz="3200" dirty="0" smtClean="0">
                <a:solidFill>
                  <a:schemeClr val="accent4">
                    <a:lumMod val="20000"/>
                    <a:lumOff val="80000"/>
                  </a:schemeClr>
                </a:solidFill>
                <a:latin typeface="Gabriola" panose="04040605051002020D02" pitchFamily="82" charset="0"/>
              </a:rPr>
              <a:t>	</a:t>
            </a:r>
            <a:r>
              <a:rPr lang="id-ID" sz="3600" dirty="0" smtClean="0">
                <a:solidFill>
                  <a:schemeClr val="accent4">
                    <a:lumMod val="20000"/>
                    <a:lumOff val="80000"/>
                  </a:schemeClr>
                </a:solidFill>
                <a:latin typeface="Gabriola" panose="04040605051002020D02" pitchFamily="82" charset="0"/>
              </a:rPr>
              <a:t>Peneliti kuantitatif menyisihkan dan menetukan ubahan-ubahan dan 	kategori-kategori variabel.  Sedangkan kualitatif dimulai dengan cara 	mendefinisikan konsep yang sangat umum, yang mengalami perubahan 	karena hasil penelitian.</a:t>
            </a:r>
          </a:p>
        </p:txBody>
      </p:sp>
    </p:spTree>
    <p:extLst>
      <p:ext uri="{BB962C8B-B14F-4D97-AF65-F5344CB8AC3E}">
        <p14:creationId xmlns:p14="http://schemas.microsoft.com/office/powerpoint/2010/main" val="25250856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iterate type="lt">
                                    <p:tmPct val="10000"/>
                                  </p:iterate>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7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iterate type="lt">
                                    <p:tmPct val="10000"/>
                                  </p:iterate>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7576"/>
            <a:ext cx="12192000" cy="6069387"/>
          </a:xfrm>
        </p:spPr>
        <p:txBody>
          <a:bodyPr>
            <a:normAutofit fontScale="92500" lnSpcReduction="20000"/>
          </a:bodyPr>
          <a:lstStyle/>
          <a:p>
            <a:pPr marL="901700" indent="-901700" algn="just">
              <a:buClr>
                <a:schemeClr val="tx2">
                  <a:lumMod val="10000"/>
                  <a:lumOff val="90000"/>
                </a:schemeClr>
              </a:buClr>
              <a:buFont typeface="+mj-lt"/>
              <a:buAutoNum type="arabicPeriod" startAt="2"/>
            </a:pPr>
            <a:r>
              <a:rPr lang="id-ID" sz="4300" dirty="0" smtClean="0">
                <a:latin typeface="Gabriola" panose="04040605051002020D02" pitchFamily="82" charset="0"/>
              </a:rPr>
              <a:t>Dalam Hal </a:t>
            </a:r>
            <a:r>
              <a:rPr lang="id-ID" sz="4300" dirty="0">
                <a:latin typeface="Gabriola" panose="04040605051002020D02" pitchFamily="82" charset="0"/>
              </a:rPr>
              <a:t>Pengamatan</a:t>
            </a:r>
          </a:p>
          <a:p>
            <a:pPr marL="0" lvl="1" indent="-182880" algn="just">
              <a:buClr>
                <a:schemeClr val="accent4">
                  <a:lumMod val="20000"/>
                  <a:lumOff val="80000"/>
                </a:schemeClr>
              </a:buClr>
              <a:buNone/>
            </a:pPr>
            <a:r>
              <a:rPr lang="id-ID" sz="3200" dirty="0" smtClean="0">
                <a:latin typeface="Gabriola" panose="04040605051002020D02" pitchFamily="82" charset="0"/>
              </a:rPr>
              <a:t>	</a:t>
            </a:r>
            <a:r>
              <a:rPr lang="id-ID" sz="3900" dirty="0" smtClean="0">
                <a:latin typeface="Gabriola" panose="04040605051002020D02" pitchFamily="82" charset="0"/>
              </a:rPr>
              <a:t>Pada </a:t>
            </a:r>
            <a:r>
              <a:rPr lang="id-ID" sz="3900" dirty="0">
                <a:latin typeface="Gabriola" panose="04040605051002020D02" pitchFamily="82" charset="0"/>
              </a:rPr>
              <a:t>pendekatan kuantitatif dilakukan melalui lensa yang sempit pada </a:t>
            </a:r>
            <a:r>
              <a:rPr lang="id-ID" sz="3900" dirty="0" smtClean="0">
                <a:latin typeface="Gabriola" panose="04040605051002020D02" pitchFamily="82" charset="0"/>
              </a:rPr>
              <a:t>	serangkaian 	variabel </a:t>
            </a:r>
            <a:r>
              <a:rPr lang="id-ID" sz="3900" dirty="0">
                <a:latin typeface="Gabriola" panose="04040605051002020D02" pitchFamily="82" charset="0"/>
              </a:rPr>
              <a:t>yang telah didesain sebelumnya. Sedangkan pendekatan </a:t>
            </a:r>
            <a:r>
              <a:rPr lang="id-ID" sz="3900" dirty="0" smtClean="0">
                <a:latin typeface="Gabriola" panose="04040605051002020D02" pitchFamily="82" charset="0"/>
              </a:rPr>
              <a:t>	kualitatif melakukan pengamatan </a:t>
            </a:r>
            <a:r>
              <a:rPr lang="id-ID" sz="3900" dirty="0">
                <a:latin typeface="Gabriola" panose="04040605051002020D02" pitchFamily="82" charset="0"/>
              </a:rPr>
              <a:t>dengan lensa yang lebih lebar dan </a:t>
            </a:r>
            <a:r>
              <a:rPr lang="id-ID" sz="3900" dirty="0" smtClean="0">
                <a:latin typeface="Gabriola" panose="04040605051002020D02" pitchFamily="82" charset="0"/>
              </a:rPr>
              <a:t>	mencoba </a:t>
            </a:r>
            <a:r>
              <a:rPr lang="id-ID" sz="3900" dirty="0">
                <a:latin typeface="Gabriola" panose="04040605051002020D02" pitchFamily="82" charset="0"/>
              </a:rPr>
              <a:t>untuk </a:t>
            </a:r>
            <a:r>
              <a:rPr lang="id-ID" sz="3900" dirty="0" smtClean="0">
                <a:latin typeface="Gabriola" panose="04040605051002020D02" pitchFamily="82" charset="0"/>
              </a:rPr>
              <a:t>mencari </a:t>
            </a:r>
            <a:r>
              <a:rPr lang="id-ID" sz="3900" dirty="0">
                <a:latin typeface="Gabriola" panose="04040605051002020D02" pitchFamily="82" charset="0"/>
              </a:rPr>
              <a:t>pola hubungan </a:t>
            </a:r>
            <a:r>
              <a:rPr lang="id-ID" sz="3900" dirty="0" smtClean="0">
                <a:latin typeface="Gabriola" panose="04040605051002020D02" pitchFamily="82" charset="0"/>
              </a:rPr>
              <a:t>antar konsep. </a:t>
            </a:r>
            <a:endParaRPr lang="id-ID" sz="3900" dirty="0">
              <a:latin typeface="Gabriola" panose="04040605051002020D02" pitchFamily="82" charset="0"/>
            </a:endParaRPr>
          </a:p>
          <a:p>
            <a:pPr marL="514350" indent="-514350" algn="just">
              <a:buClr>
                <a:schemeClr val="tx1"/>
              </a:buClr>
              <a:buFont typeface="+mj-lt"/>
              <a:buAutoNum type="arabicPeriod" startAt="2"/>
            </a:pPr>
            <a:endParaRPr lang="id-ID" dirty="0" smtClean="0">
              <a:latin typeface="Gabriola" panose="04040605051002020D02" pitchFamily="82" charset="0"/>
            </a:endParaRPr>
          </a:p>
          <a:p>
            <a:pPr marL="514350" indent="-514350" algn="just">
              <a:buClr>
                <a:schemeClr val="tx1"/>
              </a:buClr>
              <a:buFont typeface="+mj-lt"/>
              <a:buAutoNum type="arabicPeriod" startAt="2"/>
            </a:pPr>
            <a:r>
              <a:rPr lang="id-ID" sz="4000" dirty="0" smtClean="0">
                <a:latin typeface="Gabriola" panose="04040605051002020D02" pitchFamily="82" charset="0"/>
              </a:rPr>
              <a:t>	</a:t>
            </a:r>
            <a:r>
              <a:rPr lang="id-ID" sz="4300" dirty="0" smtClean="0">
                <a:latin typeface="Gabriola" panose="04040605051002020D02" pitchFamily="82" charset="0"/>
              </a:rPr>
              <a:t>Dalam Hal Pengumpumpulan Data</a:t>
            </a:r>
          </a:p>
          <a:p>
            <a:pPr marL="457200" lvl="1" indent="0" algn="just">
              <a:buClr>
                <a:schemeClr val="tx1"/>
              </a:buClr>
              <a:buNone/>
            </a:pPr>
            <a:r>
              <a:rPr lang="id-ID" dirty="0" smtClean="0">
                <a:latin typeface="Gabriola" panose="04040605051002020D02" pitchFamily="82" charset="0"/>
              </a:rPr>
              <a:t>	</a:t>
            </a:r>
            <a:r>
              <a:rPr lang="id-ID" sz="3900" dirty="0" smtClean="0">
                <a:latin typeface="Gabriola" panose="04040605051002020D02" pitchFamily="82" charset="0"/>
              </a:rPr>
              <a:t>Pendekatan kuantitatif instrumen yang terwujud dari hasil penderivasian teori 	yang diajukan, yang dilakukan dengan menggunakan tahapan yang ketat. 	Sedangkan 	pendekataan kualitatif peneliti sendiri yang bertindak selaku 	instrumen sehingga dikenal dengan istilah </a:t>
            </a:r>
            <a:r>
              <a:rPr lang="id-ID" sz="3900" i="1" dirty="0" smtClean="0">
                <a:latin typeface="Gabriola" panose="04040605051002020D02" pitchFamily="82" charset="0"/>
              </a:rPr>
              <a:t> Human Instrumen ,</a:t>
            </a:r>
            <a:r>
              <a:rPr lang="id-ID" sz="3900" dirty="0" smtClean="0">
                <a:latin typeface="Gabriola" panose="04040605051002020D02" pitchFamily="82" charset="0"/>
              </a:rPr>
              <a:t> artinya 	peneliti yang bertindak selaku instrumen itu sendiri.</a:t>
            </a:r>
          </a:p>
          <a:p>
            <a:pPr marL="0" indent="0" algn="just">
              <a:buClr>
                <a:schemeClr val="tx1"/>
              </a:buClr>
              <a:buNone/>
            </a:pPr>
            <a:r>
              <a:rPr lang="id-ID" sz="3900" dirty="0" smtClean="0">
                <a:latin typeface="Gabriola" panose="04040605051002020D02" pitchFamily="82" charset="0"/>
              </a:rPr>
              <a:t> </a:t>
            </a:r>
            <a:endParaRPr lang="id-ID" sz="3900" dirty="0">
              <a:latin typeface="Gabriola" panose="04040605051002020D02" pitchFamily="82" charset="0"/>
            </a:endParaRPr>
          </a:p>
        </p:txBody>
      </p:sp>
    </p:spTree>
    <p:extLst>
      <p:ext uri="{BB962C8B-B14F-4D97-AF65-F5344CB8AC3E}">
        <p14:creationId xmlns:p14="http://schemas.microsoft.com/office/powerpoint/2010/main" val="2397702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7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iterate type="lt">
                                    <p:tmPct val="10000"/>
                                  </p:iterate>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153" y="123077"/>
            <a:ext cx="10515600" cy="1325563"/>
          </a:xfrm>
        </p:spPr>
        <p:txBody>
          <a:bodyPr/>
          <a:lstStyle/>
          <a:p>
            <a:r>
              <a:rPr lang="id-ID" dirty="0" smtClean="0">
                <a:latin typeface="Gabriola" panose="04040605051002020D02" pitchFamily="82" charset="0"/>
              </a:rPr>
              <a:t>B. KARAKTERIS PENELITIAN KUANTITATIF</a:t>
            </a:r>
            <a:endParaRPr lang="id-ID" dirty="0">
              <a:latin typeface="Gabriola" panose="04040605051002020D02" pitchFamily="82" charset="0"/>
            </a:endParaRPr>
          </a:p>
        </p:txBody>
      </p:sp>
      <p:sp>
        <p:nvSpPr>
          <p:cNvPr id="3" name="Content Placeholder 2"/>
          <p:cNvSpPr>
            <a:spLocks noGrp="1"/>
          </p:cNvSpPr>
          <p:nvPr>
            <p:ph idx="1"/>
          </p:nvPr>
        </p:nvSpPr>
        <p:spPr>
          <a:xfrm>
            <a:off x="201705" y="1223682"/>
            <a:ext cx="12102353" cy="4953281"/>
          </a:xfrm>
        </p:spPr>
        <p:txBody>
          <a:bodyPr>
            <a:noAutofit/>
          </a:bodyPr>
          <a:lstStyle/>
          <a:p>
            <a:pPr marL="514350" indent="-514350">
              <a:buFont typeface="+mj-lt"/>
              <a:buAutoNum type="arabicPeriod"/>
            </a:pPr>
            <a:r>
              <a:rPr lang="id-ID" sz="4000" dirty="0" smtClean="0">
                <a:latin typeface="Gabriola" panose="04040605051002020D02" pitchFamily="82" charset="0"/>
              </a:rPr>
              <a:t>Rinci; memiliki prosedur yang terinci dan jelas, hipotesis dari sejak awal sudah dirumuskan dan ditulis secara lengkap sebelum penelitian.</a:t>
            </a:r>
          </a:p>
          <a:p>
            <a:pPr marL="514350" indent="-514350">
              <a:buFont typeface="+mj-lt"/>
              <a:buAutoNum type="arabicPeriod"/>
            </a:pPr>
            <a:r>
              <a:rPr lang="id-ID" sz="4000" dirty="0" smtClean="0">
                <a:latin typeface="Gabriola" panose="04040605051002020D02" pitchFamily="82" charset="0"/>
              </a:rPr>
              <a:t>Melihat Hubungan Antarvariabel, menguji Teori, dan mencari Generalisasi Bernilai Prediktif</a:t>
            </a:r>
          </a:p>
          <a:p>
            <a:pPr marL="514350" indent="-514350">
              <a:buFont typeface="+mj-lt"/>
              <a:buAutoNum type="arabicPeriod"/>
            </a:pPr>
            <a:r>
              <a:rPr lang="id-ID" sz="4000" dirty="0" smtClean="0">
                <a:latin typeface="Gabriola" panose="04040605051002020D02" pitchFamily="82" charset="0"/>
              </a:rPr>
              <a:t>Desain Spesifik, Jelas, Rinci, dan Ditentukan Sejak Awal; kejelasannya mencakup (desain, subjek, variabel, data, teknik analisis yang akan digunakan.</a:t>
            </a:r>
          </a:p>
          <a:p>
            <a:pPr marL="514350" indent="-514350">
              <a:buFont typeface="+mj-lt"/>
              <a:buAutoNum type="arabicPeriod"/>
            </a:pPr>
            <a:r>
              <a:rPr lang="id-ID" sz="4000" dirty="0" smtClean="0">
                <a:latin typeface="Gabriola" panose="04040605051002020D02" pitchFamily="82" charset="0"/>
              </a:rPr>
              <a:t>Menggunakan Logika Eksperimen;</a:t>
            </a:r>
          </a:p>
          <a:p>
            <a:pPr marL="0" indent="0">
              <a:buNone/>
            </a:pPr>
            <a:r>
              <a:rPr lang="id-ID" sz="4000" dirty="0" smtClean="0">
                <a:latin typeface="Gabriola" panose="04040605051002020D02" pitchFamily="82" charset="0"/>
              </a:rPr>
              <a:t>    	 Mencari hubungan antarvariabel yang sedang diteliti.</a:t>
            </a:r>
          </a:p>
          <a:p>
            <a:pPr marL="514350" indent="-514350">
              <a:buFont typeface="+mj-lt"/>
              <a:buAutoNum type="arabicPeriod" startAt="5"/>
            </a:pPr>
            <a:endParaRPr lang="id-ID" sz="4000" dirty="0" smtClean="0">
              <a:latin typeface="Gabriola" panose="04040605051002020D02" pitchFamily="82" charset="0"/>
            </a:endParaRPr>
          </a:p>
          <a:p>
            <a:pPr marL="514350" indent="-514350">
              <a:buFont typeface="+mj-lt"/>
              <a:buAutoNum type="arabicPeriod" startAt="5"/>
            </a:pPr>
            <a:endParaRPr lang="id-ID" sz="4000" dirty="0" smtClean="0">
              <a:latin typeface="Gabriola" panose="04040605051002020D02" pitchFamily="82" charset="0"/>
            </a:endParaRPr>
          </a:p>
          <a:p>
            <a:pPr marL="0" indent="0">
              <a:buNone/>
            </a:pPr>
            <a:endParaRPr lang="id-ID" sz="4000" dirty="0" smtClean="0">
              <a:latin typeface="Gabriola" panose="04040605051002020D02" pitchFamily="82" charset="0"/>
            </a:endParaRPr>
          </a:p>
          <a:p>
            <a:pPr marL="0" indent="0">
              <a:buNone/>
            </a:pPr>
            <a:r>
              <a:rPr lang="id-ID" sz="4000" dirty="0">
                <a:latin typeface="Gabriola" panose="04040605051002020D02" pitchFamily="82" charset="0"/>
              </a:rPr>
              <a:t> </a:t>
            </a:r>
            <a:r>
              <a:rPr lang="id-ID" sz="4000" dirty="0" smtClean="0">
                <a:latin typeface="Gabriola" panose="04040605051002020D02" pitchFamily="82" charset="0"/>
              </a:rPr>
              <a:t>      </a:t>
            </a:r>
            <a:endParaRPr lang="id-ID" sz="4000" dirty="0">
              <a:latin typeface="Gabriola" panose="04040605051002020D02" pitchFamily="82" charset="0"/>
            </a:endParaRPr>
          </a:p>
        </p:txBody>
      </p:sp>
    </p:spTree>
    <p:extLst>
      <p:ext uri="{BB962C8B-B14F-4D97-AF65-F5344CB8AC3E}">
        <p14:creationId xmlns:p14="http://schemas.microsoft.com/office/powerpoint/2010/main" val="3066585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iterate type="lt">
                                    <p:tmPct val="10000"/>
                                  </p:iterate>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iterate type="lt">
                                    <p:tmPct val="10000"/>
                                  </p:iterate>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iterate type="lt">
                                    <p:tmPct val="10000"/>
                                  </p:iterate>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50"/>
                                        <p:tgtEl>
                                          <p:spTgt spid="3">
                                            <p:txEl>
                                              <p:pRg st="3" end="3"/>
                                            </p:txEl>
                                          </p:spTgt>
                                        </p:tgtEl>
                                      </p:cBhvr>
                                    </p:animEffect>
                                  </p:childTnLst>
                                </p:cTn>
                              </p:par>
                              <p:par>
                                <p:cTn id="28" presetID="6" presetClass="entr" presetSubtype="16" fill="hold" nodeType="withEffect">
                                  <p:stCondLst>
                                    <p:cond delay="0"/>
                                  </p:stCondLst>
                                  <p:iterate type="lt">
                                    <p:tmPct val="10000"/>
                                  </p:iterate>
                                  <p:childTnLst>
                                    <p:set>
                                      <p:cBhvr>
                                        <p:cTn id="29" dur="1" fill="hold">
                                          <p:stCondLst>
                                            <p:cond delay="0"/>
                                          </p:stCondLst>
                                        </p:cTn>
                                        <p:tgtEl>
                                          <p:spTgt spid="3">
                                            <p:txEl>
                                              <p:pRg st="4" end="4"/>
                                            </p:txEl>
                                          </p:spTgt>
                                        </p:tgtEl>
                                        <p:attrNameLst>
                                          <p:attrName>style.visibility</p:attrName>
                                        </p:attrNameLst>
                                      </p:cBhvr>
                                      <p:to>
                                        <p:strVal val="visible"/>
                                      </p:to>
                                    </p:set>
                                    <p:animEffect transition="in" filter="circle(in)">
                                      <p:cBhvr>
                                        <p:cTn id="30" dur="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683188"/>
          </a:xfrm>
        </p:spPr>
        <p:txBody>
          <a:bodyPr>
            <a:noAutofit/>
          </a:bodyPr>
          <a:lstStyle/>
          <a:p>
            <a:pPr marL="514350" indent="-514350">
              <a:buFont typeface="+mj-lt"/>
              <a:buAutoNum type="arabicPeriod" startAt="5"/>
            </a:pPr>
            <a:r>
              <a:rPr lang="id-ID" sz="4000" dirty="0">
                <a:latin typeface="Gabriola" panose="04040605051002020D02" pitchFamily="82" charset="0"/>
              </a:rPr>
              <a:t>Data Berupa Angka</a:t>
            </a:r>
          </a:p>
          <a:p>
            <a:pPr marL="514350" indent="-514350">
              <a:buFont typeface="+mj-lt"/>
              <a:buAutoNum type="arabicPeriod" startAt="5"/>
            </a:pPr>
            <a:r>
              <a:rPr lang="id-ID" sz="4000" dirty="0">
                <a:latin typeface="Gabriola" panose="04040605051002020D02" pitchFamily="82" charset="0"/>
              </a:rPr>
              <a:t>Subyek Banyak</a:t>
            </a:r>
          </a:p>
          <a:p>
            <a:pPr marL="514350" indent="-514350">
              <a:buFont typeface="+mj-lt"/>
              <a:buAutoNum type="arabicPeriod" startAt="5"/>
            </a:pPr>
            <a:r>
              <a:rPr lang="id-ID" sz="4000" dirty="0">
                <a:latin typeface="Gabriola" panose="04040605051002020D02" pitchFamily="82" charset="0"/>
              </a:rPr>
              <a:t>Menggunakan Alat Pengumpul Data; Angket, tes, wawancara, questionnare’s guide, check list</a:t>
            </a:r>
          </a:p>
          <a:p>
            <a:pPr marL="514350" indent="-514350">
              <a:buFont typeface="+mj-lt"/>
              <a:buAutoNum type="arabicPeriod" startAt="5"/>
            </a:pPr>
            <a:r>
              <a:rPr lang="id-ID" sz="4000" dirty="0">
                <a:latin typeface="Gabriola" panose="04040605051002020D02" pitchFamily="82" charset="0"/>
              </a:rPr>
              <a:t>Netralitas Dalam Pelaksanaaan Penelitian; Dengan cara memfokuskan pada variabel yang akan diteliti gejalanya, dan yang telah dirumuskan dalam instrumen atau skala peneitian.</a:t>
            </a:r>
          </a:p>
          <a:p>
            <a:pPr marL="514350" indent="-514350">
              <a:buFont typeface="+mj-lt"/>
              <a:buAutoNum type="arabicPeriod" startAt="5"/>
            </a:pPr>
            <a:r>
              <a:rPr lang="id-ID" sz="4000" dirty="0">
                <a:latin typeface="Gabriola" panose="04040605051002020D02" pitchFamily="82" charset="0"/>
              </a:rPr>
              <a:t>Bersifat Atomistis; memecah kenyataan dalam bagian-bagian yang lebih kecil dan mencari hubungan antar variabel.</a:t>
            </a:r>
          </a:p>
          <a:p>
            <a:pPr marL="514350" indent="-514350">
              <a:buFont typeface="+mj-lt"/>
              <a:buAutoNum type="arabicPeriod" startAt="5"/>
            </a:pPr>
            <a:r>
              <a:rPr lang="id-ID" sz="4000" dirty="0">
                <a:latin typeface="Gabriola" panose="04040605051002020D02" pitchFamily="82" charset="0"/>
              </a:rPr>
              <a:t>Bersifat </a:t>
            </a:r>
            <a:r>
              <a:rPr lang="id-ID" sz="4000" dirty="0" smtClean="0">
                <a:latin typeface="Gabriola" panose="04040605051002020D02" pitchFamily="82" charset="0"/>
              </a:rPr>
              <a:t>Reduksi</a:t>
            </a:r>
          </a:p>
          <a:p>
            <a:pPr marL="0" indent="0">
              <a:buNone/>
            </a:pPr>
            <a:endParaRPr lang="id-ID" sz="4000" dirty="0">
              <a:latin typeface="Gabriola" panose="04040605051002020D02" pitchFamily="82" charset="0"/>
            </a:endParaRPr>
          </a:p>
          <a:p>
            <a:pPr marL="514350" indent="-514350">
              <a:buFont typeface="+mj-lt"/>
              <a:buAutoNum type="arabicPeriod" startAt="5"/>
            </a:pPr>
            <a:endParaRPr lang="id-ID" sz="4000" dirty="0">
              <a:latin typeface="Gabriola" panose="04040605051002020D02" pitchFamily="82" charset="0"/>
            </a:endParaRPr>
          </a:p>
          <a:p>
            <a:pPr marL="514350" indent="-514350">
              <a:buFont typeface="+mj-lt"/>
              <a:buAutoNum type="arabicPeriod" startAt="5"/>
            </a:pPr>
            <a:endParaRPr lang="id-ID" sz="4000" dirty="0">
              <a:latin typeface="Gabriola" panose="04040605051002020D02" pitchFamily="82" charset="0"/>
            </a:endParaRPr>
          </a:p>
          <a:p>
            <a:endParaRPr lang="id-ID" sz="4000" dirty="0">
              <a:latin typeface="Gabriola" panose="04040605051002020D02" pitchFamily="82" charset="0"/>
            </a:endParaRPr>
          </a:p>
        </p:txBody>
      </p:sp>
    </p:spTree>
    <p:extLst>
      <p:ext uri="{BB962C8B-B14F-4D97-AF65-F5344CB8AC3E}">
        <p14:creationId xmlns:p14="http://schemas.microsoft.com/office/powerpoint/2010/main" val="363770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iterate type="lt">
                                    <p:tmPct val="10000"/>
                                  </p:iterate>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918" y="470647"/>
            <a:ext cx="11300011" cy="5988704"/>
          </a:xfrm>
        </p:spPr>
        <p:txBody>
          <a:bodyPr>
            <a:normAutofit/>
          </a:bodyPr>
          <a:lstStyle/>
          <a:p>
            <a:pPr marL="534988" indent="-534988">
              <a:buFont typeface="+mj-lt"/>
              <a:buAutoNum type="arabicPeriod" startAt="11"/>
            </a:pPr>
            <a:r>
              <a:rPr lang="id-ID" sz="4000" dirty="0">
                <a:latin typeface="Gabriola" panose="04040605051002020D02" pitchFamily="82" charset="0"/>
              </a:rPr>
              <a:t>Bersifat Deterministik</a:t>
            </a:r>
          </a:p>
          <a:p>
            <a:pPr marL="514350" indent="-514350">
              <a:buFont typeface="+mj-lt"/>
              <a:buAutoNum type="arabicPeriod" startAt="12"/>
            </a:pPr>
            <a:r>
              <a:rPr lang="id-ID" sz="4000" dirty="0" smtClean="0">
                <a:latin typeface="Gabriola" panose="04040605051002020D02" pitchFamily="82" charset="0"/>
              </a:rPr>
              <a:t> Ada intervensi Terhadap Subyek</a:t>
            </a:r>
          </a:p>
          <a:p>
            <a:pPr marL="514350" indent="-514350">
              <a:buFont typeface="+mj-lt"/>
              <a:buAutoNum type="arabicPeriod" startAt="12"/>
            </a:pPr>
            <a:r>
              <a:rPr lang="id-ID" sz="4000" dirty="0" smtClean="0">
                <a:latin typeface="Gabriola" panose="04040605051002020D02" pitchFamily="82" charset="0"/>
              </a:rPr>
              <a:t> Menguji Hipotesis</a:t>
            </a:r>
          </a:p>
          <a:p>
            <a:pPr marL="514350" indent="-514350">
              <a:buFont typeface="+mj-lt"/>
              <a:buAutoNum type="arabicPeriod" startAt="12"/>
            </a:pPr>
            <a:r>
              <a:rPr lang="id-ID" sz="4000" dirty="0">
                <a:latin typeface="Gabriola" panose="04040605051002020D02" pitchFamily="82" charset="0"/>
              </a:rPr>
              <a:t> </a:t>
            </a:r>
            <a:r>
              <a:rPr lang="id-ID" sz="4000" dirty="0" smtClean="0">
                <a:latin typeface="Gabriola" panose="04040605051002020D02" pitchFamily="82" charset="0"/>
              </a:rPr>
              <a:t>Generalisasi Berdasarkan sampel</a:t>
            </a:r>
          </a:p>
          <a:p>
            <a:pPr marL="514350" indent="-514350">
              <a:buFont typeface="+mj-lt"/>
              <a:buAutoNum type="arabicPeriod" startAt="12"/>
            </a:pPr>
            <a:r>
              <a:rPr lang="id-ID" sz="4000" dirty="0">
                <a:latin typeface="Gabriola" panose="04040605051002020D02" pitchFamily="82" charset="0"/>
              </a:rPr>
              <a:t> </a:t>
            </a:r>
            <a:r>
              <a:rPr lang="id-ID" sz="4000" dirty="0" smtClean="0">
                <a:latin typeface="Gabriola" panose="04040605051002020D02" pitchFamily="82" charset="0"/>
              </a:rPr>
              <a:t>Interaksi Peneliti dengan Subyek Penelitian Jauh</a:t>
            </a:r>
          </a:p>
          <a:p>
            <a:pPr marL="514350" indent="-514350">
              <a:buFont typeface="+mj-lt"/>
              <a:buAutoNum type="arabicPeriod" startAt="12"/>
            </a:pPr>
            <a:r>
              <a:rPr lang="id-ID" sz="4000" dirty="0" smtClean="0">
                <a:latin typeface="Gabriola" panose="04040605051002020D02" pitchFamily="82" charset="0"/>
              </a:rPr>
              <a:t>Analisis Data Setelah Data Terkumpul</a:t>
            </a:r>
          </a:p>
          <a:p>
            <a:pPr marL="514350" indent="-514350">
              <a:buFont typeface="+mj-lt"/>
              <a:buAutoNum type="arabicPeriod" startAt="12"/>
            </a:pPr>
            <a:r>
              <a:rPr lang="id-ID" sz="4000" dirty="0" smtClean="0">
                <a:latin typeface="Gabriola" panose="04040605051002020D02" pitchFamily="82" charset="0"/>
              </a:rPr>
              <a:t>Kebenaran Bersifat Etik</a:t>
            </a:r>
            <a:endParaRPr lang="id-ID" sz="4000" dirty="0">
              <a:latin typeface="Gabriola" panose="04040605051002020D02" pitchFamily="82" charset="0"/>
            </a:endParaRPr>
          </a:p>
        </p:txBody>
      </p:sp>
    </p:spTree>
    <p:extLst>
      <p:ext uri="{BB962C8B-B14F-4D97-AF65-F5344CB8AC3E}">
        <p14:creationId xmlns:p14="http://schemas.microsoft.com/office/powerpoint/2010/main" val="1201505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iterate type="lt">
                                    <p:tmPct val="10000"/>
                                  </p:iterate>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iterate type="lt">
                                    <p:tmPct val="10000"/>
                                  </p:iterate>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9631"/>
            <a:ext cx="12192000" cy="706295"/>
          </a:xfrm>
        </p:spPr>
        <p:txBody>
          <a:bodyPr/>
          <a:lstStyle/>
          <a:p>
            <a:r>
              <a:rPr lang="id-ID" dirty="0" smtClean="0">
                <a:latin typeface="Gabriola" panose="04040605051002020D02" pitchFamily="82" charset="0"/>
              </a:rPr>
              <a:t>C. KARAKTERISTIK PENELITIAN KUALITATIF</a:t>
            </a:r>
            <a:endParaRPr lang="id-ID" dirty="0">
              <a:latin typeface="Gabriola" panose="04040605051002020D02" pitchFamily="82" charset="0"/>
            </a:endParaRPr>
          </a:p>
        </p:txBody>
      </p:sp>
      <p:sp>
        <p:nvSpPr>
          <p:cNvPr id="3" name="Content Placeholder 2"/>
          <p:cNvSpPr>
            <a:spLocks noGrp="1"/>
          </p:cNvSpPr>
          <p:nvPr>
            <p:ph idx="1"/>
          </p:nvPr>
        </p:nvSpPr>
        <p:spPr>
          <a:xfrm>
            <a:off x="0" y="968064"/>
            <a:ext cx="12192000" cy="5422806"/>
          </a:xfrm>
        </p:spPr>
        <p:txBody>
          <a:bodyPr>
            <a:noAutofit/>
          </a:bodyPr>
          <a:lstStyle/>
          <a:p>
            <a:pPr marL="514350" indent="-514350">
              <a:buFont typeface="+mj-lt"/>
              <a:buAutoNum type="arabicPeriod"/>
            </a:pPr>
            <a:r>
              <a:rPr lang="id-ID" sz="4000" dirty="0" smtClean="0">
                <a:latin typeface="Gabriola" panose="04040605051002020D02" pitchFamily="82" charset="0"/>
              </a:rPr>
              <a:t>Bersifat Alamiah; Peneliti tidak berusaha memanipulasi situs (setting) penelitian.</a:t>
            </a:r>
          </a:p>
          <a:p>
            <a:pPr marL="514350" indent="-514350">
              <a:buFont typeface="+mj-lt"/>
              <a:buAutoNum type="arabicPeriod"/>
            </a:pPr>
            <a:r>
              <a:rPr lang="id-ID" sz="4000" dirty="0" smtClean="0">
                <a:latin typeface="Gabriola" panose="04040605051002020D02" pitchFamily="82" charset="0"/>
              </a:rPr>
              <a:t>Bersifat Dinamis Dan Berkembang</a:t>
            </a:r>
          </a:p>
          <a:p>
            <a:pPr marL="514350" indent="-514350">
              <a:buFont typeface="+mj-lt"/>
              <a:buAutoNum type="arabicPeriod"/>
            </a:pPr>
            <a:r>
              <a:rPr lang="id-ID" sz="4000" dirty="0" smtClean="0">
                <a:latin typeface="Gabriola" panose="04040605051002020D02" pitchFamily="82" charset="0"/>
              </a:rPr>
              <a:t>Fokus Penelitian; Diturunkan beberapa pertanyaan penelitian</a:t>
            </a:r>
          </a:p>
          <a:p>
            <a:pPr marL="514350" indent="-514350">
              <a:buFont typeface="+mj-lt"/>
              <a:buAutoNum type="arabicPeriod"/>
            </a:pPr>
            <a:r>
              <a:rPr lang="id-ID" sz="4000" dirty="0">
                <a:latin typeface="Gabriola" panose="04040605051002020D02" pitchFamily="82" charset="0"/>
              </a:rPr>
              <a:t> </a:t>
            </a:r>
            <a:r>
              <a:rPr lang="id-ID" sz="4000" dirty="0" smtClean="0">
                <a:latin typeface="Gabriola" panose="04040605051002020D02" pitchFamily="82" charset="0"/>
              </a:rPr>
              <a:t>Bersifat Deskriptif; Melakukan penggambaran secra mendalam tentang situasi atau proses yang diteliti.</a:t>
            </a:r>
          </a:p>
          <a:p>
            <a:pPr marL="514350" indent="-514350">
              <a:buFont typeface="+mj-lt"/>
              <a:buAutoNum type="arabicPeriod"/>
            </a:pPr>
            <a:r>
              <a:rPr lang="id-ID" sz="4000" dirty="0" smtClean="0">
                <a:latin typeface="Gabriola" panose="04040605051002020D02" pitchFamily="82" charset="0"/>
              </a:rPr>
              <a:t>Sasaran Penelitian Berlaku sebagai Subyek Penelitian</a:t>
            </a:r>
            <a:r>
              <a:rPr lang="id-ID" sz="4000" i="1" dirty="0" smtClean="0">
                <a:latin typeface="Gabriola" panose="04040605051002020D02" pitchFamily="82" charset="0"/>
              </a:rPr>
              <a:t>; Informan </a:t>
            </a:r>
            <a:r>
              <a:rPr lang="id-ID" sz="4000" dirty="0" smtClean="0">
                <a:latin typeface="Gabriola" panose="04040605051002020D02" pitchFamily="82" charset="0"/>
              </a:rPr>
              <a:t>dan </a:t>
            </a:r>
            <a:r>
              <a:rPr lang="id-ID" sz="4000" i="1" dirty="0" smtClean="0">
                <a:latin typeface="Gabriola" panose="04040605051002020D02" pitchFamily="82" charset="0"/>
              </a:rPr>
              <a:t>Key Informan</a:t>
            </a:r>
          </a:p>
          <a:p>
            <a:pPr marL="514350" indent="-514350">
              <a:buFont typeface="+mj-lt"/>
              <a:buAutoNum type="arabicPeriod"/>
            </a:pPr>
            <a:r>
              <a:rPr lang="id-ID" sz="4000" dirty="0" smtClean="0">
                <a:latin typeface="Gabriola" panose="04040605051002020D02" pitchFamily="82" charset="0"/>
              </a:rPr>
              <a:t>Data Penelitian Bersifat Deskriptif</a:t>
            </a:r>
          </a:p>
          <a:p>
            <a:pPr marL="0" indent="0">
              <a:buNone/>
            </a:pPr>
            <a:r>
              <a:rPr lang="id-ID" sz="4000" i="1" dirty="0">
                <a:latin typeface="Gabriola" panose="04040605051002020D02" pitchFamily="82" charset="0"/>
              </a:rPr>
              <a:t> </a:t>
            </a:r>
            <a:endParaRPr lang="id-ID" sz="4000" dirty="0" smtClean="0">
              <a:latin typeface="Gabriola" panose="04040605051002020D02" pitchFamily="82" charset="0"/>
            </a:endParaRPr>
          </a:p>
          <a:p>
            <a:pPr marL="0" indent="0">
              <a:buNone/>
            </a:pPr>
            <a:endParaRPr lang="id-ID" sz="4000" i="1" dirty="0" smtClean="0">
              <a:latin typeface="Gabriola" panose="04040605051002020D02" pitchFamily="82" charset="0"/>
            </a:endParaRPr>
          </a:p>
          <a:p>
            <a:pPr marL="0" indent="0">
              <a:buNone/>
            </a:pPr>
            <a:endParaRPr lang="id-ID" sz="4000" b="1" i="1" dirty="0">
              <a:latin typeface="Gabriola" panose="04040605051002020D02" pitchFamily="82" charset="0"/>
            </a:endParaRPr>
          </a:p>
        </p:txBody>
      </p:sp>
    </p:spTree>
    <p:extLst>
      <p:ext uri="{BB962C8B-B14F-4D97-AF65-F5344CB8AC3E}">
        <p14:creationId xmlns:p14="http://schemas.microsoft.com/office/powerpoint/2010/main" val="1582632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iterate type="lt">
                                    <p:tmPct val="10000"/>
                                  </p:iterate>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iterate type="lt">
                                    <p:tmPct val="10000"/>
                                  </p:iterate>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iterate type="lt">
                                    <p:tmPct val="10000"/>
                                  </p:iterate>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iterate type="lt">
                                    <p:tmPct val="10000"/>
                                  </p:iterate>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iterate type="lt">
                                    <p:tmPct val="10000"/>
                                  </p:iterate>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iterate type="lt">
                                    <p:tmPct val="10000"/>
                                  </p:iterate>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1365"/>
            <a:ext cx="11994777" cy="6696635"/>
          </a:xfrm>
        </p:spPr>
        <p:txBody>
          <a:bodyPr>
            <a:noAutofit/>
          </a:bodyPr>
          <a:lstStyle/>
          <a:p>
            <a:pPr marL="514350" indent="-514350">
              <a:buFont typeface="+mj-lt"/>
              <a:buAutoNum type="arabicPeriod" startAt="7"/>
            </a:pPr>
            <a:r>
              <a:rPr lang="id-ID" sz="4000" dirty="0" smtClean="0">
                <a:latin typeface="Gabriola" panose="04040605051002020D02" pitchFamily="82" charset="0"/>
              </a:rPr>
              <a:t>Berfokus Pada Proses Dan Interaksi Subjek</a:t>
            </a:r>
          </a:p>
          <a:p>
            <a:pPr marL="514350" indent="-514350">
              <a:buFont typeface="+mj-lt"/>
              <a:buAutoNum type="arabicPeriod" startAt="7"/>
            </a:pPr>
            <a:r>
              <a:rPr lang="id-ID" sz="4000" dirty="0" smtClean="0">
                <a:latin typeface="Gabriola" panose="04040605051002020D02" pitchFamily="82" charset="0"/>
              </a:rPr>
              <a:t>Subjek Terbatas</a:t>
            </a:r>
          </a:p>
          <a:p>
            <a:pPr marL="514350" indent="-514350">
              <a:buFont typeface="+mj-lt"/>
              <a:buAutoNum type="arabicPeriod" startAt="7"/>
            </a:pPr>
            <a:r>
              <a:rPr lang="id-ID" sz="4000" dirty="0" smtClean="0">
                <a:latin typeface="Gabriola" panose="04040605051002020D02" pitchFamily="82" charset="0"/>
              </a:rPr>
              <a:t>Pemilihan Subyek Dilakukan Secara Purposive</a:t>
            </a:r>
          </a:p>
          <a:p>
            <a:pPr marL="514350" indent="-514350">
              <a:buFont typeface="+mj-lt"/>
              <a:buAutoNum type="arabicPeriod" startAt="7"/>
            </a:pPr>
            <a:r>
              <a:rPr lang="id-ID" sz="4000" dirty="0" smtClean="0">
                <a:latin typeface="Gabriola" panose="04040605051002020D02" pitchFamily="82" charset="0"/>
              </a:rPr>
              <a:t>Kontak Personal Secara Langsung</a:t>
            </a:r>
          </a:p>
          <a:p>
            <a:pPr marL="514350" indent="-514350">
              <a:buFont typeface="+mj-lt"/>
              <a:buAutoNum type="arabicPeriod" startAt="7"/>
            </a:pPr>
            <a:r>
              <a:rPr lang="id-ID" sz="4000" i="1" dirty="0" smtClean="0">
                <a:latin typeface="Gabriola" panose="04040605051002020D02" pitchFamily="82" charset="0"/>
              </a:rPr>
              <a:t>Human Instrumen</a:t>
            </a:r>
            <a:r>
              <a:rPr lang="id-ID" sz="4000" dirty="0" smtClean="0">
                <a:latin typeface="Gabriola" panose="04040605051002020D02" pitchFamily="82" charset="0"/>
              </a:rPr>
              <a:t>; Pengumpulan Data Dilakukan oleh peneliti sendiri</a:t>
            </a:r>
          </a:p>
          <a:p>
            <a:pPr marL="514350" indent="-514350">
              <a:buFont typeface="+mj-lt"/>
              <a:buAutoNum type="arabicPeriod" startAt="12"/>
            </a:pPr>
            <a:r>
              <a:rPr lang="id-ID" sz="4000" dirty="0">
                <a:latin typeface="Gabriola" panose="04040605051002020D02" pitchFamily="82" charset="0"/>
              </a:rPr>
              <a:t>Mengutamakan Data Langsung </a:t>
            </a:r>
            <a:r>
              <a:rPr lang="id-ID" sz="4000" i="1" dirty="0">
                <a:latin typeface="Gabriola" panose="04040605051002020D02" pitchFamily="82" charset="0"/>
              </a:rPr>
              <a:t>(First Hand)</a:t>
            </a:r>
            <a:r>
              <a:rPr lang="id-ID" sz="4000" dirty="0">
                <a:latin typeface="Gabriola" panose="04040605051002020D02" pitchFamily="82" charset="0"/>
              </a:rPr>
              <a:t>; Peneliti berusaha mendapatkan data secara langsung dari sumber asli.</a:t>
            </a:r>
          </a:p>
          <a:p>
            <a:endParaRPr lang="id-ID" sz="4000" dirty="0"/>
          </a:p>
          <a:p>
            <a:pPr marL="514350" indent="-514350">
              <a:buFont typeface="+mj-lt"/>
              <a:buAutoNum type="arabicPeriod" startAt="7"/>
            </a:pPr>
            <a:endParaRPr lang="id-ID" sz="4000" dirty="0" smtClean="0">
              <a:latin typeface="Gabriola" panose="04040605051002020D02" pitchFamily="82" charset="0"/>
            </a:endParaRPr>
          </a:p>
        </p:txBody>
      </p:sp>
    </p:spTree>
    <p:extLst>
      <p:ext uri="{BB962C8B-B14F-4D97-AF65-F5344CB8AC3E}">
        <p14:creationId xmlns:p14="http://schemas.microsoft.com/office/powerpoint/2010/main" val="241487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iterate type="lt">
                                    <p:tmPct val="10000"/>
                                  </p:iterate>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152" y="382136"/>
            <a:ext cx="11819965" cy="5595583"/>
          </a:xfrm>
        </p:spPr>
        <p:txBody>
          <a:bodyPr>
            <a:normAutofit lnSpcReduction="10000"/>
          </a:bodyPr>
          <a:lstStyle/>
          <a:p>
            <a:pPr marL="514350" indent="-514350">
              <a:buFont typeface="+mj-lt"/>
              <a:buAutoNum type="arabicPeriod" startAt="13"/>
            </a:pPr>
            <a:r>
              <a:rPr lang="id-ID" sz="4000" dirty="0" smtClean="0">
                <a:latin typeface="Gabriola" panose="04040605051002020D02" pitchFamily="82" charset="0"/>
              </a:rPr>
              <a:t>Pengumpulan </a:t>
            </a:r>
            <a:r>
              <a:rPr lang="id-ID" sz="4000" dirty="0">
                <a:latin typeface="Gabriola" panose="04040605051002020D02" pitchFamily="82" charset="0"/>
              </a:rPr>
              <a:t>Data Observasi </a:t>
            </a:r>
            <a:r>
              <a:rPr lang="id-ID" sz="4000" dirty="0" smtClean="0">
                <a:latin typeface="Gabriola" panose="04040605051002020D02" pitchFamily="82" charset="0"/>
              </a:rPr>
              <a:t>Terlibat</a:t>
            </a:r>
          </a:p>
          <a:p>
            <a:pPr marL="514350" indent="-514350">
              <a:buFont typeface="+mj-lt"/>
              <a:buAutoNum type="arabicPeriod" startAt="13"/>
            </a:pPr>
            <a:r>
              <a:rPr lang="id-ID" sz="4000" dirty="0" smtClean="0">
                <a:latin typeface="Gabriola" panose="04040605051002020D02" pitchFamily="82" charset="0"/>
              </a:rPr>
              <a:t>Hubungan </a:t>
            </a:r>
            <a:r>
              <a:rPr lang="id-ID" sz="4000" dirty="0">
                <a:latin typeface="Gabriola" panose="04040605051002020D02" pitchFamily="82" charset="0"/>
              </a:rPr>
              <a:t>Antara Peneliti Dengan Informan Terjalin </a:t>
            </a:r>
            <a:r>
              <a:rPr lang="id-ID" sz="4000" dirty="0" smtClean="0">
                <a:latin typeface="Gabriola" panose="04040605051002020D02" pitchFamily="82" charset="0"/>
              </a:rPr>
              <a:t>Akrab</a:t>
            </a:r>
          </a:p>
          <a:p>
            <a:pPr marL="514350" indent="-514350">
              <a:buFont typeface="+mj-lt"/>
              <a:buAutoNum type="arabicPeriod" startAt="13"/>
            </a:pPr>
            <a:r>
              <a:rPr lang="id-ID" sz="4000" dirty="0" smtClean="0">
                <a:latin typeface="Gabriola" panose="04040605051002020D02" pitchFamily="82" charset="0"/>
              </a:rPr>
              <a:t>Persfektif Holistik</a:t>
            </a:r>
          </a:p>
          <a:p>
            <a:pPr marL="514350" indent="-514350">
              <a:buFont typeface="+mj-lt"/>
              <a:buAutoNum type="arabicPeriod" startAt="13"/>
            </a:pPr>
            <a:r>
              <a:rPr lang="id-ID" sz="4000" dirty="0" smtClean="0">
                <a:latin typeface="Gabriola" panose="04040605051002020D02" pitchFamily="82" charset="0"/>
              </a:rPr>
              <a:t>Berorientasi </a:t>
            </a:r>
            <a:r>
              <a:rPr lang="id-ID" sz="4000" dirty="0">
                <a:latin typeface="Gabriola" panose="04040605051002020D02" pitchFamily="82" charset="0"/>
              </a:rPr>
              <a:t>Pada kasus yang </a:t>
            </a:r>
            <a:r>
              <a:rPr lang="id-ID" sz="4000" dirty="0" smtClean="0">
                <a:latin typeface="Gabriola" panose="04040605051002020D02" pitchFamily="82" charset="0"/>
              </a:rPr>
              <a:t>Unik</a:t>
            </a:r>
          </a:p>
          <a:p>
            <a:pPr marL="514350" indent="-514350">
              <a:buFont typeface="+mj-lt"/>
              <a:buAutoNum type="arabicPeriod" startAt="13"/>
            </a:pPr>
            <a:r>
              <a:rPr lang="id-ID" sz="4000" dirty="0" smtClean="0">
                <a:latin typeface="Gabriola" panose="04040605051002020D02" pitchFamily="82" charset="0"/>
              </a:rPr>
              <a:t>Keabsahan Data; Peneliti harus dapat menunjukkan bahwa datanya valid dan reliabel.</a:t>
            </a:r>
          </a:p>
          <a:p>
            <a:pPr marL="514350" indent="-514350">
              <a:buFont typeface="+mj-lt"/>
              <a:buAutoNum type="arabicPeriod" startAt="13"/>
            </a:pPr>
            <a:r>
              <a:rPr lang="id-ID" sz="4000" dirty="0" smtClean="0">
                <a:latin typeface="Gabriola" panose="04040605051002020D02" pitchFamily="82" charset="0"/>
              </a:rPr>
              <a:t>Analisi Data Dilakukan Secara Induktif</a:t>
            </a:r>
          </a:p>
          <a:p>
            <a:pPr marL="514350" indent="-514350">
              <a:buFont typeface="+mj-lt"/>
              <a:buAutoNum type="arabicPeriod" startAt="13"/>
            </a:pPr>
            <a:r>
              <a:rPr lang="id-ID" sz="4000" dirty="0" smtClean="0">
                <a:latin typeface="Gabriola" panose="04040605051002020D02" pitchFamily="82" charset="0"/>
              </a:rPr>
              <a:t>Kebenaran Emik; Pemahaman yang mendalam terhadap fenomena kehidupan masyarakat yang diteliti.</a:t>
            </a:r>
            <a:endParaRPr lang="id-ID" sz="4000" dirty="0">
              <a:latin typeface="Gabriola" panose="04040605051002020D02" pitchFamily="82" charset="0"/>
            </a:endParaRPr>
          </a:p>
        </p:txBody>
      </p:sp>
    </p:spTree>
    <p:extLst>
      <p:ext uri="{BB962C8B-B14F-4D97-AF65-F5344CB8AC3E}">
        <p14:creationId xmlns:p14="http://schemas.microsoft.com/office/powerpoint/2010/main" val="2032380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iterate type="lt">
                                    <p:tmPct val="10000"/>
                                  </p:iterate>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iterate type="lt">
                                    <p:tmPct val="10000"/>
                                  </p:iterate>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ustom 1">
      <a:dk1>
        <a:sysClr val="windowText" lastClr="000000"/>
      </a:dk1>
      <a:lt1>
        <a:srgbClr val="000000"/>
      </a:lt1>
      <a:dk2>
        <a:srgbClr val="171616"/>
      </a:dk2>
      <a:lt2>
        <a:srgbClr val="1F3864"/>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Integral</Template>
  <TotalTime>428</TotalTime>
  <Words>1006</Words>
  <Application>Microsoft Office PowerPoint</Application>
  <PresentationFormat>Widescreen</PresentationFormat>
  <Paragraphs>115</Paragraphs>
  <Slides>17</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17</vt:i4>
      </vt:variant>
    </vt:vector>
  </HeadingPairs>
  <TitlesOfParts>
    <vt:vector size="27" baseType="lpstr">
      <vt:lpstr>Arial</vt:lpstr>
      <vt:lpstr>Calibri</vt:lpstr>
      <vt:lpstr>Calibri Light</vt:lpstr>
      <vt:lpstr>Gabriola</vt:lpstr>
      <vt:lpstr>Times New Roman</vt:lpstr>
      <vt:lpstr>Tw Cen MT</vt:lpstr>
      <vt:lpstr>Tw Cen MT Condensed</vt:lpstr>
      <vt:lpstr>Wingdings 3</vt:lpstr>
      <vt:lpstr>Integral</vt:lpstr>
      <vt:lpstr>Office Theme</vt:lpstr>
      <vt:lpstr>PERBEDAAN PENDEKATAN KUANTITATIF DAN PENDEKATAN KUALITATIF</vt:lpstr>
      <vt:lpstr>A.Perbandingan penelitian kuantitatif dan kualitatif </vt:lpstr>
      <vt:lpstr>PowerPoint Presentation</vt:lpstr>
      <vt:lpstr>B. KARAKTERIS PENELITIAN KUANTITATIF</vt:lpstr>
      <vt:lpstr>PowerPoint Presentation</vt:lpstr>
      <vt:lpstr>PowerPoint Presentation</vt:lpstr>
      <vt:lpstr>C. KARAKTERISTIK PENELITIAN KUALITATIF</vt:lpstr>
      <vt:lpstr>PowerPoint Presentation</vt:lpstr>
      <vt:lpstr>PowerPoint Presentation</vt:lpstr>
      <vt:lpstr>D. KETERBATASAN PENELITIAN KUANTITATIF</vt:lpstr>
      <vt:lpstr>E. KETERBATASAN PENELITIAN KUALITATIF</vt:lpstr>
      <vt:lpstr>PowerPoint Presentation</vt:lpstr>
      <vt:lpstr>PowerPoint Presentation</vt:lpstr>
      <vt:lpstr>PowerPoint Presentation</vt:lpstr>
      <vt:lpstr>Ada beberapa Sisi yang sama-sama dimiliki oleh kedua desain penelitian ini sebagai cara untuk mendapatkan pengetahuan yang benar, yaitu:</vt:lpstr>
      <vt:lpstr>PowerPoint Presentation</vt:lpstr>
      <vt:lpstr>DAFTAR PUSTAKA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PERBEDAAN PENDEKATAN KUANTITATIF DAN PENDEKATAN KUALITATIF</dc:title>
  <dc:creator>dick kriwa</dc:creator>
  <cp:lastModifiedBy>dick kriwa</cp:lastModifiedBy>
  <cp:revision>42</cp:revision>
  <dcterms:created xsi:type="dcterms:W3CDTF">2017-03-16T08:33:47Z</dcterms:created>
  <dcterms:modified xsi:type="dcterms:W3CDTF">2017-03-22T00:04:30Z</dcterms:modified>
</cp:coreProperties>
</file>