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10/27/2018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10/27/2018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4800" dirty="0" smtClean="0"/>
              <a:t>PENELITIAN SURVEI</a:t>
            </a:r>
            <a:endParaRPr lang="id-ID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Dr. </a:t>
            </a:r>
            <a:r>
              <a:rPr lang="id-ID" smtClean="0"/>
              <a:t>Ummanah, S.Sos, M.Si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86405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Membuat Desain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Contoh Judul Penelitian: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“</a:t>
            </a:r>
            <a:r>
              <a:rPr lang="id-ID" sz="2800" i="1" dirty="0" smtClean="0"/>
              <a:t>Pengaruh Reputasi Perusahaan dan Citra Merk terhadap Keputusan Pembelian”</a:t>
            </a:r>
          </a:p>
          <a:p>
            <a:pPr marL="0" indent="0">
              <a:buNone/>
            </a:pPr>
            <a:r>
              <a:rPr lang="id-ID" sz="2800" dirty="0" smtClean="0"/>
              <a:t>Rumusan Masalah: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Apakah ada pengaruh antara reputasi perusahaan terhadap keputisan pembelian?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Apakah ada pengaruh antara citra merk terhadap keputusan pembelian?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Apakah ada pengaruh antar reputasi perusahaan dan citra merk terhadap keputusan pembelian?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57607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Membuat Desain Penelitian Survei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Teori yang digunakan : Public Relations dan Perilaku Komsumen</a:t>
            </a:r>
          </a:p>
          <a:p>
            <a:r>
              <a:rPr lang="id-ID" dirty="0" smtClean="0"/>
              <a:t>Variabel: Reputasi perusahaan, Citra Merk, Keputusan Pembelian</a:t>
            </a:r>
          </a:p>
          <a:p>
            <a:r>
              <a:rPr lang="id-ID" dirty="0" smtClean="0"/>
              <a:t>Variabel reputasi perusahaan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Dimensinya: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Kepercayaan terhadap perusahaan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Tanggung jawab perusahaan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Persepsi terhadap perusahaan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Pengetahuan akan perusahaan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6535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Membuat Desain Penelitian Survei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id-ID" sz="3200" dirty="0" smtClean="0"/>
              <a:t>Indikator ;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3200" dirty="0" smtClean="0"/>
              <a:t>Seberapa besar kepercayaan responden terhadap perusahaan Unilever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3200" dirty="0" smtClean="0"/>
              <a:t>Bagaimana penilaian responden terhadap tanggung jawab perusahaan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3200" dirty="0" smtClean="0"/>
              <a:t>Bagaimana responden memandang, memahami dan menerima perusahaan unilever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3200" dirty="0" smtClean="0"/>
              <a:t>Seberapa besar pengetahuan responden akan perusahaan unilever</a:t>
            </a:r>
          </a:p>
          <a:p>
            <a:pPr marL="514350" indent="-514350">
              <a:buFont typeface="+mj-lt"/>
              <a:buAutoNum type="alphaLcPeriod"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05867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Membuat Desain Penelitian Survei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Variabel: Citra Merk</a:t>
            </a:r>
          </a:p>
          <a:p>
            <a:r>
              <a:rPr lang="id-ID" dirty="0" smtClean="0"/>
              <a:t>Dimensi: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Persepsi/ kesan terhado produk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Keuntungan/manfaat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Gambaran terhadap Produk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Keyakinan terhadap produk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Konsistensi Produk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Indikator;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Bagaimana konsumen memandang, memahami dan menerima produk pepsodent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Seberapa besar keuntungan/manfaat yang diperoleh responden dari produk dst. 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Skala :  Ordinal</a:t>
            </a:r>
          </a:p>
          <a:p>
            <a:pPr marL="514350" indent="-514350">
              <a:buFont typeface="+mj-lt"/>
              <a:buAutoNum type="alphaL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034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Skala Dalam Penelitian Survei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Skala Nominal; membedakan satu kategori dengan kategori lainnya, antar kategori tidak saling tumpang tindih. Contoh: </a:t>
            </a:r>
          </a:p>
          <a:p>
            <a:pPr marL="0" indent="0">
              <a:buNone/>
            </a:pPr>
            <a:r>
              <a:rPr lang="id-ID" u="sng" dirty="0" smtClean="0"/>
              <a:t>Jenis Kelamin</a:t>
            </a:r>
            <a:r>
              <a:rPr lang="id-ID" dirty="0" smtClean="0"/>
              <a:t>:</a:t>
            </a:r>
          </a:p>
          <a:p>
            <a:pPr marL="0" indent="0">
              <a:buNone/>
            </a:pPr>
            <a:r>
              <a:rPr lang="id-ID" dirty="0" smtClean="0"/>
              <a:t>     a. Pria              b. Wanita</a:t>
            </a:r>
          </a:p>
          <a:p>
            <a:pPr marL="0" indent="0">
              <a:buNone/>
            </a:pPr>
            <a:r>
              <a:rPr lang="id-ID" u="sng" dirty="0" smtClean="0"/>
              <a:t>Status Kepegawaian: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a. Honorer       b. Tetap     c. Kontrak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u="sng" dirty="0" smtClean="0"/>
              <a:t>Skala Ordinal; membedakan dan mencerminkan adanya tingkatan dari tinggi ke rendah</a:t>
            </a:r>
          </a:p>
          <a:p>
            <a:pPr marL="0" indent="0">
              <a:buNone/>
            </a:pPr>
            <a:r>
              <a:rPr lang="id-ID" u="sng" dirty="0" smtClean="0"/>
              <a:t>Jenjang Pendidikan</a:t>
            </a:r>
          </a:p>
          <a:p>
            <a:pPr marL="0" indent="0">
              <a:buNone/>
            </a:pPr>
            <a:r>
              <a:rPr lang="id-ID" u="sng" dirty="0" smtClean="0"/>
              <a:t>   </a:t>
            </a:r>
            <a:r>
              <a:rPr lang="id-ID" dirty="0" smtClean="0"/>
              <a:t>   a. SD      b. SLTP   c. SMA   d. Sarjana</a:t>
            </a:r>
            <a:endParaRPr lang="id-ID" u="sng" dirty="0"/>
          </a:p>
        </p:txBody>
      </p:sp>
    </p:spTree>
    <p:extLst>
      <p:ext uri="{BB962C8B-B14F-4D97-AF65-F5344CB8AC3E}">
        <p14:creationId xmlns:p14="http://schemas.microsoft.com/office/powerpoint/2010/main" val="206339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Skala Dalam Penelitian Survei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Skala Interval; Mempunyai sifat membedakan, mempunyai tingkatan, dan mempunyai jarak yang pasti antara satu kategori dengan kategori lainnya. Contoh:</a:t>
            </a:r>
          </a:p>
          <a:p>
            <a:pPr marL="0" indent="0">
              <a:buNone/>
            </a:pPr>
            <a:r>
              <a:rPr lang="id-ID" u="sng" dirty="0" smtClean="0"/>
              <a:t>Tingkat Penghasilan </a:t>
            </a:r>
          </a:p>
          <a:p>
            <a:pPr marL="514350" indent="-514350">
              <a:buAutoNum type="alphaLcPeriod"/>
            </a:pPr>
            <a:r>
              <a:rPr lang="id-ID" dirty="0" smtClean="0"/>
              <a:t>&lt; 500.000    b. 500.000- 999.000  c. 1000.000- 3.000.000</a:t>
            </a:r>
          </a:p>
          <a:p>
            <a:pPr marL="0" indent="0">
              <a:buNone/>
            </a:pPr>
            <a:r>
              <a:rPr lang="id-ID" dirty="0" smtClean="0"/>
              <a:t>d. &gt; 3.000.000</a:t>
            </a:r>
          </a:p>
          <a:p>
            <a:pPr marL="0" indent="0">
              <a:buNone/>
            </a:pPr>
            <a:r>
              <a:rPr lang="id-ID" u="sng" dirty="0" smtClean="0"/>
              <a:t>Frekuensi Mendengarkan Radio</a:t>
            </a:r>
          </a:p>
          <a:p>
            <a:pPr marL="514350" indent="-514350">
              <a:buAutoNum type="alphaLcPeriod"/>
            </a:pPr>
            <a:r>
              <a:rPr lang="id-ID" dirty="0" smtClean="0"/>
              <a:t>1-5 jam = sangat rendah</a:t>
            </a:r>
          </a:p>
          <a:p>
            <a:pPr marL="514350" indent="-514350">
              <a:buAutoNum type="alphaLcPeriod"/>
            </a:pPr>
            <a:r>
              <a:rPr lang="id-ID" dirty="0" smtClean="0"/>
              <a:t>6-10 jam = Cukup</a:t>
            </a:r>
          </a:p>
          <a:p>
            <a:pPr marL="514350" indent="-514350">
              <a:buAutoNum type="alphaLcPeriod"/>
            </a:pPr>
            <a:r>
              <a:rPr lang="id-ID" dirty="0" smtClean="0"/>
              <a:t>11-15 jam = tinggi</a:t>
            </a:r>
          </a:p>
          <a:p>
            <a:pPr marL="514350" indent="-514350">
              <a:buAutoNum type="alphaLcPeriod"/>
            </a:pPr>
            <a:r>
              <a:rPr lang="id-ID" dirty="0" smtClean="0"/>
              <a:t>16-20 jam = sangat tinggi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6575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Skala Dalam Penelitian Survei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id-ID" sz="3200" dirty="0" smtClean="0"/>
              <a:t>Skala Rasio; Mempunyai sifat membedakan, mempunyai tingkatan dan jarak, dan setiap nilai variabel diukur dari suatu keadaan atau titik yang sama (titik nol mutlak), Contoh;</a:t>
            </a:r>
          </a:p>
          <a:p>
            <a:pPr marL="0" indent="0">
              <a:buNone/>
            </a:pPr>
            <a:r>
              <a:rPr lang="id-ID" sz="3200" u="sng" dirty="0" smtClean="0"/>
              <a:t>Umur Manusia </a:t>
            </a:r>
            <a:r>
              <a:rPr lang="id-ID" sz="3200" dirty="0" smtClean="0"/>
              <a:t>(0,1,2,3, dst)</a:t>
            </a:r>
          </a:p>
          <a:p>
            <a:pPr marL="0" indent="0">
              <a:buNone/>
            </a:pPr>
            <a:r>
              <a:rPr lang="id-ID" sz="3200" u="sng" dirty="0" smtClean="0"/>
              <a:t>Berat badan dalam kg</a:t>
            </a:r>
          </a:p>
          <a:p>
            <a:pPr marL="0" indent="0">
              <a:buNone/>
            </a:pPr>
            <a:r>
              <a:rPr lang="id-ID" sz="3200" u="sng" dirty="0" smtClean="0"/>
              <a:t>Tinggi Badan cm</a:t>
            </a:r>
          </a:p>
          <a:p>
            <a:pPr marL="0" indent="0">
              <a:buNone/>
            </a:pPr>
            <a:r>
              <a:rPr lang="id-ID" sz="3200" u="sng" dirty="0" smtClean="0"/>
              <a:t>Dan sebagainya</a:t>
            </a:r>
          </a:p>
          <a:p>
            <a:pPr marL="0" indent="0">
              <a:buNone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10935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3. Mengembangkan Instrumen survei (menyusun kuesioner dan pertanyaan)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id-ID" sz="3200" dirty="0" smtClean="0"/>
              <a:t>Berikut adalah beberapa teknik pengumpulan data dalam survei: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Kuesioner langsung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Kuesioner via pos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Wawancara tatap muka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Wawancara via telepon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Pengisian kuesioner via komputer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Wawancara online (chatting, dsb)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Polling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16132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4. Menentukan Sampel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Secara umum ada dua macam teknik penentuan sampel, yakni: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Random sampling (probability sampling);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2400" dirty="0" smtClean="0"/>
              <a:t>Penarikan sampel secara acak sederhana (simple random sampling); anggota populasi mempunyai kesempatan/ peluang yang sama untuk dipilih menjadi sampel.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2400" dirty="0" smtClean="0"/>
              <a:t>Penarikan sampel sistematis (Systematic Random Sampling); anggota sampel dipilih secara sistematis dari daftar populasi.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2400" dirty="0" smtClean="0"/>
              <a:t>Penarikan sampel stratifikasi (stratified Random sampling);mpenarikan sampel berlapis atau berstrata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2400" dirty="0" smtClean="0"/>
              <a:t>Penarikan sampel secara bergerombol (cluster sampling)</a:t>
            </a:r>
          </a:p>
        </p:txBody>
      </p:sp>
    </p:spTree>
    <p:extLst>
      <p:ext uri="{BB962C8B-B14F-4D97-AF65-F5344CB8AC3E}">
        <p14:creationId xmlns:p14="http://schemas.microsoft.com/office/powerpoint/2010/main" val="401248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Menentukan Sampel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Non-probabilty sampling (sampel tidak probabilitas);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Penarikan sampel secara kebetulan ( Accidental sampling),  peneliti dapat memilih orang atau responden yang terdekat dengannya, atau yg pertama kali dijumpainya dst.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Penarikan sampel secara sengaja (purposive sampling), peneliti telah menentukan responden menjadi sampel penelitiannya dengan suatu argumentasi/pendapatnya sendiri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Penarikan sampel jatah (Quota sampling), populasi dibagi menjadi bebrapa strata sesuai dengan fokus penelitian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Penarikan sampel bola salju (snowball sampling) </a:t>
            </a:r>
          </a:p>
          <a:p>
            <a:pPr marL="514350" indent="-514350">
              <a:buFont typeface="+mj-lt"/>
              <a:buAutoNum type="alphaLcParenR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0158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A. Pengertian Penelitian Survei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937760"/>
          </a:xfrm>
        </p:spPr>
        <p:txBody>
          <a:bodyPr>
            <a:noAutofit/>
          </a:bodyPr>
          <a:lstStyle/>
          <a:p>
            <a:r>
              <a:rPr lang="id-ID" sz="2800" dirty="0">
                <a:solidFill>
                  <a:srgbClr val="C00000"/>
                </a:solidFill>
              </a:rPr>
              <a:t>Penelitian </a:t>
            </a:r>
            <a:r>
              <a:rPr lang="id-ID" sz="2800" dirty="0" smtClean="0">
                <a:solidFill>
                  <a:srgbClr val="C00000"/>
                </a:solidFill>
              </a:rPr>
              <a:t>survei </a:t>
            </a:r>
            <a:r>
              <a:rPr lang="id-ID" sz="2800" dirty="0"/>
              <a:t>merupakan penelitian yang mengumpulkan informasi dari suatu sampel dengan menanyakan melalui angket atau interview supaya nantinya menggambarkan berbagai aspek dari populasi (Faenkel dan Wallen, 1990</a:t>
            </a:r>
            <a:r>
              <a:rPr lang="id-ID" sz="2800" dirty="0" smtClean="0"/>
              <a:t>)</a:t>
            </a:r>
          </a:p>
          <a:p>
            <a:r>
              <a:rPr lang="id-ID" sz="2800" dirty="0" smtClean="0"/>
              <a:t>Perbedaaan </a:t>
            </a:r>
            <a:r>
              <a:rPr lang="id-ID" sz="2800" dirty="0" smtClean="0">
                <a:solidFill>
                  <a:srgbClr val="C00000"/>
                </a:solidFill>
              </a:rPr>
              <a:t>penelitian survei </a:t>
            </a:r>
            <a:r>
              <a:rPr lang="id-ID" sz="2800" dirty="0" smtClean="0"/>
              <a:t>dan </a:t>
            </a:r>
            <a:r>
              <a:rPr lang="id-ID" sz="2800" dirty="0" smtClean="0">
                <a:solidFill>
                  <a:srgbClr val="00B050"/>
                </a:solidFill>
              </a:rPr>
              <a:t>sensus</a:t>
            </a:r>
            <a:r>
              <a:rPr lang="id-ID" sz="2800" dirty="0" smtClean="0"/>
              <a:t>: </a:t>
            </a:r>
            <a:r>
              <a:rPr lang="id-ID" sz="2800" dirty="0" smtClean="0">
                <a:solidFill>
                  <a:srgbClr val="C00000"/>
                </a:solidFill>
              </a:rPr>
              <a:t>Penelitian survei </a:t>
            </a:r>
            <a:r>
              <a:rPr lang="id-ID" sz="2800" dirty="0" smtClean="0"/>
              <a:t>adalah pengumpulan data dari suatu populasi dengan memilih sampel, sedangkan </a:t>
            </a:r>
            <a:r>
              <a:rPr lang="id-ID" sz="2800" dirty="0" smtClean="0">
                <a:solidFill>
                  <a:srgbClr val="00B050"/>
                </a:solidFill>
              </a:rPr>
              <a:t>sensus</a:t>
            </a:r>
            <a:r>
              <a:rPr lang="id-ID" sz="2800" dirty="0" smtClean="0"/>
              <a:t> adalah pengumpulan data terhadap seluruh anggota populasi.</a:t>
            </a:r>
          </a:p>
          <a:p>
            <a:r>
              <a:rPr lang="id-ID" sz="2800" dirty="0" smtClean="0"/>
              <a:t>Pelaksanaan survei tidak hanya menggunakan kuesioner atau angket, namun dilengkapi dengan wawancara atau observasi.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9936850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Menentukan Sampel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sz="3600" dirty="0" smtClean="0"/>
              <a:t>Sampling error ( Tingkat kesalahan yang diinginkan) dan Tingkat kepercayaan  (derajat ketelitian)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sz="3600" dirty="0" smtClean="0"/>
              <a:t>Menghitung sampel dengan rumus; dapat digunakan beberapa rumus antara lain dengan rumus slovin dan yamane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sz="3600" dirty="0" smtClean="0"/>
              <a:t>Menghitung sampel dengan tabel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844417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5. Melakukan Pre-Test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Dalam tahapan pre-test, seringkali dilakukan uji validitas dan uji reliabilitas.</a:t>
            </a:r>
          </a:p>
          <a:p>
            <a:r>
              <a:rPr lang="id-ID" dirty="0" smtClean="0"/>
              <a:t>Uji Validitas, dimaksudkan untuk mendeteksi apakah alat ukur  (butir-butir pertanyaan dalam suatu kuesioner) itu sahih atau valid. Dapat dilakukan dengan pendekatan teknik koreksi produk moment misalnya dengan rumus Karl pearson</a:t>
            </a:r>
          </a:p>
          <a:p>
            <a:r>
              <a:rPr lang="id-ID" dirty="0" smtClean="0"/>
              <a:t>Uji Reliabilitas, derajat ketepatan atau tingkat presisi dan tingkat keajegan  konsistensi suatu alat ukur artinya jawaban responden terhadap petanyaan konsisten dari waktu ke waktu.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9475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6. Mengumpulkan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Beberapa teknik pengumpulan data yang lazim digunakan dalam penelitian survei;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Kuesioner langsung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Wawancara tatap muka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Wawancara via telepon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Wawancara via Pos Kota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Pengisian kuesioner via komputer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/>
              <a:t> </a:t>
            </a:r>
            <a:r>
              <a:rPr lang="id-ID" dirty="0" smtClean="0"/>
              <a:t>Wawancara online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Polling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574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7. Memeriksa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Menyortir kuesioner yang masuk apakah layak di proses atau di drop</a:t>
            </a:r>
          </a:p>
          <a:p>
            <a:r>
              <a:rPr lang="id-ID" sz="3600" dirty="0" smtClean="0"/>
              <a:t>Memberi nomor kuesioner sebagi kendali</a:t>
            </a:r>
          </a:p>
          <a:p>
            <a:r>
              <a:rPr lang="id-ID" sz="3600" dirty="0" smtClean="0"/>
              <a:t>Memeriksa kelengkapan jawaban dan kejelasan makna jawaban</a:t>
            </a:r>
          </a:p>
          <a:p>
            <a:r>
              <a:rPr lang="id-ID" sz="3600" dirty="0" smtClean="0"/>
              <a:t>Memeriksa konsistensi antar jawaban dan relevansinya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4296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8. Mengkode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Dalam pemberian kode peneliti harus selalu ingat tentang prinsip pengukuran atau skala pengukuran, contoh;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Jenis Kelamin Responden</a:t>
            </a:r>
          </a:p>
          <a:p>
            <a:pPr marL="0" indent="0">
              <a:buNone/>
            </a:pPr>
            <a:r>
              <a:rPr lang="id-ID" dirty="0" smtClean="0"/>
              <a:t>1 = Laki-laki</a:t>
            </a:r>
          </a:p>
          <a:p>
            <a:pPr marL="0" indent="0">
              <a:buNone/>
            </a:pPr>
            <a:r>
              <a:rPr lang="id-ID" dirty="0" smtClean="0"/>
              <a:t>2 = Perempuan</a:t>
            </a:r>
          </a:p>
          <a:p>
            <a:pPr marL="0" indent="0">
              <a:buNone/>
            </a:pPr>
            <a:r>
              <a:rPr lang="id-ID" dirty="0" smtClean="0"/>
              <a:t>Penghasilan per bulan;</a:t>
            </a:r>
          </a:p>
          <a:p>
            <a:pPr marL="0" indent="0">
              <a:buNone/>
            </a:pPr>
            <a:r>
              <a:rPr lang="id-ID" dirty="0" smtClean="0"/>
              <a:t>1 = 0- 1000.000</a:t>
            </a:r>
          </a:p>
          <a:p>
            <a:pPr marL="0" indent="0">
              <a:buNone/>
            </a:pPr>
            <a:r>
              <a:rPr lang="id-ID" dirty="0" smtClean="0"/>
              <a:t>2 = 1.000.000- 2.000.000</a:t>
            </a:r>
          </a:p>
          <a:p>
            <a:pPr marL="0" indent="0">
              <a:buNone/>
            </a:pPr>
            <a:r>
              <a:rPr lang="id-ID" dirty="0" smtClean="0"/>
              <a:t>3 =2.000.000 ke atas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71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9. Memasukkan data ke dalam program komputer (Data Entry)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Setelah seluruh data yang dikumpulkan dari angket atau kuesioner diberi kode, maka peneliti kemudian memasukkan data-data tersebut dengan mnenggunakan software yang ada misalnya program SPSS</a:t>
            </a:r>
          </a:p>
          <a:p>
            <a:r>
              <a:rPr lang="id-ID" sz="3600" dirty="0" smtClean="0"/>
              <a:t>Membersihkan data dari salah ketik atau salah mengkode data.</a:t>
            </a:r>
          </a:p>
          <a:p>
            <a:pPr marL="0" indent="0">
              <a:buNone/>
            </a:pP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226114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10. Pengolahan dan Analaisis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Ada beberapa prosedur pengujian hipotesis secara statistik ( Djarwanto, 1996: 20-21; dalam Rahayu, 2008;74)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Memilih uji statistikyang sesuai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Menentukan taraf signifikansi dan besarnya sampel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Mengemukakan distribusi sampling harga statistik, arah pengujian, daerah penerimaan dan penolakan serta kriteria pengujian hipotesis nihil.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Menghitug harga uji statistik dengan mengunakan data yang diperoleh dari sampel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Mengambil kesimpulan pengujian, yaitu apakah hipotesis nihil diterima atau ditolak berasarkan signifikansi yang dipilih.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1641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11. Interpretasi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Interpretasi data menjadi dasar untuk membuat kesimpulan</a:t>
            </a:r>
          </a:p>
          <a:p>
            <a:r>
              <a:rPr lang="id-ID" sz="3200" dirty="0" smtClean="0"/>
              <a:t>Untuk menginterpretasi data yang perlu dilakukan peneliti adalah mengaitkan temuan dan data dengan teori yang dibangun di awal. Selanjutnya berikan konteks , makna, atua implikasi data temuan tersebut dengan kondisi dan situasi atau setting penelitian secara berlebih.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2701417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12. Membuat Kesimpulan dan Rekomendasi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Cara membuat kesimpulan: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Perhatikan permasalahan dan tujuan penelitian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Perhatikan hipotesis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Buat kesimpulan umum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Buat kesimpulan-kesimpulan khusus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Kesimpulan harus bersandar pada analisis data dan hasil interpretasi data.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Cara  membuat rekomendasi: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Perhatikan gap </a:t>
            </a:r>
            <a:r>
              <a:rPr lang="id-ID" smtClean="0"/>
              <a:t>antara kebutuhan </a:t>
            </a:r>
            <a:r>
              <a:rPr lang="id-ID" dirty="0" smtClean="0"/>
              <a:t>dan hasil penelitian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Temukan rekomendasi yang dpat diberikan  dari hasil penelitian itu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Berikan saran yang realistis.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380105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2259606" y="2967335"/>
            <a:ext cx="462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900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0600"/>
          </a:xfrm>
        </p:spPr>
        <p:txBody>
          <a:bodyPr>
            <a:normAutofit/>
          </a:bodyPr>
          <a:lstStyle/>
          <a:p>
            <a:r>
              <a:rPr lang="id-ID" sz="4000" dirty="0"/>
              <a:t>B</a:t>
            </a:r>
            <a:r>
              <a:rPr lang="id-ID" sz="4000" dirty="0" smtClean="0"/>
              <a:t>. Jenis Survei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29600" cy="4937760"/>
          </a:xfrm>
        </p:spPr>
        <p:txBody>
          <a:bodyPr>
            <a:noAutofit/>
          </a:bodyPr>
          <a:lstStyle/>
          <a:p>
            <a:r>
              <a:rPr lang="id-ID" sz="2800" dirty="0" smtClean="0"/>
              <a:t>Beberapa kategori penelitian survei dilihat dari proses pelaksanaannya dan perlakuan terhadap sampel: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Survei sesekali waktu (</a:t>
            </a:r>
            <a:r>
              <a:rPr lang="id-ID" sz="2800" i="1" dirty="0" smtClean="0"/>
              <a:t>cross-sectional survei)</a:t>
            </a:r>
            <a:r>
              <a:rPr lang="id-ID" sz="2800" dirty="0" smtClean="0"/>
              <a:t>; Data hanya dikumpulkan untuk waktutertentu saja dengan tujuan menggambarkan kondisi populasi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Survei rentang waktu (</a:t>
            </a:r>
            <a:r>
              <a:rPr lang="id-ID" sz="2800" i="1" dirty="0" smtClean="0"/>
              <a:t>Longitudinal survei</a:t>
            </a:r>
            <a:r>
              <a:rPr lang="id-ID" sz="2800" dirty="0" smtClean="0"/>
              <a:t>); Survei dilakukan berulang untuk mengetahui kecenderungan suatu fenomena dari waktu ke waktu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Survei </a:t>
            </a:r>
            <a:r>
              <a:rPr lang="id-ID" sz="2800" i="1" dirty="0" smtClean="0"/>
              <a:t>Tacking/ Trend</a:t>
            </a:r>
            <a:r>
              <a:rPr lang="id-ID" sz="2800" dirty="0" smtClean="0"/>
              <a:t>; Survei dilakukan pada populasi yang sama namun sampelnya berbeda untuk mengetahui kecenderungan suatu fenomena dari waktu ke waktu.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7515079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Jenis Survei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229600" cy="493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id-ID" sz="3200" dirty="0" smtClean="0"/>
              <a:t>Survei </a:t>
            </a:r>
            <a:r>
              <a:rPr lang="id-ID" sz="3200" i="1" dirty="0" smtClean="0"/>
              <a:t>panel;</a:t>
            </a:r>
            <a:r>
              <a:rPr lang="id-ID" sz="3200" dirty="0" smtClean="0"/>
              <a:t> survei dilakukan terhadap sampel yang sama untuk memahami suatu fenomena dari waktu ke waktu.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id-ID" sz="3200" dirty="0" smtClean="0"/>
              <a:t>Survei </a:t>
            </a:r>
            <a:r>
              <a:rPr lang="id-ID" sz="3200" i="1" dirty="0" smtClean="0"/>
              <a:t>cohort; </a:t>
            </a:r>
            <a:r>
              <a:rPr lang="id-ID" sz="3200" dirty="0" smtClean="0"/>
              <a:t>Survei dilakukan pada sekelompok populasi yang spesifik untuk mengetahui perkembangan suatu fenomena dari waktu ke waktu.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610439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C. Tahapan Survei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50160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Secara umum survei dilakukan dalam beberapa tahapan penelitian, yaitu: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Menentukan masalah penelitian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Membuat desain survei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Mengembangkan instrumen survei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Menentukan sampel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Melakukan pre-test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Mengumpulkan data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Memeriksa data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Mengkode data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Data Entry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Pengolahan dan analisis data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Interpretasi data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Membuat kesimpulan serta rekomendasi</a:t>
            </a:r>
          </a:p>
          <a:p>
            <a:pPr marL="514350" indent="-514350">
              <a:buFont typeface="+mj-lt"/>
              <a:buAutoNum type="arabicParenR"/>
            </a:pPr>
            <a:endParaRPr lang="id-ID" dirty="0" smtClean="0"/>
          </a:p>
          <a:p>
            <a:pPr marL="514350" indent="-514350">
              <a:buFont typeface="+mj-lt"/>
              <a:buAutoNum type="arabicParenR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3915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Menentukan Masalah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Masalah penelitian adalah; Konseptualisasi (pemakaian konsep) atau sebuah fenomena atau gejala sosial yang akan diteliti.</a:t>
            </a:r>
          </a:p>
          <a:p>
            <a:r>
              <a:rPr lang="id-ID" sz="2800" dirty="0" smtClean="0"/>
              <a:t>Cara mengubah masalah sosial menjadi masalah penelitian;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2800" dirty="0" smtClean="0"/>
              <a:t>Hubungkan masalah sosial dengan konsep (teori)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2800" dirty="0" smtClean="0"/>
              <a:t>Kaitkan dengan metode penelitian yang dipakai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2800" dirty="0" smtClean="0"/>
              <a:t>Hubungkan dengan paradigma penelitian yang dipergunakan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2800" dirty="0" smtClean="0"/>
              <a:t>Rumuskan dalam kalimat tanya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76199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Masalah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Pertanyaan Profil Sosiodemografis Audiens; Dalam survei sosiodemografis variabel yang akan diketahui misalnya: usia, jenis kelamin, status perkawinan, pendidikan, pekerjaan, penghasilan , dan agama. Rumusan penelitian bisa disajikan dalam kalimat tanya sbb: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“</a:t>
            </a:r>
            <a:r>
              <a:rPr lang="id-ID" sz="2400" i="1" dirty="0" smtClean="0"/>
              <a:t>Bagaimana karakteristik sosiodemografis pendengar RRI?”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sz="2400" dirty="0" smtClean="0"/>
              <a:t>Pertanyaan Psikografis Audiens; Variabel yang akan diketahui adalah gaya hidup, perilaku sosial, kepribadian, aktivitas, ketertarikan, dsb. Contoh: “</a:t>
            </a:r>
            <a:r>
              <a:rPr lang="id-ID" sz="2400" i="1" dirty="0" smtClean="0"/>
              <a:t>Bagaimana karakteristik pendengar RRI?”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sz="2400" dirty="0" smtClean="0"/>
              <a:t>Pertanyaan Asosiatif (Hubungan keterkaitan); Contoh: </a:t>
            </a:r>
            <a:r>
              <a:rPr lang="id-ID" sz="2400" i="1" dirty="0" smtClean="0"/>
              <a:t>“Bagaimana hubungan antara siaran berita RRI dengan tingkat partisipasi dalam pilkada”</a:t>
            </a:r>
          </a:p>
        </p:txBody>
      </p:sp>
    </p:spTree>
    <p:extLst>
      <p:ext uri="{BB962C8B-B14F-4D97-AF65-F5344CB8AC3E}">
        <p14:creationId xmlns:p14="http://schemas.microsoft.com/office/powerpoint/2010/main" val="107192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Masalah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id-ID" sz="3200" dirty="0" smtClean="0"/>
              <a:t>Pertanyaan Komparatif (perbandingan), Contoh: “</a:t>
            </a:r>
            <a:r>
              <a:rPr lang="id-ID" sz="3200" i="1" smtClean="0"/>
              <a:t>Bagaimana perbedaan </a:t>
            </a:r>
            <a:r>
              <a:rPr lang="id-ID" sz="3200" i="1" dirty="0" smtClean="0"/>
              <a:t>tingkat kepuasan pendengar RRI di </a:t>
            </a:r>
            <a:r>
              <a:rPr lang="id-ID" sz="3200" i="1" smtClean="0"/>
              <a:t>Jakarta dibandingkan </a:t>
            </a:r>
            <a:r>
              <a:rPr lang="id-ID" sz="3200" i="1" dirty="0" smtClean="0"/>
              <a:t>dengan pendengar RRI di Bandung</a:t>
            </a:r>
            <a:r>
              <a:rPr lang="id-ID" sz="3200" dirty="0" smtClean="0"/>
              <a:t>?”</a:t>
            </a:r>
          </a:p>
          <a:p>
            <a:pPr>
              <a:buFont typeface="Wingdings" pitchFamily="2" charset="2"/>
              <a:buChar char="Ø"/>
            </a:pPr>
            <a:r>
              <a:rPr lang="id-ID" sz="3200" dirty="0" smtClean="0"/>
              <a:t>Variabel penelitian bisa berjumlah banyak disebut dengan Multivariat,  Contohnya; “Adakah pengaruh </a:t>
            </a:r>
            <a:r>
              <a:rPr lang="id-ID" sz="3200" u="sng" dirty="0" smtClean="0"/>
              <a:t>Gaya Hidup </a:t>
            </a:r>
            <a:r>
              <a:rPr lang="id-ID" sz="3200" dirty="0" smtClean="0"/>
              <a:t>terhadap </a:t>
            </a:r>
            <a:r>
              <a:rPr lang="id-ID" sz="3200" u="sng" dirty="0" smtClean="0"/>
              <a:t>Pemilihan</a:t>
            </a:r>
            <a:r>
              <a:rPr lang="id-ID" sz="3200" dirty="0" smtClean="0"/>
              <a:t> dan </a:t>
            </a:r>
            <a:r>
              <a:rPr lang="id-ID" sz="3200" u="sng" dirty="0" smtClean="0"/>
              <a:t>Kepuasan Mendengarkan Radio</a:t>
            </a:r>
            <a:r>
              <a:rPr lang="id-ID" sz="3200" dirty="0" smtClean="0"/>
              <a:t>?”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459013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Membuat Desain Penelitian Survei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id-ID" sz="3200" dirty="0" smtClean="0"/>
              <a:t>Desain penelitian survei tampak dalam hierarki sebagi berikut;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Teori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Konsep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Variabel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Dimensi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Indikator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Skala/pengukuran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/>
              <a:t>Pertanyaan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5985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331</TotalTime>
  <Words>1522</Words>
  <Application>Microsoft Office PowerPoint</Application>
  <PresentationFormat>On-screen Show (4:3)</PresentationFormat>
  <Paragraphs>189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Theme</vt:lpstr>
      <vt:lpstr>PENELITIAN SURVEI</vt:lpstr>
      <vt:lpstr>A. Pengertian Penelitian Survei</vt:lpstr>
      <vt:lpstr>B. Jenis Survei</vt:lpstr>
      <vt:lpstr>Jenis Survei</vt:lpstr>
      <vt:lpstr>C. Tahapan Survei</vt:lpstr>
      <vt:lpstr>1. Menentukan Masalah Penelitian</vt:lpstr>
      <vt:lpstr>Contoh Masalah Penelitian</vt:lpstr>
      <vt:lpstr>Contoh Masalah Penelitian</vt:lpstr>
      <vt:lpstr>2. Membuat Desain Penelitian Survei</vt:lpstr>
      <vt:lpstr>Membuat Desain Penelitian</vt:lpstr>
      <vt:lpstr>Membuat Desain Penelitian Survei</vt:lpstr>
      <vt:lpstr>Membuat Desain Penelitian Survei</vt:lpstr>
      <vt:lpstr>Membuat Desain Penelitian Survei</vt:lpstr>
      <vt:lpstr>Skala Dalam Penelitian Survei</vt:lpstr>
      <vt:lpstr>Skala Dalam Penelitian Survei</vt:lpstr>
      <vt:lpstr>Skala Dalam Penelitian Survei</vt:lpstr>
      <vt:lpstr>3. Mengembangkan Instrumen survei (menyusun kuesioner dan pertanyaan)</vt:lpstr>
      <vt:lpstr>4. Menentukan Sampel</vt:lpstr>
      <vt:lpstr>Menentukan Sampel</vt:lpstr>
      <vt:lpstr>Menentukan Sampel</vt:lpstr>
      <vt:lpstr>5. Melakukan Pre-Test</vt:lpstr>
      <vt:lpstr>6. Mengumpulkan Data</vt:lpstr>
      <vt:lpstr>7. Memeriksa Data</vt:lpstr>
      <vt:lpstr>8. Mengkode Data</vt:lpstr>
      <vt:lpstr>9. Memasukkan data ke dalam program komputer (Data Entry)</vt:lpstr>
      <vt:lpstr>10. Pengolahan dan Analaisis Data</vt:lpstr>
      <vt:lpstr>11. Interpretasi Data</vt:lpstr>
      <vt:lpstr>12. Membuat Kesimpulan dan Rekomendasi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PENELITIAN SURVEI</dc:title>
  <dc:creator>Toshiba</dc:creator>
  <cp:lastModifiedBy>Toshiba</cp:lastModifiedBy>
  <cp:revision>43</cp:revision>
  <dcterms:created xsi:type="dcterms:W3CDTF">2018-01-06T01:08:03Z</dcterms:created>
  <dcterms:modified xsi:type="dcterms:W3CDTF">2018-10-27T01:52:26Z</dcterms:modified>
</cp:coreProperties>
</file>