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3">
  <p:sldMasterIdLst>
    <p:sldMasterId id="2147483648" r:id="rId1"/>
  </p:sldMasterIdLst>
  <p:sldIdLst>
    <p:sldId id="256" r:id="rId2"/>
    <p:sldId id="257" r:id="rId3"/>
    <p:sldId id="272" r:id="rId4"/>
    <p:sldId id="258" r:id="rId5"/>
    <p:sldId id="262" r:id="rId6"/>
    <p:sldId id="260" r:id="rId7"/>
    <p:sldId id="261" r:id="rId8"/>
    <p:sldId id="275" r:id="rId9"/>
    <p:sldId id="263" r:id="rId10"/>
    <p:sldId id="264" r:id="rId11"/>
    <p:sldId id="274" r:id="rId12"/>
    <p:sldId id="265" r:id="rId13"/>
    <p:sldId id="266" r:id="rId14"/>
    <p:sldId id="267" r:id="rId15"/>
    <p:sldId id="276" r:id="rId16"/>
    <p:sldId id="268" r:id="rId17"/>
    <p:sldId id="269" r:id="rId18"/>
    <p:sldId id="270" r:id="rId19"/>
    <p:sldId id="271" r:id="rId20"/>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5DCB"/>
    <a:srgbClr val="916D9B"/>
    <a:srgbClr val="3DC3F4"/>
    <a:srgbClr val="CC6600"/>
    <a:srgbClr val="5B9BD5"/>
    <a:srgbClr val="D6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4B5689E-8183-4902-BCB3-13D718FE03AE}" type="datetimeFigureOut">
              <a:rPr lang="id-ID" smtClean="0"/>
              <a:t>06/12/2016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225318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B5689E-8183-4902-BCB3-13D718FE03AE}" type="datetimeFigureOut">
              <a:rPr lang="id-ID" smtClean="0"/>
              <a:t>06/12/2016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1069657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B5689E-8183-4902-BCB3-13D718FE03AE}" type="datetimeFigureOut">
              <a:rPr lang="id-ID" smtClean="0"/>
              <a:t>06/12/2016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909089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4B5689E-8183-4902-BCB3-13D718FE03AE}" type="datetimeFigureOut">
              <a:rPr lang="id-ID" smtClean="0"/>
              <a:t>06/12/2016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1225035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B5689E-8183-4902-BCB3-13D718FE03AE}" type="datetimeFigureOut">
              <a:rPr lang="id-ID" smtClean="0"/>
              <a:t>06/12/2016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784270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4B5689E-8183-4902-BCB3-13D718FE03AE}" type="datetimeFigureOut">
              <a:rPr lang="id-ID" smtClean="0"/>
              <a:t>06/12/2016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933554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4B5689E-8183-4902-BCB3-13D718FE03AE}" type="datetimeFigureOut">
              <a:rPr lang="id-ID" smtClean="0"/>
              <a:t>06/12/2016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4710818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4B5689E-8183-4902-BCB3-13D718FE03AE}" type="datetimeFigureOut">
              <a:rPr lang="id-ID" smtClean="0"/>
              <a:t>06/12/2016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14770353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5689E-8183-4902-BCB3-13D718FE03AE}" type="datetimeFigureOut">
              <a:rPr lang="id-ID" smtClean="0"/>
              <a:t>06/12/2016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16378962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5689E-8183-4902-BCB3-13D718FE03AE}" type="datetimeFigureOut">
              <a:rPr lang="id-ID" smtClean="0"/>
              <a:t>06/12/2016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17128462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5689E-8183-4902-BCB3-13D718FE03AE}" type="datetimeFigureOut">
              <a:rPr lang="id-ID" smtClean="0"/>
              <a:t>06/12/2016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86FDEBC-F5CE-4F9D-B7A7-45F640483CBC}" type="slidenum">
              <a:rPr lang="id-ID" smtClean="0"/>
              <a:t>‹#›</a:t>
            </a:fld>
            <a:endParaRPr lang="id-ID"/>
          </a:p>
        </p:txBody>
      </p:sp>
    </p:spTree>
    <p:extLst>
      <p:ext uri="{BB962C8B-B14F-4D97-AF65-F5344CB8AC3E}">
        <p14:creationId xmlns:p14="http://schemas.microsoft.com/office/powerpoint/2010/main" val="2790424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 name="chimes.wav"/>
          </p:stSnd>
        </p:sndAc>
      </p:transition>
    </mc:Choice>
    <mc:Fallback xmlns="">
      <p:transition spd="slow">
        <p:fade/>
        <p:sndAc>
          <p:stSnd>
            <p:snd r:embed="rId3" name="chimes.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5689E-8183-4902-BCB3-13D718FE03AE}" type="datetimeFigureOut">
              <a:rPr lang="id-ID" smtClean="0"/>
              <a:t>06/12/2016</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6FDEBC-F5CE-4F9D-B7A7-45F640483CBC}" type="slidenum">
              <a:rPr lang="id-ID" smtClean="0"/>
              <a:t>‹#›</a:t>
            </a:fld>
            <a:endParaRPr lang="id-ID"/>
          </a:p>
        </p:txBody>
      </p:sp>
    </p:spTree>
    <p:extLst>
      <p:ext uri="{BB962C8B-B14F-4D97-AF65-F5344CB8AC3E}">
        <p14:creationId xmlns:p14="http://schemas.microsoft.com/office/powerpoint/2010/main" val="4198667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13" name="chimes.wav"/>
          </p:stSnd>
        </p:sndAc>
      </p:transition>
    </mc:Choice>
    <mc:Fallback xmlns="">
      <p:transition spd="slow">
        <p:fade/>
        <p:sndAc>
          <p:stSnd>
            <p:snd r:embed="rId14" name="chimes.wav"/>
          </p:stSnd>
        </p:sndAc>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PERMASALAHAN DALAM PENELITIAN</a:t>
            </a:r>
            <a:br>
              <a:rPr lang="id-ID" dirty="0"/>
            </a:br>
            <a:endParaRPr lang="id-ID"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6894"/>
            <a:ext cx="12192000" cy="6858000"/>
          </a:xfrm>
          <a:prstGeom prst="rect">
            <a:avLst/>
          </a:prstGeom>
          <a:ln cmpd="sng">
            <a:solidFill>
              <a:schemeClr val="accent1">
                <a:lumMod val="75000"/>
              </a:schemeClr>
            </a:solidFill>
            <a:prstDash val="sysDot"/>
          </a:ln>
        </p:spPr>
      </p:pic>
      <p:sp>
        <p:nvSpPr>
          <p:cNvPr id="5" name="Rectangle 4"/>
          <p:cNvSpPr/>
          <p:nvPr/>
        </p:nvSpPr>
        <p:spPr>
          <a:xfrm>
            <a:off x="2351315" y="919161"/>
            <a:ext cx="8665030" cy="3159351"/>
          </a:xfrm>
          <a:prstGeom prst="rect">
            <a:avLst/>
          </a:prstGeom>
          <a:gradFill>
            <a:gsLst>
              <a:gs pos="0">
                <a:schemeClr val="accent2">
                  <a:lumMod val="40000"/>
                  <a:lumOff val="60000"/>
                </a:schemeClr>
              </a:gs>
              <a:gs pos="58000">
                <a:schemeClr val="bg1">
                  <a:lumMod val="95000"/>
                </a:schemeClr>
              </a:gs>
              <a:gs pos="21000">
                <a:schemeClr val="accent1">
                  <a:lumMod val="45000"/>
                  <a:lumOff val="55000"/>
                </a:schemeClr>
              </a:gs>
              <a:gs pos="100000">
                <a:srgbClr val="7030A0"/>
              </a:gs>
            </a:gsLst>
            <a:lin ang="5400000" scaled="1"/>
          </a:gradFill>
          <a:ln>
            <a:solidFill>
              <a:schemeClr val="tx1"/>
            </a:solidFill>
          </a:ln>
          <a:scene3d>
            <a:camera prst="orthographicFront"/>
            <a:lightRig rig="threePt" dir="t"/>
          </a:scene3d>
          <a:sp3d extrusionH="76200">
            <a:bevelT w="165100" prst="coolSlant"/>
            <a:bevelB w="165100" prst="coolSlant"/>
            <a:extrusionClr>
              <a:schemeClr val="bg1">
                <a:lumMod val="85000"/>
              </a:schemeClr>
            </a:extrusion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4800" dirty="0" smtClean="0">
              <a:solidFill>
                <a:schemeClr val="tx1"/>
              </a:solidFill>
              <a:latin typeface="Times New Roman" panose="02020603050405020304" pitchFamily="18" charset="0"/>
              <a:cs typeface="Times New Roman" panose="02020603050405020304" pitchFamily="18" charset="0"/>
            </a:endParaRPr>
          </a:p>
          <a:p>
            <a:pPr algn="ctr"/>
            <a:r>
              <a:rPr lang="id-ID" sz="5400" dirty="0" smtClean="0">
                <a:solidFill>
                  <a:schemeClr val="tx1"/>
                </a:solidFill>
                <a:latin typeface="Times New Roman" panose="02020603050405020304" pitchFamily="18" charset="0"/>
                <a:cs typeface="Times New Roman" panose="02020603050405020304" pitchFamily="18" charset="0"/>
              </a:rPr>
              <a:t>PERMASALAHAN </a:t>
            </a:r>
            <a:r>
              <a:rPr lang="id-ID" sz="5400" dirty="0">
                <a:solidFill>
                  <a:schemeClr val="tx1"/>
                </a:solidFill>
                <a:latin typeface="Times New Roman" panose="02020603050405020304" pitchFamily="18" charset="0"/>
                <a:cs typeface="Times New Roman" panose="02020603050405020304" pitchFamily="18" charset="0"/>
              </a:rPr>
              <a:t>DALAM PENELITIAN</a:t>
            </a:r>
            <a:r>
              <a:rPr lang="id-ID" sz="4800" dirty="0">
                <a:latin typeface="Times New Roman" panose="02020603050405020304" pitchFamily="18" charset="0"/>
                <a:cs typeface="Times New Roman" panose="02020603050405020304" pitchFamily="18" charset="0"/>
              </a:rPr>
              <a:t/>
            </a:r>
            <a:br>
              <a:rPr lang="id-ID" sz="4800" dirty="0">
                <a:latin typeface="Times New Roman" panose="02020603050405020304" pitchFamily="18" charset="0"/>
                <a:cs typeface="Times New Roman" panose="02020603050405020304" pitchFamily="18" charset="0"/>
              </a:rPr>
            </a:br>
            <a:endParaRPr lang="id-ID"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813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gradFill>
            <a:gsLst>
              <a:gs pos="36000">
                <a:srgbClr val="7030A0">
                  <a:alpha val="40000"/>
                </a:srgbClr>
              </a:gs>
              <a:gs pos="7000">
                <a:schemeClr val="bg1"/>
              </a:gs>
              <a:gs pos="77000">
                <a:schemeClr val="bg1">
                  <a:lumMod val="85000"/>
                </a:schemeClr>
              </a:gs>
              <a:gs pos="100000">
                <a:srgbClr val="7030A0">
                  <a:alpha val="40000"/>
                </a:srgbClr>
              </a:gs>
            </a:gsLst>
            <a:lin ang="5400000" scaled="1"/>
          </a:gradFill>
        </p:spPr>
        <p:txBody>
          <a:bodyPr/>
          <a:lstStyle/>
          <a:p>
            <a:pPr marL="0" indent="0">
              <a:buNone/>
            </a:pPr>
            <a:r>
              <a:rPr lang="id-ID" sz="4000" b="1" dirty="0"/>
              <a:t>3. Analis Institusional</a:t>
            </a:r>
            <a:endParaRPr lang="id-ID" sz="4000" dirty="0"/>
          </a:p>
          <a:p>
            <a:pPr marL="0" indent="0">
              <a:buNone/>
            </a:pPr>
            <a:r>
              <a:rPr lang="id-ID" sz="4000" dirty="0"/>
              <a:t>Jenis, bobot dan tujuan penelitian hendaknya disesuaikan dengan institusi mana peneliti </a:t>
            </a:r>
            <a:r>
              <a:rPr lang="id-ID" sz="4000" dirty="0" smtClean="0"/>
              <a:t>mempersembahkan </a:t>
            </a:r>
            <a:r>
              <a:rPr lang="id-ID" sz="4000" dirty="0"/>
              <a:t>penelitiannya. </a:t>
            </a:r>
            <a:endParaRPr lang="id-ID" sz="4000" dirty="0" smtClean="0"/>
          </a:p>
          <a:p>
            <a:pPr marL="0" indent="0">
              <a:buNone/>
            </a:pPr>
            <a:r>
              <a:rPr lang="id-ID" sz="4000" b="1" dirty="0"/>
              <a:t>4. Analisis Metodologis</a:t>
            </a:r>
            <a:endParaRPr lang="id-ID" sz="4000" dirty="0"/>
          </a:p>
          <a:p>
            <a:pPr marL="0" indent="0">
              <a:buNone/>
            </a:pPr>
            <a:r>
              <a:rPr lang="id-ID" sz="4000" dirty="0"/>
              <a:t>Masalah yang diangkat hendaknya terjangkau, baik dari aspek metode pengumpulan data maupun datanya itu sendiri. </a:t>
            </a:r>
            <a:endParaRPr lang="id-ID" sz="4000" dirty="0" smtClean="0"/>
          </a:p>
          <a:p>
            <a:pPr marL="0" indent="0">
              <a:buNone/>
            </a:pPr>
            <a:endParaRPr lang="id-ID" sz="4000" dirty="0" smtClean="0"/>
          </a:p>
          <a:p>
            <a:pPr marL="0" indent="0">
              <a:buNone/>
            </a:pPr>
            <a:endParaRPr lang="id-ID" sz="4000" dirty="0"/>
          </a:p>
          <a:p>
            <a:pPr marL="0" indent="0">
              <a:buNone/>
            </a:pPr>
            <a:endParaRPr lang="id-ID" dirty="0" smtClean="0"/>
          </a:p>
        </p:txBody>
      </p:sp>
    </p:spTree>
    <p:extLst>
      <p:ext uri="{BB962C8B-B14F-4D97-AF65-F5344CB8AC3E}">
        <p14:creationId xmlns:p14="http://schemas.microsoft.com/office/powerpoint/2010/main" val="2663537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361714" cy="970246"/>
          </a:xfrm>
        </p:spPr>
        <p:txBody>
          <a:bodyPr>
            <a:normAutofit/>
          </a:bodyPr>
          <a:lstStyle/>
          <a:p>
            <a:pPr algn="l"/>
            <a:r>
              <a:rPr lang="id-ID" sz="5300" b="1" dirty="0" smtClean="0"/>
              <a:t>E. Sumber Masalah Penelitian</a:t>
            </a:r>
            <a:endParaRPr lang="id-ID" b="1" dirty="0"/>
          </a:p>
        </p:txBody>
      </p:sp>
      <p:sp>
        <p:nvSpPr>
          <p:cNvPr id="3" name="Subtitle 2"/>
          <p:cNvSpPr>
            <a:spLocks noGrp="1"/>
          </p:cNvSpPr>
          <p:nvPr>
            <p:ph type="subTitle" idx="1"/>
          </p:nvPr>
        </p:nvSpPr>
        <p:spPr>
          <a:xfrm>
            <a:off x="0" y="847165"/>
            <a:ext cx="12192000" cy="6010835"/>
          </a:xfrm>
        </p:spPr>
        <p:txBody>
          <a:bodyPr/>
          <a:lstStyle/>
          <a:p>
            <a:pPr algn="just"/>
            <a:endParaRPr lang="id-ID" dirty="0"/>
          </a:p>
        </p:txBody>
      </p:sp>
      <p:sp>
        <p:nvSpPr>
          <p:cNvPr id="4" name="Flowchart: Alternate Process 3"/>
          <p:cNvSpPr/>
          <p:nvPr/>
        </p:nvSpPr>
        <p:spPr>
          <a:xfrm>
            <a:off x="4527021" y="970247"/>
            <a:ext cx="3587150" cy="1304364"/>
          </a:xfrm>
          <a:prstGeom prst="flowChartAlternateProcess">
            <a:avLst/>
          </a:prstGeom>
          <a:solidFill>
            <a:schemeClr val="accent4">
              <a:lumMod val="75000"/>
            </a:schemeClr>
          </a:solidFill>
          <a:ln>
            <a:solidFill>
              <a:schemeClr val="accent2">
                <a:lumMod val="60000"/>
                <a:lumOff val="40000"/>
              </a:schemeClr>
            </a:solidFill>
          </a:ln>
          <a:effectLst>
            <a:glow rad="228600">
              <a:schemeClr val="bg1">
                <a:alpha val="40000"/>
              </a:schemeClr>
            </a:glow>
          </a:effectLst>
          <a:scene3d>
            <a:camera prst="orthographicFront"/>
            <a:lightRig rig="threePt" dir="t"/>
          </a:scene3d>
          <a:sp3d>
            <a:bevelT w="158750" h="28575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a:t>Buku bacaan atau </a:t>
            </a:r>
            <a:r>
              <a:rPr lang="id-ID" sz="2400" dirty="0" smtClean="0"/>
              <a:t>laporan </a:t>
            </a:r>
            <a:r>
              <a:rPr lang="id-ID" sz="2400" dirty="0"/>
              <a:t>hasil penelitian</a:t>
            </a:r>
          </a:p>
        </p:txBody>
      </p:sp>
      <p:sp>
        <p:nvSpPr>
          <p:cNvPr id="5" name="Flowchart: Alternate Process 4"/>
          <p:cNvSpPr/>
          <p:nvPr/>
        </p:nvSpPr>
        <p:spPr>
          <a:xfrm>
            <a:off x="8684619" y="2019117"/>
            <a:ext cx="2788171" cy="914400"/>
          </a:xfrm>
          <a:prstGeom prst="flowChartAlternateProcess">
            <a:avLst/>
          </a:prstGeom>
          <a:solidFill>
            <a:schemeClr val="accent5">
              <a:lumMod val="75000"/>
            </a:schemeClr>
          </a:solidFill>
          <a:scene3d>
            <a:camera prst="orthographicFront"/>
            <a:lightRig rig="threePt" dir="t"/>
          </a:scene3d>
          <a:sp3d>
            <a:bevelT w="2032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dirty="0" smtClean="0"/>
              <a:t>Pengamatan sepintas</a:t>
            </a:r>
            <a:endParaRPr lang="id-ID" sz="2400" dirty="0"/>
          </a:p>
        </p:txBody>
      </p:sp>
      <p:sp>
        <p:nvSpPr>
          <p:cNvPr id="7" name="Flowchart: Alternate Process 6"/>
          <p:cNvSpPr/>
          <p:nvPr/>
        </p:nvSpPr>
        <p:spPr>
          <a:xfrm>
            <a:off x="4527021" y="5320922"/>
            <a:ext cx="3587150" cy="914400"/>
          </a:xfrm>
          <a:prstGeom prst="flowChartAlternateProcess">
            <a:avLst/>
          </a:prstGeom>
          <a:solidFill>
            <a:srgbClr val="7030A0"/>
          </a:solidFill>
          <a:scene3d>
            <a:camera prst="orthographicFront"/>
            <a:lightRig rig="threePt" dir="t"/>
          </a:scene3d>
          <a:sp3d>
            <a:bevelT w="177800" h="196850" prst="slope"/>
            <a:bevelB w="342900" h="1270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dirty="0"/>
              <a:t>seminar</a:t>
            </a:r>
          </a:p>
        </p:txBody>
      </p:sp>
      <p:sp>
        <p:nvSpPr>
          <p:cNvPr id="8" name="Flowchart: Alternate Process 7"/>
          <p:cNvSpPr/>
          <p:nvPr/>
        </p:nvSpPr>
        <p:spPr>
          <a:xfrm>
            <a:off x="8684618" y="4954763"/>
            <a:ext cx="2788171" cy="1130037"/>
          </a:xfrm>
          <a:prstGeom prst="flowChartAlternateProcess">
            <a:avLst/>
          </a:prstGeom>
          <a:solidFill>
            <a:srgbClr val="00B0F0"/>
          </a:solidFill>
          <a:scene3d>
            <a:camera prst="orthographicFront"/>
            <a:lightRig rig="threePt" dir="t"/>
          </a:scene3d>
          <a:sp3d>
            <a:bevelT w="190500" h="1524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t>Perasaan intuisi</a:t>
            </a:r>
          </a:p>
        </p:txBody>
      </p:sp>
      <p:sp>
        <p:nvSpPr>
          <p:cNvPr id="9" name="Flowchart: Alternate Process 8"/>
          <p:cNvSpPr/>
          <p:nvPr/>
        </p:nvSpPr>
        <p:spPr>
          <a:xfrm>
            <a:off x="869425" y="4954764"/>
            <a:ext cx="2788171" cy="914400"/>
          </a:xfrm>
          <a:prstGeom prst="flowChartAlternateProcess">
            <a:avLst/>
          </a:prstGeom>
          <a:solidFill>
            <a:schemeClr val="bg1">
              <a:lumMod val="50000"/>
            </a:schemeClr>
          </a:solidFill>
          <a:scene3d>
            <a:camera prst="orthographicFront"/>
            <a:lightRig rig="threePt" dir="t"/>
          </a:scene3d>
          <a:sp3d>
            <a:bevelT w="177800" h="19685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a:t>Diskusi</a:t>
            </a:r>
          </a:p>
        </p:txBody>
      </p:sp>
      <p:sp>
        <p:nvSpPr>
          <p:cNvPr id="10" name="Flowchart: Alternate Process 9"/>
          <p:cNvSpPr/>
          <p:nvPr/>
        </p:nvSpPr>
        <p:spPr>
          <a:xfrm>
            <a:off x="620331" y="1856135"/>
            <a:ext cx="2788171" cy="914400"/>
          </a:xfrm>
          <a:prstGeom prst="flowChartAlternateProcess">
            <a:avLst/>
          </a:prstGeom>
          <a:solidFill>
            <a:schemeClr val="tx1">
              <a:lumMod val="85000"/>
              <a:lumOff val="15000"/>
            </a:schemeClr>
          </a:solidFill>
          <a:scene3d>
            <a:camera prst="orthographicFront"/>
            <a:lightRig rig="threePt" dir="t"/>
          </a:scene3d>
          <a:sp3d>
            <a:bevelT w="203200" h="114300"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a:t>pertemuan ilmiah</a:t>
            </a:r>
          </a:p>
        </p:txBody>
      </p:sp>
      <p:sp>
        <p:nvSpPr>
          <p:cNvPr id="11" name="Flowchart: Alternate Process 10"/>
          <p:cNvSpPr/>
          <p:nvPr/>
        </p:nvSpPr>
        <p:spPr>
          <a:xfrm>
            <a:off x="4039749" y="2933517"/>
            <a:ext cx="4262717" cy="1807126"/>
          </a:xfrm>
          <a:prstGeom prst="flowChartAlternateProcess">
            <a:avLst/>
          </a:prstGeom>
          <a:gradFill flip="none" rotWithShape="1">
            <a:gsLst>
              <a:gs pos="50000">
                <a:srgbClr val="002060"/>
              </a:gs>
              <a:gs pos="8000">
                <a:schemeClr val="bg1"/>
              </a:gs>
              <a:gs pos="82000">
                <a:schemeClr val="bg1">
                  <a:lumMod val="85000"/>
                </a:schemeClr>
              </a:gs>
              <a:gs pos="89000">
                <a:schemeClr val="bg1"/>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dirty="0" smtClean="0"/>
          </a:p>
          <a:p>
            <a:pPr algn="ctr"/>
            <a:r>
              <a:rPr lang="id-ID" sz="3200" dirty="0" smtClean="0"/>
              <a:t>Sumber </a:t>
            </a:r>
            <a:r>
              <a:rPr lang="id-ID" sz="3200" dirty="0"/>
              <a:t>masalah penelitian, antara lain:</a:t>
            </a:r>
          </a:p>
          <a:p>
            <a:pPr algn="ctr"/>
            <a:endParaRPr lang="id-ID" sz="3200" dirty="0"/>
          </a:p>
        </p:txBody>
      </p:sp>
      <p:sp>
        <p:nvSpPr>
          <p:cNvPr id="12" name="Right Arrow 11"/>
          <p:cNvSpPr/>
          <p:nvPr/>
        </p:nvSpPr>
        <p:spPr>
          <a:xfrm rot="20001012">
            <a:off x="8326536" y="2609437"/>
            <a:ext cx="334012" cy="658906"/>
          </a:xfrm>
          <a:prstGeom prst="rightArrow">
            <a:avLst/>
          </a:prstGeom>
          <a:gradFill>
            <a:gsLst>
              <a:gs pos="55000">
                <a:schemeClr val="accent5">
                  <a:lumMod val="75000"/>
                </a:schemeClr>
              </a:gs>
              <a:gs pos="8000">
                <a:schemeClr val="bg1"/>
              </a:gs>
              <a:gs pos="82000">
                <a:schemeClr val="bg1">
                  <a:lumMod val="85000"/>
                </a:schemeClr>
              </a:gs>
              <a:gs pos="91000">
                <a:schemeClr val="bg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ight Arrow 12"/>
          <p:cNvSpPr/>
          <p:nvPr/>
        </p:nvSpPr>
        <p:spPr>
          <a:xfrm rot="16200000">
            <a:off x="5951122" y="2274076"/>
            <a:ext cx="334012" cy="658906"/>
          </a:xfrm>
          <a:prstGeom prst="rightArrow">
            <a:avLst/>
          </a:prstGeom>
          <a:gradFill>
            <a:gsLst>
              <a:gs pos="55000">
                <a:schemeClr val="accent5">
                  <a:lumMod val="75000"/>
                </a:schemeClr>
              </a:gs>
              <a:gs pos="8000">
                <a:schemeClr val="bg1"/>
              </a:gs>
              <a:gs pos="82000">
                <a:schemeClr val="bg1">
                  <a:lumMod val="85000"/>
                </a:schemeClr>
              </a:gs>
              <a:gs pos="91000">
                <a:schemeClr val="bg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ight Arrow 17"/>
          <p:cNvSpPr/>
          <p:nvPr/>
        </p:nvSpPr>
        <p:spPr>
          <a:xfrm rot="12342251">
            <a:off x="3574727" y="2701479"/>
            <a:ext cx="334012" cy="658906"/>
          </a:xfrm>
          <a:prstGeom prst="rightArrow">
            <a:avLst/>
          </a:prstGeom>
          <a:gradFill>
            <a:gsLst>
              <a:gs pos="55000">
                <a:srgbClr val="002060"/>
              </a:gs>
              <a:gs pos="8000">
                <a:schemeClr val="bg1"/>
              </a:gs>
              <a:gs pos="82000">
                <a:schemeClr val="bg1">
                  <a:lumMod val="85000"/>
                </a:schemeClr>
              </a:gs>
              <a:gs pos="100000">
                <a:schemeClr val="accent2"/>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9" name="Right Arrow 18"/>
          <p:cNvSpPr/>
          <p:nvPr/>
        </p:nvSpPr>
        <p:spPr>
          <a:xfrm rot="8282499">
            <a:off x="3733931" y="4506084"/>
            <a:ext cx="334012" cy="658906"/>
          </a:xfrm>
          <a:prstGeom prst="rightArrow">
            <a:avLst/>
          </a:prstGeom>
          <a:gradFill flip="none" rotWithShape="1">
            <a:gsLst>
              <a:gs pos="55000">
                <a:srgbClr val="002060"/>
              </a:gs>
              <a:gs pos="8000">
                <a:schemeClr val="bg1"/>
              </a:gs>
              <a:gs pos="82000">
                <a:schemeClr val="bg1">
                  <a:lumMod val="85000"/>
                </a:schemeClr>
              </a:gs>
              <a:gs pos="91000">
                <a:schemeClr val="bg1"/>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Right Arrow 19"/>
          <p:cNvSpPr/>
          <p:nvPr/>
        </p:nvSpPr>
        <p:spPr>
          <a:xfrm rot="5400000">
            <a:off x="5928994" y="4701329"/>
            <a:ext cx="334012" cy="658906"/>
          </a:xfrm>
          <a:prstGeom prst="rightArrow">
            <a:avLst/>
          </a:prstGeom>
          <a:gradFill flip="none" rotWithShape="1">
            <a:gsLst>
              <a:gs pos="55000">
                <a:schemeClr val="accent5">
                  <a:lumMod val="75000"/>
                </a:schemeClr>
              </a:gs>
              <a:gs pos="8000">
                <a:schemeClr val="bg1"/>
              </a:gs>
              <a:gs pos="82000">
                <a:schemeClr val="bg1">
                  <a:lumMod val="85000"/>
                </a:schemeClr>
              </a:gs>
              <a:gs pos="91000">
                <a:schemeClr val="bg1"/>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Right Arrow 20"/>
          <p:cNvSpPr/>
          <p:nvPr/>
        </p:nvSpPr>
        <p:spPr>
          <a:xfrm rot="1386644">
            <a:off x="8229878" y="4538617"/>
            <a:ext cx="339113" cy="658906"/>
          </a:xfrm>
          <a:prstGeom prst="rightArrow">
            <a:avLst/>
          </a:prstGeom>
          <a:gradFill>
            <a:gsLst>
              <a:gs pos="55000">
                <a:schemeClr val="accent5">
                  <a:lumMod val="75000"/>
                </a:schemeClr>
              </a:gs>
              <a:gs pos="8000">
                <a:schemeClr val="bg1"/>
              </a:gs>
              <a:gs pos="82000">
                <a:schemeClr val="bg1">
                  <a:lumMod val="85000"/>
                </a:schemeClr>
              </a:gs>
              <a:gs pos="91000">
                <a:schemeClr val="bg1"/>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1588958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down)">
                                      <p:cBhvr>
                                        <p:cTn id="14" dur="580">
                                          <p:stCondLst>
                                            <p:cond delay="0"/>
                                          </p:stCondLst>
                                        </p:cTn>
                                        <p:tgtEl>
                                          <p:spTgt spid="13"/>
                                        </p:tgtEl>
                                      </p:cBhvr>
                                    </p:animEffect>
                                    <p:anim calcmode="lin" valueType="num">
                                      <p:cBhvr>
                                        <p:cTn id="1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0" dur="26">
                                          <p:stCondLst>
                                            <p:cond delay="650"/>
                                          </p:stCondLst>
                                        </p:cTn>
                                        <p:tgtEl>
                                          <p:spTgt spid="13"/>
                                        </p:tgtEl>
                                      </p:cBhvr>
                                      <p:to x="100000" y="60000"/>
                                    </p:animScale>
                                    <p:animScale>
                                      <p:cBhvr>
                                        <p:cTn id="21" dur="166" decel="50000">
                                          <p:stCondLst>
                                            <p:cond delay="676"/>
                                          </p:stCondLst>
                                        </p:cTn>
                                        <p:tgtEl>
                                          <p:spTgt spid="13"/>
                                        </p:tgtEl>
                                      </p:cBhvr>
                                      <p:to x="100000" y="100000"/>
                                    </p:animScale>
                                    <p:animScale>
                                      <p:cBhvr>
                                        <p:cTn id="22" dur="26">
                                          <p:stCondLst>
                                            <p:cond delay="1312"/>
                                          </p:stCondLst>
                                        </p:cTn>
                                        <p:tgtEl>
                                          <p:spTgt spid="13"/>
                                        </p:tgtEl>
                                      </p:cBhvr>
                                      <p:to x="100000" y="80000"/>
                                    </p:animScale>
                                    <p:animScale>
                                      <p:cBhvr>
                                        <p:cTn id="23" dur="166" decel="50000">
                                          <p:stCondLst>
                                            <p:cond delay="1338"/>
                                          </p:stCondLst>
                                        </p:cTn>
                                        <p:tgtEl>
                                          <p:spTgt spid="13"/>
                                        </p:tgtEl>
                                      </p:cBhvr>
                                      <p:to x="100000" y="100000"/>
                                    </p:animScale>
                                    <p:animScale>
                                      <p:cBhvr>
                                        <p:cTn id="24" dur="26">
                                          <p:stCondLst>
                                            <p:cond delay="1642"/>
                                          </p:stCondLst>
                                        </p:cTn>
                                        <p:tgtEl>
                                          <p:spTgt spid="13"/>
                                        </p:tgtEl>
                                      </p:cBhvr>
                                      <p:to x="100000" y="90000"/>
                                    </p:animScale>
                                    <p:animScale>
                                      <p:cBhvr>
                                        <p:cTn id="25" dur="166" decel="50000">
                                          <p:stCondLst>
                                            <p:cond delay="1668"/>
                                          </p:stCondLst>
                                        </p:cTn>
                                        <p:tgtEl>
                                          <p:spTgt spid="13"/>
                                        </p:tgtEl>
                                      </p:cBhvr>
                                      <p:to x="100000" y="100000"/>
                                    </p:animScale>
                                    <p:animScale>
                                      <p:cBhvr>
                                        <p:cTn id="26" dur="26">
                                          <p:stCondLst>
                                            <p:cond delay="1808"/>
                                          </p:stCondLst>
                                        </p:cTn>
                                        <p:tgtEl>
                                          <p:spTgt spid="13"/>
                                        </p:tgtEl>
                                      </p:cBhvr>
                                      <p:to x="100000" y="95000"/>
                                    </p:animScale>
                                    <p:animScale>
                                      <p:cBhvr>
                                        <p:cTn id="27" dur="166" decel="50000">
                                          <p:stCondLst>
                                            <p:cond delay="1834"/>
                                          </p:stCondLst>
                                        </p:cTn>
                                        <p:tgtEl>
                                          <p:spTgt spid="1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ipe(down)">
                                      <p:cBhvr>
                                        <p:cTn id="50" dur="580">
                                          <p:stCondLst>
                                            <p:cond delay="0"/>
                                          </p:stCondLst>
                                        </p:cTn>
                                        <p:tgtEl>
                                          <p:spTgt spid="18"/>
                                        </p:tgtEl>
                                      </p:cBhvr>
                                    </p:animEffect>
                                    <p:anim calcmode="lin" valueType="num">
                                      <p:cBhvr>
                                        <p:cTn id="51"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56" dur="26">
                                          <p:stCondLst>
                                            <p:cond delay="650"/>
                                          </p:stCondLst>
                                        </p:cTn>
                                        <p:tgtEl>
                                          <p:spTgt spid="18"/>
                                        </p:tgtEl>
                                      </p:cBhvr>
                                      <p:to x="100000" y="60000"/>
                                    </p:animScale>
                                    <p:animScale>
                                      <p:cBhvr>
                                        <p:cTn id="57" dur="166" decel="50000">
                                          <p:stCondLst>
                                            <p:cond delay="676"/>
                                          </p:stCondLst>
                                        </p:cTn>
                                        <p:tgtEl>
                                          <p:spTgt spid="18"/>
                                        </p:tgtEl>
                                      </p:cBhvr>
                                      <p:to x="100000" y="100000"/>
                                    </p:animScale>
                                    <p:animScale>
                                      <p:cBhvr>
                                        <p:cTn id="58" dur="26">
                                          <p:stCondLst>
                                            <p:cond delay="1312"/>
                                          </p:stCondLst>
                                        </p:cTn>
                                        <p:tgtEl>
                                          <p:spTgt spid="18"/>
                                        </p:tgtEl>
                                      </p:cBhvr>
                                      <p:to x="100000" y="80000"/>
                                    </p:animScale>
                                    <p:animScale>
                                      <p:cBhvr>
                                        <p:cTn id="59" dur="166" decel="50000">
                                          <p:stCondLst>
                                            <p:cond delay="1338"/>
                                          </p:stCondLst>
                                        </p:cTn>
                                        <p:tgtEl>
                                          <p:spTgt spid="18"/>
                                        </p:tgtEl>
                                      </p:cBhvr>
                                      <p:to x="100000" y="100000"/>
                                    </p:animScale>
                                    <p:animScale>
                                      <p:cBhvr>
                                        <p:cTn id="60" dur="26">
                                          <p:stCondLst>
                                            <p:cond delay="1642"/>
                                          </p:stCondLst>
                                        </p:cTn>
                                        <p:tgtEl>
                                          <p:spTgt spid="18"/>
                                        </p:tgtEl>
                                      </p:cBhvr>
                                      <p:to x="100000" y="90000"/>
                                    </p:animScale>
                                    <p:animScale>
                                      <p:cBhvr>
                                        <p:cTn id="61" dur="166" decel="50000">
                                          <p:stCondLst>
                                            <p:cond delay="1668"/>
                                          </p:stCondLst>
                                        </p:cTn>
                                        <p:tgtEl>
                                          <p:spTgt spid="18"/>
                                        </p:tgtEl>
                                      </p:cBhvr>
                                      <p:to x="100000" y="100000"/>
                                    </p:animScale>
                                    <p:animScale>
                                      <p:cBhvr>
                                        <p:cTn id="62" dur="26">
                                          <p:stCondLst>
                                            <p:cond delay="1808"/>
                                          </p:stCondLst>
                                        </p:cTn>
                                        <p:tgtEl>
                                          <p:spTgt spid="18"/>
                                        </p:tgtEl>
                                      </p:cBhvr>
                                      <p:to x="100000" y="95000"/>
                                    </p:animScale>
                                    <p:animScale>
                                      <p:cBhvr>
                                        <p:cTn id="63" dur="166" decel="50000">
                                          <p:stCondLst>
                                            <p:cond delay="1834"/>
                                          </p:stCondLst>
                                        </p:cTn>
                                        <p:tgtEl>
                                          <p:spTgt spid="18"/>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10"/>
                                        </p:tgtEl>
                                        <p:attrNameLst>
                                          <p:attrName>style.visibility</p:attrName>
                                        </p:attrNameLst>
                                      </p:cBhvr>
                                      <p:to>
                                        <p:strVal val="visible"/>
                                      </p:to>
                                    </p:set>
                                    <p:animEffect transition="in" filter="wipe(down)">
                                      <p:cBhvr>
                                        <p:cTn id="68" dur="580">
                                          <p:stCondLst>
                                            <p:cond delay="0"/>
                                          </p:stCondLst>
                                        </p:cTn>
                                        <p:tgtEl>
                                          <p:spTgt spid="10"/>
                                        </p:tgtEl>
                                      </p:cBhvr>
                                    </p:animEffect>
                                    <p:anim calcmode="lin" valueType="num">
                                      <p:cBhvr>
                                        <p:cTn id="69"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74" dur="26">
                                          <p:stCondLst>
                                            <p:cond delay="650"/>
                                          </p:stCondLst>
                                        </p:cTn>
                                        <p:tgtEl>
                                          <p:spTgt spid="10"/>
                                        </p:tgtEl>
                                      </p:cBhvr>
                                      <p:to x="100000" y="60000"/>
                                    </p:animScale>
                                    <p:animScale>
                                      <p:cBhvr>
                                        <p:cTn id="75" dur="166" decel="50000">
                                          <p:stCondLst>
                                            <p:cond delay="676"/>
                                          </p:stCondLst>
                                        </p:cTn>
                                        <p:tgtEl>
                                          <p:spTgt spid="10"/>
                                        </p:tgtEl>
                                      </p:cBhvr>
                                      <p:to x="100000" y="100000"/>
                                    </p:animScale>
                                    <p:animScale>
                                      <p:cBhvr>
                                        <p:cTn id="76" dur="26">
                                          <p:stCondLst>
                                            <p:cond delay="1312"/>
                                          </p:stCondLst>
                                        </p:cTn>
                                        <p:tgtEl>
                                          <p:spTgt spid="10"/>
                                        </p:tgtEl>
                                      </p:cBhvr>
                                      <p:to x="100000" y="80000"/>
                                    </p:animScale>
                                    <p:animScale>
                                      <p:cBhvr>
                                        <p:cTn id="77" dur="166" decel="50000">
                                          <p:stCondLst>
                                            <p:cond delay="1338"/>
                                          </p:stCondLst>
                                        </p:cTn>
                                        <p:tgtEl>
                                          <p:spTgt spid="10"/>
                                        </p:tgtEl>
                                      </p:cBhvr>
                                      <p:to x="100000" y="100000"/>
                                    </p:animScale>
                                    <p:animScale>
                                      <p:cBhvr>
                                        <p:cTn id="78" dur="26">
                                          <p:stCondLst>
                                            <p:cond delay="1642"/>
                                          </p:stCondLst>
                                        </p:cTn>
                                        <p:tgtEl>
                                          <p:spTgt spid="10"/>
                                        </p:tgtEl>
                                      </p:cBhvr>
                                      <p:to x="100000" y="90000"/>
                                    </p:animScale>
                                    <p:animScale>
                                      <p:cBhvr>
                                        <p:cTn id="79" dur="166" decel="50000">
                                          <p:stCondLst>
                                            <p:cond delay="1668"/>
                                          </p:stCondLst>
                                        </p:cTn>
                                        <p:tgtEl>
                                          <p:spTgt spid="10"/>
                                        </p:tgtEl>
                                      </p:cBhvr>
                                      <p:to x="100000" y="100000"/>
                                    </p:animScale>
                                    <p:animScale>
                                      <p:cBhvr>
                                        <p:cTn id="80" dur="26">
                                          <p:stCondLst>
                                            <p:cond delay="1808"/>
                                          </p:stCondLst>
                                        </p:cTn>
                                        <p:tgtEl>
                                          <p:spTgt spid="10"/>
                                        </p:tgtEl>
                                      </p:cBhvr>
                                      <p:to x="100000" y="95000"/>
                                    </p:animScale>
                                    <p:animScale>
                                      <p:cBhvr>
                                        <p:cTn id="81" dur="166" decel="50000">
                                          <p:stCondLst>
                                            <p:cond delay="1834"/>
                                          </p:stCondLst>
                                        </p:cTn>
                                        <p:tgtEl>
                                          <p:spTgt spid="10"/>
                                        </p:tgtEl>
                                      </p:cBhvr>
                                      <p:to x="100000" y="100000"/>
                                    </p:animScale>
                                  </p:childTnLst>
                                </p:cTn>
                              </p:par>
                            </p:childTnLst>
                          </p:cTn>
                        </p:par>
                      </p:childTnLst>
                    </p:cTn>
                  </p:par>
                  <p:par>
                    <p:cTn id="82" fill="hold">
                      <p:stCondLst>
                        <p:cond delay="indefinite"/>
                      </p:stCondLst>
                      <p:childTnLst>
                        <p:par>
                          <p:cTn id="83" fill="hold">
                            <p:stCondLst>
                              <p:cond delay="0"/>
                            </p:stCondLst>
                            <p:childTnLst>
                              <p:par>
                                <p:cTn id="84" presetID="26" presetClass="entr" presetSubtype="0" fill="hold" grpId="0" nodeType="clickEffect">
                                  <p:stCondLst>
                                    <p:cond delay="0"/>
                                  </p:stCondLst>
                                  <p:childTnLst>
                                    <p:set>
                                      <p:cBhvr>
                                        <p:cTn id="85" dur="1" fill="hold">
                                          <p:stCondLst>
                                            <p:cond delay="0"/>
                                          </p:stCondLst>
                                        </p:cTn>
                                        <p:tgtEl>
                                          <p:spTgt spid="19"/>
                                        </p:tgtEl>
                                        <p:attrNameLst>
                                          <p:attrName>style.visibility</p:attrName>
                                        </p:attrNameLst>
                                      </p:cBhvr>
                                      <p:to>
                                        <p:strVal val="visible"/>
                                      </p:to>
                                    </p:set>
                                    <p:animEffect transition="in" filter="wipe(down)">
                                      <p:cBhvr>
                                        <p:cTn id="86" dur="580">
                                          <p:stCondLst>
                                            <p:cond delay="0"/>
                                          </p:stCondLst>
                                        </p:cTn>
                                        <p:tgtEl>
                                          <p:spTgt spid="19"/>
                                        </p:tgtEl>
                                      </p:cBhvr>
                                    </p:animEffect>
                                    <p:anim calcmode="lin" valueType="num">
                                      <p:cBhvr>
                                        <p:cTn id="8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8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8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2" dur="26">
                                          <p:stCondLst>
                                            <p:cond delay="650"/>
                                          </p:stCondLst>
                                        </p:cTn>
                                        <p:tgtEl>
                                          <p:spTgt spid="19"/>
                                        </p:tgtEl>
                                      </p:cBhvr>
                                      <p:to x="100000" y="60000"/>
                                    </p:animScale>
                                    <p:animScale>
                                      <p:cBhvr>
                                        <p:cTn id="93" dur="166" decel="50000">
                                          <p:stCondLst>
                                            <p:cond delay="676"/>
                                          </p:stCondLst>
                                        </p:cTn>
                                        <p:tgtEl>
                                          <p:spTgt spid="19"/>
                                        </p:tgtEl>
                                      </p:cBhvr>
                                      <p:to x="100000" y="100000"/>
                                    </p:animScale>
                                    <p:animScale>
                                      <p:cBhvr>
                                        <p:cTn id="94" dur="26">
                                          <p:stCondLst>
                                            <p:cond delay="1312"/>
                                          </p:stCondLst>
                                        </p:cTn>
                                        <p:tgtEl>
                                          <p:spTgt spid="19"/>
                                        </p:tgtEl>
                                      </p:cBhvr>
                                      <p:to x="100000" y="80000"/>
                                    </p:animScale>
                                    <p:animScale>
                                      <p:cBhvr>
                                        <p:cTn id="95" dur="166" decel="50000">
                                          <p:stCondLst>
                                            <p:cond delay="1338"/>
                                          </p:stCondLst>
                                        </p:cTn>
                                        <p:tgtEl>
                                          <p:spTgt spid="19"/>
                                        </p:tgtEl>
                                      </p:cBhvr>
                                      <p:to x="100000" y="100000"/>
                                    </p:animScale>
                                    <p:animScale>
                                      <p:cBhvr>
                                        <p:cTn id="96" dur="26">
                                          <p:stCondLst>
                                            <p:cond delay="1642"/>
                                          </p:stCondLst>
                                        </p:cTn>
                                        <p:tgtEl>
                                          <p:spTgt spid="19"/>
                                        </p:tgtEl>
                                      </p:cBhvr>
                                      <p:to x="100000" y="90000"/>
                                    </p:animScale>
                                    <p:animScale>
                                      <p:cBhvr>
                                        <p:cTn id="97" dur="166" decel="50000">
                                          <p:stCondLst>
                                            <p:cond delay="1668"/>
                                          </p:stCondLst>
                                        </p:cTn>
                                        <p:tgtEl>
                                          <p:spTgt spid="19"/>
                                        </p:tgtEl>
                                      </p:cBhvr>
                                      <p:to x="100000" y="100000"/>
                                    </p:animScale>
                                    <p:animScale>
                                      <p:cBhvr>
                                        <p:cTn id="98" dur="26">
                                          <p:stCondLst>
                                            <p:cond delay="1808"/>
                                          </p:stCondLst>
                                        </p:cTn>
                                        <p:tgtEl>
                                          <p:spTgt spid="19"/>
                                        </p:tgtEl>
                                      </p:cBhvr>
                                      <p:to x="100000" y="95000"/>
                                    </p:animScale>
                                    <p:animScale>
                                      <p:cBhvr>
                                        <p:cTn id="99" dur="166" decel="50000">
                                          <p:stCondLst>
                                            <p:cond delay="1834"/>
                                          </p:stCondLst>
                                        </p:cTn>
                                        <p:tgtEl>
                                          <p:spTgt spid="19"/>
                                        </p:tgtEl>
                                      </p:cBhvr>
                                      <p:to x="100000" y="100000"/>
                                    </p:animScale>
                                  </p:childTnLst>
                                </p:cTn>
                              </p:par>
                            </p:childTnLst>
                          </p:cTn>
                        </p:par>
                      </p:childTnLst>
                    </p:cTn>
                  </p:par>
                  <p:par>
                    <p:cTn id="100" fill="hold">
                      <p:stCondLst>
                        <p:cond delay="indefinite"/>
                      </p:stCondLst>
                      <p:childTnLst>
                        <p:par>
                          <p:cTn id="101" fill="hold">
                            <p:stCondLst>
                              <p:cond delay="0"/>
                            </p:stCondLst>
                            <p:childTnLst>
                              <p:par>
                                <p:cTn id="102" presetID="26" presetClass="entr" presetSubtype="0" fill="hold" grpId="0" nodeType="clickEffect">
                                  <p:stCondLst>
                                    <p:cond delay="0"/>
                                  </p:stCondLst>
                                  <p:childTnLst>
                                    <p:set>
                                      <p:cBhvr>
                                        <p:cTn id="103" dur="1" fill="hold">
                                          <p:stCondLst>
                                            <p:cond delay="0"/>
                                          </p:stCondLst>
                                        </p:cTn>
                                        <p:tgtEl>
                                          <p:spTgt spid="9"/>
                                        </p:tgtEl>
                                        <p:attrNameLst>
                                          <p:attrName>style.visibility</p:attrName>
                                        </p:attrNameLst>
                                      </p:cBhvr>
                                      <p:to>
                                        <p:strVal val="visible"/>
                                      </p:to>
                                    </p:set>
                                    <p:animEffect transition="in" filter="wipe(down)">
                                      <p:cBhvr>
                                        <p:cTn id="104" dur="580">
                                          <p:stCondLst>
                                            <p:cond delay="0"/>
                                          </p:stCondLst>
                                        </p:cTn>
                                        <p:tgtEl>
                                          <p:spTgt spid="9"/>
                                        </p:tgtEl>
                                      </p:cBhvr>
                                    </p:animEffect>
                                    <p:anim calcmode="lin" valueType="num">
                                      <p:cBhvr>
                                        <p:cTn id="10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10" dur="26">
                                          <p:stCondLst>
                                            <p:cond delay="650"/>
                                          </p:stCondLst>
                                        </p:cTn>
                                        <p:tgtEl>
                                          <p:spTgt spid="9"/>
                                        </p:tgtEl>
                                      </p:cBhvr>
                                      <p:to x="100000" y="60000"/>
                                    </p:animScale>
                                    <p:animScale>
                                      <p:cBhvr>
                                        <p:cTn id="111" dur="166" decel="50000">
                                          <p:stCondLst>
                                            <p:cond delay="676"/>
                                          </p:stCondLst>
                                        </p:cTn>
                                        <p:tgtEl>
                                          <p:spTgt spid="9"/>
                                        </p:tgtEl>
                                      </p:cBhvr>
                                      <p:to x="100000" y="100000"/>
                                    </p:animScale>
                                    <p:animScale>
                                      <p:cBhvr>
                                        <p:cTn id="112" dur="26">
                                          <p:stCondLst>
                                            <p:cond delay="1312"/>
                                          </p:stCondLst>
                                        </p:cTn>
                                        <p:tgtEl>
                                          <p:spTgt spid="9"/>
                                        </p:tgtEl>
                                      </p:cBhvr>
                                      <p:to x="100000" y="80000"/>
                                    </p:animScale>
                                    <p:animScale>
                                      <p:cBhvr>
                                        <p:cTn id="113" dur="166" decel="50000">
                                          <p:stCondLst>
                                            <p:cond delay="1338"/>
                                          </p:stCondLst>
                                        </p:cTn>
                                        <p:tgtEl>
                                          <p:spTgt spid="9"/>
                                        </p:tgtEl>
                                      </p:cBhvr>
                                      <p:to x="100000" y="100000"/>
                                    </p:animScale>
                                    <p:animScale>
                                      <p:cBhvr>
                                        <p:cTn id="114" dur="26">
                                          <p:stCondLst>
                                            <p:cond delay="1642"/>
                                          </p:stCondLst>
                                        </p:cTn>
                                        <p:tgtEl>
                                          <p:spTgt spid="9"/>
                                        </p:tgtEl>
                                      </p:cBhvr>
                                      <p:to x="100000" y="90000"/>
                                    </p:animScale>
                                    <p:animScale>
                                      <p:cBhvr>
                                        <p:cTn id="115" dur="166" decel="50000">
                                          <p:stCondLst>
                                            <p:cond delay="1668"/>
                                          </p:stCondLst>
                                        </p:cTn>
                                        <p:tgtEl>
                                          <p:spTgt spid="9"/>
                                        </p:tgtEl>
                                      </p:cBhvr>
                                      <p:to x="100000" y="100000"/>
                                    </p:animScale>
                                    <p:animScale>
                                      <p:cBhvr>
                                        <p:cTn id="116" dur="26">
                                          <p:stCondLst>
                                            <p:cond delay="1808"/>
                                          </p:stCondLst>
                                        </p:cTn>
                                        <p:tgtEl>
                                          <p:spTgt spid="9"/>
                                        </p:tgtEl>
                                      </p:cBhvr>
                                      <p:to x="100000" y="95000"/>
                                    </p:animScale>
                                    <p:animScale>
                                      <p:cBhvr>
                                        <p:cTn id="117" dur="166" decel="50000">
                                          <p:stCondLst>
                                            <p:cond delay="1834"/>
                                          </p:stCondLst>
                                        </p:cTn>
                                        <p:tgtEl>
                                          <p:spTgt spid="9"/>
                                        </p:tgtEl>
                                      </p:cBhvr>
                                      <p:to x="100000" y="100000"/>
                                    </p:animScale>
                                  </p:childTnLst>
                                </p:cTn>
                              </p:par>
                            </p:childTnLst>
                          </p:cTn>
                        </p:par>
                      </p:childTnLst>
                    </p:cTn>
                  </p:par>
                  <p:par>
                    <p:cTn id="118" fill="hold">
                      <p:stCondLst>
                        <p:cond delay="indefinite"/>
                      </p:stCondLst>
                      <p:childTnLst>
                        <p:par>
                          <p:cTn id="119" fill="hold">
                            <p:stCondLst>
                              <p:cond delay="0"/>
                            </p:stCondLst>
                            <p:childTnLst>
                              <p:par>
                                <p:cTn id="120" presetID="26" presetClass="entr" presetSubtype="0" fill="hold" grpId="0" nodeType="clickEffect">
                                  <p:stCondLst>
                                    <p:cond delay="0"/>
                                  </p:stCondLst>
                                  <p:childTnLst>
                                    <p:set>
                                      <p:cBhvr>
                                        <p:cTn id="121" dur="1" fill="hold">
                                          <p:stCondLst>
                                            <p:cond delay="0"/>
                                          </p:stCondLst>
                                        </p:cTn>
                                        <p:tgtEl>
                                          <p:spTgt spid="20"/>
                                        </p:tgtEl>
                                        <p:attrNameLst>
                                          <p:attrName>style.visibility</p:attrName>
                                        </p:attrNameLst>
                                      </p:cBhvr>
                                      <p:to>
                                        <p:strVal val="visible"/>
                                      </p:to>
                                    </p:set>
                                    <p:animEffect transition="in" filter="wipe(down)">
                                      <p:cBhvr>
                                        <p:cTn id="122" dur="580">
                                          <p:stCondLst>
                                            <p:cond delay="0"/>
                                          </p:stCondLst>
                                        </p:cTn>
                                        <p:tgtEl>
                                          <p:spTgt spid="20"/>
                                        </p:tgtEl>
                                      </p:cBhvr>
                                    </p:animEffect>
                                    <p:anim calcmode="lin" valueType="num">
                                      <p:cBhvr>
                                        <p:cTn id="12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2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2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2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2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28" dur="26">
                                          <p:stCondLst>
                                            <p:cond delay="650"/>
                                          </p:stCondLst>
                                        </p:cTn>
                                        <p:tgtEl>
                                          <p:spTgt spid="20"/>
                                        </p:tgtEl>
                                      </p:cBhvr>
                                      <p:to x="100000" y="60000"/>
                                    </p:animScale>
                                    <p:animScale>
                                      <p:cBhvr>
                                        <p:cTn id="129" dur="166" decel="50000">
                                          <p:stCondLst>
                                            <p:cond delay="676"/>
                                          </p:stCondLst>
                                        </p:cTn>
                                        <p:tgtEl>
                                          <p:spTgt spid="20"/>
                                        </p:tgtEl>
                                      </p:cBhvr>
                                      <p:to x="100000" y="100000"/>
                                    </p:animScale>
                                    <p:animScale>
                                      <p:cBhvr>
                                        <p:cTn id="130" dur="26">
                                          <p:stCondLst>
                                            <p:cond delay="1312"/>
                                          </p:stCondLst>
                                        </p:cTn>
                                        <p:tgtEl>
                                          <p:spTgt spid="20"/>
                                        </p:tgtEl>
                                      </p:cBhvr>
                                      <p:to x="100000" y="80000"/>
                                    </p:animScale>
                                    <p:animScale>
                                      <p:cBhvr>
                                        <p:cTn id="131" dur="166" decel="50000">
                                          <p:stCondLst>
                                            <p:cond delay="1338"/>
                                          </p:stCondLst>
                                        </p:cTn>
                                        <p:tgtEl>
                                          <p:spTgt spid="20"/>
                                        </p:tgtEl>
                                      </p:cBhvr>
                                      <p:to x="100000" y="100000"/>
                                    </p:animScale>
                                    <p:animScale>
                                      <p:cBhvr>
                                        <p:cTn id="132" dur="26">
                                          <p:stCondLst>
                                            <p:cond delay="1642"/>
                                          </p:stCondLst>
                                        </p:cTn>
                                        <p:tgtEl>
                                          <p:spTgt spid="20"/>
                                        </p:tgtEl>
                                      </p:cBhvr>
                                      <p:to x="100000" y="90000"/>
                                    </p:animScale>
                                    <p:animScale>
                                      <p:cBhvr>
                                        <p:cTn id="133" dur="166" decel="50000">
                                          <p:stCondLst>
                                            <p:cond delay="1668"/>
                                          </p:stCondLst>
                                        </p:cTn>
                                        <p:tgtEl>
                                          <p:spTgt spid="20"/>
                                        </p:tgtEl>
                                      </p:cBhvr>
                                      <p:to x="100000" y="100000"/>
                                    </p:animScale>
                                    <p:animScale>
                                      <p:cBhvr>
                                        <p:cTn id="134" dur="26">
                                          <p:stCondLst>
                                            <p:cond delay="1808"/>
                                          </p:stCondLst>
                                        </p:cTn>
                                        <p:tgtEl>
                                          <p:spTgt spid="20"/>
                                        </p:tgtEl>
                                      </p:cBhvr>
                                      <p:to x="100000" y="95000"/>
                                    </p:animScale>
                                    <p:animScale>
                                      <p:cBhvr>
                                        <p:cTn id="135" dur="166" decel="50000">
                                          <p:stCondLst>
                                            <p:cond delay="1834"/>
                                          </p:stCondLst>
                                        </p:cTn>
                                        <p:tgtEl>
                                          <p:spTgt spid="20"/>
                                        </p:tgtEl>
                                      </p:cBhvr>
                                      <p:to x="100000" y="100000"/>
                                    </p:animScale>
                                  </p:childTnLst>
                                </p:cTn>
                              </p:par>
                            </p:childTnLst>
                          </p:cTn>
                        </p:par>
                      </p:childTnLst>
                    </p:cTn>
                  </p:par>
                  <p:par>
                    <p:cTn id="136" fill="hold">
                      <p:stCondLst>
                        <p:cond delay="indefinite"/>
                      </p:stCondLst>
                      <p:childTnLst>
                        <p:par>
                          <p:cTn id="137" fill="hold">
                            <p:stCondLst>
                              <p:cond delay="0"/>
                            </p:stCondLst>
                            <p:childTnLst>
                              <p:par>
                                <p:cTn id="138" presetID="26" presetClass="entr" presetSubtype="0" fill="hold" grpId="0" nodeType="clickEffect">
                                  <p:stCondLst>
                                    <p:cond delay="0"/>
                                  </p:stCondLst>
                                  <p:childTnLst>
                                    <p:set>
                                      <p:cBhvr>
                                        <p:cTn id="139" dur="1" fill="hold">
                                          <p:stCondLst>
                                            <p:cond delay="0"/>
                                          </p:stCondLst>
                                        </p:cTn>
                                        <p:tgtEl>
                                          <p:spTgt spid="7"/>
                                        </p:tgtEl>
                                        <p:attrNameLst>
                                          <p:attrName>style.visibility</p:attrName>
                                        </p:attrNameLst>
                                      </p:cBhvr>
                                      <p:to>
                                        <p:strVal val="visible"/>
                                      </p:to>
                                    </p:set>
                                    <p:animEffect transition="in" filter="wipe(down)">
                                      <p:cBhvr>
                                        <p:cTn id="140" dur="580">
                                          <p:stCondLst>
                                            <p:cond delay="0"/>
                                          </p:stCondLst>
                                        </p:cTn>
                                        <p:tgtEl>
                                          <p:spTgt spid="7"/>
                                        </p:tgtEl>
                                      </p:cBhvr>
                                    </p:animEffect>
                                    <p:anim calcmode="lin" valueType="num">
                                      <p:cBhvr>
                                        <p:cTn id="141"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2"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43"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44"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45"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46" dur="26">
                                          <p:stCondLst>
                                            <p:cond delay="650"/>
                                          </p:stCondLst>
                                        </p:cTn>
                                        <p:tgtEl>
                                          <p:spTgt spid="7"/>
                                        </p:tgtEl>
                                      </p:cBhvr>
                                      <p:to x="100000" y="60000"/>
                                    </p:animScale>
                                    <p:animScale>
                                      <p:cBhvr>
                                        <p:cTn id="147" dur="166" decel="50000">
                                          <p:stCondLst>
                                            <p:cond delay="676"/>
                                          </p:stCondLst>
                                        </p:cTn>
                                        <p:tgtEl>
                                          <p:spTgt spid="7"/>
                                        </p:tgtEl>
                                      </p:cBhvr>
                                      <p:to x="100000" y="100000"/>
                                    </p:animScale>
                                    <p:animScale>
                                      <p:cBhvr>
                                        <p:cTn id="148" dur="26">
                                          <p:stCondLst>
                                            <p:cond delay="1312"/>
                                          </p:stCondLst>
                                        </p:cTn>
                                        <p:tgtEl>
                                          <p:spTgt spid="7"/>
                                        </p:tgtEl>
                                      </p:cBhvr>
                                      <p:to x="100000" y="80000"/>
                                    </p:animScale>
                                    <p:animScale>
                                      <p:cBhvr>
                                        <p:cTn id="149" dur="166" decel="50000">
                                          <p:stCondLst>
                                            <p:cond delay="1338"/>
                                          </p:stCondLst>
                                        </p:cTn>
                                        <p:tgtEl>
                                          <p:spTgt spid="7"/>
                                        </p:tgtEl>
                                      </p:cBhvr>
                                      <p:to x="100000" y="100000"/>
                                    </p:animScale>
                                    <p:animScale>
                                      <p:cBhvr>
                                        <p:cTn id="150" dur="26">
                                          <p:stCondLst>
                                            <p:cond delay="1642"/>
                                          </p:stCondLst>
                                        </p:cTn>
                                        <p:tgtEl>
                                          <p:spTgt spid="7"/>
                                        </p:tgtEl>
                                      </p:cBhvr>
                                      <p:to x="100000" y="90000"/>
                                    </p:animScale>
                                    <p:animScale>
                                      <p:cBhvr>
                                        <p:cTn id="151" dur="166" decel="50000">
                                          <p:stCondLst>
                                            <p:cond delay="1668"/>
                                          </p:stCondLst>
                                        </p:cTn>
                                        <p:tgtEl>
                                          <p:spTgt spid="7"/>
                                        </p:tgtEl>
                                      </p:cBhvr>
                                      <p:to x="100000" y="100000"/>
                                    </p:animScale>
                                    <p:animScale>
                                      <p:cBhvr>
                                        <p:cTn id="152" dur="26">
                                          <p:stCondLst>
                                            <p:cond delay="1808"/>
                                          </p:stCondLst>
                                        </p:cTn>
                                        <p:tgtEl>
                                          <p:spTgt spid="7"/>
                                        </p:tgtEl>
                                      </p:cBhvr>
                                      <p:to x="100000" y="95000"/>
                                    </p:animScale>
                                    <p:animScale>
                                      <p:cBhvr>
                                        <p:cTn id="153" dur="166" decel="50000">
                                          <p:stCondLst>
                                            <p:cond delay="1834"/>
                                          </p:stCondLst>
                                        </p:cTn>
                                        <p:tgtEl>
                                          <p:spTgt spid="7"/>
                                        </p:tgtEl>
                                      </p:cBhvr>
                                      <p:to x="100000" y="100000"/>
                                    </p:animScale>
                                  </p:childTnLst>
                                </p:cTn>
                              </p:par>
                            </p:childTnLst>
                          </p:cTn>
                        </p:par>
                      </p:childTnLst>
                    </p:cTn>
                  </p:par>
                  <p:par>
                    <p:cTn id="154" fill="hold">
                      <p:stCondLst>
                        <p:cond delay="indefinite"/>
                      </p:stCondLst>
                      <p:childTnLst>
                        <p:par>
                          <p:cTn id="155" fill="hold">
                            <p:stCondLst>
                              <p:cond delay="0"/>
                            </p:stCondLst>
                            <p:childTnLst>
                              <p:par>
                                <p:cTn id="156" presetID="26" presetClass="entr" presetSubtype="0" fill="hold" grpId="0" nodeType="clickEffect">
                                  <p:stCondLst>
                                    <p:cond delay="0"/>
                                  </p:stCondLst>
                                  <p:childTnLst>
                                    <p:set>
                                      <p:cBhvr>
                                        <p:cTn id="157" dur="1" fill="hold">
                                          <p:stCondLst>
                                            <p:cond delay="0"/>
                                          </p:stCondLst>
                                        </p:cTn>
                                        <p:tgtEl>
                                          <p:spTgt spid="21"/>
                                        </p:tgtEl>
                                        <p:attrNameLst>
                                          <p:attrName>style.visibility</p:attrName>
                                        </p:attrNameLst>
                                      </p:cBhvr>
                                      <p:to>
                                        <p:strVal val="visible"/>
                                      </p:to>
                                    </p:set>
                                    <p:animEffect transition="in" filter="wipe(down)">
                                      <p:cBhvr>
                                        <p:cTn id="158" dur="580">
                                          <p:stCondLst>
                                            <p:cond delay="0"/>
                                          </p:stCondLst>
                                        </p:cTn>
                                        <p:tgtEl>
                                          <p:spTgt spid="21"/>
                                        </p:tgtEl>
                                      </p:cBhvr>
                                    </p:animEffect>
                                    <p:anim calcmode="lin" valueType="num">
                                      <p:cBhvr>
                                        <p:cTn id="159"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60"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61"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62"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63"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64" dur="26">
                                          <p:stCondLst>
                                            <p:cond delay="650"/>
                                          </p:stCondLst>
                                        </p:cTn>
                                        <p:tgtEl>
                                          <p:spTgt spid="21"/>
                                        </p:tgtEl>
                                      </p:cBhvr>
                                      <p:to x="100000" y="60000"/>
                                    </p:animScale>
                                    <p:animScale>
                                      <p:cBhvr>
                                        <p:cTn id="165" dur="166" decel="50000">
                                          <p:stCondLst>
                                            <p:cond delay="676"/>
                                          </p:stCondLst>
                                        </p:cTn>
                                        <p:tgtEl>
                                          <p:spTgt spid="21"/>
                                        </p:tgtEl>
                                      </p:cBhvr>
                                      <p:to x="100000" y="100000"/>
                                    </p:animScale>
                                    <p:animScale>
                                      <p:cBhvr>
                                        <p:cTn id="166" dur="26">
                                          <p:stCondLst>
                                            <p:cond delay="1312"/>
                                          </p:stCondLst>
                                        </p:cTn>
                                        <p:tgtEl>
                                          <p:spTgt spid="21"/>
                                        </p:tgtEl>
                                      </p:cBhvr>
                                      <p:to x="100000" y="80000"/>
                                    </p:animScale>
                                    <p:animScale>
                                      <p:cBhvr>
                                        <p:cTn id="167" dur="166" decel="50000">
                                          <p:stCondLst>
                                            <p:cond delay="1338"/>
                                          </p:stCondLst>
                                        </p:cTn>
                                        <p:tgtEl>
                                          <p:spTgt spid="21"/>
                                        </p:tgtEl>
                                      </p:cBhvr>
                                      <p:to x="100000" y="100000"/>
                                    </p:animScale>
                                    <p:animScale>
                                      <p:cBhvr>
                                        <p:cTn id="168" dur="26">
                                          <p:stCondLst>
                                            <p:cond delay="1642"/>
                                          </p:stCondLst>
                                        </p:cTn>
                                        <p:tgtEl>
                                          <p:spTgt spid="21"/>
                                        </p:tgtEl>
                                      </p:cBhvr>
                                      <p:to x="100000" y="90000"/>
                                    </p:animScale>
                                    <p:animScale>
                                      <p:cBhvr>
                                        <p:cTn id="169" dur="166" decel="50000">
                                          <p:stCondLst>
                                            <p:cond delay="1668"/>
                                          </p:stCondLst>
                                        </p:cTn>
                                        <p:tgtEl>
                                          <p:spTgt spid="21"/>
                                        </p:tgtEl>
                                      </p:cBhvr>
                                      <p:to x="100000" y="100000"/>
                                    </p:animScale>
                                    <p:animScale>
                                      <p:cBhvr>
                                        <p:cTn id="170" dur="26">
                                          <p:stCondLst>
                                            <p:cond delay="1808"/>
                                          </p:stCondLst>
                                        </p:cTn>
                                        <p:tgtEl>
                                          <p:spTgt spid="21"/>
                                        </p:tgtEl>
                                      </p:cBhvr>
                                      <p:to x="100000" y="95000"/>
                                    </p:animScale>
                                    <p:animScale>
                                      <p:cBhvr>
                                        <p:cTn id="171" dur="166" decel="50000">
                                          <p:stCondLst>
                                            <p:cond delay="1834"/>
                                          </p:stCondLst>
                                        </p:cTn>
                                        <p:tgtEl>
                                          <p:spTgt spid="21"/>
                                        </p:tgtEl>
                                      </p:cBhvr>
                                      <p:to x="100000" y="100000"/>
                                    </p:animScale>
                                  </p:childTnLst>
                                </p:cTn>
                              </p:par>
                            </p:childTnLst>
                          </p:cTn>
                        </p:par>
                      </p:childTnLst>
                    </p:cTn>
                  </p:par>
                  <p:par>
                    <p:cTn id="172" fill="hold">
                      <p:stCondLst>
                        <p:cond delay="indefinite"/>
                      </p:stCondLst>
                      <p:childTnLst>
                        <p:par>
                          <p:cTn id="173" fill="hold">
                            <p:stCondLst>
                              <p:cond delay="0"/>
                            </p:stCondLst>
                            <p:childTnLst>
                              <p:par>
                                <p:cTn id="174" presetID="26" presetClass="entr" presetSubtype="0" fill="hold" grpId="0" nodeType="clickEffect">
                                  <p:stCondLst>
                                    <p:cond delay="0"/>
                                  </p:stCondLst>
                                  <p:childTnLst>
                                    <p:set>
                                      <p:cBhvr>
                                        <p:cTn id="175" dur="1" fill="hold">
                                          <p:stCondLst>
                                            <p:cond delay="0"/>
                                          </p:stCondLst>
                                        </p:cTn>
                                        <p:tgtEl>
                                          <p:spTgt spid="8"/>
                                        </p:tgtEl>
                                        <p:attrNameLst>
                                          <p:attrName>style.visibility</p:attrName>
                                        </p:attrNameLst>
                                      </p:cBhvr>
                                      <p:to>
                                        <p:strVal val="visible"/>
                                      </p:to>
                                    </p:set>
                                    <p:animEffect transition="in" filter="wipe(down)">
                                      <p:cBhvr>
                                        <p:cTn id="176" dur="580">
                                          <p:stCondLst>
                                            <p:cond delay="0"/>
                                          </p:stCondLst>
                                        </p:cTn>
                                        <p:tgtEl>
                                          <p:spTgt spid="8"/>
                                        </p:tgtEl>
                                      </p:cBhvr>
                                    </p:animEffect>
                                    <p:anim calcmode="lin" valueType="num">
                                      <p:cBhvr>
                                        <p:cTn id="177"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8"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79"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80"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81"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82" dur="26">
                                          <p:stCondLst>
                                            <p:cond delay="650"/>
                                          </p:stCondLst>
                                        </p:cTn>
                                        <p:tgtEl>
                                          <p:spTgt spid="8"/>
                                        </p:tgtEl>
                                      </p:cBhvr>
                                      <p:to x="100000" y="60000"/>
                                    </p:animScale>
                                    <p:animScale>
                                      <p:cBhvr>
                                        <p:cTn id="183" dur="166" decel="50000">
                                          <p:stCondLst>
                                            <p:cond delay="676"/>
                                          </p:stCondLst>
                                        </p:cTn>
                                        <p:tgtEl>
                                          <p:spTgt spid="8"/>
                                        </p:tgtEl>
                                      </p:cBhvr>
                                      <p:to x="100000" y="100000"/>
                                    </p:animScale>
                                    <p:animScale>
                                      <p:cBhvr>
                                        <p:cTn id="184" dur="26">
                                          <p:stCondLst>
                                            <p:cond delay="1312"/>
                                          </p:stCondLst>
                                        </p:cTn>
                                        <p:tgtEl>
                                          <p:spTgt spid="8"/>
                                        </p:tgtEl>
                                      </p:cBhvr>
                                      <p:to x="100000" y="80000"/>
                                    </p:animScale>
                                    <p:animScale>
                                      <p:cBhvr>
                                        <p:cTn id="185" dur="166" decel="50000">
                                          <p:stCondLst>
                                            <p:cond delay="1338"/>
                                          </p:stCondLst>
                                        </p:cTn>
                                        <p:tgtEl>
                                          <p:spTgt spid="8"/>
                                        </p:tgtEl>
                                      </p:cBhvr>
                                      <p:to x="100000" y="100000"/>
                                    </p:animScale>
                                    <p:animScale>
                                      <p:cBhvr>
                                        <p:cTn id="186" dur="26">
                                          <p:stCondLst>
                                            <p:cond delay="1642"/>
                                          </p:stCondLst>
                                        </p:cTn>
                                        <p:tgtEl>
                                          <p:spTgt spid="8"/>
                                        </p:tgtEl>
                                      </p:cBhvr>
                                      <p:to x="100000" y="90000"/>
                                    </p:animScale>
                                    <p:animScale>
                                      <p:cBhvr>
                                        <p:cTn id="187" dur="166" decel="50000">
                                          <p:stCondLst>
                                            <p:cond delay="1668"/>
                                          </p:stCondLst>
                                        </p:cTn>
                                        <p:tgtEl>
                                          <p:spTgt spid="8"/>
                                        </p:tgtEl>
                                      </p:cBhvr>
                                      <p:to x="100000" y="100000"/>
                                    </p:animScale>
                                    <p:animScale>
                                      <p:cBhvr>
                                        <p:cTn id="188" dur="26">
                                          <p:stCondLst>
                                            <p:cond delay="1808"/>
                                          </p:stCondLst>
                                        </p:cTn>
                                        <p:tgtEl>
                                          <p:spTgt spid="8"/>
                                        </p:tgtEl>
                                      </p:cBhvr>
                                      <p:to x="100000" y="95000"/>
                                    </p:animScale>
                                    <p:animScale>
                                      <p:cBhvr>
                                        <p:cTn id="189" dur="166" decel="50000">
                                          <p:stCondLst>
                                            <p:cond delay="1834"/>
                                          </p:stCondLst>
                                        </p:cTn>
                                        <p:tgtEl>
                                          <p:spTgt spid="8"/>
                                        </p:tgtEl>
                                      </p:cBhvr>
                                      <p:to x="100000" y="100000"/>
                                    </p:animScale>
                                  </p:childTnLst>
                                </p:cTn>
                              </p:par>
                            </p:childTnLst>
                          </p:cTn>
                        </p:par>
                      </p:childTnLst>
                    </p:cTn>
                  </p:par>
                  <p:par>
                    <p:cTn id="190" fill="hold">
                      <p:stCondLst>
                        <p:cond delay="indefinite"/>
                      </p:stCondLst>
                      <p:childTnLst>
                        <p:par>
                          <p:cTn id="191" fill="hold">
                            <p:stCondLst>
                              <p:cond delay="0"/>
                            </p:stCondLst>
                            <p:childTnLst>
                              <p:par>
                                <p:cTn id="192" presetID="26" presetClass="entr" presetSubtype="0" fill="hold" grpId="0" nodeType="clickEffect">
                                  <p:stCondLst>
                                    <p:cond delay="0"/>
                                  </p:stCondLst>
                                  <p:childTnLst>
                                    <p:set>
                                      <p:cBhvr>
                                        <p:cTn id="193" dur="1" fill="hold">
                                          <p:stCondLst>
                                            <p:cond delay="0"/>
                                          </p:stCondLst>
                                        </p:cTn>
                                        <p:tgtEl>
                                          <p:spTgt spid="12"/>
                                        </p:tgtEl>
                                        <p:attrNameLst>
                                          <p:attrName>style.visibility</p:attrName>
                                        </p:attrNameLst>
                                      </p:cBhvr>
                                      <p:to>
                                        <p:strVal val="visible"/>
                                      </p:to>
                                    </p:set>
                                    <p:animEffect transition="in" filter="wipe(down)">
                                      <p:cBhvr>
                                        <p:cTn id="194" dur="580">
                                          <p:stCondLst>
                                            <p:cond delay="0"/>
                                          </p:stCondLst>
                                        </p:cTn>
                                        <p:tgtEl>
                                          <p:spTgt spid="12"/>
                                        </p:tgtEl>
                                      </p:cBhvr>
                                    </p:animEffect>
                                    <p:anim calcmode="lin" valueType="num">
                                      <p:cBhvr>
                                        <p:cTn id="19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9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9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9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00" dur="26">
                                          <p:stCondLst>
                                            <p:cond delay="650"/>
                                          </p:stCondLst>
                                        </p:cTn>
                                        <p:tgtEl>
                                          <p:spTgt spid="12"/>
                                        </p:tgtEl>
                                      </p:cBhvr>
                                      <p:to x="100000" y="60000"/>
                                    </p:animScale>
                                    <p:animScale>
                                      <p:cBhvr>
                                        <p:cTn id="201" dur="166" decel="50000">
                                          <p:stCondLst>
                                            <p:cond delay="676"/>
                                          </p:stCondLst>
                                        </p:cTn>
                                        <p:tgtEl>
                                          <p:spTgt spid="12"/>
                                        </p:tgtEl>
                                      </p:cBhvr>
                                      <p:to x="100000" y="100000"/>
                                    </p:animScale>
                                    <p:animScale>
                                      <p:cBhvr>
                                        <p:cTn id="202" dur="26">
                                          <p:stCondLst>
                                            <p:cond delay="1312"/>
                                          </p:stCondLst>
                                        </p:cTn>
                                        <p:tgtEl>
                                          <p:spTgt spid="12"/>
                                        </p:tgtEl>
                                      </p:cBhvr>
                                      <p:to x="100000" y="80000"/>
                                    </p:animScale>
                                    <p:animScale>
                                      <p:cBhvr>
                                        <p:cTn id="203" dur="166" decel="50000">
                                          <p:stCondLst>
                                            <p:cond delay="1338"/>
                                          </p:stCondLst>
                                        </p:cTn>
                                        <p:tgtEl>
                                          <p:spTgt spid="12"/>
                                        </p:tgtEl>
                                      </p:cBhvr>
                                      <p:to x="100000" y="100000"/>
                                    </p:animScale>
                                    <p:animScale>
                                      <p:cBhvr>
                                        <p:cTn id="204" dur="26">
                                          <p:stCondLst>
                                            <p:cond delay="1642"/>
                                          </p:stCondLst>
                                        </p:cTn>
                                        <p:tgtEl>
                                          <p:spTgt spid="12"/>
                                        </p:tgtEl>
                                      </p:cBhvr>
                                      <p:to x="100000" y="90000"/>
                                    </p:animScale>
                                    <p:animScale>
                                      <p:cBhvr>
                                        <p:cTn id="205" dur="166" decel="50000">
                                          <p:stCondLst>
                                            <p:cond delay="1668"/>
                                          </p:stCondLst>
                                        </p:cTn>
                                        <p:tgtEl>
                                          <p:spTgt spid="12"/>
                                        </p:tgtEl>
                                      </p:cBhvr>
                                      <p:to x="100000" y="100000"/>
                                    </p:animScale>
                                    <p:animScale>
                                      <p:cBhvr>
                                        <p:cTn id="206" dur="26">
                                          <p:stCondLst>
                                            <p:cond delay="1808"/>
                                          </p:stCondLst>
                                        </p:cTn>
                                        <p:tgtEl>
                                          <p:spTgt spid="12"/>
                                        </p:tgtEl>
                                      </p:cBhvr>
                                      <p:to x="100000" y="95000"/>
                                    </p:animScale>
                                    <p:animScale>
                                      <p:cBhvr>
                                        <p:cTn id="207" dur="166" decel="50000">
                                          <p:stCondLst>
                                            <p:cond delay="1834"/>
                                          </p:stCondLst>
                                        </p:cTn>
                                        <p:tgtEl>
                                          <p:spTgt spid="12"/>
                                        </p:tgtEl>
                                      </p:cBhvr>
                                      <p:to x="100000" y="100000"/>
                                    </p:animScale>
                                  </p:childTnLst>
                                </p:cTn>
                              </p:par>
                            </p:childTnLst>
                          </p:cTn>
                        </p:par>
                      </p:childTnLst>
                    </p:cTn>
                  </p:par>
                  <p:par>
                    <p:cTn id="208" fill="hold">
                      <p:stCondLst>
                        <p:cond delay="indefinite"/>
                      </p:stCondLst>
                      <p:childTnLst>
                        <p:par>
                          <p:cTn id="209" fill="hold">
                            <p:stCondLst>
                              <p:cond delay="0"/>
                            </p:stCondLst>
                            <p:childTnLst>
                              <p:par>
                                <p:cTn id="210" presetID="26" presetClass="entr" presetSubtype="0" fill="hold" grpId="0" nodeType="clickEffect">
                                  <p:stCondLst>
                                    <p:cond delay="0"/>
                                  </p:stCondLst>
                                  <p:childTnLst>
                                    <p:set>
                                      <p:cBhvr>
                                        <p:cTn id="211" dur="1" fill="hold">
                                          <p:stCondLst>
                                            <p:cond delay="0"/>
                                          </p:stCondLst>
                                        </p:cTn>
                                        <p:tgtEl>
                                          <p:spTgt spid="5"/>
                                        </p:tgtEl>
                                        <p:attrNameLst>
                                          <p:attrName>style.visibility</p:attrName>
                                        </p:attrNameLst>
                                      </p:cBhvr>
                                      <p:to>
                                        <p:strVal val="visible"/>
                                      </p:to>
                                    </p:set>
                                    <p:animEffect transition="in" filter="wipe(down)">
                                      <p:cBhvr>
                                        <p:cTn id="212" dur="580">
                                          <p:stCondLst>
                                            <p:cond delay="0"/>
                                          </p:stCondLst>
                                        </p:cTn>
                                        <p:tgtEl>
                                          <p:spTgt spid="5"/>
                                        </p:tgtEl>
                                      </p:cBhvr>
                                    </p:animEffect>
                                    <p:anim calcmode="lin" valueType="num">
                                      <p:cBhvr>
                                        <p:cTn id="2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8" dur="26">
                                          <p:stCondLst>
                                            <p:cond delay="650"/>
                                          </p:stCondLst>
                                        </p:cTn>
                                        <p:tgtEl>
                                          <p:spTgt spid="5"/>
                                        </p:tgtEl>
                                      </p:cBhvr>
                                      <p:to x="100000" y="60000"/>
                                    </p:animScale>
                                    <p:animScale>
                                      <p:cBhvr>
                                        <p:cTn id="219" dur="166" decel="50000">
                                          <p:stCondLst>
                                            <p:cond delay="676"/>
                                          </p:stCondLst>
                                        </p:cTn>
                                        <p:tgtEl>
                                          <p:spTgt spid="5"/>
                                        </p:tgtEl>
                                      </p:cBhvr>
                                      <p:to x="100000" y="100000"/>
                                    </p:animScale>
                                    <p:animScale>
                                      <p:cBhvr>
                                        <p:cTn id="220" dur="26">
                                          <p:stCondLst>
                                            <p:cond delay="1312"/>
                                          </p:stCondLst>
                                        </p:cTn>
                                        <p:tgtEl>
                                          <p:spTgt spid="5"/>
                                        </p:tgtEl>
                                      </p:cBhvr>
                                      <p:to x="100000" y="80000"/>
                                    </p:animScale>
                                    <p:animScale>
                                      <p:cBhvr>
                                        <p:cTn id="221" dur="166" decel="50000">
                                          <p:stCondLst>
                                            <p:cond delay="1338"/>
                                          </p:stCondLst>
                                        </p:cTn>
                                        <p:tgtEl>
                                          <p:spTgt spid="5"/>
                                        </p:tgtEl>
                                      </p:cBhvr>
                                      <p:to x="100000" y="100000"/>
                                    </p:animScale>
                                    <p:animScale>
                                      <p:cBhvr>
                                        <p:cTn id="222" dur="26">
                                          <p:stCondLst>
                                            <p:cond delay="1642"/>
                                          </p:stCondLst>
                                        </p:cTn>
                                        <p:tgtEl>
                                          <p:spTgt spid="5"/>
                                        </p:tgtEl>
                                      </p:cBhvr>
                                      <p:to x="100000" y="90000"/>
                                    </p:animScale>
                                    <p:animScale>
                                      <p:cBhvr>
                                        <p:cTn id="223" dur="166" decel="50000">
                                          <p:stCondLst>
                                            <p:cond delay="1668"/>
                                          </p:stCondLst>
                                        </p:cTn>
                                        <p:tgtEl>
                                          <p:spTgt spid="5"/>
                                        </p:tgtEl>
                                      </p:cBhvr>
                                      <p:to x="100000" y="100000"/>
                                    </p:animScale>
                                    <p:animScale>
                                      <p:cBhvr>
                                        <p:cTn id="224" dur="26">
                                          <p:stCondLst>
                                            <p:cond delay="1808"/>
                                          </p:stCondLst>
                                        </p:cTn>
                                        <p:tgtEl>
                                          <p:spTgt spid="5"/>
                                        </p:tgtEl>
                                      </p:cBhvr>
                                      <p:to x="100000" y="95000"/>
                                    </p:animScale>
                                    <p:animScale>
                                      <p:cBhvr>
                                        <p:cTn id="225"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9" grpId="0" animBg="1"/>
      <p:bldP spid="10" grpId="0" animBg="1"/>
      <p:bldP spid="11" grpId="0" animBg="1"/>
      <p:bldP spid="12" grpId="0" animBg="1"/>
      <p:bldP spid="13" grpId="0" animBg="1"/>
      <p:bldP spid="18"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80457"/>
            <a:ext cx="12192000" cy="4963886"/>
          </a:xfrm>
        </p:spPr>
        <p:txBody>
          <a:bodyPr>
            <a:noAutofit/>
          </a:bodyPr>
          <a:lstStyle/>
          <a:p>
            <a:pPr marL="0" indent="0">
              <a:buNone/>
            </a:pPr>
            <a:r>
              <a:rPr lang="id-ID" sz="3200" dirty="0"/>
              <a:t>Berdasarkan topik atau masalah penelitian yang telah ditemukan maka dapat dilakukan tahapan-tahapan penelitian </a:t>
            </a:r>
            <a:r>
              <a:rPr lang="id-ID" sz="3200" dirty="0" smtClean="0"/>
              <a:t>berikutnya, yaitu:</a:t>
            </a:r>
          </a:p>
          <a:p>
            <a:pPr marL="0" indent="0">
              <a:buNone/>
            </a:pPr>
            <a:r>
              <a:rPr lang="id-ID" sz="3200" b="1" dirty="0" smtClean="0"/>
              <a:t>a.</a:t>
            </a:r>
            <a:r>
              <a:rPr lang="id-ID" sz="3200" dirty="0" smtClean="0"/>
              <a:t> </a:t>
            </a:r>
            <a:r>
              <a:rPr lang="id-ID" sz="3200" b="1" dirty="0" smtClean="0"/>
              <a:t>Studi </a:t>
            </a:r>
            <a:r>
              <a:rPr lang="id-ID" sz="3200" b="1" dirty="0"/>
              <a:t>Pendahuluan</a:t>
            </a:r>
            <a:endParaRPr lang="id-ID" sz="3200" dirty="0"/>
          </a:p>
          <a:p>
            <a:pPr marL="0" indent="0">
              <a:buNone/>
            </a:pPr>
            <a:r>
              <a:rPr lang="id-ID" sz="3200" dirty="0" smtClean="0"/>
              <a:t> </a:t>
            </a:r>
            <a:r>
              <a:rPr lang="id-ID" sz="3200" dirty="0"/>
              <a:t>Studi pendahuluan ini mempunyai tujuan sebagai </a:t>
            </a:r>
            <a:r>
              <a:rPr lang="id-ID" sz="3200" dirty="0" smtClean="0"/>
              <a:t>berikut:</a:t>
            </a:r>
            <a:endParaRPr lang="id-ID" sz="3200" dirty="0"/>
          </a:p>
          <a:p>
            <a:pPr marL="0" indent="0">
              <a:buNone/>
            </a:pPr>
            <a:r>
              <a:rPr lang="id-ID" sz="3200" dirty="0" smtClean="0"/>
              <a:t>	1)</a:t>
            </a:r>
            <a:r>
              <a:rPr lang="id-ID" sz="3200" dirty="0"/>
              <a:t> </a:t>
            </a:r>
            <a:r>
              <a:rPr lang="id-ID" sz="3200" dirty="0" smtClean="0"/>
              <a:t>Agar </a:t>
            </a:r>
            <a:r>
              <a:rPr lang="id-ID" sz="3200" dirty="0"/>
              <a:t>peneliti tidak mengulang hasil penelitian orang lain.</a:t>
            </a:r>
          </a:p>
          <a:p>
            <a:pPr marL="0" indent="0">
              <a:buNone/>
            </a:pPr>
            <a:r>
              <a:rPr lang="id-ID" sz="3200" dirty="0" smtClean="0"/>
              <a:t>	2)</a:t>
            </a:r>
            <a:r>
              <a:rPr lang="id-ID" sz="3200" dirty="0"/>
              <a:t> </a:t>
            </a:r>
            <a:r>
              <a:rPr lang="id-ID" sz="3200" dirty="0" smtClean="0"/>
              <a:t>Mengetahui </a:t>
            </a:r>
            <a:r>
              <a:rPr lang="id-ID" sz="3200" dirty="0"/>
              <a:t>dengan pasti apa yang diteliti.</a:t>
            </a:r>
          </a:p>
          <a:p>
            <a:pPr marL="0" indent="0">
              <a:buNone/>
            </a:pPr>
            <a:r>
              <a:rPr lang="id-ID" sz="3200" dirty="0" smtClean="0"/>
              <a:t>	3</a:t>
            </a:r>
            <a:r>
              <a:rPr lang="id-ID" sz="3200" dirty="0"/>
              <a:t>) </a:t>
            </a:r>
            <a:r>
              <a:rPr lang="id-ID" sz="3200" dirty="0" smtClean="0"/>
              <a:t>Mengetahui </a:t>
            </a:r>
            <a:r>
              <a:rPr lang="id-ID" sz="3200" dirty="0"/>
              <a:t>di mana atau kepada siapa data atau informasi </a:t>
            </a:r>
            <a:r>
              <a:rPr lang="id-ID" sz="3200" dirty="0" smtClean="0"/>
              <a:t>	dapat </a:t>
            </a:r>
            <a:r>
              <a:rPr lang="id-ID" sz="3200" dirty="0"/>
              <a:t>diperoleh.</a:t>
            </a:r>
          </a:p>
          <a:p>
            <a:pPr marL="0" indent="0">
              <a:buNone/>
            </a:pPr>
            <a:r>
              <a:rPr lang="id-ID" sz="3200" dirty="0" smtClean="0"/>
              <a:t>	4</a:t>
            </a:r>
            <a:r>
              <a:rPr lang="id-ID" sz="3200" dirty="0"/>
              <a:t>) </a:t>
            </a:r>
            <a:r>
              <a:rPr lang="id-ID" sz="3200" dirty="0" smtClean="0"/>
              <a:t>Memahami </a:t>
            </a:r>
            <a:r>
              <a:rPr lang="id-ID" sz="3200" dirty="0"/>
              <a:t>bagaimana teknik atau cara memperoleh data atau </a:t>
            </a:r>
            <a:r>
              <a:rPr lang="id-ID" sz="3200" dirty="0" smtClean="0"/>
              <a:t>	informasinya</a:t>
            </a:r>
            <a:r>
              <a:rPr lang="id-ID" sz="3200" dirty="0"/>
              <a:t>.</a:t>
            </a:r>
          </a:p>
          <a:p>
            <a:pPr marL="0" indent="0">
              <a:buNone/>
            </a:pPr>
            <a:endParaRPr lang="id-ID" sz="3200" dirty="0"/>
          </a:p>
          <a:p>
            <a:pPr marL="0" indent="0">
              <a:buNone/>
            </a:pPr>
            <a:endParaRPr lang="id-ID" sz="3200" dirty="0"/>
          </a:p>
        </p:txBody>
      </p:sp>
      <p:sp>
        <p:nvSpPr>
          <p:cNvPr id="4" name="Horizontal Scroll 3"/>
          <p:cNvSpPr/>
          <p:nvPr/>
        </p:nvSpPr>
        <p:spPr>
          <a:xfrm>
            <a:off x="145145" y="0"/>
            <a:ext cx="7503884" cy="1335314"/>
          </a:xfrm>
          <a:prstGeom prst="horizontalScroll">
            <a:avLst/>
          </a:prstGeom>
          <a:gradFill flip="none" rotWithShape="1">
            <a:gsLst>
              <a:gs pos="0">
                <a:schemeClr val="accent2">
                  <a:lumMod val="44000"/>
                  <a:lumOff val="56000"/>
                </a:schemeClr>
              </a:gs>
              <a:gs pos="45000">
                <a:schemeClr val="accent2">
                  <a:lumMod val="97000"/>
                  <a:lumOff val="3000"/>
                </a:schemeClr>
              </a:gs>
              <a:gs pos="100000">
                <a:schemeClr val="accent2">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600" dirty="0" smtClean="0"/>
          </a:p>
          <a:p>
            <a:pPr algn="ctr"/>
            <a:r>
              <a:rPr lang="id-ID" sz="3600" dirty="0" smtClean="0"/>
              <a:t>F</a:t>
            </a:r>
            <a:r>
              <a:rPr lang="id-ID" sz="3600" dirty="0"/>
              <a:t>. Tahapan mencari masalah penelitian</a:t>
            </a:r>
            <a:br>
              <a:rPr lang="id-ID" sz="3600" dirty="0"/>
            </a:br>
            <a:endParaRPr lang="id-ID" sz="3600" dirty="0"/>
          </a:p>
        </p:txBody>
      </p:sp>
    </p:spTree>
    <p:extLst>
      <p:ext uri="{BB962C8B-B14F-4D97-AF65-F5344CB8AC3E}">
        <p14:creationId xmlns:p14="http://schemas.microsoft.com/office/powerpoint/2010/main" val="3926809703"/>
      </p:ext>
    </p:extLst>
  </p:cSld>
  <p:clrMapOvr>
    <a:masterClrMapping/>
  </p:clrMapOvr>
  <mc:AlternateContent xmlns:mc="http://schemas.openxmlformats.org/markup-compatibility/2006" xmlns:p14="http://schemas.microsoft.com/office/powerpoint/2010/main">
    <mc:Choice Requires="p14">
      <p:transition spd="slow" p14:dur="1600">
        <p14:conveyor dir="l"/>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circle(in)">
                                      <p:cBhvr>
                                        <p:cTn id="25" dur="2000"/>
                                        <p:tgtEl>
                                          <p:spTgt spid="3">
                                            <p:txEl>
                                              <p:pRg st="0" end="0"/>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circle(in)">
                                      <p:cBhvr>
                                        <p:cTn id="28" dur="2000"/>
                                        <p:tgtEl>
                                          <p:spTgt spid="3">
                                            <p:txEl>
                                              <p:pRg st="1" end="1"/>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circle(in)">
                                      <p:cBhvr>
                                        <p:cTn id="31" dur="2000"/>
                                        <p:tgtEl>
                                          <p:spTgt spid="3">
                                            <p:txEl>
                                              <p:pRg st="2" end="2"/>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circle(in)">
                                      <p:cBhvr>
                                        <p:cTn id="34" dur="2000"/>
                                        <p:tgtEl>
                                          <p:spTgt spid="3">
                                            <p:txEl>
                                              <p:pRg st="3" end="3"/>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circle(in)">
                                      <p:cBhvr>
                                        <p:cTn id="37" dur="2000"/>
                                        <p:tgtEl>
                                          <p:spTgt spid="3">
                                            <p:txEl>
                                              <p:pRg st="4" end="4"/>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circle(in)">
                                      <p:cBhvr>
                                        <p:cTn id="40" dur="2000"/>
                                        <p:tgtEl>
                                          <p:spTgt spid="3">
                                            <p:txEl>
                                              <p:pRg st="5" end="5"/>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circle(in)">
                                      <p:cBhvr>
                                        <p:cTn id="4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48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 y="0"/>
            <a:ext cx="12097871" cy="6979024"/>
          </a:xfrm>
          <a:gradFill>
            <a:gsLst>
              <a:gs pos="0">
                <a:srgbClr val="C00000">
                  <a:alpha val="3000"/>
                </a:srgbClr>
              </a:gs>
              <a:gs pos="48000">
                <a:schemeClr val="bg1"/>
              </a:gs>
              <a:gs pos="100000">
                <a:schemeClr val="bg1"/>
              </a:gs>
            </a:gsLst>
            <a:lin ang="5400000" scaled="1"/>
          </a:gradFill>
        </p:spPr>
        <p:txBody>
          <a:bodyPr>
            <a:noAutofit/>
          </a:bodyPr>
          <a:lstStyle/>
          <a:p>
            <a:pPr marL="0" indent="0">
              <a:buNone/>
            </a:pPr>
            <a:endParaRPr lang="id-ID" dirty="0" smtClean="0"/>
          </a:p>
          <a:p>
            <a:pPr marL="0" indent="0">
              <a:buNone/>
            </a:pPr>
            <a:endParaRPr lang="id-ID" dirty="0"/>
          </a:p>
          <a:p>
            <a:pPr marL="0" indent="0">
              <a:buNone/>
            </a:pPr>
            <a:r>
              <a:rPr lang="id-ID" dirty="0" smtClean="0"/>
              <a:t>	5</a:t>
            </a:r>
            <a:r>
              <a:rPr lang="id-ID" dirty="0"/>
              <a:t>) Dapat menentukan metode yang tepat untuk menganalisis data atau </a:t>
            </a:r>
            <a:r>
              <a:rPr lang="id-ID" dirty="0" smtClean="0"/>
              <a:t>	informasi </a:t>
            </a:r>
            <a:r>
              <a:rPr lang="id-ID" dirty="0"/>
              <a:t>tersebut.</a:t>
            </a:r>
          </a:p>
          <a:p>
            <a:pPr marL="0" indent="0">
              <a:buNone/>
            </a:pPr>
            <a:r>
              <a:rPr lang="id-ID" dirty="0" smtClean="0"/>
              <a:t>	6</a:t>
            </a:r>
            <a:r>
              <a:rPr lang="id-ID" dirty="0"/>
              <a:t>) Memahami bagaimana harus mengambil kesimpulan dan cara </a:t>
            </a:r>
            <a:r>
              <a:rPr lang="id-ID" dirty="0" smtClean="0"/>
              <a:t>	memanfaatkan </a:t>
            </a:r>
            <a:r>
              <a:rPr lang="id-ID" dirty="0"/>
              <a:t>hasilnya</a:t>
            </a:r>
          </a:p>
          <a:p>
            <a:r>
              <a:rPr lang="id-ID" dirty="0" smtClean="0"/>
              <a:t>Studi </a:t>
            </a:r>
            <a:r>
              <a:rPr lang="id-ID" dirty="0"/>
              <a:t>pendahuluan dapat dilakukan dengan cara sebagai </a:t>
            </a:r>
            <a:r>
              <a:rPr lang="id-ID" dirty="0" smtClean="0"/>
              <a:t>berikut:</a:t>
            </a:r>
            <a:endParaRPr lang="id-ID" dirty="0"/>
          </a:p>
          <a:p>
            <a:pPr marL="0" indent="0">
              <a:buNone/>
            </a:pPr>
            <a:r>
              <a:rPr lang="id-ID" dirty="0" smtClean="0"/>
              <a:t>	a)</a:t>
            </a:r>
            <a:r>
              <a:rPr lang="id-ID" dirty="0"/>
              <a:t> </a:t>
            </a:r>
            <a:r>
              <a:rPr lang="id-ID" dirty="0" smtClean="0"/>
              <a:t>Studi </a:t>
            </a:r>
            <a:r>
              <a:rPr lang="id-ID" dirty="0"/>
              <a:t>kepustakaan, yaitu membaca artikel, paper, </a:t>
            </a:r>
            <a:r>
              <a:rPr lang="id-ID" dirty="0" smtClean="0"/>
              <a:t>buku-buku</a:t>
            </a:r>
            <a:r>
              <a:rPr lang="id-ID" dirty="0"/>
              <a:t>  teori yang </a:t>
            </a:r>
            <a:r>
              <a:rPr lang="id-ID" dirty="0" smtClean="0"/>
              <a:t>	terkait</a:t>
            </a:r>
            <a:r>
              <a:rPr lang="id-ID" dirty="0"/>
              <a:t>, hasil penelitian sebelumnya, dan </a:t>
            </a:r>
            <a:r>
              <a:rPr lang="id-ID" dirty="0" smtClean="0"/>
              <a:t>sebagainya</a:t>
            </a:r>
            <a:r>
              <a:rPr lang="id-ID" dirty="0"/>
              <a:t>.</a:t>
            </a:r>
          </a:p>
          <a:p>
            <a:pPr marL="0" indent="0">
              <a:buNone/>
            </a:pPr>
            <a:r>
              <a:rPr lang="id-ID" dirty="0" smtClean="0"/>
              <a:t>	b)</a:t>
            </a:r>
            <a:r>
              <a:rPr lang="id-ID" dirty="0"/>
              <a:t> </a:t>
            </a:r>
            <a:r>
              <a:rPr lang="id-ID" dirty="0" smtClean="0"/>
              <a:t>Bertanya</a:t>
            </a:r>
            <a:r>
              <a:rPr lang="id-ID" dirty="0"/>
              <a:t>, berkonsultasi dengan seseorang yang dianggap ahli atau </a:t>
            </a:r>
            <a:r>
              <a:rPr lang="id-ID" dirty="0" smtClean="0"/>
              <a:t>	narasumber</a:t>
            </a:r>
            <a:r>
              <a:rPr lang="id-ID" dirty="0"/>
              <a:t>.</a:t>
            </a:r>
          </a:p>
          <a:p>
            <a:pPr marL="0" indent="0">
              <a:buNone/>
            </a:pPr>
            <a:r>
              <a:rPr lang="id-ID" dirty="0" smtClean="0"/>
              <a:t>	c</a:t>
            </a:r>
            <a:r>
              <a:rPr lang="id-ID" dirty="0"/>
              <a:t>) </a:t>
            </a:r>
            <a:r>
              <a:rPr lang="id-ID" dirty="0" smtClean="0"/>
              <a:t>Kunjungan </a:t>
            </a:r>
            <a:r>
              <a:rPr lang="id-ID" dirty="0"/>
              <a:t>ke lokasi atau ke daerah di mana masalah penelitian itu </a:t>
            </a:r>
            <a:r>
              <a:rPr lang="id-ID" dirty="0" smtClean="0"/>
              <a:t>	bersumber</a:t>
            </a:r>
            <a:r>
              <a:rPr lang="id-ID" dirty="0"/>
              <a:t>.</a:t>
            </a:r>
          </a:p>
          <a:p>
            <a:pPr marL="0" indent="0">
              <a:buNone/>
            </a:pPr>
            <a:endParaRPr lang="id-ID" dirty="0"/>
          </a:p>
        </p:txBody>
      </p:sp>
      <p:sp>
        <p:nvSpPr>
          <p:cNvPr id="4" name="Rectangle 3"/>
          <p:cNvSpPr/>
          <p:nvPr/>
        </p:nvSpPr>
        <p:spPr>
          <a:xfrm>
            <a:off x="94129" y="108018"/>
            <a:ext cx="3979294" cy="923330"/>
          </a:xfrm>
          <a:prstGeom prst="rect">
            <a:avLst/>
          </a:prstGeom>
          <a:noFill/>
        </p:spPr>
        <p:txBody>
          <a:bodyPr wrap="none" lIns="91440" tIns="45720" rIns="91440" bIns="45720">
            <a:spAutoFit/>
          </a:bodyPr>
          <a:lstStyle/>
          <a:p>
            <a:pPr algn="ctr"/>
            <a:r>
              <a:rPr lang="id-ID" sz="5400" b="0" cap="none" spc="0" dirty="0" smtClean="0">
                <a:ln w="0"/>
                <a:solidFill>
                  <a:schemeClr val="accent1"/>
                </a:solidFill>
                <a:effectLst>
                  <a:outerShdw blurRad="38100" dist="25400" dir="5400000" algn="ctr" rotWithShape="0">
                    <a:srgbClr val="6E747A">
                      <a:alpha val="43000"/>
                    </a:srgbClr>
                  </a:outerShdw>
                </a:effectLst>
              </a:rPr>
              <a:t>Lanjut Cooy...</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5" name="Smiley Face 4"/>
          <p:cNvSpPr/>
          <p:nvPr/>
        </p:nvSpPr>
        <p:spPr>
          <a:xfrm>
            <a:off x="4073423" y="330197"/>
            <a:ext cx="493486" cy="478971"/>
          </a:xfrm>
          <a:prstGeom prst="smileyFac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2478741892"/>
      </p:ext>
    </p:extLst>
  </p:cSld>
  <p:clrMapOvr>
    <a:masterClrMapping/>
  </p:clrMapOvr>
  <mc:AlternateContent xmlns:mc="http://schemas.openxmlformats.org/markup-compatibility/2006" xmlns:p14="http://schemas.microsoft.com/office/powerpoint/2010/main">
    <mc:Choice Requires="p14">
      <p:transition spd="slow" p14:dur="1600">
        <p14:gallery dir="l"/>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92000" cy="6858000"/>
          </a:xfrm>
        </p:spPr>
        <p:txBody>
          <a:bodyPr>
            <a:normAutofit/>
          </a:bodyPr>
          <a:lstStyle/>
          <a:p>
            <a:pPr marL="0" indent="0">
              <a:buNone/>
            </a:pPr>
            <a:r>
              <a:rPr lang="id-ID" sz="3200" b="1" dirty="0" smtClean="0"/>
              <a:t>b.</a:t>
            </a:r>
            <a:r>
              <a:rPr lang="id-ID" sz="3200" dirty="0" smtClean="0"/>
              <a:t> </a:t>
            </a:r>
            <a:r>
              <a:rPr lang="id-ID" sz="3200" b="1" dirty="0" smtClean="0"/>
              <a:t>Perumusan Masalah</a:t>
            </a:r>
          </a:p>
          <a:p>
            <a:pPr marL="0" indent="0">
              <a:buNone/>
            </a:pPr>
            <a:r>
              <a:rPr lang="id-ID" sz="3200" dirty="0" smtClean="0"/>
              <a:t>cara </a:t>
            </a:r>
            <a:r>
              <a:rPr lang="id-ID" sz="3200" dirty="0"/>
              <a:t>perumusan </a:t>
            </a:r>
            <a:r>
              <a:rPr lang="id-ID" sz="3200" dirty="0" smtClean="0"/>
              <a:t>masalah </a:t>
            </a:r>
            <a:r>
              <a:rPr lang="id-ID" sz="3200" dirty="0"/>
              <a:t>yang baik adalah sebagai berikut </a:t>
            </a:r>
            <a:r>
              <a:rPr lang="id-ID" sz="3200" dirty="0" smtClean="0"/>
              <a:t>:</a:t>
            </a:r>
          </a:p>
          <a:p>
            <a:pPr marL="0" indent="0">
              <a:buNone/>
            </a:pPr>
            <a:r>
              <a:rPr lang="id-ID" sz="3200" dirty="0" smtClean="0"/>
              <a:t>	1. Menguraikan </a:t>
            </a:r>
            <a:r>
              <a:rPr lang="id-ID" sz="3200" dirty="0"/>
              <a:t>masalah utama sesuai dengan latar belakang </a:t>
            </a:r>
            <a:r>
              <a:rPr lang="id-ID" sz="3200" dirty="0" smtClean="0"/>
              <a:t>	penelitian </a:t>
            </a:r>
            <a:r>
              <a:rPr lang="id-ID" sz="3200" dirty="0"/>
              <a:t>dan </a:t>
            </a:r>
            <a:r>
              <a:rPr lang="id-ID" sz="3200" dirty="0" smtClean="0"/>
              <a:t>	judul </a:t>
            </a:r>
            <a:r>
              <a:rPr lang="id-ID" sz="3200" dirty="0"/>
              <a:t>penelitian. Alangkah baiknya apabila peneliti </a:t>
            </a:r>
            <a:r>
              <a:rPr lang="id-ID" sz="3200" dirty="0" smtClean="0"/>
              <a:t>	mampu </a:t>
            </a:r>
            <a:r>
              <a:rPr lang="id-ID" sz="3200" dirty="0"/>
              <a:t>membuat definisi </a:t>
            </a:r>
            <a:r>
              <a:rPr lang="id-ID" sz="3200" dirty="0" smtClean="0"/>
              <a:t>	atau </a:t>
            </a:r>
            <a:r>
              <a:rPr lang="id-ID" sz="3200" dirty="0"/>
              <a:t>rumusan masalah.</a:t>
            </a:r>
          </a:p>
          <a:p>
            <a:pPr marL="0" indent="0">
              <a:buNone/>
            </a:pPr>
            <a:r>
              <a:rPr lang="id-ID" sz="3200" dirty="0" smtClean="0"/>
              <a:t>	2</a:t>
            </a:r>
            <a:r>
              <a:rPr lang="id-ID" sz="3200" dirty="0"/>
              <a:t>. </a:t>
            </a:r>
            <a:r>
              <a:rPr lang="id-ID" sz="3200" dirty="0" smtClean="0"/>
              <a:t>Menyusun </a:t>
            </a:r>
            <a:r>
              <a:rPr lang="id-ID" sz="3200" dirty="0"/>
              <a:t>masalah yang akan diteliti yang dijadikan fokus atau </a:t>
            </a:r>
            <a:r>
              <a:rPr lang="id-ID" sz="3200" dirty="0" smtClean="0"/>
              <a:t>	pokok-pokok </a:t>
            </a:r>
            <a:r>
              <a:rPr lang="id-ID" sz="3200" dirty="0"/>
              <a:t>penelitian sesuai dengan urutan judul penelitian.</a:t>
            </a:r>
          </a:p>
          <a:p>
            <a:pPr marL="0" indent="0">
              <a:buNone/>
            </a:pPr>
            <a:r>
              <a:rPr lang="id-ID" sz="3200" dirty="0" smtClean="0"/>
              <a:t>	3. Setiap </a:t>
            </a:r>
            <a:r>
              <a:rPr lang="id-ID" sz="3200" dirty="0"/>
              <a:t>pokok penelitian erat hubungannya dengan variabel yang </a:t>
            </a:r>
            <a:r>
              <a:rPr lang="id-ID" sz="3200" dirty="0" smtClean="0"/>
              <a:t> 	diteliti</a:t>
            </a:r>
            <a:r>
              <a:rPr lang="id-ID" sz="3200" dirty="0"/>
              <a:t>, </a:t>
            </a:r>
            <a:r>
              <a:rPr lang="id-ID" sz="3200" dirty="0" smtClean="0"/>
              <a:t>serta </a:t>
            </a:r>
            <a:r>
              <a:rPr lang="id-ID" sz="3200" dirty="0"/>
              <a:t>kaitan antara variabel yang satu dengan variabel yang </a:t>
            </a:r>
            <a:r>
              <a:rPr lang="id-ID" sz="3200" dirty="0" smtClean="0"/>
              <a:t>	lainnya </a:t>
            </a:r>
            <a:r>
              <a:rPr lang="id-ID" sz="3200" dirty="0"/>
              <a:t>secara </a:t>
            </a:r>
            <a:r>
              <a:rPr lang="id-ID" sz="3200" dirty="0" smtClean="0"/>
              <a:t>rasional </a:t>
            </a:r>
            <a:r>
              <a:rPr lang="id-ID" sz="3200" dirty="0"/>
              <a:t>dan proporsional.</a:t>
            </a:r>
          </a:p>
          <a:p>
            <a:pPr marL="0" indent="0">
              <a:buNone/>
            </a:pPr>
            <a:r>
              <a:rPr lang="id-ID" sz="3200" dirty="0" smtClean="0"/>
              <a:t>	4.</a:t>
            </a:r>
            <a:r>
              <a:rPr lang="id-ID" sz="3200" dirty="0"/>
              <a:t> </a:t>
            </a:r>
            <a:r>
              <a:rPr lang="id-ID" sz="3200" dirty="0" smtClean="0"/>
              <a:t>Pokok-pokok </a:t>
            </a:r>
            <a:r>
              <a:rPr lang="id-ID" sz="3200" dirty="0"/>
              <a:t>yang akan diteliti diungkapkan berbentuk kalimat </a:t>
            </a:r>
            <a:r>
              <a:rPr lang="id-ID" sz="3200" dirty="0" smtClean="0"/>
              <a:t>	tanya</a:t>
            </a:r>
            <a:r>
              <a:rPr lang="id-ID" sz="3200" dirty="0"/>
              <a:t>.</a:t>
            </a:r>
          </a:p>
          <a:p>
            <a:pPr marL="0" indent="0">
              <a:buNone/>
            </a:pPr>
            <a:endParaRPr lang="id-ID" sz="3200" dirty="0"/>
          </a:p>
        </p:txBody>
      </p:sp>
    </p:spTree>
    <p:extLst>
      <p:ext uri="{BB962C8B-B14F-4D97-AF65-F5344CB8AC3E}">
        <p14:creationId xmlns:p14="http://schemas.microsoft.com/office/powerpoint/2010/main" val="1432137178"/>
      </p:ext>
    </p:extLst>
  </p:cSld>
  <p:clrMapOvr>
    <a:masterClrMapping/>
  </p:clrMapOvr>
  <p:transition spd="slow">
    <p:wheel spokes="1"/>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31863">
              <a:schemeClr val="tx2">
                <a:lumMod val="20000"/>
                <a:lumOff val="80000"/>
              </a:schemeClr>
            </a:gs>
            <a:gs pos="97531">
              <a:srgbClr val="CEE1F2"/>
            </a:gs>
            <a:gs pos="95062">
              <a:srgbClr val="CDE1F2"/>
            </a:gs>
            <a:gs pos="90125">
              <a:srgbClr val="00B0F0"/>
            </a:gs>
            <a:gs pos="80250">
              <a:srgbClr val="C8DEF1"/>
            </a:gs>
            <a:gs pos="60500">
              <a:schemeClr val="accent2">
                <a:lumMod val="20000"/>
                <a:lumOff val="80000"/>
              </a:schemeClr>
            </a:gs>
            <a:gs pos="80000">
              <a:schemeClr val="accent2">
                <a:lumMod val="40000"/>
                <a:lumOff val="60000"/>
              </a:schemeClr>
            </a:gs>
            <a:gs pos="100000">
              <a:srgbClr val="00206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74170"/>
            <a:ext cx="12192000" cy="6683829"/>
          </a:xfrm>
        </p:spPr>
        <p:txBody>
          <a:bodyPr>
            <a:normAutofit/>
          </a:bodyPr>
          <a:lstStyle/>
          <a:p>
            <a:pPr marL="0" indent="0">
              <a:buNone/>
            </a:pPr>
            <a:r>
              <a:rPr lang="id-ID" sz="3600" dirty="0" smtClean="0"/>
              <a:t>	5. Setiap </a:t>
            </a:r>
            <a:r>
              <a:rPr lang="id-ID" sz="3600" dirty="0"/>
              <a:t>pokok penelitian merupakan definisi operasional </a:t>
            </a:r>
            <a:r>
              <a:rPr lang="id-ID" sz="3600" dirty="0" smtClean="0"/>
              <a:t>	variabel</a:t>
            </a:r>
            <a:r>
              <a:rPr lang="id-ID" sz="3600" dirty="0"/>
              <a:t>.</a:t>
            </a:r>
          </a:p>
          <a:p>
            <a:pPr marL="0" indent="0">
              <a:buNone/>
            </a:pPr>
            <a:r>
              <a:rPr lang="id-ID" sz="3600" dirty="0" smtClean="0"/>
              <a:t>	6. Setiap </a:t>
            </a:r>
            <a:r>
              <a:rPr lang="id-ID" sz="3600" dirty="0"/>
              <a:t>variabel yang diteliti harus jelas menggambarkan </a:t>
            </a:r>
            <a:r>
              <a:rPr lang="id-ID" sz="3600" dirty="0" smtClean="0"/>
              <a:t>	objek </a:t>
            </a:r>
            <a:r>
              <a:rPr lang="id-ID" sz="3600" dirty="0"/>
              <a:t>yang </a:t>
            </a:r>
            <a:r>
              <a:rPr lang="id-ID" sz="3600" dirty="0" smtClean="0"/>
              <a:t>diteliti</a:t>
            </a:r>
            <a:r>
              <a:rPr lang="id-ID" sz="3600" dirty="0"/>
              <a:t>.</a:t>
            </a:r>
          </a:p>
          <a:p>
            <a:pPr marL="0" indent="0">
              <a:buNone/>
            </a:pPr>
            <a:r>
              <a:rPr lang="id-ID" sz="3600" dirty="0" smtClean="0"/>
              <a:t>	7. Dari </a:t>
            </a:r>
            <a:r>
              <a:rPr lang="id-ID" sz="3600" dirty="0"/>
              <a:t>setiap indikator yang diteliti harus disesuaikan </a:t>
            </a:r>
            <a:r>
              <a:rPr lang="id-ID" sz="3600" dirty="0" smtClean="0"/>
              <a:t>		dengan </a:t>
            </a:r>
            <a:r>
              <a:rPr lang="id-ID" sz="3600" dirty="0"/>
              <a:t>jenis </a:t>
            </a:r>
            <a:r>
              <a:rPr lang="id-ID" sz="3600" dirty="0" smtClean="0"/>
              <a:t>instrumen </a:t>
            </a:r>
            <a:r>
              <a:rPr lang="id-ID" sz="3600" dirty="0"/>
              <a:t>penelitian yang bisa mengungkap </a:t>
            </a:r>
            <a:r>
              <a:rPr lang="id-ID" sz="3600" dirty="0" smtClean="0"/>
              <a:t>	masalah </a:t>
            </a:r>
            <a:r>
              <a:rPr lang="id-ID" sz="3600" dirty="0"/>
              <a:t>yang dicari </a:t>
            </a:r>
            <a:r>
              <a:rPr lang="id-ID" sz="3600" dirty="0" smtClean="0"/>
              <a:t>jawabannya</a:t>
            </a:r>
            <a:r>
              <a:rPr lang="id-ID" sz="3600" dirty="0"/>
              <a:t>.</a:t>
            </a:r>
          </a:p>
          <a:p>
            <a:pPr marL="0" indent="0">
              <a:buNone/>
            </a:pPr>
            <a:r>
              <a:rPr lang="id-ID" sz="3600" dirty="0" smtClean="0"/>
              <a:t>	8. Jawaban </a:t>
            </a:r>
            <a:r>
              <a:rPr lang="id-ID" sz="3600" dirty="0"/>
              <a:t>penelitian sesuai dengan jenis penelitian </a:t>
            </a:r>
            <a:r>
              <a:rPr lang="id-ID" sz="3600" dirty="0" smtClean="0"/>
              <a:t>	apakah </a:t>
            </a:r>
            <a:r>
              <a:rPr lang="id-ID" sz="3600" dirty="0"/>
              <a:t>penelitian </a:t>
            </a:r>
            <a:r>
              <a:rPr lang="id-ID" sz="3600" dirty="0" smtClean="0"/>
              <a:t>	kualitatif </a:t>
            </a:r>
            <a:r>
              <a:rPr lang="id-ID" sz="3600" dirty="0"/>
              <a:t>atau penelitian kuantitatif.</a:t>
            </a:r>
          </a:p>
          <a:p>
            <a:endParaRPr lang="id-ID" sz="3600" dirty="0"/>
          </a:p>
        </p:txBody>
      </p:sp>
    </p:spTree>
    <p:extLst>
      <p:ext uri="{BB962C8B-B14F-4D97-AF65-F5344CB8AC3E}">
        <p14:creationId xmlns:p14="http://schemas.microsoft.com/office/powerpoint/2010/main" val="3874778457"/>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chimes.wav"/>
          </p:stSnd>
        </p:sndAc>
      </p:transition>
    </mc:Choice>
    <mc:Fallback xmlns="">
      <p:transition spd="slow">
        <p:blinds dir="vert"/>
        <p:sndAc>
          <p:stSnd>
            <p:snd r:embed="rId3" name="chimes.wav"/>
          </p:stSnd>
        </p:sndAc>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31863">
              <a:schemeClr val="accent2">
                <a:lumMod val="40000"/>
                <a:lumOff val="60000"/>
              </a:schemeClr>
            </a:gs>
            <a:gs pos="97531">
              <a:srgbClr val="CEE1F2"/>
            </a:gs>
            <a:gs pos="95062">
              <a:srgbClr val="CDE1F2"/>
            </a:gs>
            <a:gs pos="90125">
              <a:schemeClr val="accent2">
                <a:lumMod val="40000"/>
                <a:lumOff val="60000"/>
              </a:schemeClr>
            </a:gs>
            <a:gs pos="80250">
              <a:srgbClr val="C8DEF1"/>
            </a:gs>
            <a:gs pos="60500">
              <a:schemeClr val="accent2">
                <a:lumMod val="40000"/>
                <a:lumOff val="60000"/>
              </a:schemeClr>
            </a:gs>
            <a:gs pos="80000">
              <a:schemeClr val="accent2">
                <a:lumMod val="40000"/>
                <a:lumOff val="60000"/>
              </a:schemeClr>
            </a:gs>
            <a:gs pos="100000">
              <a:schemeClr val="accent2">
                <a:lumMod val="60000"/>
                <a:lumOff val="40000"/>
              </a:schemeClr>
            </a:gs>
          </a:gsLst>
          <a:path path="rect">
            <a:fillToRect l="50000" t="50000" r="50000" b="5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85046"/>
            <a:ext cx="12192000" cy="5325036"/>
          </a:xfrm>
        </p:spPr>
        <p:txBody>
          <a:bodyPr>
            <a:normAutofit/>
          </a:bodyPr>
          <a:lstStyle/>
          <a:p>
            <a:pPr marL="0" indent="0">
              <a:buNone/>
            </a:pPr>
            <a:r>
              <a:rPr lang="id-ID" dirty="0" smtClean="0"/>
              <a:t>1. </a:t>
            </a:r>
            <a:r>
              <a:rPr lang="id-ID" b="1" dirty="0" smtClean="0"/>
              <a:t>Pengertian </a:t>
            </a:r>
            <a:r>
              <a:rPr lang="id-ID" b="1" dirty="0"/>
              <a:t>Hipotesis</a:t>
            </a:r>
            <a:endParaRPr lang="id-ID" dirty="0"/>
          </a:p>
          <a:p>
            <a:pPr marL="0" indent="0">
              <a:buNone/>
            </a:pPr>
            <a:r>
              <a:rPr lang="id-ID" dirty="0" smtClean="0"/>
              <a:t>Hipotesis </a:t>
            </a:r>
            <a:r>
              <a:rPr lang="id-ID" dirty="0"/>
              <a:t>adalah dugaan sementara tentang suatu hal yang bersifat sementara dan belum dibuktikan kebenarannya secara empiris dan ilmiah.</a:t>
            </a:r>
          </a:p>
          <a:p>
            <a:pPr marL="0" indent="0">
              <a:buNone/>
            </a:pPr>
            <a:r>
              <a:rPr lang="id-ID" dirty="0" smtClean="0"/>
              <a:t>2. </a:t>
            </a:r>
            <a:r>
              <a:rPr lang="id-ID" b="1" dirty="0" smtClean="0"/>
              <a:t>Fungsi </a:t>
            </a:r>
            <a:r>
              <a:rPr lang="id-ID" b="1" dirty="0"/>
              <a:t>Hipotesis</a:t>
            </a:r>
            <a:endParaRPr lang="id-ID" dirty="0"/>
          </a:p>
          <a:p>
            <a:pPr marL="0" indent="0">
              <a:buNone/>
            </a:pPr>
            <a:r>
              <a:rPr lang="id-ID" dirty="0"/>
              <a:t>Secara singkat hipotesis berfungsi sebagai berikut.</a:t>
            </a:r>
          </a:p>
          <a:p>
            <a:pPr marL="0" indent="0">
              <a:buNone/>
            </a:pPr>
            <a:r>
              <a:rPr lang="id-ID" dirty="0" smtClean="0"/>
              <a:t>	a. Untuk </a:t>
            </a:r>
            <a:r>
              <a:rPr lang="id-ID" dirty="0"/>
              <a:t>merumuskan jawaban sementara terhadap pertanyaan-pertanyaan </a:t>
            </a:r>
            <a:r>
              <a:rPr lang="id-ID" dirty="0" smtClean="0"/>
              <a:t>	yang muncul.</a:t>
            </a:r>
          </a:p>
          <a:p>
            <a:pPr marL="0" indent="0">
              <a:buNone/>
            </a:pPr>
            <a:r>
              <a:rPr lang="id-ID" dirty="0" smtClean="0"/>
              <a:t>	b. Untuk menguji kebenaran suatu teori, pendapat, atau pernyataan.</a:t>
            </a:r>
          </a:p>
          <a:p>
            <a:pPr marL="0" indent="0">
              <a:buNone/>
            </a:pPr>
            <a:r>
              <a:rPr lang="id-ID" dirty="0" smtClean="0"/>
              <a:t>	c. Untuk memberi ide dalam mengembangkan suatu teori atau pendapat.</a:t>
            </a:r>
          </a:p>
          <a:p>
            <a:pPr marL="0" indent="0">
              <a:buNone/>
            </a:pPr>
            <a:r>
              <a:rPr lang="id-ID" dirty="0" smtClean="0"/>
              <a:t>	d. Untuk </a:t>
            </a:r>
            <a:r>
              <a:rPr lang="id-ID" dirty="0"/>
              <a:t>memperluas dan menjuruskan pengetahuan dan pengertian kita </a:t>
            </a:r>
            <a:r>
              <a:rPr lang="id-ID" dirty="0" smtClean="0"/>
              <a:t>      	terhadap </a:t>
            </a:r>
            <a:r>
              <a:rPr lang="id-ID" dirty="0"/>
              <a:t>gejala-gejala yang akan diteliti.</a:t>
            </a:r>
          </a:p>
          <a:p>
            <a:pPr marL="0" indent="0">
              <a:buNone/>
            </a:pPr>
            <a:endParaRPr lang="id-ID" dirty="0"/>
          </a:p>
        </p:txBody>
      </p:sp>
      <p:sp>
        <p:nvSpPr>
          <p:cNvPr id="4" name="Horizontal Scroll 3"/>
          <p:cNvSpPr/>
          <p:nvPr/>
        </p:nvSpPr>
        <p:spPr>
          <a:xfrm>
            <a:off x="101601" y="0"/>
            <a:ext cx="5776686" cy="1277258"/>
          </a:xfrm>
          <a:prstGeom prst="horizontalScrol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b="1" dirty="0" smtClean="0"/>
          </a:p>
          <a:p>
            <a:pPr algn="ctr"/>
            <a:r>
              <a:rPr lang="id-ID" sz="3200" b="1" dirty="0" smtClean="0"/>
              <a:t>C. </a:t>
            </a:r>
            <a:r>
              <a:rPr lang="id-ID" sz="3200" b="1" dirty="0"/>
              <a:t>Hipotesis</a:t>
            </a:r>
            <a:br>
              <a:rPr lang="id-ID" sz="3200" b="1" dirty="0"/>
            </a:br>
            <a:endParaRPr lang="id-ID" sz="3200" b="1" dirty="0"/>
          </a:p>
        </p:txBody>
      </p:sp>
    </p:spTree>
    <p:extLst>
      <p:ext uri="{BB962C8B-B14F-4D97-AF65-F5344CB8AC3E}">
        <p14:creationId xmlns:p14="http://schemas.microsoft.com/office/powerpoint/2010/main" val="26163363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500">
        <p15:prstTrans prst="airplane"/>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31863">
              <a:srgbClr val="B9D4ED"/>
            </a:gs>
            <a:gs pos="97531">
              <a:srgbClr val="CEE1F2"/>
            </a:gs>
            <a:gs pos="95062">
              <a:srgbClr val="CDE1F2"/>
            </a:gs>
            <a:gs pos="90125">
              <a:srgbClr val="CBE0F2"/>
            </a:gs>
            <a:gs pos="80250">
              <a:srgbClr val="C8DEF1"/>
            </a:gs>
            <a:gs pos="60500">
              <a:srgbClr val="C2DAEF"/>
            </a:gs>
            <a:gs pos="80000">
              <a:schemeClr val="accent1">
                <a:lumMod val="45000"/>
                <a:lumOff val="55000"/>
              </a:schemeClr>
            </a:gs>
            <a:gs pos="100000">
              <a:schemeClr val="accent1">
                <a:lumMod val="30000"/>
                <a:lumOff val="70000"/>
              </a:schemeClr>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id-ID" b="1" dirty="0" smtClean="0"/>
              <a:t>3.</a:t>
            </a:r>
            <a:r>
              <a:rPr lang="id-ID" dirty="0" smtClean="0"/>
              <a:t> </a:t>
            </a:r>
            <a:r>
              <a:rPr lang="id-ID" b="1" dirty="0" smtClean="0"/>
              <a:t>Jenis-jenis Hipotesis</a:t>
            </a:r>
          </a:p>
          <a:p>
            <a:pPr marL="0" indent="0">
              <a:buNone/>
            </a:pPr>
            <a:r>
              <a:rPr lang="id-ID" dirty="0" smtClean="0"/>
              <a:t>Ada dua macam jenis hipotesis, yaitu</a:t>
            </a:r>
            <a:r>
              <a:rPr lang="id-ID" dirty="0"/>
              <a:t>:</a:t>
            </a:r>
          </a:p>
          <a:p>
            <a:pPr marL="0" indent="0">
              <a:buNone/>
            </a:pPr>
            <a:r>
              <a:rPr lang="id-ID" dirty="0"/>
              <a:t>a) </a:t>
            </a:r>
            <a:r>
              <a:rPr lang="id-ID" dirty="0" smtClean="0"/>
              <a:t>Hipotesis </a:t>
            </a:r>
            <a:r>
              <a:rPr lang="id-ID" dirty="0"/>
              <a:t>kerja</a:t>
            </a:r>
          </a:p>
          <a:p>
            <a:r>
              <a:rPr lang="id-ID" dirty="0"/>
              <a:t>Hipotesis kerja juga disebut hipotesis alternative (Ha).</a:t>
            </a:r>
          </a:p>
          <a:p>
            <a:r>
              <a:rPr lang="id-ID" dirty="0"/>
              <a:t>Hipotesis kerja menyatakan adanya hubungan antara variabel X dan Y atau adanya perbedaan antara dua kelompok tertentu</a:t>
            </a:r>
          </a:p>
          <a:p>
            <a:pPr marL="0" indent="0">
              <a:buNone/>
            </a:pPr>
            <a:r>
              <a:rPr lang="id-ID" dirty="0" smtClean="0"/>
              <a:t>     1</a:t>
            </a:r>
            <a:r>
              <a:rPr lang="id-ID" dirty="0"/>
              <a:t>. </a:t>
            </a:r>
            <a:r>
              <a:rPr lang="id-ID" dirty="0" smtClean="0"/>
              <a:t>       </a:t>
            </a:r>
            <a:r>
              <a:rPr lang="id-ID" dirty="0"/>
              <a:t>Jika … maka …</a:t>
            </a:r>
          </a:p>
          <a:p>
            <a:pPr marL="0" indent="0">
              <a:buNone/>
            </a:pPr>
            <a:r>
              <a:rPr lang="id-ID" dirty="0"/>
              <a:t>Contoh: Jika program KB terlaksana, maka laju pertumbuhan penduduk Indonesia dapat dikendalikan.</a:t>
            </a:r>
          </a:p>
          <a:p>
            <a:pPr marL="0" indent="0">
              <a:buNone/>
            </a:pPr>
            <a:r>
              <a:rPr lang="id-ID" dirty="0" smtClean="0"/>
              <a:t>     2</a:t>
            </a:r>
            <a:r>
              <a:rPr lang="id-ID" dirty="0"/>
              <a:t>.        Ada perbedaan antara … dan …</a:t>
            </a:r>
          </a:p>
          <a:p>
            <a:pPr marL="0" indent="0">
              <a:buNone/>
            </a:pPr>
            <a:r>
              <a:rPr lang="id-ID" dirty="0"/>
              <a:t>Contoh: Ada perbedaan antara penduduk kota dan penduduk desa dalam berperilaku.</a:t>
            </a:r>
          </a:p>
          <a:p>
            <a:pPr marL="0" indent="0">
              <a:buNone/>
            </a:pPr>
            <a:r>
              <a:rPr lang="id-ID" dirty="0" smtClean="0"/>
              <a:t>     3</a:t>
            </a:r>
            <a:r>
              <a:rPr lang="id-ID" dirty="0"/>
              <a:t>.         Ada pengaruh … terhadap …</a:t>
            </a:r>
          </a:p>
          <a:p>
            <a:pPr marL="0" indent="0">
              <a:buNone/>
            </a:pPr>
            <a:r>
              <a:rPr lang="id-ID" dirty="0"/>
              <a:t>Contoh: Ada pengaruh dari adanya listrik masuk desa terhadap perubahan pola kehidupan masyarakat desa</a:t>
            </a:r>
            <a:r>
              <a:rPr lang="id-ID" dirty="0" smtClean="0"/>
              <a:t>.</a:t>
            </a:r>
            <a:endParaRPr lang="id-ID" dirty="0"/>
          </a:p>
        </p:txBody>
      </p:sp>
    </p:spTree>
    <p:extLst>
      <p:ext uri="{BB962C8B-B14F-4D97-AF65-F5344CB8AC3E}">
        <p14:creationId xmlns:p14="http://schemas.microsoft.com/office/powerpoint/2010/main" val="15304636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8000">
              <a:schemeClr val="bg1">
                <a:lumMod val="95000"/>
              </a:schemeClr>
            </a:gs>
            <a:gs pos="2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7213600"/>
          </a:xfrm>
        </p:spPr>
        <p:txBody>
          <a:bodyPr>
            <a:normAutofit/>
          </a:bodyPr>
          <a:lstStyle/>
          <a:p>
            <a:pPr marL="0" indent="0" algn="just">
              <a:buNone/>
            </a:pPr>
            <a:r>
              <a:rPr lang="id-ID" sz="3600" dirty="0" smtClean="0"/>
              <a:t>b) Hipotesis nol (nullhypotheses)</a:t>
            </a:r>
          </a:p>
          <a:p>
            <a:pPr algn="just"/>
            <a:r>
              <a:rPr lang="id-ID" sz="3600" dirty="0" smtClean="0"/>
              <a:t>Hipotesis nol sering disebut hipotesis statistik karena biasa dipakai dalam penelitian yang bersifat statistik, yaitu diuji dengan perhitungan statistik. Hipotesis nol menyatakan tidak adanya perbedaan antara dua variabel atau tidak adanya pengaruh variabel X terhadap variabel Y. Rumusan hipotesis nol sebagai berikut.</a:t>
            </a:r>
          </a:p>
          <a:p>
            <a:pPr marL="0" indent="0" algn="just">
              <a:buNone/>
            </a:pPr>
            <a:r>
              <a:rPr lang="id-ID" sz="3600" dirty="0" smtClean="0"/>
              <a:t>1.</a:t>
            </a:r>
            <a:r>
              <a:rPr lang="id-ID" sz="3600" dirty="0"/>
              <a:t> </a:t>
            </a:r>
            <a:r>
              <a:rPr lang="id-ID" sz="3600" dirty="0" smtClean="0"/>
              <a:t>Tidak ada perbedaan antara … dengan …</a:t>
            </a:r>
          </a:p>
          <a:p>
            <a:pPr marL="0" indent="0" algn="just">
              <a:buNone/>
            </a:pPr>
            <a:r>
              <a:rPr lang="id-ID" sz="3600" dirty="0" smtClean="0"/>
              <a:t>Contoh: Tidak ada perbedaan antara Mahasiswa semester III dengan Mahasiswa semester V dalam disiplin belajar.</a:t>
            </a:r>
          </a:p>
          <a:p>
            <a:pPr marL="0" indent="0" algn="just">
              <a:buNone/>
            </a:pPr>
            <a:r>
              <a:rPr lang="id-ID" sz="3600" dirty="0" smtClean="0"/>
              <a:t>2.</a:t>
            </a:r>
            <a:r>
              <a:rPr lang="id-ID" sz="3600" dirty="0"/>
              <a:t> </a:t>
            </a:r>
            <a:r>
              <a:rPr lang="id-ID" sz="3600" dirty="0" smtClean="0"/>
              <a:t>Tidak ada pengaruh …dengan …</a:t>
            </a:r>
          </a:p>
          <a:p>
            <a:pPr marL="0" indent="0" algn="just">
              <a:buNone/>
            </a:pPr>
            <a:r>
              <a:rPr lang="id-ID" sz="3600" dirty="0" smtClean="0"/>
              <a:t>Contoh: Tidak ada pengaruh antara jarak rumah ke kampus dengan mengikuti perkuliahan di Kampus.</a:t>
            </a:r>
          </a:p>
          <a:p>
            <a:pPr marL="0" indent="0" algn="just">
              <a:buNone/>
            </a:pPr>
            <a:endParaRPr lang="id-ID" sz="3600" dirty="0"/>
          </a:p>
        </p:txBody>
      </p:sp>
    </p:spTree>
    <p:extLst>
      <p:ext uri="{BB962C8B-B14F-4D97-AF65-F5344CB8AC3E}">
        <p14:creationId xmlns:p14="http://schemas.microsoft.com/office/powerpoint/2010/main" val="4183614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600" y="1857829"/>
            <a:ext cx="12090400" cy="4804228"/>
          </a:xfrm>
        </p:spPr>
        <p:txBody>
          <a:bodyPr/>
          <a:lstStyle/>
          <a:p>
            <a:pPr marL="0" indent="0">
              <a:buNone/>
            </a:pPr>
            <a:endParaRPr lang="id-ID" dirty="0"/>
          </a:p>
          <a:p>
            <a:r>
              <a:rPr lang="id-ID" dirty="0"/>
              <a:t>Nawawi, Hadari,  </a:t>
            </a:r>
            <a:r>
              <a:rPr lang="id-ID" i="1" dirty="0"/>
              <a:t>Metode Penelitian Bidang Sosial</a:t>
            </a:r>
            <a:r>
              <a:rPr lang="id-ID" dirty="0"/>
              <a:t>, Yogyakarta: Gadjah Mada University Press, 1998</a:t>
            </a:r>
          </a:p>
          <a:p>
            <a:r>
              <a:rPr lang="id-ID" dirty="0"/>
              <a:t>Setyosari, Punaji. </a:t>
            </a:r>
            <a:r>
              <a:rPr lang="id-ID" i="1" dirty="0"/>
              <a:t>Metode Penelitian Pendidikan dan Pengembangan,</a:t>
            </a:r>
            <a:r>
              <a:rPr lang="id-ID" dirty="0"/>
              <a:t> Jakarta: Kencana Prenada Media Group, 2010</a:t>
            </a:r>
          </a:p>
          <a:p>
            <a:r>
              <a:rPr lang="id-ID" dirty="0"/>
              <a:t>Sukardi. </a:t>
            </a:r>
            <a:r>
              <a:rPr lang="id-ID" i="1" dirty="0"/>
              <a:t>Metodologi Penelitian Pendidikan, Kompetensi dan Praktiknya.</a:t>
            </a:r>
            <a:r>
              <a:rPr lang="id-ID" dirty="0"/>
              <a:t> Jakarta: Bumi Aksara, 2009</a:t>
            </a:r>
          </a:p>
          <a:p>
            <a:r>
              <a:rPr lang="id-ID" dirty="0"/>
              <a:t>Wasero, Mulyadi G. </a:t>
            </a:r>
            <a:r>
              <a:rPr lang="id-ID" i="1" dirty="0"/>
              <a:t>Metodologi Penelitian Pendidikan</a:t>
            </a:r>
            <a:r>
              <a:rPr lang="id-ID" dirty="0"/>
              <a:t>. Surabaya : Usaha Nasional, 1982.</a:t>
            </a:r>
          </a:p>
          <a:p>
            <a:endParaRPr lang="id-ID" dirty="0"/>
          </a:p>
        </p:txBody>
      </p:sp>
      <p:sp>
        <p:nvSpPr>
          <p:cNvPr id="4" name="Horizontal Scroll 3"/>
          <p:cNvSpPr/>
          <p:nvPr/>
        </p:nvSpPr>
        <p:spPr>
          <a:xfrm>
            <a:off x="290286" y="290287"/>
            <a:ext cx="5254171" cy="1567542"/>
          </a:xfrm>
          <a:prstGeom prst="horizontalScroll">
            <a:avLst/>
          </a:prstGeom>
          <a:solidFill>
            <a:schemeClr val="accent2">
              <a:lumMod val="60000"/>
              <a:lumOff val="40000"/>
            </a:schemeClr>
          </a:solidFill>
          <a:scene3d>
            <a:camera prst="perspectiveHeroicExtreme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4800" b="1" dirty="0" smtClean="0">
                <a:ln w="10160">
                  <a:solidFill>
                    <a:schemeClr val="accent5"/>
                  </a:solidFill>
                  <a:prstDash val="solid"/>
                </a:ln>
                <a:solidFill>
                  <a:srgbClr val="7030A0"/>
                </a:solidFill>
                <a:effectLst>
                  <a:outerShdw blurRad="38100" dist="22860" dir="5400000" algn="tl" rotWithShape="0">
                    <a:srgbClr val="000000">
                      <a:alpha val="30000"/>
                    </a:srgbClr>
                  </a:outerShdw>
                </a:effectLst>
              </a:rPr>
              <a:t>DAFTAR PUSTAKA</a:t>
            </a:r>
            <a:endParaRPr lang="id-ID" sz="4800" dirty="0">
              <a:solidFill>
                <a:srgbClr val="7030A0"/>
              </a:solidFill>
            </a:endParaRPr>
          </a:p>
        </p:txBody>
      </p:sp>
    </p:spTree>
    <p:extLst>
      <p:ext uri="{BB962C8B-B14F-4D97-AF65-F5344CB8AC3E}">
        <p14:creationId xmlns:p14="http://schemas.microsoft.com/office/powerpoint/2010/main" val="24981565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40000">
              <a:schemeClr val="bg1">
                <a:lumMod val="95000"/>
              </a:schemeClr>
            </a:gs>
            <a:gs pos="58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89143" cy="1325563"/>
          </a:xfrm>
          <a:solidFill>
            <a:srgbClr val="00B0F0"/>
          </a:solidFill>
          <a:scene3d>
            <a:camera prst="orthographicFront"/>
            <a:lightRig rig="threePt" dir="t"/>
          </a:scene3d>
          <a:sp3d>
            <a:bevelT w="114300" prst="artDeco"/>
          </a:sp3d>
        </p:spPr>
        <p:txBody>
          <a:bodyPr>
            <a:noAutofit/>
          </a:bodyPr>
          <a:lstStyle/>
          <a:p>
            <a:r>
              <a:rPr lang="id-ID" b="1" dirty="0" smtClean="0"/>
              <a:t>A.  Pengertian Masalah Dalam Penelitian</a:t>
            </a:r>
            <a:endParaRPr lang="id-ID" b="1" dirty="0"/>
          </a:p>
        </p:txBody>
      </p:sp>
      <p:sp>
        <p:nvSpPr>
          <p:cNvPr id="3" name="Content Placeholder 2"/>
          <p:cNvSpPr>
            <a:spLocks noGrp="1"/>
          </p:cNvSpPr>
          <p:nvPr>
            <p:ph idx="1"/>
          </p:nvPr>
        </p:nvSpPr>
        <p:spPr>
          <a:xfrm>
            <a:off x="0" y="1325563"/>
            <a:ext cx="12192000" cy="5532437"/>
          </a:xfrm>
        </p:spPr>
        <p:txBody>
          <a:bodyPr>
            <a:normAutofit/>
          </a:bodyPr>
          <a:lstStyle/>
          <a:p>
            <a:r>
              <a:rPr lang="id-ID" sz="4000" b="1" i="1" dirty="0"/>
              <a:t>John Dewey dan Kerlinger </a:t>
            </a:r>
            <a:r>
              <a:rPr lang="id-ID" sz="4000" dirty="0"/>
              <a:t>mendefinisikan bahwa permasalahan adalah kesulitan yang dirasakan oleh orang awam maupun para peneliti; permasalahan dapat juga diartikan sebagai sesuatu yang menghalangi tercapainya tujuan</a:t>
            </a:r>
            <a:r>
              <a:rPr lang="id-ID" sz="4000" dirty="0" smtClean="0"/>
              <a:t>.</a:t>
            </a:r>
            <a:endParaRPr lang="id-ID" sz="4000" dirty="0"/>
          </a:p>
          <a:p>
            <a:r>
              <a:rPr lang="id-ID" sz="4000" dirty="0"/>
              <a:t> Secara umum,  permasalahan adalah kesenjangan antara harapan/ideal/</a:t>
            </a:r>
            <a:r>
              <a:rPr lang="id-ID" sz="4000" i="1" dirty="0"/>
              <a:t>das sein </a:t>
            </a:r>
            <a:r>
              <a:rPr lang="id-ID" sz="4000" dirty="0"/>
              <a:t>dengan kenyataan/realitas/</a:t>
            </a:r>
            <a:r>
              <a:rPr lang="id-ID" sz="4000" i="1" dirty="0"/>
              <a:t>das sollen</a:t>
            </a:r>
            <a:r>
              <a:rPr lang="id-ID" sz="4000" dirty="0" smtClean="0"/>
              <a:t>.</a:t>
            </a:r>
            <a:endParaRPr lang="id-ID" sz="4000" u="sng" dirty="0" smtClean="0"/>
          </a:p>
          <a:p>
            <a:endParaRPr lang="id-ID" dirty="0" smtClean="0"/>
          </a:p>
          <a:p>
            <a:endParaRPr lang="id-ID" dirty="0"/>
          </a:p>
          <a:p>
            <a:endParaRPr lang="id-ID" dirty="0"/>
          </a:p>
        </p:txBody>
      </p:sp>
    </p:spTree>
    <p:extLst>
      <p:ext uri="{BB962C8B-B14F-4D97-AF65-F5344CB8AC3E}">
        <p14:creationId xmlns:p14="http://schemas.microsoft.com/office/powerpoint/2010/main" val="494861174"/>
      </p:ext>
    </p:extLst>
  </p:cSld>
  <p:clrMapOvr>
    <a:masterClrMapping/>
  </p:clrMapOvr>
  <mc:AlternateContent xmlns:mc="http://schemas.openxmlformats.org/markup-compatibility/2006" xmlns:p14="http://schemas.microsoft.com/office/powerpoint/2010/main">
    <mc:Choice Requires="p14">
      <p:transition spd="slow" p14:dur="1200">
        <p:dissolve/>
        <p:sndAc>
          <p:stSnd>
            <p:snd r:embed="rId2" name="chimes.wav"/>
          </p:stSnd>
        </p:sndAc>
      </p:transition>
    </mc:Choice>
    <mc:Fallback xmlns="">
      <p:transition spd="slow">
        <p:dissolve/>
        <p:sndAc>
          <p:stSnd>
            <p:snd r:embed="rId3" name="chimes.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58000">
              <a:schemeClr val="bg1">
                <a:lumMod val="95000"/>
              </a:schemeClr>
            </a:gs>
            <a:gs pos="21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0" y="0"/>
            <a:ext cx="12192000" cy="6863417"/>
          </a:xfrm>
          <a:prstGeom prst="rect">
            <a:avLst/>
          </a:prstGeom>
        </p:spPr>
        <p:txBody>
          <a:bodyPr wrap="square">
            <a:spAutoFit/>
          </a:bodyPr>
          <a:lstStyle/>
          <a:p>
            <a:pPr marL="571500" indent="-571500">
              <a:buFont typeface="Arial" panose="020B0604020202020204" pitchFamily="34" charset="0"/>
              <a:buChar char="•"/>
            </a:pPr>
            <a:r>
              <a:rPr lang="id-ID" sz="4000" dirty="0"/>
              <a:t>Masalah penelitian terjadi jika ada kesenjangan (gap) antara yang seharusnya dengan kenyataan yang ada, antara apa yang diperlukan dengan yang </a:t>
            </a:r>
            <a:r>
              <a:rPr lang="id-ID" sz="4000" dirty="0" smtClean="0"/>
              <a:t>tersedia, </a:t>
            </a:r>
            <a:r>
              <a:rPr lang="id-ID" sz="4000" dirty="0"/>
              <a:t>antara harapan dan kenyataan. Kriteria permasalahan yang dimulai dari adanya kesenjangan ini biasanya  berbentuk </a:t>
            </a:r>
            <a:r>
              <a:rPr lang="id-ID" sz="4000" dirty="0" smtClean="0"/>
              <a:t>penelitian dengan </a:t>
            </a:r>
            <a:r>
              <a:rPr lang="id-ID" sz="4000" dirty="0"/>
              <a:t>pendekatan kuantitatif.</a:t>
            </a:r>
          </a:p>
          <a:p>
            <a:pPr marL="571500" indent="-571500">
              <a:buFont typeface="Arial" panose="020B0604020202020204" pitchFamily="34" charset="0"/>
              <a:buChar char="•"/>
            </a:pPr>
            <a:r>
              <a:rPr lang="id-ID" sz="4000" dirty="0"/>
              <a:t>Sedangkan dalam penelitian kualitatif, permasalahan diperoleh dari adanya ketertarikan terhadap hal-hal yang unik dan memiliki nilai lebih yang pantas untuk diteliti. </a:t>
            </a:r>
          </a:p>
        </p:txBody>
      </p:sp>
    </p:spTree>
    <p:extLst>
      <p:ext uri="{BB962C8B-B14F-4D97-AF65-F5344CB8AC3E}">
        <p14:creationId xmlns:p14="http://schemas.microsoft.com/office/powerpoint/2010/main" val="2473960913"/>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gradFill>
            <a:gsLst>
              <a:gs pos="55000">
                <a:schemeClr val="accent1">
                  <a:lumMod val="5000"/>
                  <a:lumOff val="95000"/>
                </a:schemeClr>
              </a:gs>
              <a:gs pos="33000">
                <a:schemeClr val="bg1">
                  <a:lumMod val="95000"/>
                </a:schemeClr>
              </a:gs>
              <a:gs pos="6000">
                <a:schemeClr val="accent1">
                  <a:lumMod val="45000"/>
                  <a:lumOff val="55000"/>
                </a:schemeClr>
              </a:gs>
              <a:gs pos="84000">
                <a:schemeClr val="accent1">
                  <a:lumMod val="30000"/>
                  <a:lumOff val="70000"/>
                </a:schemeClr>
              </a:gs>
            </a:gsLst>
            <a:lin ang="5400000" scaled="1"/>
          </a:gradFill>
        </p:spPr>
        <p:txBody>
          <a:bodyPr>
            <a:noAutofit/>
          </a:bodyPr>
          <a:lstStyle/>
          <a:p>
            <a:r>
              <a:rPr lang="id-ID" sz="3800" dirty="0" smtClean="0"/>
              <a:t>Seorang peneliti sebelum melakukan penelitian, terlebih dahulu harus menentukan masalah apa saja yang bisa diteliti.</a:t>
            </a:r>
          </a:p>
          <a:p>
            <a:r>
              <a:rPr lang="id-ID" sz="3800" dirty="0" smtClean="0"/>
              <a:t>Masalah penelitian ini akan menentukan kwalitas penelitian yang akan dilakukan.</a:t>
            </a:r>
          </a:p>
          <a:p>
            <a:r>
              <a:rPr lang="id-ID" sz="3800" dirty="0" smtClean="0"/>
              <a:t>Untuk menentukan permasalahan penelitian terlebih dahulu harus memahami sumber masalah. Sumber masalah tersebut bisa berasal dari manusia, program, dan fenomena di sekitar.</a:t>
            </a:r>
          </a:p>
          <a:p>
            <a:r>
              <a:rPr lang="id-ID" sz="3800" dirty="0"/>
              <a:t>Masalah yang telah dipilih sebaiknya dianalisis terlebih dahulu, agar hasil penelitian dapat dilakukan dengan baik, dari segi proses ataupun tujuannya.</a:t>
            </a:r>
            <a:endParaRPr lang="id-ID" sz="3800" dirty="0" smtClean="0"/>
          </a:p>
          <a:p>
            <a:endParaRPr lang="id-ID" sz="3800" dirty="0" smtClean="0"/>
          </a:p>
          <a:p>
            <a:endParaRPr lang="id-ID" sz="3800" dirty="0"/>
          </a:p>
        </p:txBody>
      </p:sp>
    </p:spTree>
    <p:extLst>
      <p:ext uri="{BB962C8B-B14F-4D97-AF65-F5344CB8AC3E}">
        <p14:creationId xmlns:p14="http://schemas.microsoft.com/office/powerpoint/2010/main" val="1794343041"/>
      </p:ext>
    </p:extLst>
  </p:cSld>
  <p:clrMapOvr>
    <a:masterClrMapping/>
  </p:clrMapOvr>
  <mc:AlternateContent xmlns:mc="http://schemas.openxmlformats.org/markup-compatibility/2006" xmlns:p14="http://schemas.microsoft.com/office/powerpoint/2010/main">
    <mc:Choice Requires="p14">
      <p:transition spd="slow" p14:dur="4000">
        <p14:vortex dir="r"/>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buNone/>
            </a:pPr>
            <a:r>
              <a:rPr lang="id-ID" sz="4000" b="1" dirty="0" smtClean="0"/>
              <a:t>B</a:t>
            </a:r>
            <a:r>
              <a:rPr lang="id-ID" sz="4000" dirty="0" smtClean="0"/>
              <a:t>.</a:t>
            </a:r>
            <a:r>
              <a:rPr lang="id-ID" sz="4000" b="1" dirty="0" smtClean="0"/>
              <a:t>Kriteria Masalah Penelitian</a:t>
            </a:r>
            <a:endParaRPr lang="id-ID" sz="4000" b="1" dirty="0"/>
          </a:p>
          <a:p>
            <a:endParaRPr lang="id-ID" b="1" dirty="0" smtClean="0"/>
          </a:p>
          <a:p>
            <a:pPr marL="0" indent="0">
              <a:buNone/>
            </a:pPr>
            <a:endParaRPr lang="id-ID" dirty="0"/>
          </a:p>
        </p:txBody>
      </p:sp>
      <p:sp>
        <p:nvSpPr>
          <p:cNvPr id="5" name="6-Point Star 4"/>
          <p:cNvSpPr/>
          <p:nvPr/>
        </p:nvSpPr>
        <p:spPr>
          <a:xfrm>
            <a:off x="116112" y="559227"/>
            <a:ext cx="4800599" cy="6284259"/>
          </a:xfrm>
          <a:prstGeom prst="star6">
            <a:avLst/>
          </a:prstGeom>
          <a:solidFill>
            <a:schemeClr val="accent2">
              <a:lumMod val="75000"/>
            </a:schemeClr>
          </a:solidFill>
          <a:ln w="79375" cmpd="sng">
            <a:solidFill>
              <a:schemeClr val="tx1"/>
            </a:solid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3200" b="1" dirty="0" smtClean="0"/>
          </a:p>
          <a:p>
            <a:pPr algn="ctr"/>
            <a:r>
              <a:rPr lang="id-ID" sz="3200" b="1" dirty="0" smtClean="0"/>
              <a:t>Beberapa hal yang perlu diperhatikan dalam memilih masalah penelitian.</a:t>
            </a:r>
            <a:endParaRPr lang="id-ID" sz="3200" b="1" u="sng" dirty="0" smtClean="0"/>
          </a:p>
          <a:p>
            <a:pPr algn="ctr"/>
            <a:endParaRPr lang="id-ID" sz="3200" b="1" dirty="0"/>
          </a:p>
        </p:txBody>
      </p:sp>
      <p:sp>
        <p:nvSpPr>
          <p:cNvPr id="7" name="Right Arrow 6"/>
          <p:cNvSpPr/>
          <p:nvPr/>
        </p:nvSpPr>
        <p:spPr>
          <a:xfrm>
            <a:off x="5042647" y="573741"/>
            <a:ext cx="1653988" cy="658906"/>
          </a:xfrm>
          <a:prstGeom prst="rightArrow">
            <a:avLst/>
          </a:prstGeom>
          <a:solidFill>
            <a:srgbClr val="7030A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8" name="Oval 7"/>
          <p:cNvSpPr/>
          <p:nvPr/>
        </p:nvSpPr>
        <p:spPr>
          <a:xfrm>
            <a:off x="6938682" y="215154"/>
            <a:ext cx="4846917" cy="1161982"/>
          </a:xfrm>
          <a:prstGeom prst="ellipse">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i="1" dirty="0" smtClean="0"/>
              <a:t>Memiliki nilai penelitian</a:t>
            </a:r>
            <a:endParaRPr lang="id-ID" sz="3200" dirty="0"/>
          </a:p>
        </p:txBody>
      </p:sp>
      <p:sp>
        <p:nvSpPr>
          <p:cNvPr id="9" name="Right Arrow 8"/>
          <p:cNvSpPr/>
          <p:nvPr/>
        </p:nvSpPr>
        <p:spPr>
          <a:xfrm>
            <a:off x="5060576" y="3285565"/>
            <a:ext cx="1653988" cy="658906"/>
          </a:xfrm>
          <a:prstGeom prst="rightArrow">
            <a:avLst/>
          </a:prstGeom>
          <a:solidFill>
            <a:srgbClr val="00B0F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Right Arrow 9"/>
          <p:cNvSpPr/>
          <p:nvPr/>
        </p:nvSpPr>
        <p:spPr>
          <a:xfrm>
            <a:off x="5060576" y="1929653"/>
            <a:ext cx="1653988" cy="658906"/>
          </a:xfrm>
          <a:prstGeom prst="rightArrow">
            <a:avLst/>
          </a:prstGeom>
          <a:solidFill>
            <a:srgbClr val="FF0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1" name="Oval 10"/>
          <p:cNvSpPr/>
          <p:nvPr/>
        </p:nvSpPr>
        <p:spPr>
          <a:xfrm>
            <a:off x="6938683" y="2747167"/>
            <a:ext cx="4846916" cy="1076796"/>
          </a:xfrm>
          <a:prstGeom prst="ellipse">
            <a:avLst/>
          </a:prstGeom>
          <a:solidFill>
            <a:schemeClr val="accent1">
              <a:lumMod val="75000"/>
              <a:alpha val="9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2400" i="1" dirty="0" smtClean="0"/>
          </a:p>
          <a:p>
            <a:pPr algn="ctr"/>
            <a:r>
              <a:rPr lang="id-ID" sz="3200" i="1" dirty="0" smtClean="0"/>
              <a:t>Sesuai dengan kualitas peneliti</a:t>
            </a:r>
          </a:p>
          <a:p>
            <a:pPr algn="ctr"/>
            <a:endParaRPr lang="id-ID" sz="2400" dirty="0"/>
          </a:p>
        </p:txBody>
      </p:sp>
      <p:sp>
        <p:nvSpPr>
          <p:cNvPr id="12" name="Oval 11"/>
          <p:cNvSpPr/>
          <p:nvPr/>
        </p:nvSpPr>
        <p:spPr>
          <a:xfrm>
            <a:off x="6938683" y="1506544"/>
            <a:ext cx="4846916" cy="1172734"/>
          </a:xfrm>
          <a:prstGeom prst="ellipse">
            <a:avLst/>
          </a:prstGeom>
          <a:solidFill>
            <a:srgbClr val="00B0F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200" i="1" dirty="0" smtClean="0"/>
              <a:t>Memiliki fisibilitas</a:t>
            </a:r>
            <a:endParaRPr lang="id-ID" sz="3200" dirty="0"/>
          </a:p>
        </p:txBody>
      </p:sp>
      <p:sp>
        <p:nvSpPr>
          <p:cNvPr id="13" name="Right Arrow 12"/>
          <p:cNvSpPr/>
          <p:nvPr/>
        </p:nvSpPr>
        <p:spPr>
          <a:xfrm>
            <a:off x="5042647" y="4518212"/>
            <a:ext cx="1653988" cy="658906"/>
          </a:xfrm>
          <a:prstGeom prst="rightArrow">
            <a:avLst/>
          </a:prstGeom>
          <a:solidFill>
            <a:srgbClr val="0070C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ight Arrow 13"/>
          <p:cNvSpPr/>
          <p:nvPr/>
        </p:nvSpPr>
        <p:spPr>
          <a:xfrm>
            <a:off x="5042647" y="5688106"/>
            <a:ext cx="1653988" cy="658906"/>
          </a:xfrm>
          <a:prstGeom prst="rightArrow">
            <a:avLst/>
          </a:prstGeom>
          <a:solidFill>
            <a:srgbClr val="00B05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Oval 14"/>
          <p:cNvSpPr/>
          <p:nvPr/>
        </p:nvSpPr>
        <p:spPr>
          <a:xfrm>
            <a:off x="6938682" y="3987616"/>
            <a:ext cx="4846917" cy="1172734"/>
          </a:xfrm>
          <a:prstGeom prst="ellipse">
            <a:avLst/>
          </a:prstGeom>
          <a:solidFill>
            <a:srgbClr val="FF000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i="1" dirty="0" smtClean="0"/>
              <a:t>Actual</a:t>
            </a:r>
            <a:endParaRPr lang="id-ID" sz="3600" dirty="0" smtClean="0"/>
          </a:p>
        </p:txBody>
      </p:sp>
      <p:sp>
        <p:nvSpPr>
          <p:cNvPr id="16" name="Oval 15"/>
          <p:cNvSpPr/>
          <p:nvPr/>
        </p:nvSpPr>
        <p:spPr>
          <a:xfrm>
            <a:off x="6938683" y="5338482"/>
            <a:ext cx="4846916" cy="1057254"/>
          </a:xfrm>
          <a:prstGeom prst="ellipse">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i="1" dirty="0" smtClean="0"/>
              <a:t>Urgent</a:t>
            </a:r>
            <a:endParaRPr lang="id-ID" sz="3600" i="1" dirty="0"/>
          </a:p>
        </p:txBody>
      </p:sp>
    </p:spTree>
    <p:extLst>
      <p:ext uri="{BB962C8B-B14F-4D97-AF65-F5344CB8AC3E}">
        <p14:creationId xmlns:p14="http://schemas.microsoft.com/office/powerpoint/2010/main" val="214421637"/>
      </p:ext>
    </p:extLst>
  </p:cSld>
  <p:clrMapOvr>
    <a:masterClrMapping/>
  </p:clrMapOvr>
  <mc:AlternateContent xmlns:mc="http://schemas.openxmlformats.org/markup-compatibility/2006" xmlns:p14="http://schemas.microsoft.com/office/powerpoint/2010/main">
    <mc:Choice Requires="p14">
      <p:transition spd="slow" p14:dur="4400">
        <p14:honeycomb/>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gradFill>
            <a:gsLst>
              <a:gs pos="8000">
                <a:schemeClr val="accent1">
                  <a:lumMod val="5000"/>
                  <a:lumOff val="95000"/>
                </a:schemeClr>
              </a:gs>
              <a:gs pos="66000">
                <a:schemeClr val="bg1">
                  <a:lumMod val="75000"/>
                </a:schemeClr>
              </a:gs>
              <a:gs pos="31000">
                <a:schemeClr val="accent6">
                  <a:lumMod val="60000"/>
                  <a:lumOff val="40000"/>
                </a:schemeClr>
              </a:gs>
              <a:gs pos="93000">
                <a:srgbClr val="92D050"/>
              </a:gs>
            </a:gsLst>
            <a:lin ang="5400000" scaled="1"/>
          </a:gradFill>
        </p:spPr>
        <p:txBody>
          <a:bodyPr>
            <a:normAutofit/>
          </a:bodyPr>
          <a:lstStyle/>
          <a:p>
            <a:pPr algn="just"/>
            <a:r>
              <a:rPr lang="id-ID" sz="4000" dirty="0"/>
              <a:t>Rumusan masalah penelitian yang baik, antara lain:</a:t>
            </a:r>
          </a:p>
          <a:p>
            <a:pPr marL="514350" indent="-514350" algn="just">
              <a:buFont typeface="+mj-lt"/>
              <a:buAutoNum type="alphaLcParenR"/>
            </a:pPr>
            <a:r>
              <a:rPr lang="id-ID" sz="3600" dirty="0" smtClean="0"/>
              <a:t>Bersifat </a:t>
            </a:r>
            <a:r>
              <a:rPr lang="id-ID" sz="3600" dirty="0"/>
              <a:t>orisinil, belum ada atau belum banyak orang lain yang </a:t>
            </a:r>
            <a:r>
              <a:rPr lang="id-ID" sz="3600" dirty="0" smtClean="0"/>
              <a:t>meneliti masalah tersebut.</a:t>
            </a:r>
          </a:p>
          <a:p>
            <a:pPr marL="514350" indent="-514350" algn="just">
              <a:buFont typeface="+mj-lt"/>
              <a:buAutoNum type="alphaLcParenR"/>
            </a:pPr>
            <a:r>
              <a:rPr lang="id-ID" sz="3600" dirty="0" smtClean="0"/>
              <a:t>Dapat </a:t>
            </a:r>
            <a:r>
              <a:rPr lang="id-ID" sz="3600" dirty="0"/>
              <a:t>berguna bagi kepentingan ilmu pengetahuan dan terhadap </a:t>
            </a:r>
            <a:r>
              <a:rPr lang="id-ID" sz="3600" dirty="0" smtClean="0"/>
              <a:t>masyarakat.</a:t>
            </a:r>
          </a:p>
          <a:p>
            <a:pPr marL="514350" indent="-514350" algn="just">
              <a:buFont typeface="+mj-lt"/>
              <a:buAutoNum type="alphaLcParenR"/>
            </a:pPr>
            <a:r>
              <a:rPr lang="id-ID" sz="3600" dirty="0" smtClean="0"/>
              <a:t>Dapat </a:t>
            </a:r>
            <a:r>
              <a:rPr lang="id-ID" sz="3600" dirty="0"/>
              <a:t>diperoleh dengan cara-cara </a:t>
            </a:r>
            <a:r>
              <a:rPr lang="id-ID" sz="3600" dirty="0" smtClean="0"/>
              <a:t>ilmiah.</a:t>
            </a:r>
          </a:p>
          <a:p>
            <a:pPr marL="514350" indent="-514350" algn="just">
              <a:buFont typeface="+mj-lt"/>
              <a:buAutoNum type="alphaLcParenR"/>
            </a:pPr>
            <a:r>
              <a:rPr lang="id-ID" sz="3600" dirty="0" smtClean="0"/>
              <a:t>Jelas </a:t>
            </a:r>
            <a:r>
              <a:rPr lang="id-ID" sz="3600" dirty="0"/>
              <a:t>dan padat, jangan ada penafsiran yang lain terhadap masalah </a:t>
            </a:r>
            <a:r>
              <a:rPr lang="id-ID" sz="3600" dirty="0" smtClean="0"/>
              <a:t>   tersebut.</a:t>
            </a:r>
          </a:p>
          <a:p>
            <a:pPr marL="514350" indent="-514350" algn="just">
              <a:buFont typeface="+mj-lt"/>
              <a:buAutoNum type="alphaLcParenR"/>
            </a:pPr>
            <a:r>
              <a:rPr lang="id-ID" sz="3600" dirty="0" smtClean="0"/>
              <a:t>Dirumuskan </a:t>
            </a:r>
            <a:r>
              <a:rPr lang="id-ID" sz="3600" dirty="0"/>
              <a:t>dalam bentuk kalimat </a:t>
            </a:r>
            <a:r>
              <a:rPr lang="id-ID" sz="3600" dirty="0" smtClean="0"/>
              <a:t>tanya.</a:t>
            </a:r>
          </a:p>
          <a:p>
            <a:pPr marL="514350" indent="-514350" algn="just">
              <a:buFont typeface="+mj-lt"/>
              <a:buAutoNum type="alphaLcParenR"/>
            </a:pPr>
            <a:r>
              <a:rPr lang="id-ID" sz="3600" dirty="0" smtClean="0"/>
              <a:t>Bersifat </a:t>
            </a:r>
            <a:r>
              <a:rPr lang="id-ID" sz="3600" dirty="0"/>
              <a:t>etis, artinya tidak bertentangan atau menyinggung adat istiadat, ideologi, dan kepercayaan agama.</a:t>
            </a:r>
          </a:p>
          <a:p>
            <a:pPr marL="0" indent="0" algn="just">
              <a:buNone/>
            </a:pPr>
            <a:endParaRPr lang="id-ID" sz="3600" dirty="0"/>
          </a:p>
        </p:txBody>
      </p:sp>
    </p:spTree>
    <p:extLst>
      <p:ext uri="{BB962C8B-B14F-4D97-AF65-F5344CB8AC3E}">
        <p14:creationId xmlns:p14="http://schemas.microsoft.com/office/powerpoint/2010/main" val="33282386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chimes.wav"/>
          </p:stSnd>
        </p:sndAc>
      </p:transition>
    </mc:Choice>
    <mc:Fallback xmlns="">
      <p:transition spd="slow">
        <p:fade/>
        <p:sndAc>
          <p:stSnd>
            <p:snd r:embed="rId3" name="chimes.wav"/>
          </p:stSnd>
        </p:sndAc>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376229" cy="1262743"/>
          </a:xfrm>
          <a:gradFill>
            <a:gsLst>
              <a:gs pos="8000">
                <a:schemeClr val="accent2"/>
              </a:gs>
              <a:gs pos="39000">
                <a:schemeClr val="bg1"/>
              </a:gs>
              <a:gs pos="63000">
                <a:schemeClr val="bg1"/>
              </a:gs>
              <a:gs pos="85000">
                <a:schemeClr val="accent2"/>
              </a:gs>
            </a:gsLst>
            <a:lin ang="5400000" scaled="1"/>
          </a:gradFill>
          <a:scene3d>
            <a:camera prst="orthographicFront"/>
            <a:lightRig rig="threePt" dir="t"/>
          </a:scene3d>
          <a:sp3d>
            <a:bevelT w="165100" prst="coolSlant"/>
          </a:sp3d>
        </p:spPr>
        <p:txBody>
          <a:bodyPr>
            <a:normAutofit fontScale="90000"/>
          </a:bodyPr>
          <a:lstStyle/>
          <a:p>
            <a:r>
              <a:rPr lang="id-ID" sz="5300" b="1" dirty="0" smtClean="0"/>
              <a:t/>
            </a:r>
            <a:br>
              <a:rPr lang="id-ID" sz="5300" b="1" dirty="0" smtClean="0"/>
            </a:br>
            <a:r>
              <a:rPr lang="id-ID" sz="5300" b="1" dirty="0" smtClean="0"/>
              <a:t>C.</a:t>
            </a:r>
            <a:r>
              <a:rPr lang="id-ID" sz="5300" b="1" dirty="0"/>
              <a:t> </a:t>
            </a:r>
            <a:r>
              <a:rPr lang="id-ID" sz="5300" b="1" dirty="0" smtClean="0"/>
              <a:t> </a:t>
            </a:r>
            <a:r>
              <a:rPr lang="id-ID" sz="4900" b="1" dirty="0" smtClean="0"/>
              <a:t>Identifikasi</a:t>
            </a:r>
            <a:r>
              <a:rPr lang="id-ID" sz="5300" b="1" dirty="0" smtClean="0"/>
              <a:t> </a:t>
            </a:r>
            <a:r>
              <a:rPr lang="id-ID" sz="5300" b="1" dirty="0"/>
              <a:t>Masalah Penelitian</a:t>
            </a:r>
            <a:r>
              <a:rPr lang="id-ID" dirty="0"/>
              <a:t/>
            </a:r>
            <a:br>
              <a:rPr lang="id-ID" dirty="0"/>
            </a:br>
            <a:endParaRPr lang="id-ID" dirty="0"/>
          </a:p>
        </p:txBody>
      </p:sp>
      <p:sp>
        <p:nvSpPr>
          <p:cNvPr id="3" name="Content Placeholder 2"/>
          <p:cNvSpPr>
            <a:spLocks noGrp="1"/>
          </p:cNvSpPr>
          <p:nvPr>
            <p:ph idx="1"/>
          </p:nvPr>
        </p:nvSpPr>
        <p:spPr>
          <a:xfrm>
            <a:off x="0" y="1262743"/>
            <a:ext cx="12192000" cy="5595257"/>
          </a:xfrm>
          <a:blipFill>
            <a:blip r:embed="rId3"/>
            <a:tile tx="0" ty="0" sx="100000" sy="100000" flip="none" algn="tl"/>
          </a:blipFill>
        </p:spPr>
        <p:txBody>
          <a:bodyPr>
            <a:noAutofit/>
          </a:bodyPr>
          <a:lstStyle/>
          <a:p>
            <a:pPr algn="just"/>
            <a:r>
              <a:rPr lang="id-ID" sz="4000" dirty="0"/>
              <a:t>Mengidentifikasi masalah-masalah penelitian bukan sekedar mendaftar sejumlah masalah, tetapi kegiatan ini lebih daripada itu karena masalah yang telah dipilih hendaknya memiliki signifikansi untuk </a:t>
            </a:r>
            <a:r>
              <a:rPr lang="id-ID" sz="4000" dirty="0" smtClean="0"/>
              <a:t>dipecahkan.</a:t>
            </a:r>
          </a:p>
          <a:p>
            <a:pPr algn="just"/>
            <a:r>
              <a:rPr lang="id-ID" sz="4000" dirty="0" smtClean="0"/>
              <a:t>Dalam mengidentifikasi masalah,peneliti harus menentukan </a:t>
            </a:r>
            <a:r>
              <a:rPr lang="id-ID" sz="4000" dirty="0"/>
              <a:t>skala prioritas yaitu menentukan masalah-masalah mana yang perlu segera dilakukan pemecahan</a:t>
            </a:r>
            <a:r>
              <a:rPr lang="id-ID" sz="4000" dirty="0" smtClean="0"/>
              <a:t>.</a:t>
            </a:r>
          </a:p>
          <a:p>
            <a:pPr algn="just"/>
            <a:endParaRPr lang="id-ID" sz="3600" dirty="0"/>
          </a:p>
          <a:p>
            <a:pPr algn="just"/>
            <a:endParaRPr lang="id-ID" sz="3200" dirty="0"/>
          </a:p>
        </p:txBody>
      </p:sp>
    </p:spTree>
    <p:extLst>
      <p:ext uri="{BB962C8B-B14F-4D97-AF65-F5344CB8AC3E}">
        <p14:creationId xmlns:p14="http://schemas.microsoft.com/office/powerpoint/2010/main" val="10371427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xagon 4"/>
          <p:cNvSpPr/>
          <p:nvPr/>
        </p:nvSpPr>
        <p:spPr>
          <a:xfrm>
            <a:off x="125291" y="1292128"/>
            <a:ext cx="4673600" cy="4772345"/>
          </a:xfrm>
          <a:prstGeom prst="hexagon">
            <a:avLst/>
          </a:prstGeom>
          <a:solidFill>
            <a:srgbClr val="CC6600"/>
          </a:solidFill>
          <a:ln w="82550">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3600" dirty="0" smtClean="0"/>
              <a:t>Yang perlu diperhatikan dalam mengindentifikasi masalah:</a:t>
            </a:r>
            <a:endParaRPr lang="id-ID" sz="3600" dirty="0"/>
          </a:p>
        </p:txBody>
      </p:sp>
      <p:sp>
        <p:nvSpPr>
          <p:cNvPr id="7" name="Flowchart: Alternate Process 6"/>
          <p:cNvSpPr/>
          <p:nvPr/>
        </p:nvSpPr>
        <p:spPr>
          <a:xfrm>
            <a:off x="6112435" y="194872"/>
            <a:ext cx="6079565" cy="1989528"/>
          </a:xfrm>
          <a:prstGeom prst="flowChartAlternateProcess">
            <a:avLst/>
          </a:prstGeom>
          <a:solidFill>
            <a:srgbClr val="00B0F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3500" dirty="0" smtClean="0"/>
              <a:t>Esensial/menduduki	 urutan paling penting diantara </a:t>
            </a:r>
            <a:r>
              <a:rPr lang="id-ID" sz="3500" dirty="0"/>
              <a:t>masalah-masalah yang </a:t>
            </a:r>
            <a:r>
              <a:rPr lang="id-ID" sz="3500" dirty="0" smtClean="0"/>
              <a:t>ada,</a:t>
            </a:r>
            <a:endParaRPr lang="id-ID" sz="3500" dirty="0"/>
          </a:p>
        </p:txBody>
      </p:sp>
      <p:sp>
        <p:nvSpPr>
          <p:cNvPr id="8" name="Striped Right Arrow 7"/>
          <p:cNvSpPr/>
          <p:nvPr/>
        </p:nvSpPr>
        <p:spPr>
          <a:xfrm>
            <a:off x="4847771" y="1026885"/>
            <a:ext cx="1045029" cy="754743"/>
          </a:xfrm>
          <a:prstGeom prst="stripedRightArrow">
            <a:avLst/>
          </a:prstGeom>
          <a:solidFill>
            <a:srgbClr val="00B05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Flowchart: Alternate Process 8"/>
          <p:cNvSpPr/>
          <p:nvPr/>
        </p:nvSpPr>
        <p:spPr>
          <a:xfrm>
            <a:off x="6112435" y="2578308"/>
            <a:ext cx="4326965" cy="1868559"/>
          </a:xfrm>
          <a:prstGeom prst="flowChartAlternateProcess">
            <a:avLst/>
          </a:prstGeom>
          <a:solidFill>
            <a:srgbClr val="7030A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4000" dirty="0" smtClean="0"/>
              <a:t>Urgen/mendesak untuk </a:t>
            </a:r>
            <a:r>
              <a:rPr lang="id-ID" sz="4000" dirty="0"/>
              <a:t>dipecahkan,</a:t>
            </a:r>
          </a:p>
        </p:txBody>
      </p:sp>
      <p:sp>
        <p:nvSpPr>
          <p:cNvPr id="10" name="Striped Right Arrow 9"/>
          <p:cNvSpPr/>
          <p:nvPr/>
        </p:nvSpPr>
        <p:spPr>
          <a:xfrm>
            <a:off x="4847770" y="3287484"/>
            <a:ext cx="1045029" cy="754743"/>
          </a:xfrm>
          <a:prstGeom prst="stripedRightArrow">
            <a:avLst/>
          </a:prstGeom>
          <a:solidFill>
            <a:srgbClr val="00B0F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Striped Right Arrow 11"/>
          <p:cNvSpPr/>
          <p:nvPr/>
        </p:nvSpPr>
        <p:spPr>
          <a:xfrm>
            <a:off x="4847771" y="5548083"/>
            <a:ext cx="1045029" cy="754743"/>
          </a:xfrm>
          <a:prstGeom prst="stripedRightArrow">
            <a:avLst/>
          </a:prstGeom>
          <a:solidFill>
            <a:srgbClr val="7030A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Flowchart: Alternate Process 12"/>
          <p:cNvSpPr/>
          <p:nvPr/>
        </p:nvSpPr>
        <p:spPr>
          <a:xfrm>
            <a:off x="6112435" y="4840775"/>
            <a:ext cx="6079565" cy="1904799"/>
          </a:xfrm>
          <a:prstGeom prst="flowChartAlternateProcess">
            <a:avLst/>
          </a:prstGeom>
          <a:solidFill>
            <a:srgbClr val="00B050"/>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50000"/>
              </a:lnSpc>
            </a:pPr>
            <a:r>
              <a:rPr lang="id-ID" sz="3800" dirty="0"/>
              <a:t>Bermanfaat bila dipecahkan.</a:t>
            </a:r>
          </a:p>
        </p:txBody>
      </p:sp>
    </p:spTree>
    <p:extLst>
      <p:ext uri="{BB962C8B-B14F-4D97-AF65-F5344CB8AC3E}">
        <p14:creationId xmlns:p14="http://schemas.microsoft.com/office/powerpoint/2010/main" val="3828725896"/>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chimes.wav"/>
          </p:stSnd>
        </p:sndAc>
      </p:transition>
    </mc:Choice>
    <mc:Fallback xmlns="">
      <p:transition spd="slow">
        <p:checker/>
        <p:sndAc>
          <p:stSnd>
            <p:snd r:embed="rId3" name="chimes.wav"/>
          </p:stSnd>
        </p:sndAc>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515600" cy="1233714"/>
          </a:xfrm>
          <a:gradFill>
            <a:gsLst>
              <a:gs pos="0">
                <a:srgbClr val="7030A0"/>
              </a:gs>
              <a:gs pos="26000">
                <a:schemeClr val="bg1"/>
              </a:gs>
              <a:gs pos="69000">
                <a:schemeClr val="bg1">
                  <a:lumMod val="85000"/>
                </a:schemeClr>
              </a:gs>
              <a:gs pos="100000">
                <a:srgbClr val="7030A0"/>
              </a:gs>
            </a:gsLst>
            <a:lin ang="5400000" scaled="1"/>
          </a:gradFill>
        </p:spPr>
        <p:txBody>
          <a:bodyPr>
            <a:normAutofit fontScale="90000"/>
          </a:bodyPr>
          <a:lstStyle/>
          <a:p>
            <a:r>
              <a:rPr lang="id-ID" b="1" dirty="0" smtClean="0"/>
              <a:t/>
            </a:r>
            <a:br>
              <a:rPr lang="id-ID" b="1" dirty="0" smtClean="0"/>
            </a:br>
            <a:r>
              <a:rPr lang="id-ID" sz="5300" b="1" dirty="0" smtClean="0"/>
              <a:t>D.</a:t>
            </a:r>
            <a:r>
              <a:rPr lang="id-ID" sz="5300" dirty="0"/>
              <a:t> </a:t>
            </a:r>
            <a:r>
              <a:rPr lang="id-ID" sz="5300" dirty="0" smtClean="0"/>
              <a:t> </a:t>
            </a:r>
            <a:r>
              <a:rPr lang="id-ID" sz="5300" b="1" dirty="0" smtClean="0"/>
              <a:t>Analisis </a:t>
            </a:r>
            <a:r>
              <a:rPr lang="id-ID" sz="5300" b="1" dirty="0"/>
              <a:t>Masalah Penelitian</a:t>
            </a:r>
            <a:r>
              <a:rPr lang="id-ID" sz="5300" dirty="0"/>
              <a:t/>
            </a:r>
            <a:br>
              <a:rPr lang="id-ID" sz="5300" dirty="0"/>
            </a:br>
            <a:endParaRPr lang="id-ID" dirty="0"/>
          </a:p>
        </p:txBody>
      </p:sp>
      <p:sp>
        <p:nvSpPr>
          <p:cNvPr id="3" name="Content Placeholder 2"/>
          <p:cNvSpPr>
            <a:spLocks noGrp="1"/>
          </p:cNvSpPr>
          <p:nvPr>
            <p:ph idx="1"/>
          </p:nvPr>
        </p:nvSpPr>
        <p:spPr>
          <a:xfrm>
            <a:off x="0" y="1233714"/>
            <a:ext cx="12192000" cy="5624285"/>
          </a:xfrm>
          <a:gradFill>
            <a:gsLst>
              <a:gs pos="36000">
                <a:srgbClr val="7030A0">
                  <a:alpha val="50000"/>
                </a:srgbClr>
              </a:gs>
              <a:gs pos="7000">
                <a:schemeClr val="bg1"/>
              </a:gs>
              <a:gs pos="69000">
                <a:schemeClr val="bg1">
                  <a:lumMod val="95000"/>
                </a:schemeClr>
              </a:gs>
              <a:gs pos="100000">
                <a:srgbClr val="7030A0">
                  <a:alpha val="50000"/>
                </a:srgbClr>
              </a:gs>
            </a:gsLst>
            <a:lin ang="5400000" scaled="1"/>
          </a:gradFill>
        </p:spPr>
        <p:txBody>
          <a:bodyPr>
            <a:normAutofit/>
          </a:bodyPr>
          <a:lstStyle/>
          <a:p>
            <a:pPr marL="0" indent="0">
              <a:buNone/>
            </a:pPr>
            <a:r>
              <a:rPr lang="id-ID" sz="3600" dirty="0"/>
              <a:t>Secara garis besar, ada beberapa bentuk analisis yang perlu diperhatikan </a:t>
            </a:r>
            <a:r>
              <a:rPr lang="id-ID" sz="3600" dirty="0" smtClean="0"/>
              <a:t>:</a:t>
            </a:r>
            <a:endParaRPr lang="id-ID" sz="3600" u="sng" dirty="0" smtClean="0"/>
          </a:p>
          <a:p>
            <a:pPr marL="0" indent="0">
              <a:buNone/>
            </a:pPr>
            <a:r>
              <a:rPr lang="id-ID" sz="3200" b="1" dirty="0"/>
              <a:t>1. Analisis Substansi Masalah</a:t>
            </a:r>
            <a:endParaRPr lang="id-ID" sz="3200" dirty="0"/>
          </a:p>
          <a:p>
            <a:pPr marL="0" indent="0">
              <a:buNone/>
            </a:pPr>
            <a:r>
              <a:rPr lang="id-ID" sz="3200" dirty="0"/>
              <a:t>Masalah yang dipilih memiliki relevansi akademik dalam arti termasuk bidang keilmuan apa; misalnya sosiologi, antropologi, </a:t>
            </a:r>
            <a:r>
              <a:rPr lang="id-ID" sz="3200" dirty="0" smtClean="0"/>
              <a:t>komunikasi, </a:t>
            </a:r>
            <a:r>
              <a:rPr lang="id-ID" sz="3200" dirty="0"/>
              <a:t>manajemen, teologi dan sebagainya.</a:t>
            </a:r>
          </a:p>
          <a:p>
            <a:pPr marL="0" indent="0">
              <a:buNone/>
            </a:pPr>
            <a:r>
              <a:rPr lang="id-ID" sz="3200" b="1" dirty="0"/>
              <a:t>2. Analisis Teori Dan Metode </a:t>
            </a:r>
            <a:endParaRPr lang="id-ID" sz="3200" dirty="0"/>
          </a:p>
          <a:p>
            <a:r>
              <a:rPr lang="id-ID" sz="3200" dirty="0"/>
              <a:t>perlu disusun kerangka teori yang memuat pokok-pokok </a:t>
            </a:r>
            <a:r>
              <a:rPr lang="id-ID" sz="3200" dirty="0" smtClean="0"/>
              <a:t>pikiran</a:t>
            </a:r>
          </a:p>
          <a:p>
            <a:r>
              <a:rPr lang="id-ID" sz="3200" dirty="0"/>
              <a:t>Masalah yang diteliti hendaknya dapat dicari rujukan kepustakaan, perspektif teoritik dan metodenya. </a:t>
            </a:r>
          </a:p>
        </p:txBody>
      </p:sp>
    </p:spTree>
    <p:extLst>
      <p:ext uri="{BB962C8B-B14F-4D97-AF65-F5344CB8AC3E}">
        <p14:creationId xmlns:p14="http://schemas.microsoft.com/office/powerpoint/2010/main" val="1681252887"/>
      </p:ext>
    </p:extLst>
  </p:cSld>
  <p:clrMapOvr>
    <a:masterClrMapping/>
  </p:clrMapOvr>
  <p:transition spd="slow">
    <p:comb/>
    <p:sndAc>
      <p:stSnd>
        <p:snd r:embed="rId2" name="chimes.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TotalTime>
  <Words>564</Words>
  <Application>Microsoft Office PowerPoint</Application>
  <PresentationFormat>Widescreen</PresentationFormat>
  <Paragraphs>118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Times New Roman</vt:lpstr>
      <vt:lpstr>Office Theme</vt:lpstr>
      <vt:lpstr>PERMASALAHAN DALAM PENELITIAN </vt:lpstr>
      <vt:lpstr>A.  Pengertian Masalah Dalam Penelitian</vt:lpstr>
      <vt:lpstr>PowerPoint Presentation</vt:lpstr>
      <vt:lpstr>PowerPoint Presentation</vt:lpstr>
      <vt:lpstr>PowerPoint Presentation</vt:lpstr>
      <vt:lpstr>PowerPoint Presentation</vt:lpstr>
      <vt:lpstr> C.  Identifikasi Masalah Penelitian </vt:lpstr>
      <vt:lpstr>PowerPoint Presentation</vt:lpstr>
      <vt:lpstr> D.  Analisis Masalah Penelitian </vt:lpstr>
      <vt:lpstr>PowerPoint Presentation</vt:lpstr>
      <vt:lpstr>E. Sumber Masalah Penelitian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PERMASALAHAN DALAM PENELITIAN</dc:title>
  <dc:creator>dick kriwa</dc:creator>
  <cp:lastModifiedBy>dick kriwa</cp:lastModifiedBy>
  <cp:revision>53</cp:revision>
  <dcterms:created xsi:type="dcterms:W3CDTF">2016-12-05T07:30:55Z</dcterms:created>
  <dcterms:modified xsi:type="dcterms:W3CDTF">2016-12-06T02:28:44Z</dcterms:modified>
</cp:coreProperties>
</file>