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2" r:id="rId13"/>
    <p:sldId id="267" r:id="rId14"/>
    <p:sldId id="268" r:id="rId15"/>
    <p:sldId id="270"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Bebas</c:v>
                </c:pt>
              </c:strCache>
            </c:strRef>
          </c:tx>
          <c:invertIfNegative val="0"/>
          <c:cat>
            <c:strRef>
              <c:f>Sheet1!$A$2:$A$7</c:f>
              <c:strCache>
                <c:ptCount val="6"/>
                <c:pt idx="0">
                  <c:v>Kompas</c:v>
                </c:pt>
                <c:pt idx="1">
                  <c:v>Media Indonesia</c:v>
                </c:pt>
                <c:pt idx="2">
                  <c:v>Suara Pembaruan</c:v>
                </c:pt>
                <c:pt idx="3">
                  <c:v>Seputar Indonesia</c:v>
                </c:pt>
                <c:pt idx="4">
                  <c:v>Sinar Harapan</c:v>
                </c:pt>
                <c:pt idx="5">
                  <c:v>Koran Tempo</c:v>
                </c:pt>
              </c:strCache>
            </c:strRef>
          </c:cat>
          <c:val>
            <c:numRef>
              <c:f>Sheet1!$B$2:$B$7</c:f>
              <c:numCache>
                <c:formatCode>General</c:formatCode>
                <c:ptCount val="6"/>
                <c:pt idx="0">
                  <c:v>25</c:v>
                </c:pt>
                <c:pt idx="1">
                  <c:v>30</c:v>
                </c:pt>
                <c:pt idx="2">
                  <c:v>20</c:v>
                </c:pt>
                <c:pt idx="3">
                  <c:v>10</c:v>
                </c:pt>
                <c:pt idx="4">
                  <c:v>20</c:v>
                </c:pt>
                <c:pt idx="5">
                  <c:v>20</c:v>
                </c:pt>
              </c:numCache>
            </c:numRef>
          </c:val>
        </c:ser>
        <c:ser>
          <c:idx val="1"/>
          <c:order val="1"/>
          <c:tx>
            <c:strRef>
              <c:f>Sheet1!$C$1</c:f>
              <c:strCache>
                <c:ptCount val="1"/>
                <c:pt idx="0">
                  <c:v>Tidak</c:v>
                </c:pt>
              </c:strCache>
            </c:strRef>
          </c:tx>
          <c:invertIfNegative val="0"/>
          <c:cat>
            <c:strRef>
              <c:f>Sheet1!$A$2:$A$7</c:f>
              <c:strCache>
                <c:ptCount val="6"/>
                <c:pt idx="0">
                  <c:v>Kompas</c:v>
                </c:pt>
                <c:pt idx="1">
                  <c:v>Media Indonesia</c:v>
                </c:pt>
                <c:pt idx="2">
                  <c:v>Suara Pembaruan</c:v>
                </c:pt>
                <c:pt idx="3">
                  <c:v>Seputar Indonesia</c:v>
                </c:pt>
                <c:pt idx="4">
                  <c:v>Sinar Harapan</c:v>
                </c:pt>
                <c:pt idx="5">
                  <c:v>Koran Tempo</c:v>
                </c:pt>
              </c:strCache>
            </c:strRef>
          </c:cat>
          <c:val>
            <c:numRef>
              <c:f>Sheet1!$C$2:$C$7</c:f>
              <c:numCache>
                <c:formatCode>General</c:formatCode>
                <c:ptCount val="6"/>
                <c:pt idx="0">
                  <c:v>15</c:v>
                </c:pt>
                <c:pt idx="1">
                  <c:v>15</c:v>
                </c:pt>
                <c:pt idx="2">
                  <c:v>20</c:v>
                </c:pt>
                <c:pt idx="3">
                  <c:v>10</c:v>
                </c:pt>
                <c:pt idx="4">
                  <c:v>10</c:v>
                </c:pt>
                <c:pt idx="5">
                  <c:v>15</c:v>
                </c:pt>
              </c:numCache>
            </c:numRef>
          </c:val>
        </c:ser>
        <c:dLbls>
          <c:showLegendKey val="0"/>
          <c:showVal val="0"/>
          <c:showCatName val="0"/>
          <c:showSerName val="0"/>
          <c:showPercent val="0"/>
          <c:showBubbleSize val="0"/>
        </c:dLbls>
        <c:gapWidth val="150"/>
        <c:shape val="cylinder"/>
        <c:axId val="278824064"/>
        <c:axId val="278825600"/>
        <c:axId val="0"/>
      </c:bar3DChart>
      <c:catAx>
        <c:axId val="278824064"/>
        <c:scaling>
          <c:orientation val="minMax"/>
        </c:scaling>
        <c:delete val="0"/>
        <c:axPos val="b"/>
        <c:majorTickMark val="out"/>
        <c:minorTickMark val="none"/>
        <c:tickLblPos val="nextTo"/>
        <c:txPr>
          <a:bodyPr/>
          <a:lstStyle/>
          <a:p>
            <a:pPr>
              <a:defRPr lang="id-ID"/>
            </a:pPr>
            <a:endParaRPr lang="id-ID"/>
          </a:p>
        </c:txPr>
        <c:crossAx val="278825600"/>
        <c:crosses val="autoZero"/>
        <c:auto val="1"/>
        <c:lblAlgn val="ctr"/>
        <c:lblOffset val="100"/>
        <c:noMultiLvlLbl val="0"/>
      </c:catAx>
      <c:valAx>
        <c:axId val="278825600"/>
        <c:scaling>
          <c:orientation val="minMax"/>
        </c:scaling>
        <c:delete val="0"/>
        <c:axPos val="l"/>
        <c:majorGridlines/>
        <c:numFmt formatCode="General" sourceLinked="1"/>
        <c:majorTickMark val="out"/>
        <c:minorTickMark val="none"/>
        <c:tickLblPos val="nextTo"/>
        <c:txPr>
          <a:bodyPr/>
          <a:lstStyle/>
          <a:p>
            <a:pPr>
              <a:defRPr lang="id-ID"/>
            </a:pPr>
            <a:endParaRPr lang="id-ID"/>
          </a:p>
        </c:txPr>
        <c:crossAx val="278824064"/>
        <c:crosses val="autoZero"/>
        <c:crossBetween val="between"/>
      </c:valAx>
    </c:plotArea>
    <c:legend>
      <c:legendPos val="r"/>
      <c:layout/>
      <c:overlay val="0"/>
      <c:txPr>
        <a:bodyPr/>
        <a:lstStyle/>
        <a:p>
          <a:pPr>
            <a:defRPr lang="id-ID"/>
          </a:pPr>
          <a:endParaRPr lang="id-ID"/>
        </a:p>
      </c:txPr>
    </c:legend>
    <c:plotVisOnly val="1"/>
    <c:dispBlanksAs val="gap"/>
    <c:showDLblsOverMax val="0"/>
  </c:chart>
  <c:txPr>
    <a:bodyPr/>
    <a:lstStyle/>
    <a:p>
      <a:pPr>
        <a:defRPr sz="1800"/>
      </a:pPr>
      <a:endParaRPr lang="id-ID"/>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B4253DF-28A1-44B9-BED4-3FDD742949B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253DF-28A1-44B9-BED4-3FDD742949B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4253DF-28A1-44B9-BED4-3FDD742949B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253DF-28A1-44B9-BED4-3FDD742949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F648529-50EB-404A-A973-232E016C09F3}" type="datetimeFigureOut">
              <a:rPr lang="en-US" smtClean="0"/>
              <a:pPr/>
              <a:t>11/30/2018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253DF-28A1-44B9-BED4-3FDD742949B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F648529-50EB-404A-A973-232E016C09F3}" type="datetimeFigureOut">
              <a:rPr lang="en-US" smtClean="0"/>
              <a:pPr/>
              <a:t>11/30/2018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B4253DF-28A1-44B9-BED4-3FDD742949B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468902"/>
          </a:xfrm>
        </p:spPr>
        <p:txBody>
          <a:bodyPr/>
          <a:lstStyle/>
          <a:p>
            <a:r>
              <a:rPr lang="en-US" dirty="0" err="1" smtClean="0"/>
              <a:t>Analisis</a:t>
            </a:r>
            <a:r>
              <a:rPr lang="en-US" dirty="0" smtClean="0"/>
              <a:t> </a:t>
            </a:r>
            <a:r>
              <a:rPr lang="en-US" dirty="0" err="1" smtClean="0"/>
              <a:t>Isi</a:t>
            </a:r>
            <a:r>
              <a:rPr lang="en-US" dirty="0" smtClean="0"/>
              <a:t> Media</a:t>
            </a:r>
            <a:endParaRPr lang="en-US" dirty="0"/>
          </a:p>
        </p:txBody>
      </p:sp>
      <p:sp>
        <p:nvSpPr>
          <p:cNvPr id="3" name="Subtitle 2"/>
          <p:cNvSpPr>
            <a:spLocks noGrp="1"/>
          </p:cNvSpPr>
          <p:nvPr>
            <p:ph type="subTitle" idx="1"/>
          </p:nvPr>
        </p:nvSpPr>
        <p:spPr>
          <a:xfrm>
            <a:off x="1432560" y="3048000"/>
            <a:ext cx="7406640" cy="554664"/>
          </a:xfrm>
        </p:spPr>
        <p:txBody>
          <a:bodyPr/>
          <a:lstStyle/>
          <a:p>
            <a:pPr algn="ctr"/>
            <a:r>
              <a:rPr lang="id-ID" dirty="0" smtClean="0"/>
              <a:t>Dr. Ummanah, S.Sos, M.Si</a:t>
            </a:r>
            <a:endParaRPr lang="en-US" dirty="0"/>
          </a:p>
        </p:txBody>
      </p:sp>
      <p:sp>
        <p:nvSpPr>
          <p:cNvPr id="4" name="Subtitle 2"/>
          <p:cNvSpPr txBox="1">
            <a:spLocks/>
          </p:cNvSpPr>
          <p:nvPr/>
        </p:nvSpPr>
        <p:spPr>
          <a:xfrm>
            <a:off x="990600" y="6000135"/>
            <a:ext cx="7924800" cy="629265"/>
          </a:xfrm>
          <a:prstGeom prst="rect">
            <a:avLst/>
          </a:prstGeom>
        </p:spPr>
        <p:style>
          <a:lnRef idx="2">
            <a:schemeClr val="accent2"/>
          </a:lnRef>
          <a:fillRef idx="1">
            <a:schemeClr val="lt1"/>
          </a:fillRef>
          <a:effectRef idx="0">
            <a:schemeClr val="accent2"/>
          </a:effectRef>
          <a:fontRef idx="minor">
            <a:schemeClr val="dk1"/>
          </a:fontRef>
        </p:style>
        <p:txBody>
          <a:bodyPr tIns="0">
            <a:normAutofit/>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14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style>
          <a:lnRef idx="1">
            <a:schemeClr val="accent3"/>
          </a:lnRef>
          <a:fillRef idx="2">
            <a:schemeClr val="accent3"/>
          </a:fillRef>
          <a:effectRef idx="1">
            <a:schemeClr val="accent3"/>
          </a:effectRef>
          <a:fontRef idx="minor">
            <a:schemeClr val="dk1"/>
          </a:fontRef>
        </p:style>
        <p:txBody>
          <a:bodyPr/>
          <a:lstStyle/>
          <a:p>
            <a:r>
              <a:rPr lang="en-US" dirty="0" err="1" smtClean="0"/>
              <a:t>Membuat</a:t>
            </a:r>
            <a:r>
              <a:rPr lang="en-US" dirty="0" smtClean="0"/>
              <a:t> </a:t>
            </a:r>
            <a:r>
              <a:rPr lang="en-US" dirty="0" err="1" smtClean="0"/>
              <a:t>lembar</a:t>
            </a:r>
            <a:r>
              <a:rPr lang="en-US" dirty="0" smtClean="0"/>
              <a:t> </a:t>
            </a:r>
            <a:r>
              <a:rPr lang="en-US" dirty="0" err="1" smtClean="0"/>
              <a:t>koding</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en-US" dirty="0" err="1" smtClean="0"/>
              <a:t>Buatlah</a:t>
            </a:r>
            <a:r>
              <a:rPr lang="en-US" dirty="0" smtClean="0"/>
              <a:t> </a:t>
            </a:r>
            <a:r>
              <a:rPr lang="en-US" dirty="0" err="1" smtClean="0"/>
              <a:t>lembar</a:t>
            </a:r>
            <a:r>
              <a:rPr lang="en-US" dirty="0" smtClean="0"/>
              <a:t> </a:t>
            </a:r>
            <a:r>
              <a:rPr lang="en-US" dirty="0" err="1" smtClean="0"/>
              <a:t>kerja</a:t>
            </a:r>
            <a:r>
              <a:rPr lang="en-US" dirty="0" smtClean="0"/>
              <a:t> yang </a:t>
            </a:r>
            <a:r>
              <a:rPr lang="en-US" dirty="0" err="1" smtClean="0"/>
              <a:t>berisi</a:t>
            </a:r>
            <a:r>
              <a:rPr lang="en-US" dirty="0" smtClean="0"/>
              <a:t> </a:t>
            </a:r>
            <a:r>
              <a:rPr lang="en-US" dirty="0" err="1" smtClean="0"/>
              <a:t>kolom-kolom</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hendak</a:t>
            </a:r>
            <a:r>
              <a:rPr lang="en-US" dirty="0" smtClean="0"/>
              <a:t> </a:t>
            </a:r>
            <a:r>
              <a:rPr lang="en-US" dirty="0" err="1" smtClean="0"/>
              <a:t>diukur</a:t>
            </a:r>
            <a:r>
              <a:rPr lang="en-US" dirty="0" smtClean="0"/>
              <a:t> </a:t>
            </a:r>
            <a:r>
              <a:rPr lang="en-US" dirty="0" err="1" smtClean="0"/>
              <a:t>dan</a:t>
            </a:r>
            <a:r>
              <a:rPr lang="en-US" dirty="0" smtClean="0"/>
              <a:t> </a:t>
            </a:r>
            <a:r>
              <a:rPr lang="en-US" dirty="0" err="1" smtClean="0"/>
              <a:t>dicatat</a:t>
            </a:r>
            <a:endParaRPr lang="en-US" dirty="0" smtClean="0"/>
          </a:p>
          <a:p>
            <a:r>
              <a:rPr lang="en-US" dirty="0" smtClean="0"/>
              <a:t>Dari </a:t>
            </a:r>
            <a:r>
              <a:rPr lang="en-US" dirty="0" err="1" smtClean="0"/>
              <a:t>contoh</a:t>
            </a:r>
            <a:r>
              <a:rPr lang="en-US" dirty="0" smtClean="0"/>
              <a:t> </a:t>
            </a:r>
            <a:r>
              <a:rPr lang="en-US" dirty="0" err="1" smtClean="0"/>
              <a:t>di</a:t>
            </a:r>
            <a:r>
              <a:rPr lang="en-US" dirty="0" smtClean="0"/>
              <a:t> </a:t>
            </a:r>
            <a:r>
              <a:rPr lang="en-US" dirty="0" err="1" smtClean="0"/>
              <a:t>atas</a:t>
            </a:r>
            <a:r>
              <a:rPr lang="en-US" dirty="0" smtClean="0"/>
              <a:t>, yang </a:t>
            </a:r>
            <a:r>
              <a:rPr lang="en-US" dirty="0" err="1" smtClean="0"/>
              <a:t>hendak</a:t>
            </a:r>
            <a:r>
              <a:rPr lang="en-US" dirty="0" smtClean="0"/>
              <a:t> </a:t>
            </a:r>
            <a:r>
              <a:rPr lang="en-US" dirty="0" err="1" smtClean="0"/>
              <a:t>dicatat</a:t>
            </a:r>
            <a:r>
              <a:rPr lang="en-US" dirty="0" smtClean="0"/>
              <a:t> </a:t>
            </a:r>
            <a:r>
              <a:rPr lang="en-US" dirty="0" err="1" smtClean="0"/>
              <a:t>adalah</a:t>
            </a:r>
            <a:r>
              <a:rPr lang="en-US" dirty="0" smtClean="0"/>
              <a:t>:</a:t>
            </a:r>
          </a:p>
          <a:p>
            <a:pPr lvl="1"/>
            <a:r>
              <a:rPr lang="en-US" dirty="0" err="1" smtClean="0"/>
              <a:t>Nama</a:t>
            </a:r>
            <a:r>
              <a:rPr lang="en-US" dirty="0" smtClean="0"/>
              <a:t> media</a:t>
            </a:r>
          </a:p>
          <a:p>
            <a:pPr lvl="1"/>
            <a:r>
              <a:rPr lang="en-US" dirty="0" err="1" smtClean="0"/>
              <a:t>Hari</a:t>
            </a:r>
            <a:r>
              <a:rPr lang="en-US" dirty="0" smtClean="0"/>
              <a:t>/</a:t>
            </a:r>
            <a:r>
              <a:rPr lang="en-US" dirty="0" err="1" smtClean="0"/>
              <a:t>Tanggal</a:t>
            </a:r>
            <a:r>
              <a:rPr lang="en-US" dirty="0" smtClean="0"/>
              <a:t> </a:t>
            </a:r>
            <a:r>
              <a:rPr lang="en-US" dirty="0" err="1" smtClean="0"/>
              <a:t>terbit</a:t>
            </a:r>
            <a:r>
              <a:rPr lang="en-US" dirty="0" smtClean="0"/>
              <a:t>/</a:t>
            </a:r>
            <a:r>
              <a:rPr lang="en-US" dirty="0" err="1" smtClean="0"/>
              <a:t>siar</a:t>
            </a:r>
            <a:endParaRPr lang="en-US" dirty="0" smtClean="0"/>
          </a:p>
          <a:p>
            <a:pPr lvl="1"/>
            <a:r>
              <a:rPr lang="en-US" dirty="0" err="1" smtClean="0"/>
              <a:t>Rubrik</a:t>
            </a:r>
            <a:r>
              <a:rPr lang="en-US" dirty="0" smtClean="0"/>
              <a:t>/</a:t>
            </a:r>
            <a:r>
              <a:rPr lang="en-US" dirty="0" err="1" smtClean="0"/>
              <a:t>Halaman</a:t>
            </a:r>
            <a:r>
              <a:rPr lang="en-US" dirty="0" smtClean="0"/>
              <a:t> </a:t>
            </a:r>
            <a:r>
              <a:rPr lang="en-US" dirty="0" err="1" smtClean="0"/>
              <a:t>untuk</a:t>
            </a:r>
            <a:r>
              <a:rPr lang="en-US" dirty="0" smtClean="0"/>
              <a:t> media </a:t>
            </a:r>
            <a:r>
              <a:rPr lang="en-US" dirty="0" err="1" smtClean="0"/>
              <a:t>cetak</a:t>
            </a:r>
            <a:r>
              <a:rPr lang="en-US" dirty="0" smtClean="0"/>
              <a:t> </a:t>
            </a:r>
            <a:r>
              <a:rPr lang="en-US" dirty="0" err="1" smtClean="0"/>
              <a:t>atau</a:t>
            </a:r>
            <a:r>
              <a:rPr lang="en-US" dirty="0" smtClean="0"/>
              <a:t> Program </a:t>
            </a:r>
            <a:r>
              <a:rPr lang="en-US" dirty="0" err="1" smtClean="0"/>
              <a:t>acara</a:t>
            </a:r>
            <a:r>
              <a:rPr lang="en-US" dirty="0" smtClean="0"/>
              <a:t> </a:t>
            </a:r>
            <a:r>
              <a:rPr lang="en-US" dirty="0" err="1" smtClean="0"/>
              <a:t>dan</a:t>
            </a:r>
            <a:r>
              <a:rPr lang="en-US" dirty="0" smtClean="0"/>
              <a:t> </a:t>
            </a:r>
            <a:r>
              <a:rPr lang="en-US" dirty="0" err="1" smtClean="0"/>
              <a:t>waktu</a:t>
            </a:r>
            <a:r>
              <a:rPr lang="en-US" dirty="0" smtClean="0"/>
              <a:t> </a:t>
            </a:r>
            <a:r>
              <a:rPr lang="en-US" dirty="0" err="1" smtClean="0"/>
              <a:t>pada</a:t>
            </a:r>
            <a:r>
              <a:rPr lang="en-US" dirty="0" smtClean="0"/>
              <a:t> </a:t>
            </a:r>
            <a:r>
              <a:rPr lang="en-US" dirty="0" err="1" smtClean="0"/>
              <a:t>siaran</a:t>
            </a:r>
            <a:r>
              <a:rPr lang="en-US" dirty="0" smtClean="0"/>
              <a:t> *</a:t>
            </a:r>
          </a:p>
          <a:p>
            <a:pPr lvl="1"/>
            <a:r>
              <a:rPr lang="en-US" dirty="0" err="1" smtClean="0"/>
              <a:t>Bentuk</a:t>
            </a:r>
            <a:r>
              <a:rPr lang="en-US" dirty="0" smtClean="0"/>
              <a:t> </a:t>
            </a:r>
            <a:r>
              <a:rPr lang="en-US" dirty="0" err="1" smtClean="0"/>
              <a:t>pemberitaan</a:t>
            </a:r>
            <a:r>
              <a:rPr lang="en-US" dirty="0" smtClean="0"/>
              <a:t> (Media </a:t>
            </a:r>
            <a:r>
              <a:rPr lang="en-US" dirty="0" err="1" smtClean="0"/>
              <a:t>cetak</a:t>
            </a:r>
            <a:r>
              <a:rPr lang="en-US" dirty="0" smtClean="0"/>
              <a:t> :</a:t>
            </a:r>
            <a:r>
              <a:rPr lang="en-US" dirty="0" err="1" smtClean="0"/>
              <a:t>Berita</a:t>
            </a:r>
            <a:r>
              <a:rPr lang="en-US" dirty="0" smtClean="0"/>
              <a:t>, </a:t>
            </a:r>
            <a:r>
              <a:rPr lang="en-US" dirty="0" err="1" smtClean="0"/>
              <a:t>Kolom</a:t>
            </a:r>
            <a:r>
              <a:rPr lang="en-US" dirty="0" smtClean="0"/>
              <a:t>, Feature, </a:t>
            </a:r>
            <a:r>
              <a:rPr lang="en-US" dirty="0" err="1" smtClean="0"/>
              <a:t>Tajuk</a:t>
            </a:r>
            <a:r>
              <a:rPr lang="en-US" dirty="0" smtClean="0"/>
              <a:t>; Media </a:t>
            </a:r>
            <a:r>
              <a:rPr lang="en-US" dirty="0" err="1" smtClean="0"/>
              <a:t>siaran</a:t>
            </a:r>
            <a:r>
              <a:rPr lang="en-US" dirty="0" smtClean="0"/>
              <a:t>: </a:t>
            </a:r>
            <a:r>
              <a:rPr lang="en-US" dirty="0" err="1" smtClean="0"/>
              <a:t>Berita</a:t>
            </a:r>
            <a:r>
              <a:rPr lang="en-US" dirty="0" smtClean="0"/>
              <a:t>, Dialog, </a:t>
            </a:r>
            <a:r>
              <a:rPr lang="en-US" dirty="0" err="1" smtClean="0"/>
              <a:t>Ulasan</a:t>
            </a:r>
            <a:r>
              <a:rPr lang="en-US" dirty="0" smtClean="0"/>
              <a:t> </a:t>
            </a:r>
            <a:r>
              <a:rPr lang="en-US" dirty="0" err="1" smtClean="0"/>
              <a:t>dsb</a:t>
            </a:r>
            <a:r>
              <a:rPr lang="en-US" dirty="0" smtClean="0"/>
              <a:t>.) **</a:t>
            </a:r>
          </a:p>
          <a:p>
            <a:pPr lvl="1"/>
            <a:r>
              <a:rPr lang="en-US" dirty="0" err="1" smtClean="0"/>
              <a:t>Judul</a:t>
            </a:r>
            <a:endParaRPr lang="en-US" dirty="0" smtClean="0"/>
          </a:p>
          <a:p>
            <a:pPr lvl="1"/>
            <a:r>
              <a:rPr lang="en-US" dirty="0" err="1" smtClean="0"/>
              <a:t>Isi</a:t>
            </a:r>
            <a:r>
              <a:rPr lang="en-US" dirty="0" smtClean="0"/>
              <a:t> yang </a:t>
            </a:r>
            <a:r>
              <a:rPr lang="en-US" dirty="0" err="1" smtClean="0"/>
              <a:t>meliputi</a:t>
            </a:r>
            <a:r>
              <a:rPr lang="en-US" dirty="0" smtClean="0"/>
              <a:t> </a:t>
            </a:r>
            <a:r>
              <a:rPr lang="en-US" dirty="0" err="1" smtClean="0"/>
              <a:t>narasumber</a:t>
            </a:r>
            <a:r>
              <a:rPr lang="en-US" dirty="0" smtClean="0"/>
              <a:t> </a:t>
            </a:r>
            <a:r>
              <a:rPr lang="en-US" dirty="0" err="1" smtClean="0"/>
              <a:t>dan</a:t>
            </a:r>
            <a:r>
              <a:rPr lang="en-US" dirty="0" smtClean="0"/>
              <a:t> </a:t>
            </a:r>
            <a:r>
              <a:rPr lang="en-US" dirty="0" err="1" smtClean="0"/>
              <a:t>penilaian</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dirty="0" err="1" smtClean="0"/>
              <a:t>Contoh</a:t>
            </a:r>
            <a:r>
              <a:rPr lang="en-US" dirty="0" smtClean="0"/>
              <a:t> </a:t>
            </a:r>
            <a:r>
              <a:rPr lang="en-US" dirty="0" err="1" smtClean="0"/>
              <a:t>lembar</a:t>
            </a:r>
            <a:r>
              <a:rPr lang="en-US" dirty="0" smtClean="0"/>
              <a:t> </a:t>
            </a:r>
            <a:r>
              <a:rPr lang="en-US" dirty="0" err="1" smtClean="0"/>
              <a:t>koding</a:t>
            </a:r>
            <a:endParaRPr lang="en-US" dirty="0"/>
          </a:p>
        </p:txBody>
      </p:sp>
      <p:graphicFrame>
        <p:nvGraphicFramePr>
          <p:cNvPr id="4" name="Table 3"/>
          <p:cNvGraphicFramePr>
            <a:graphicFrameLocks noGrp="1"/>
          </p:cNvGraphicFramePr>
          <p:nvPr/>
        </p:nvGraphicFramePr>
        <p:xfrm>
          <a:off x="457200" y="1066800"/>
          <a:ext cx="8382000" cy="1905000"/>
        </p:xfrm>
        <a:graphic>
          <a:graphicData uri="http://schemas.openxmlformats.org/drawingml/2006/table">
            <a:tbl>
              <a:tblPr>
                <a:tableStyleId>{3C2FFA5D-87B4-456A-9821-1D502468CF0F}</a:tableStyleId>
              </a:tblPr>
              <a:tblGrid>
                <a:gridCol w="533400"/>
                <a:gridCol w="1783495"/>
                <a:gridCol w="688874"/>
                <a:gridCol w="954212"/>
                <a:gridCol w="954212"/>
                <a:gridCol w="1508325"/>
                <a:gridCol w="988530"/>
                <a:gridCol w="970952"/>
              </a:tblGrid>
              <a:tr h="238125">
                <a:tc rowSpan="2">
                  <a:txBody>
                    <a:bodyPr/>
                    <a:lstStyle/>
                    <a:p>
                      <a:pPr algn="ctr">
                        <a:spcAft>
                          <a:spcPts val="0"/>
                        </a:spcAft>
                        <a:tabLst>
                          <a:tab pos="2743200" algn="ctr"/>
                          <a:tab pos="5486400" algn="r"/>
                          <a:tab pos="457200" algn="l"/>
                        </a:tabLst>
                      </a:pPr>
                      <a:r>
                        <a:rPr lang="en-US" sz="1000" dirty="0"/>
                        <a:t>No.</a:t>
                      </a:r>
                      <a:endParaRPr lang="en-US" sz="1200" dirty="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dirty="0" err="1"/>
                        <a:t>Nama</a:t>
                      </a:r>
                      <a:r>
                        <a:rPr lang="en-US" sz="1000" dirty="0"/>
                        <a:t> Media</a:t>
                      </a:r>
                      <a:endParaRPr lang="en-US" sz="1200" dirty="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a:t>Hari/ Tanggal</a:t>
                      </a:r>
                      <a:endParaRPr lang="en-US" sz="120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a:t>Rubrik/ Halaman*</a:t>
                      </a:r>
                      <a:endParaRPr lang="en-US" sz="120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a:t>Bentuk ** pemberitaan </a:t>
                      </a:r>
                      <a:endParaRPr lang="en-US" sz="1200">
                        <a:latin typeface="Times New Roman"/>
                        <a:ea typeface="Times New Roman"/>
                      </a:endParaRPr>
                    </a:p>
                  </a:txBody>
                  <a:tcPr marL="65745" marR="65745" marT="0" marB="0"/>
                </a:tc>
                <a:tc rowSpan="2">
                  <a:txBody>
                    <a:bodyPr/>
                    <a:lstStyle/>
                    <a:p>
                      <a:pPr algn="ctr">
                        <a:spcAft>
                          <a:spcPts val="0"/>
                        </a:spcAft>
                        <a:tabLst>
                          <a:tab pos="2743200" algn="ctr"/>
                          <a:tab pos="5486400" algn="r"/>
                          <a:tab pos="457200" algn="l"/>
                        </a:tabLst>
                      </a:pPr>
                      <a:r>
                        <a:rPr lang="en-US" sz="1000"/>
                        <a:t>Judul</a:t>
                      </a:r>
                      <a:endParaRPr lang="en-US" sz="1200">
                        <a:latin typeface="Times New Roman"/>
                        <a:ea typeface="Times New Roman"/>
                      </a:endParaRPr>
                    </a:p>
                  </a:txBody>
                  <a:tcPr marL="65745" marR="65745" marT="0" marB="0"/>
                </a:tc>
                <a:tc gridSpan="2">
                  <a:txBody>
                    <a:bodyPr/>
                    <a:lstStyle/>
                    <a:p>
                      <a:pPr algn="ctr">
                        <a:spcAft>
                          <a:spcPts val="0"/>
                        </a:spcAft>
                        <a:tabLst>
                          <a:tab pos="2743200" algn="ctr"/>
                          <a:tab pos="5486400" algn="r"/>
                          <a:tab pos="457200" algn="l"/>
                        </a:tabLst>
                      </a:pPr>
                      <a:r>
                        <a:rPr lang="en-US" sz="1000"/>
                        <a:t>Isi pemberitaan</a:t>
                      </a:r>
                      <a:endParaRPr lang="en-US" sz="1200">
                        <a:latin typeface="Times New Roman"/>
                        <a:ea typeface="Times New Roman"/>
                      </a:endParaRPr>
                    </a:p>
                  </a:txBody>
                  <a:tcPr marL="65745" marR="65745" marT="0" marB="0"/>
                </a:tc>
                <a:tc hMerge="1">
                  <a:txBody>
                    <a:bodyPr/>
                    <a:lstStyle/>
                    <a:p>
                      <a:endParaRPr lang="en-US"/>
                    </a:p>
                  </a:txBody>
                  <a:tcPr/>
                </a:tc>
              </a:tr>
              <a:tr h="47625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tabLst>
                          <a:tab pos="2743200" algn="ctr"/>
                          <a:tab pos="5486400" algn="r"/>
                          <a:tab pos="457200" algn="l"/>
                        </a:tabLst>
                      </a:pPr>
                      <a:r>
                        <a:rPr lang="en-US" sz="1000"/>
                        <a:t>Narasumber</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200" dirty="0">
                        <a:latin typeface="Times New Roman"/>
                        <a:ea typeface="Times New Roman"/>
                      </a:endParaRPr>
                    </a:p>
                  </a:txBody>
                  <a:tcPr marL="65745" marR="65745" marT="0" marB="0"/>
                </a:tc>
              </a:tr>
              <a:tr h="238125">
                <a:tc>
                  <a:txBody>
                    <a:bodyPr/>
                    <a:lstStyle/>
                    <a:p>
                      <a:pPr algn="ctr">
                        <a:spcAft>
                          <a:spcPts val="0"/>
                        </a:spcAft>
                        <a:tabLst>
                          <a:tab pos="2743200" algn="ctr"/>
                          <a:tab pos="5486400" algn="r"/>
                          <a:tab pos="457200" algn="l"/>
                        </a:tabLst>
                      </a:pPr>
                      <a:r>
                        <a:rPr lang="en-US" sz="1000"/>
                        <a:t>1</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r>
              <a:tr h="238125">
                <a:tc>
                  <a:txBody>
                    <a:bodyPr/>
                    <a:lstStyle/>
                    <a:p>
                      <a:pPr algn="ctr">
                        <a:spcAft>
                          <a:spcPts val="0"/>
                        </a:spcAft>
                        <a:tabLst>
                          <a:tab pos="2743200" algn="ctr"/>
                          <a:tab pos="5486400" algn="r"/>
                          <a:tab pos="457200" algn="l"/>
                        </a:tabLst>
                      </a:pPr>
                      <a:r>
                        <a:rPr lang="en-US" sz="1000"/>
                        <a:t>2</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r>
              <a:tr h="238125">
                <a:tc>
                  <a:txBody>
                    <a:bodyPr/>
                    <a:lstStyle/>
                    <a:p>
                      <a:pPr algn="ctr">
                        <a:spcAft>
                          <a:spcPts val="0"/>
                        </a:spcAft>
                        <a:tabLst>
                          <a:tab pos="2743200" algn="ctr"/>
                          <a:tab pos="5486400" algn="r"/>
                          <a:tab pos="457200" algn="l"/>
                        </a:tabLst>
                      </a:pPr>
                      <a:r>
                        <a:rPr lang="en-US" sz="1000"/>
                        <a:t>3</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r>
              <a:tr h="238125">
                <a:tc>
                  <a:txBody>
                    <a:bodyPr/>
                    <a:lstStyle/>
                    <a:p>
                      <a:pPr algn="ctr">
                        <a:spcAft>
                          <a:spcPts val="0"/>
                        </a:spcAft>
                        <a:tabLst>
                          <a:tab pos="2743200" algn="ctr"/>
                          <a:tab pos="5486400" algn="r"/>
                          <a:tab pos="457200" algn="l"/>
                        </a:tabLst>
                      </a:pPr>
                      <a:r>
                        <a:rPr lang="en-US" sz="1000"/>
                        <a:t>4</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r>
              <a:tr h="238125">
                <a:tc>
                  <a:txBody>
                    <a:bodyPr/>
                    <a:lstStyle/>
                    <a:p>
                      <a:pPr algn="ctr">
                        <a:spcAft>
                          <a:spcPts val="0"/>
                        </a:spcAft>
                        <a:tabLst>
                          <a:tab pos="2743200" algn="ctr"/>
                          <a:tab pos="5486400" algn="r"/>
                          <a:tab pos="457200" algn="l"/>
                        </a:tabLst>
                      </a:pPr>
                      <a:r>
                        <a:rPr lang="en-US" sz="1000"/>
                        <a:t>dst</a:t>
                      </a:r>
                      <a:endParaRPr lang="en-US" sz="1200">
                        <a:latin typeface="Times New Roman"/>
                        <a:ea typeface="Times New Roman"/>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65745" marR="65745" marT="0" marB="0"/>
                </a:tc>
              </a:tr>
            </a:tbl>
          </a:graphicData>
        </a:graphic>
      </p:graphicFrame>
      <p:graphicFrame>
        <p:nvGraphicFramePr>
          <p:cNvPr id="5" name="Table 4"/>
          <p:cNvGraphicFramePr>
            <a:graphicFrameLocks noGrp="1"/>
          </p:cNvGraphicFramePr>
          <p:nvPr/>
        </p:nvGraphicFramePr>
        <p:xfrm>
          <a:off x="381000" y="3581400"/>
          <a:ext cx="8534402" cy="2133601"/>
        </p:xfrm>
        <a:graphic>
          <a:graphicData uri="http://schemas.openxmlformats.org/drawingml/2006/table">
            <a:tbl>
              <a:tblPr>
                <a:tableStyleId>{775DCB02-9BB8-47FD-8907-85C794F793BA}</a:tableStyleId>
              </a:tblPr>
              <a:tblGrid>
                <a:gridCol w="381000"/>
                <a:gridCol w="1290535"/>
                <a:gridCol w="525066"/>
                <a:gridCol w="727310"/>
                <a:gridCol w="727310"/>
                <a:gridCol w="692179"/>
                <a:gridCol w="762000"/>
                <a:gridCol w="685800"/>
                <a:gridCol w="838200"/>
                <a:gridCol w="609600"/>
                <a:gridCol w="752472"/>
                <a:gridCol w="542930"/>
              </a:tblGrid>
              <a:tr h="212543">
                <a:tc rowSpan="3">
                  <a:txBody>
                    <a:bodyPr/>
                    <a:lstStyle/>
                    <a:p>
                      <a:pPr algn="ctr">
                        <a:spcAft>
                          <a:spcPts val="0"/>
                        </a:spcAft>
                        <a:tabLst>
                          <a:tab pos="2743200" algn="ctr"/>
                          <a:tab pos="5486400" algn="r"/>
                          <a:tab pos="457200" algn="l"/>
                        </a:tabLst>
                      </a:pPr>
                      <a:r>
                        <a:rPr lang="en-US" sz="1000" dirty="0"/>
                        <a:t>No.</a:t>
                      </a:r>
                      <a:endParaRPr lang="en-US" sz="1000" dirty="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dirty="0" err="1"/>
                        <a:t>Nama</a:t>
                      </a:r>
                      <a:r>
                        <a:rPr lang="en-US" sz="1000" dirty="0"/>
                        <a:t> Media</a:t>
                      </a:r>
                      <a:endParaRPr lang="en-US" sz="1000" dirty="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Hari/ Tanggal</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Rubrik/ Halaman*</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Bentuk ** pemberitaan </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Judul</a:t>
                      </a:r>
                      <a:endParaRPr lang="en-US" sz="1000">
                        <a:latin typeface="Times New Roman"/>
                        <a:ea typeface="Times New Roman"/>
                      </a:endParaRPr>
                    </a:p>
                  </a:txBody>
                  <a:tcPr marL="51155" marR="51155" marT="0" marB="0"/>
                </a:tc>
                <a:tc gridSpan="6">
                  <a:txBody>
                    <a:bodyPr/>
                    <a:lstStyle/>
                    <a:p>
                      <a:pPr algn="ctr">
                        <a:spcAft>
                          <a:spcPts val="0"/>
                        </a:spcAft>
                        <a:tabLst>
                          <a:tab pos="2743200" algn="ctr"/>
                          <a:tab pos="5486400" algn="r"/>
                          <a:tab pos="457200" algn="l"/>
                        </a:tabLst>
                      </a:pPr>
                      <a:r>
                        <a:rPr lang="en-US" sz="1000"/>
                        <a:t>Isi pemberitaan</a:t>
                      </a:r>
                      <a:endParaRPr lang="en-US" sz="1000">
                        <a:latin typeface="Times New Roman"/>
                        <a:ea typeface="Times New Roman"/>
                      </a:endParaRPr>
                    </a:p>
                  </a:txBody>
                  <a:tcPr marL="51155" marR="5115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4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1</a:t>
                      </a:r>
                      <a:endParaRPr lang="en-US" sz="1000">
                        <a:latin typeface="Times New Roman"/>
                        <a:ea typeface="Times New Roman"/>
                      </a:endParaRPr>
                    </a:p>
                  </a:txBody>
                  <a:tcPr marL="51155" marR="51155" marT="0" marB="0"/>
                </a:tc>
                <a:tc h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2</a:t>
                      </a:r>
                      <a:endParaRPr lang="en-US" sz="1000">
                        <a:latin typeface="Times New Roman"/>
                        <a:ea typeface="Times New Roman"/>
                      </a:endParaRPr>
                    </a:p>
                  </a:txBody>
                  <a:tcPr marL="51155" marR="51155" marT="0" marB="0"/>
                </a:tc>
                <a:tc h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dst</a:t>
                      </a:r>
                      <a:endParaRPr lang="en-US" sz="1000">
                        <a:latin typeface="Times New Roman"/>
                        <a:ea typeface="Times New Roman"/>
                      </a:endParaRPr>
                    </a:p>
                  </a:txBody>
                  <a:tcPr marL="51155" marR="51155" marT="0" marB="0"/>
                </a:tc>
                <a:tc hMerge="1">
                  <a:txBody>
                    <a:bodyPr/>
                    <a:lstStyle/>
                    <a:p>
                      <a:endParaRPr lang="en-US"/>
                    </a:p>
                  </a:txBody>
                  <a:tcPr/>
                </a:tc>
              </a:tr>
              <a:tr h="23379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tabLst>
                          <a:tab pos="2743200" algn="ctr"/>
                          <a:tab pos="5486400" algn="r"/>
                          <a:tab pos="457200" algn="l"/>
                        </a:tabLst>
                      </a:pPr>
                      <a:r>
                        <a:rPr lang="en-US" sz="1000"/>
                        <a:t>Narasumber</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a:t>Narasumber</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a:t>Narasumber</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r>
              <a:tr h="212543">
                <a:tc>
                  <a:txBody>
                    <a:bodyPr/>
                    <a:lstStyle/>
                    <a:p>
                      <a:pPr algn="ctr">
                        <a:spcAft>
                          <a:spcPts val="0"/>
                        </a:spcAft>
                        <a:tabLst>
                          <a:tab pos="2743200" algn="ctr"/>
                          <a:tab pos="5486400" algn="r"/>
                          <a:tab pos="457200" algn="l"/>
                        </a:tabLst>
                      </a:pPr>
                      <a:r>
                        <a:rPr lang="en-US" sz="1000"/>
                        <a:t>1</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2</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3</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4</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5</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6</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Dst</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498080" cy="563562"/>
          </a:xfrm>
          <a:solidFill>
            <a:schemeClr val="bg1"/>
          </a:solidFill>
          <a:ln>
            <a:solidFill>
              <a:schemeClr val="bg1"/>
            </a:solidFill>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US" dirty="0" err="1" smtClean="0"/>
              <a:t>Melakukan</a:t>
            </a:r>
            <a:r>
              <a:rPr lang="en-US" dirty="0" smtClean="0"/>
              <a:t> </a:t>
            </a:r>
            <a:r>
              <a:rPr lang="en-US" dirty="0" err="1" smtClean="0"/>
              <a:t>uji</a:t>
            </a:r>
            <a:r>
              <a:rPr lang="en-US" dirty="0" smtClean="0"/>
              <a:t> </a:t>
            </a:r>
            <a:r>
              <a:rPr lang="en-US" dirty="0" err="1" smtClean="0"/>
              <a:t>kategori</a:t>
            </a:r>
            <a:endParaRPr lang="en-US" dirty="0"/>
          </a:p>
        </p:txBody>
      </p:sp>
      <p:sp>
        <p:nvSpPr>
          <p:cNvPr id="3" name="Content Placeholder 2"/>
          <p:cNvSpPr>
            <a:spLocks noGrp="1"/>
          </p:cNvSpPr>
          <p:nvPr>
            <p:ph idx="1"/>
          </p:nvPr>
        </p:nvSpPr>
        <p:spPr>
          <a:xfrm>
            <a:off x="1143000" y="990600"/>
            <a:ext cx="7790688" cy="55626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err="1" smtClean="0"/>
              <a:t>Sebelum</a:t>
            </a:r>
            <a:r>
              <a:rPr lang="en-US" dirty="0" smtClean="0"/>
              <a:t> </a:t>
            </a:r>
            <a:r>
              <a:rPr lang="en-US" dirty="0" err="1" smtClean="0"/>
              <a:t>penelitian</a:t>
            </a:r>
            <a:r>
              <a:rPr lang="en-US" dirty="0" smtClean="0"/>
              <a:t>, </a:t>
            </a:r>
            <a:r>
              <a:rPr lang="en-US" dirty="0" err="1" smtClean="0"/>
              <a:t>definisi</a:t>
            </a:r>
            <a:r>
              <a:rPr lang="en-US" dirty="0" smtClean="0"/>
              <a:t> </a:t>
            </a:r>
            <a:r>
              <a:rPr lang="en-US" dirty="0" err="1" smtClean="0"/>
              <a:t>kategori</a:t>
            </a:r>
            <a:r>
              <a:rPr lang="en-US" dirty="0" smtClean="0"/>
              <a:t> yang </a:t>
            </a:r>
            <a:r>
              <a:rPr lang="en-US" dirty="0" err="1" smtClean="0"/>
              <a:t>telah</a:t>
            </a:r>
            <a:r>
              <a:rPr lang="en-US" dirty="0" smtClean="0"/>
              <a:t> </a:t>
            </a:r>
            <a:r>
              <a:rPr lang="en-US" dirty="0" err="1" smtClean="0"/>
              <a:t>dirumuskan</a:t>
            </a:r>
            <a:r>
              <a:rPr lang="en-US" dirty="0" smtClean="0"/>
              <a:t> </a:t>
            </a:r>
            <a:r>
              <a:rPr lang="en-US" dirty="0" err="1" smtClean="0"/>
              <a:t>perlu</a:t>
            </a:r>
            <a:r>
              <a:rPr lang="en-US" dirty="0" smtClean="0"/>
              <a:t> </a:t>
            </a:r>
            <a:r>
              <a:rPr lang="en-US" dirty="0" err="1" smtClean="0"/>
              <a:t>diuji</a:t>
            </a:r>
            <a:r>
              <a:rPr lang="en-US" dirty="0" smtClean="0"/>
              <a:t> </a:t>
            </a:r>
            <a:r>
              <a:rPr lang="en-US" dirty="0" err="1" smtClean="0"/>
              <a:t>coba</a:t>
            </a:r>
            <a:r>
              <a:rPr lang="en-US" dirty="0" smtClean="0"/>
              <a:t>.</a:t>
            </a:r>
          </a:p>
          <a:p>
            <a:r>
              <a:rPr lang="en-US" dirty="0" err="1" smtClean="0"/>
              <a:t>Gunakan</a:t>
            </a:r>
            <a:r>
              <a:rPr lang="en-US" dirty="0" smtClean="0"/>
              <a:t> </a:t>
            </a:r>
            <a:r>
              <a:rPr lang="en-US" dirty="0" err="1" smtClean="0"/>
              <a:t>koder</a:t>
            </a:r>
            <a:r>
              <a:rPr lang="en-US" dirty="0" smtClean="0"/>
              <a:t> </a:t>
            </a:r>
            <a:r>
              <a:rPr lang="en-US" dirty="0" err="1" smtClean="0"/>
              <a:t>ganjil</a:t>
            </a:r>
            <a:endParaRPr lang="en-US" dirty="0" smtClean="0"/>
          </a:p>
          <a:p>
            <a:r>
              <a:rPr lang="en-US" dirty="0" err="1" smtClean="0"/>
              <a:t>Hitung</a:t>
            </a:r>
            <a:r>
              <a:rPr lang="en-US" dirty="0" smtClean="0"/>
              <a:t> </a:t>
            </a:r>
            <a:r>
              <a:rPr lang="en-US" dirty="0" err="1" smtClean="0"/>
              <a:t>nilai</a:t>
            </a:r>
            <a:r>
              <a:rPr lang="en-US" dirty="0" smtClean="0"/>
              <a:t> </a:t>
            </a:r>
            <a:r>
              <a:rPr lang="en-US" dirty="0" err="1" smtClean="0"/>
              <a:t>reliabilitas</a:t>
            </a:r>
            <a:r>
              <a:rPr lang="en-US" dirty="0" smtClean="0"/>
              <a:t> </a:t>
            </a:r>
            <a:r>
              <a:rPr lang="en-US" dirty="0" err="1" smtClean="0"/>
              <a:t>kategori</a:t>
            </a:r>
            <a:r>
              <a:rPr lang="en-US" dirty="0" smtClean="0"/>
              <a:t> </a:t>
            </a:r>
            <a:r>
              <a:rPr lang="en-US" dirty="0" err="1" smtClean="0"/>
              <a:t>dengan</a:t>
            </a:r>
            <a:r>
              <a:rPr lang="en-US" dirty="0" smtClean="0"/>
              <a:t> </a:t>
            </a:r>
            <a:r>
              <a:rPr lang="en-US" dirty="0" err="1" smtClean="0"/>
              <a:t>rumus</a:t>
            </a:r>
            <a:r>
              <a:rPr lang="en-US" dirty="0" smtClean="0"/>
              <a:t> </a:t>
            </a:r>
            <a:r>
              <a:rPr lang="en-US" dirty="0" err="1" smtClean="0"/>
              <a:t>Holsti</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err="1" smtClean="0"/>
              <a:t>Reliabel</a:t>
            </a:r>
            <a:r>
              <a:rPr lang="en-US" dirty="0" smtClean="0"/>
              <a:t> </a:t>
            </a:r>
            <a:r>
              <a:rPr lang="en-US" dirty="0" err="1" smtClean="0"/>
              <a:t>bila</a:t>
            </a:r>
            <a:r>
              <a:rPr lang="en-US" dirty="0" smtClean="0"/>
              <a:t> </a:t>
            </a:r>
            <a:r>
              <a:rPr lang="en-US" dirty="0" err="1" smtClean="0"/>
              <a:t>nilai</a:t>
            </a:r>
            <a:r>
              <a:rPr lang="en-US" dirty="0" smtClean="0"/>
              <a:t> r </a:t>
            </a:r>
            <a:r>
              <a:rPr lang="en-US" dirty="0" smtClean="0">
                <a:latin typeface="Century Schoolbook"/>
              </a:rPr>
              <a:t>≥ 0,7</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343400" y="3048000"/>
            <a:ext cx="2775857" cy="1143000"/>
          </a:xfrm>
          <a:prstGeom prst="rect">
            <a:avLst/>
          </a:prstGeom>
          <a:noFill/>
        </p:spPr>
      </p:pic>
      <p:sp>
        <p:nvSpPr>
          <p:cNvPr id="6" name="TextBox 5"/>
          <p:cNvSpPr txBox="1"/>
          <p:nvPr/>
        </p:nvSpPr>
        <p:spPr>
          <a:xfrm>
            <a:off x="1752600" y="4267200"/>
            <a:ext cx="3429000" cy="1477328"/>
          </a:xfrm>
          <a:prstGeom prst="rect">
            <a:avLst/>
          </a:prstGeom>
          <a:noFill/>
          <a:ln>
            <a:solidFill>
              <a:srgbClr val="FF0000"/>
            </a:solidFill>
          </a:ln>
        </p:spPr>
        <p:txBody>
          <a:bodyPr wrap="square" rtlCol="0">
            <a:spAutoFit/>
          </a:bodyPr>
          <a:lstStyle/>
          <a:p>
            <a:r>
              <a:rPr lang="en-US" dirty="0" err="1" smtClean="0">
                <a:latin typeface="Arial Narrow" pitchFamily="34" charset="0"/>
              </a:rPr>
              <a:t>Keterangan</a:t>
            </a:r>
            <a:r>
              <a:rPr lang="en-US" dirty="0" smtClean="0">
                <a:latin typeface="Arial Narrow" pitchFamily="34" charset="0"/>
              </a:rPr>
              <a:t>:</a:t>
            </a:r>
          </a:p>
          <a:p>
            <a:r>
              <a:rPr lang="en-US" dirty="0" smtClean="0">
                <a:latin typeface="Arial Narrow" pitchFamily="34" charset="0"/>
              </a:rPr>
              <a:t>r = </a:t>
            </a:r>
            <a:r>
              <a:rPr lang="en-US" dirty="0" err="1" smtClean="0">
                <a:latin typeface="Arial Narrow" pitchFamily="34" charset="0"/>
              </a:rPr>
              <a:t>nilai</a:t>
            </a:r>
            <a:r>
              <a:rPr lang="en-US" dirty="0" smtClean="0">
                <a:latin typeface="Arial Narrow" pitchFamily="34" charset="0"/>
              </a:rPr>
              <a:t> </a:t>
            </a:r>
            <a:r>
              <a:rPr lang="en-US" dirty="0" err="1" smtClean="0">
                <a:latin typeface="Arial Narrow" pitchFamily="34" charset="0"/>
              </a:rPr>
              <a:t>reliabilitas</a:t>
            </a:r>
            <a:endParaRPr lang="en-US" dirty="0" smtClean="0">
              <a:latin typeface="Arial Narrow" pitchFamily="34" charset="0"/>
            </a:endParaRPr>
          </a:p>
          <a:p>
            <a:r>
              <a:rPr lang="en-US" dirty="0" smtClean="0">
                <a:latin typeface="Arial Narrow" pitchFamily="34" charset="0"/>
              </a:rPr>
              <a:t>2M = </a:t>
            </a:r>
            <a:r>
              <a:rPr lang="en-US" dirty="0" err="1" smtClean="0">
                <a:latin typeface="Arial Narrow" pitchFamily="34" charset="0"/>
              </a:rPr>
              <a:t>jumlah</a:t>
            </a:r>
            <a:r>
              <a:rPr lang="en-US" dirty="0" smtClean="0">
                <a:latin typeface="Arial Narrow" pitchFamily="34" charset="0"/>
              </a:rPr>
              <a:t> </a:t>
            </a:r>
            <a:r>
              <a:rPr lang="en-US" dirty="0" err="1" smtClean="0">
                <a:latin typeface="Arial Narrow" pitchFamily="34" charset="0"/>
              </a:rPr>
              <a:t>kesepakan</a:t>
            </a:r>
            <a:r>
              <a:rPr lang="en-US" dirty="0" smtClean="0">
                <a:latin typeface="Arial Narrow" pitchFamily="34" charset="0"/>
              </a:rPr>
              <a:t> 2 </a:t>
            </a:r>
            <a:r>
              <a:rPr lang="en-US" dirty="0" err="1" smtClean="0">
                <a:latin typeface="Arial Narrow" pitchFamily="34" charset="0"/>
              </a:rPr>
              <a:t>orang</a:t>
            </a:r>
            <a:r>
              <a:rPr lang="en-US" dirty="0" smtClean="0">
                <a:latin typeface="Arial Narrow" pitchFamily="34" charset="0"/>
              </a:rPr>
              <a:t> coder</a:t>
            </a:r>
          </a:p>
          <a:p>
            <a:r>
              <a:rPr lang="en-US" dirty="0" smtClean="0">
                <a:latin typeface="Arial Narrow" pitchFamily="34" charset="0"/>
              </a:rPr>
              <a:t>N1 = </a:t>
            </a:r>
            <a:r>
              <a:rPr lang="en-US" dirty="0" err="1" smtClean="0">
                <a:latin typeface="Arial Narrow" pitchFamily="34" charset="0"/>
              </a:rPr>
              <a:t>jumlah</a:t>
            </a:r>
            <a:r>
              <a:rPr lang="en-US" dirty="0" smtClean="0">
                <a:latin typeface="Arial Narrow" pitchFamily="34" charset="0"/>
              </a:rPr>
              <a:t> item yang </a:t>
            </a:r>
            <a:r>
              <a:rPr lang="en-US" dirty="0" err="1" smtClean="0">
                <a:latin typeface="Arial Narrow" pitchFamily="34" charset="0"/>
              </a:rPr>
              <a:t>dinilai</a:t>
            </a:r>
            <a:r>
              <a:rPr lang="en-US" dirty="0" smtClean="0">
                <a:latin typeface="Arial Narrow" pitchFamily="34" charset="0"/>
              </a:rPr>
              <a:t> </a:t>
            </a:r>
            <a:r>
              <a:rPr lang="en-US" dirty="0" err="1" smtClean="0">
                <a:latin typeface="Arial Narrow" pitchFamily="34" charset="0"/>
              </a:rPr>
              <a:t>koder</a:t>
            </a:r>
            <a:r>
              <a:rPr lang="en-US" dirty="0" smtClean="0">
                <a:latin typeface="Arial Narrow" pitchFamily="34" charset="0"/>
              </a:rPr>
              <a:t> 1</a:t>
            </a:r>
          </a:p>
          <a:p>
            <a:r>
              <a:rPr lang="en-US" dirty="0" smtClean="0">
                <a:latin typeface="Arial Narrow" pitchFamily="34" charset="0"/>
              </a:rPr>
              <a:t>N2 = </a:t>
            </a:r>
            <a:r>
              <a:rPr lang="en-US" dirty="0" err="1" smtClean="0">
                <a:latin typeface="Arial Narrow" pitchFamily="34" charset="0"/>
              </a:rPr>
              <a:t>jumlah</a:t>
            </a:r>
            <a:r>
              <a:rPr lang="en-US" dirty="0" smtClean="0">
                <a:latin typeface="Arial Narrow" pitchFamily="34" charset="0"/>
              </a:rPr>
              <a:t> item yang </a:t>
            </a:r>
            <a:r>
              <a:rPr lang="en-US" dirty="0" err="1" smtClean="0">
                <a:latin typeface="Arial Narrow" pitchFamily="34" charset="0"/>
              </a:rPr>
              <a:t>dinilai</a:t>
            </a:r>
            <a:r>
              <a:rPr lang="en-US" dirty="0" smtClean="0">
                <a:latin typeface="Arial Narrow" pitchFamily="34" charset="0"/>
              </a:rPr>
              <a:t> </a:t>
            </a:r>
            <a:r>
              <a:rPr lang="en-US" dirty="0" err="1" smtClean="0">
                <a:latin typeface="Arial Narrow" pitchFamily="34" charset="0"/>
              </a:rPr>
              <a:t>koder</a:t>
            </a:r>
            <a:r>
              <a:rPr lang="en-US" dirty="0" smtClean="0">
                <a:latin typeface="Arial Narrow" pitchFamily="34" charset="0"/>
              </a:rPr>
              <a:t> 2</a:t>
            </a:r>
            <a:endParaRPr lang="en-US" dirty="0">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498080" cy="86836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2600" b="1" dirty="0" smtClean="0"/>
              <a:t>5. </a:t>
            </a:r>
            <a:r>
              <a:rPr lang="en-US" sz="2600" b="1" dirty="0" err="1" smtClean="0"/>
              <a:t>Menetapkan</a:t>
            </a:r>
            <a:r>
              <a:rPr lang="en-US" sz="2600" b="1" dirty="0" smtClean="0"/>
              <a:t> </a:t>
            </a:r>
            <a:r>
              <a:rPr lang="en-US" sz="2600" b="1" dirty="0" err="1" smtClean="0"/>
              <a:t>Populasi</a:t>
            </a:r>
            <a:r>
              <a:rPr lang="en-US" sz="2600" b="1" dirty="0" smtClean="0"/>
              <a:t> </a:t>
            </a:r>
            <a:r>
              <a:rPr lang="en-US" sz="2600" b="1" dirty="0" err="1" smtClean="0"/>
              <a:t>dan</a:t>
            </a:r>
            <a:r>
              <a:rPr lang="en-US" sz="2600" b="1" dirty="0" smtClean="0"/>
              <a:t> </a:t>
            </a:r>
            <a:r>
              <a:rPr lang="en-US" sz="2600" b="1" dirty="0" err="1" smtClean="0"/>
              <a:t>Memilih</a:t>
            </a:r>
            <a:r>
              <a:rPr lang="en-US" sz="2600" b="1" dirty="0" smtClean="0"/>
              <a:t> </a:t>
            </a:r>
            <a:r>
              <a:rPr lang="en-US" sz="2600" b="1" dirty="0" err="1" smtClean="0"/>
              <a:t>Sampel</a:t>
            </a:r>
            <a:endParaRPr lang="en-US" sz="2600" dirty="0"/>
          </a:p>
        </p:txBody>
      </p:sp>
      <p:sp>
        <p:nvSpPr>
          <p:cNvPr id="3" name="Content Placeholder 2"/>
          <p:cNvSpPr>
            <a:spLocks noGrp="1"/>
          </p:cNvSpPr>
          <p:nvPr>
            <p:ph idx="1"/>
          </p:nvPr>
        </p:nvSpPr>
        <p:spPr>
          <a:xfrm>
            <a:off x="1295400" y="1447800"/>
            <a:ext cx="7498080" cy="2438400"/>
          </a:xfrm>
        </p:spPr>
        <p:txBody>
          <a:bodyPr>
            <a:normAutofit/>
          </a:bodyPr>
          <a:lstStyle/>
          <a:p>
            <a:pPr algn="just">
              <a:spcBef>
                <a:spcPts val="0"/>
              </a:spcBef>
            </a:pPr>
            <a:r>
              <a:rPr lang="en-US" sz="2400" dirty="0" err="1" smtClean="0"/>
              <a:t>Populasi</a:t>
            </a:r>
            <a:r>
              <a:rPr lang="en-US" sz="2400" dirty="0" smtClean="0"/>
              <a:t> </a:t>
            </a:r>
            <a:r>
              <a:rPr lang="en-US" sz="2400" dirty="0" err="1" smtClean="0"/>
              <a:t>adalah</a:t>
            </a:r>
            <a:r>
              <a:rPr lang="en-US" sz="2400" dirty="0" smtClean="0"/>
              <a:t> </a:t>
            </a:r>
            <a:r>
              <a:rPr lang="en-US" sz="2400" dirty="0" err="1" smtClean="0"/>
              <a:t>suluruh</a:t>
            </a:r>
            <a:r>
              <a:rPr lang="en-US" sz="2400" dirty="0" smtClean="0"/>
              <a:t> </a:t>
            </a:r>
            <a:r>
              <a:rPr lang="en-US" sz="2400" dirty="0" err="1" smtClean="0"/>
              <a:t>bahan</a:t>
            </a:r>
            <a:r>
              <a:rPr lang="en-US" sz="2400" dirty="0" smtClean="0"/>
              <a:t> yang </a:t>
            </a:r>
            <a:r>
              <a:rPr lang="en-US" sz="2400" dirty="0" err="1" smtClean="0"/>
              <a:t>akan</a:t>
            </a:r>
            <a:r>
              <a:rPr lang="en-US" sz="2400" dirty="0" smtClean="0"/>
              <a:t> </a:t>
            </a:r>
            <a:r>
              <a:rPr lang="en-US" sz="2400" dirty="0" err="1" smtClean="0"/>
              <a:t>dianalisis</a:t>
            </a:r>
            <a:r>
              <a:rPr lang="en-US" sz="2400" dirty="0" smtClean="0"/>
              <a:t>. </a:t>
            </a:r>
          </a:p>
          <a:p>
            <a:pPr algn="just">
              <a:spcBef>
                <a:spcPts val="0"/>
              </a:spcBef>
            </a:pPr>
            <a:r>
              <a:rPr lang="en-US" sz="2400" dirty="0" err="1" smtClean="0"/>
              <a:t>Bila</a:t>
            </a:r>
            <a:r>
              <a:rPr lang="en-US" sz="2400" dirty="0" smtClean="0"/>
              <a:t> </a:t>
            </a:r>
            <a:r>
              <a:rPr lang="en-US" sz="2400" dirty="0" err="1" smtClean="0"/>
              <a:t>terlalu</a:t>
            </a:r>
            <a:r>
              <a:rPr lang="en-US" sz="2400" dirty="0" smtClean="0"/>
              <a:t> </a:t>
            </a:r>
            <a:r>
              <a:rPr lang="en-US" sz="2400" dirty="0" err="1" smtClean="0"/>
              <a:t>banyak</a:t>
            </a:r>
            <a:r>
              <a:rPr lang="en-US" sz="2400" dirty="0" smtClean="0"/>
              <a:t> media </a:t>
            </a:r>
            <a:r>
              <a:rPr lang="en-US" sz="2400" dirty="0" err="1" smtClean="0"/>
              <a:t>dapat</a:t>
            </a:r>
            <a:r>
              <a:rPr lang="en-US" sz="2400" dirty="0" smtClean="0"/>
              <a:t> </a:t>
            </a:r>
            <a:r>
              <a:rPr lang="en-US" sz="2400" dirty="0" err="1" smtClean="0"/>
              <a:t>dibatasi</a:t>
            </a:r>
            <a:r>
              <a:rPr lang="en-US" sz="2400" dirty="0" smtClean="0"/>
              <a:t> </a:t>
            </a:r>
            <a:r>
              <a:rPr lang="en-US" sz="2400" dirty="0" err="1" smtClean="0"/>
              <a:t>pada</a:t>
            </a:r>
            <a:r>
              <a:rPr lang="en-US" sz="2400" dirty="0" smtClean="0"/>
              <a:t> media </a:t>
            </a:r>
            <a:r>
              <a:rPr lang="en-US" sz="2400" dirty="0" err="1" smtClean="0"/>
              <a:t>tertentu</a:t>
            </a:r>
            <a:r>
              <a:rPr lang="en-US" sz="2400" dirty="0" smtClean="0"/>
              <a:t> </a:t>
            </a:r>
            <a:r>
              <a:rPr lang="en-US" sz="2400" dirty="0" err="1" smtClean="0"/>
              <a:t>atau</a:t>
            </a:r>
            <a:r>
              <a:rPr lang="en-US" sz="2400" dirty="0" smtClean="0"/>
              <a:t> </a:t>
            </a:r>
            <a:r>
              <a:rPr lang="en-US" sz="2400" dirty="0" err="1" smtClean="0"/>
              <a:t>priode</a:t>
            </a:r>
            <a:r>
              <a:rPr lang="en-US" sz="2400" dirty="0" smtClean="0"/>
              <a:t> </a:t>
            </a:r>
            <a:r>
              <a:rPr lang="en-US" sz="2400" dirty="0" err="1" smtClean="0"/>
              <a:t>tertentu</a:t>
            </a:r>
            <a:r>
              <a:rPr lang="en-US" sz="2400" dirty="0" smtClean="0"/>
              <a:t>. </a:t>
            </a:r>
          </a:p>
          <a:p>
            <a:pPr algn="just">
              <a:spcBef>
                <a:spcPts val="0"/>
              </a:spcBef>
            </a:pPr>
            <a:r>
              <a:rPr lang="en-US" sz="2400" dirty="0" err="1" smtClean="0"/>
              <a:t>Misalnya</a:t>
            </a:r>
            <a:r>
              <a:rPr lang="en-US" sz="2400" dirty="0" smtClean="0"/>
              <a:t> </a:t>
            </a:r>
            <a:r>
              <a:rPr lang="en-US" sz="2400" dirty="0" err="1" smtClean="0"/>
              <a:t>priode</a:t>
            </a:r>
            <a:r>
              <a:rPr lang="en-US" sz="2400" dirty="0" smtClean="0"/>
              <a:t> </a:t>
            </a:r>
            <a:r>
              <a:rPr lang="en-US" sz="2400" dirty="0" err="1" smtClean="0"/>
              <a:t>pemberitaan</a:t>
            </a:r>
            <a:r>
              <a:rPr lang="en-US" sz="2400" dirty="0" smtClean="0"/>
              <a:t> </a:t>
            </a:r>
            <a:r>
              <a:rPr lang="en-US" sz="2400" dirty="0" err="1" smtClean="0"/>
              <a:t>Suratkabar</a:t>
            </a:r>
            <a:r>
              <a:rPr lang="en-US" sz="2400" dirty="0" smtClean="0"/>
              <a:t> </a:t>
            </a:r>
            <a:r>
              <a:rPr lang="en-US" sz="2400" dirty="0" err="1" smtClean="0"/>
              <a:t>dari</a:t>
            </a:r>
            <a:r>
              <a:rPr lang="en-US" sz="2400" dirty="0" smtClean="0"/>
              <a:t> </a:t>
            </a:r>
            <a:r>
              <a:rPr lang="en-US" sz="2400" dirty="0" err="1" smtClean="0"/>
              <a:t>Januari</a:t>
            </a:r>
            <a:r>
              <a:rPr lang="en-US" sz="2400" dirty="0" smtClean="0"/>
              <a:t> – </a:t>
            </a:r>
            <a:r>
              <a:rPr lang="en-US" sz="2400" dirty="0" err="1" smtClean="0"/>
              <a:t>Juni</a:t>
            </a:r>
            <a:r>
              <a:rPr lang="en-US" sz="2400" dirty="0" smtClean="0"/>
              <a:t> 2012. </a:t>
            </a:r>
          </a:p>
          <a:p>
            <a:pPr algn="just">
              <a:spcBef>
                <a:spcPts val="0"/>
              </a:spcBef>
            </a:pPr>
            <a:r>
              <a:rPr lang="en-US" sz="2400" dirty="0" err="1" smtClean="0"/>
              <a:t>Bila</a:t>
            </a:r>
            <a:r>
              <a:rPr lang="en-US" sz="2400" dirty="0" smtClean="0"/>
              <a:t> </a:t>
            </a:r>
            <a:r>
              <a:rPr lang="en-US" sz="2400" dirty="0" err="1" smtClean="0"/>
              <a:t>tidak</a:t>
            </a:r>
            <a:r>
              <a:rPr lang="en-US" sz="2400" dirty="0" smtClean="0"/>
              <a:t> </a:t>
            </a:r>
            <a:r>
              <a:rPr lang="en-US" sz="2400" dirty="0" err="1" smtClean="0"/>
              <a:t>dibatasi</a:t>
            </a:r>
            <a:r>
              <a:rPr lang="en-US" sz="2400" dirty="0" smtClean="0"/>
              <a:t>, </a:t>
            </a:r>
            <a:r>
              <a:rPr lang="en-US" sz="2400" dirty="0" err="1" smtClean="0"/>
              <a:t>kita</a:t>
            </a:r>
            <a:r>
              <a:rPr lang="en-US" sz="2400" dirty="0" smtClean="0"/>
              <a:t> </a:t>
            </a:r>
            <a:r>
              <a:rPr lang="en-US" sz="2400" dirty="0" err="1" smtClean="0"/>
              <a:t>tidak</a:t>
            </a:r>
            <a:r>
              <a:rPr lang="en-US" sz="2400" dirty="0" smtClean="0"/>
              <a:t> </a:t>
            </a:r>
            <a:r>
              <a:rPr lang="en-US" sz="2400" dirty="0" err="1" smtClean="0"/>
              <a:t>mampu</a:t>
            </a:r>
            <a:r>
              <a:rPr lang="en-US" sz="2400" dirty="0" smtClean="0"/>
              <a:t> </a:t>
            </a:r>
            <a:r>
              <a:rPr lang="en-US" sz="2400" dirty="0" err="1" smtClean="0"/>
              <a:t>menelitinya</a:t>
            </a:r>
            <a:endParaRPr lang="en-US" sz="2400" dirty="0"/>
          </a:p>
        </p:txBody>
      </p:sp>
      <p:graphicFrame>
        <p:nvGraphicFramePr>
          <p:cNvPr id="5" name="Table 4"/>
          <p:cNvGraphicFramePr>
            <a:graphicFrameLocks noGrp="1"/>
          </p:cNvGraphicFramePr>
          <p:nvPr/>
        </p:nvGraphicFramePr>
        <p:xfrm>
          <a:off x="1752600" y="3810000"/>
          <a:ext cx="5715000" cy="2286000"/>
        </p:xfrm>
        <a:graphic>
          <a:graphicData uri="http://schemas.openxmlformats.org/drawingml/2006/table">
            <a:tbl>
              <a:tblPr/>
              <a:tblGrid>
                <a:gridCol w="4016872"/>
                <a:gridCol w="1698128"/>
              </a:tblGrid>
              <a:tr h="381000">
                <a:tc>
                  <a:txBody>
                    <a:bodyPr/>
                    <a:lstStyle/>
                    <a:p>
                      <a:pPr algn="just">
                        <a:spcAft>
                          <a:spcPts val="0"/>
                        </a:spcAft>
                      </a:pPr>
                      <a:r>
                        <a:rPr lang="en-US" sz="1800" dirty="0">
                          <a:solidFill>
                            <a:srgbClr val="0070C0"/>
                          </a:solidFill>
                          <a:latin typeface="Arial"/>
                          <a:ea typeface="Calibri"/>
                        </a:rPr>
                        <a:t>Media</a:t>
                      </a:r>
                      <a:endParaRPr lang="en-US" sz="1800" dirty="0">
                        <a:solidFill>
                          <a:srgbClr val="0070C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just">
                        <a:spcAft>
                          <a:spcPts val="0"/>
                        </a:spcAft>
                      </a:pPr>
                      <a:r>
                        <a:rPr lang="en-US" sz="1800" dirty="0" err="1">
                          <a:solidFill>
                            <a:srgbClr val="0070C0"/>
                          </a:solidFill>
                          <a:latin typeface="Arial"/>
                          <a:ea typeface="Calibri"/>
                        </a:rPr>
                        <a:t>Jumlah</a:t>
                      </a:r>
                      <a:endParaRPr lang="en-US" sz="1800" dirty="0">
                        <a:solidFill>
                          <a:srgbClr val="0070C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81000">
                <a:tc>
                  <a:txBody>
                    <a:bodyPr/>
                    <a:lstStyle/>
                    <a:p>
                      <a:pPr algn="just">
                        <a:spcAft>
                          <a:spcPts val="0"/>
                        </a:spcAft>
                      </a:pPr>
                      <a:r>
                        <a:rPr lang="en-US" sz="1800" dirty="0" err="1">
                          <a:latin typeface="Arial"/>
                          <a:ea typeface="Calibri"/>
                        </a:rPr>
                        <a:t>Suratkabar</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a:latin typeface="Arial"/>
                          <a:ea typeface="Calibri"/>
                        </a:rPr>
                        <a:t>± 1100</a:t>
                      </a:r>
                      <a:endParaRPr lang="en-US" sz="18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1000">
                <a:tc>
                  <a:txBody>
                    <a:bodyPr/>
                    <a:lstStyle/>
                    <a:p>
                      <a:pPr algn="just">
                        <a:spcAft>
                          <a:spcPts val="0"/>
                        </a:spcAft>
                      </a:pPr>
                      <a:r>
                        <a:rPr lang="en-US" sz="1800" dirty="0" err="1">
                          <a:latin typeface="Arial"/>
                          <a:ea typeface="Calibri"/>
                        </a:rPr>
                        <a:t>Majalah</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a:latin typeface="Arial"/>
                          <a:ea typeface="Calibri"/>
                        </a:rPr>
                        <a:t>± 150</a:t>
                      </a:r>
                      <a:endParaRPr lang="en-US" sz="180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1000">
                <a:tc>
                  <a:txBody>
                    <a:bodyPr/>
                    <a:lstStyle/>
                    <a:p>
                      <a:pPr algn="just">
                        <a:spcAft>
                          <a:spcPts val="0"/>
                        </a:spcAft>
                      </a:pPr>
                      <a:r>
                        <a:rPr lang="en-US" sz="1800" dirty="0">
                          <a:latin typeface="Arial"/>
                          <a:ea typeface="Calibri"/>
                        </a:rPr>
                        <a:t>Radio</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dirty="0">
                          <a:latin typeface="Arial"/>
                          <a:ea typeface="Calibri"/>
                        </a:rPr>
                        <a:t>± 330</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1000">
                <a:tc>
                  <a:txBody>
                    <a:bodyPr/>
                    <a:lstStyle/>
                    <a:p>
                      <a:pPr algn="just">
                        <a:spcAft>
                          <a:spcPts val="0"/>
                        </a:spcAft>
                      </a:pPr>
                      <a:r>
                        <a:rPr lang="en-US" sz="1800" dirty="0" err="1">
                          <a:latin typeface="Arial"/>
                          <a:ea typeface="Calibri"/>
                        </a:rPr>
                        <a:t>Televisi</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dirty="0">
                          <a:latin typeface="Arial"/>
                          <a:ea typeface="Calibri"/>
                        </a:rPr>
                        <a:t>± 13</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81000">
                <a:tc>
                  <a:txBody>
                    <a:bodyPr/>
                    <a:lstStyle/>
                    <a:p>
                      <a:pPr algn="just">
                        <a:spcAft>
                          <a:spcPts val="0"/>
                        </a:spcAft>
                      </a:pPr>
                      <a:r>
                        <a:rPr lang="en-US" sz="1800" dirty="0">
                          <a:latin typeface="Arial"/>
                          <a:ea typeface="Calibri"/>
                        </a:rPr>
                        <a:t>Online (Portal)</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en-US" sz="1800" dirty="0">
                          <a:latin typeface="Arial"/>
                          <a:ea typeface="Calibri"/>
                        </a:rPr>
                        <a:t>± 10</a:t>
                      </a:r>
                      <a:endParaRPr lang="en-US" sz="1800" dirty="0">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dirty="0" err="1" smtClean="0"/>
              <a:t>Contoh</a:t>
            </a:r>
            <a:r>
              <a:rPr lang="en-US" dirty="0" smtClean="0"/>
              <a:t> </a:t>
            </a:r>
            <a:r>
              <a:rPr lang="en-US" dirty="0" err="1" smtClean="0"/>
              <a:t>Populasi</a:t>
            </a:r>
            <a:endParaRPr lang="en-US" dirty="0"/>
          </a:p>
        </p:txBody>
      </p:sp>
      <p:sp>
        <p:nvSpPr>
          <p:cNvPr id="3" name="Content Placeholder 2"/>
          <p:cNvSpPr>
            <a:spLocks noGrp="1"/>
          </p:cNvSpPr>
          <p:nvPr>
            <p:ph idx="1"/>
          </p:nvPr>
        </p:nvSpPr>
        <p:spPr>
          <a:xfrm>
            <a:off x="1143000" y="1447800"/>
            <a:ext cx="7790688" cy="4800600"/>
          </a:xfrm>
        </p:spPr>
        <p:txBody>
          <a:bodyPr>
            <a:normAutofit fontScale="85000" lnSpcReduction="20000"/>
          </a:bodyPr>
          <a:lstStyle/>
          <a:p>
            <a:r>
              <a:rPr lang="en-US" dirty="0" err="1" smtClean="0"/>
              <a:t>Untuk</a:t>
            </a:r>
            <a:r>
              <a:rPr lang="en-US" dirty="0" smtClean="0"/>
              <a:t> </a:t>
            </a:r>
            <a:r>
              <a:rPr lang="en-US" dirty="0" err="1" smtClean="0"/>
              <a:t>kasus</a:t>
            </a:r>
            <a:r>
              <a:rPr lang="en-US" dirty="0" smtClean="0"/>
              <a:t> </a:t>
            </a:r>
            <a:r>
              <a:rPr lang="en-US" dirty="0" err="1" smtClean="0"/>
              <a:t>kita</a:t>
            </a:r>
            <a:r>
              <a:rPr lang="en-US" dirty="0" smtClean="0"/>
              <a:t> </a:t>
            </a:r>
            <a:r>
              <a:rPr lang="en-US" dirty="0" err="1" smtClean="0"/>
              <a:t>di</a:t>
            </a:r>
            <a:r>
              <a:rPr lang="en-US" dirty="0" smtClean="0"/>
              <a:t> </a:t>
            </a:r>
            <a:r>
              <a:rPr lang="en-US" dirty="0" err="1" smtClean="0"/>
              <a:t>atas</a:t>
            </a:r>
            <a:r>
              <a:rPr lang="en-US" dirty="0" smtClean="0"/>
              <a:t>, </a:t>
            </a:r>
            <a:r>
              <a:rPr lang="en-US" dirty="0" err="1" smtClean="0"/>
              <a:t>dapat</a:t>
            </a:r>
            <a:r>
              <a:rPr lang="en-US" dirty="0" smtClean="0"/>
              <a:t> </a:t>
            </a:r>
            <a:r>
              <a:rPr lang="en-US" dirty="0" err="1" smtClean="0"/>
              <a:t>kita</a:t>
            </a:r>
            <a:r>
              <a:rPr lang="en-US" dirty="0" smtClean="0"/>
              <a:t> </a:t>
            </a:r>
            <a:r>
              <a:rPr lang="en-US" dirty="0" err="1" smtClean="0"/>
              <a:t>batasi</a:t>
            </a:r>
            <a:r>
              <a:rPr lang="en-US" dirty="0" smtClean="0"/>
              <a:t> </a:t>
            </a:r>
            <a:r>
              <a:rPr lang="en-US" dirty="0" err="1" smtClean="0"/>
              <a:t>pada</a:t>
            </a:r>
            <a:r>
              <a:rPr lang="en-US" dirty="0" smtClean="0"/>
              <a:t> </a:t>
            </a:r>
            <a:r>
              <a:rPr lang="en-US" dirty="0" err="1" smtClean="0"/>
              <a:t>suratkabar</a:t>
            </a:r>
            <a:r>
              <a:rPr lang="en-US" dirty="0" smtClean="0"/>
              <a:t> </a:t>
            </a:r>
            <a:r>
              <a:rPr lang="en-US" dirty="0" err="1" smtClean="0"/>
              <a:t>berita</a:t>
            </a:r>
            <a:r>
              <a:rPr lang="en-US" dirty="0" smtClean="0"/>
              <a:t> yang </a:t>
            </a:r>
            <a:r>
              <a:rPr lang="en-US" dirty="0" err="1" smtClean="0"/>
              <a:t>beredar</a:t>
            </a:r>
            <a:r>
              <a:rPr lang="en-US" dirty="0" smtClean="0"/>
              <a:t> </a:t>
            </a:r>
            <a:r>
              <a:rPr lang="en-US" dirty="0" err="1" smtClean="0"/>
              <a:t>secara</a:t>
            </a:r>
            <a:r>
              <a:rPr lang="en-US" dirty="0" smtClean="0"/>
              <a:t> </a:t>
            </a:r>
            <a:r>
              <a:rPr lang="en-US" dirty="0" err="1" smtClean="0"/>
              <a:t>nasional</a:t>
            </a:r>
            <a:r>
              <a:rPr lang="en-US" dirty="0" smtClean="0"/>
              <a:t> </a:t>
            </a:r>
            <a:r>
              <a:rPr lang="en-US" dirty="0" err="1" smtClean="0"/>
              <a:t>saja</a:t>
            </a:r>
            <a:r>
              <a:rPr lang="en-US" dirty="0" smtClean="0"/>
              <a:t> </a:t>
            </a:r>
            <a:r>
              <a:rPr lang="en-US" dirty="0" err="1" smtClean="0"/>
              <a:t>dengan</a:t>
            </a:r>
            <a:r>
              <a:rPr lang="en-US" dirty="0" smtClean="0"/>
              <a:t> </a:t>
            </a:r>
            <a:r>
              <a:rPr lang="en-US" dirty="0" err="1" smtClean="0"/>
              <a:t>masa</a:t>
            </a:r>
            <a:r>
              <a:rPr lang="en-US" dirty="0" smtClean="0"/>
              <a:t> </a:t>
            </a:r>
            <a:r>
              <a:rPr lang="en-US" dirty="0" err="1" smtClean="0"/>
              <a:t>pemberitan</a:t>
            </a:r>
            <a:r>
              <a:rPr lang="en-US" dirty="0" smtClean="0"/>
              <a:t> </a:t>
            </a:r>
            <a:r>
              <a:rPr lang="en-US" dirty="0" err="1" smtClean="0"/>
              <a:t>Januari</a:t>
            </a:r>
            <a:r>
              <a:rPr lang="en-US" dirty="0" smtClean="0"/>
              <a:t> – </a:t>
            </a:r>
            <a:r>
              <a:rPr lang="en-US" dirty="0" err="1" smtClean="0"/>
              <a:t>Juni</a:t>
            </a:r>
            <a:r>
              <a:rPr lang="en-US" dirty="0" smtClean="0"/>
              <a:t> 2012.  </a:t>
            </a:r>
          </a:p>
          <a:p>
            <a:r>
              <a:rPr lang="en-US" dirty="0" err="1" smtClean="0"/>
              <a:t>Dengan</a:t>
            </a:r>
            <a:r>
              <a:rPr lang="en-US" dirty="0" smtClean="0"/>
              <a:t> </a:t>
            </a:r>
            <a:r>
              <a:rPr lang="en-US" dirty="0" err="1" smtClean="0"/>
              <a:t>demikian</a:t>
            </a:r>
            <a:r>
              <a:rPr lang="en-US" dirty="0" smtClean="0"/>
              <a:t> </a:t>
            </a:r>
            <a:r>
              <a:rPr lang="en-US" dirty="0" err="1" smtClean="0"/>
              <a:t>populasi</a:t>
            </a:r>
            <a:r>
              <a:rPr lang="en-US" dirty="0" smtClean="0"/>
              <a:t> </a:t>
            </a:r>
            <a:r>
              <a:rPr lang="en-US" dirty="0" err="1" smtClean="0"/>
              <a:t>penelitian</a:t>
            </a:r>
            <a:r>
              <a:rPr lang="en-US" dirty="0" smtClean="0"/>
              <a:t> </a:t>
            </a:r>
            <a:r>
              <a:rPr lang="en-US" dirty="0" err="1" smtClean="0"/>
              <a:t>adalah</a:t>
            </a:r>
            <a:r>
              <a:rPr lang="en-US" dirty="0" smtClean="0"/>
              <a:t>:</a:t>
            </a:r>
          </a:p>
          <a:p>
            <a:pPr lvl="2"/>
            <a:r>
              <a:rPr lang="en-US" dirty="0" err="1" smtClean="0"/>
              <a:t>Kompas</a:t>
            </a:r>
            <a:endParaRPr lang="en-US" dirty="0" smtClean="0"/>
          </a:p>
          <a:p>
            <a:pPr lvl="2"/>
            <a:r>
              <a:rPr lang="en-US" dirty="0" smtClean="0"/>
              <a:t>Media Indonesia</a:t>
            </a:r>
          </a:p>
          <a:p>
            <a:pPr lvl="2"/>
            <a:r>
              <a:rPr lang="en-US" dirty="0" err="1" smtClean="0"/>
              <a:t>Seputar</a:t>
            </a:r>
            <a:r>
              <a:rPr lang="en-US" dirty="0" smtClean="0"/>
              <a:t> Indonesia</a:t>
            </a:r>
          </a:p>
          <a:p>
            <a:pPr lvl="2"/>
            <a:r>
              <a:rPr lang="en-US" dirty="0" err="1" smtClean="0"/>
              <a:t>Suara</a:t>
            </a:r>
            <a:r>
              <a:rPr lang="en-US" dirty="0" smtClean="0"/>
              <a:t> </a:t>
            </a:r>
            <a:r>
              <a:rPr lang="en-US" dirty="0" err="1" smtClean="0"/>
              <a:t>Pembaruan</a:t>
            </a:r>
            <a:endParaRPr lang="en-US" dirty="0" smtClean="0"/>
          </a:p>
          <a:p>
            <a:pPr lvl="2"/>
            <a:r>
              <a:rPr lang="en-US" dirty="0" err="1" smtClean="0"/>
              <a:t>Sinar</a:t>
            </a:r>
            <a:r>
              <a:rPr lang="en-US" dirty="0" smtClean="0"/>
              <a:t> </a:t>
            </a:r>
            <a:r>
              <a:rPr lang="en-US" dirty="0" err="1" smtClean="0"/>
              <a:t>Harapan</a:t>
            </a:r>
            <a:endParaRPr lang="en-US" dirty="0" smtClean="0"/>
          </a:p>
          <a:p>
            <a:pPr lvl="2"/>
            <a:r>
              <a:rPr lang="en-US" dirty="0" smtClean="0"/>
              <a:t>Koran Tempo</a:t>
            </a:r>
          </a:p>
          <a:p>
            <a:r>
              <a:rPr lang="en-US" dirty="0" err="1" smtClean="0"/>
              <a:t>Jumlah</a:t>
            </a:r>
            <a:r>
              <a:rPr lang="en-US" dirty="0" smtClean="0"/>
              <a:t> </a:t>
            </a:r>
            <a:r>
              <a:rPr lang="en-US" dirty="0" err="1" smtClean="0"/>
              <a:t>Populasi</a:t>
            </a:r>
            <a:r>
              <a:rPr lang="en-US" dirty="0" smtClean="0"/>
              <a:t> </a:t>
            </a:r>
          </a:p>
          <a:p>
            <a:pPr lvl="1">
              <a:buNone/>
            </a:pPr>
            <a:r>
              <a:rPr lang="en-US" dirty="0" err="1" smtClean="0"/>
              <a:t>Jumlah</a:t>
            </a:r>
            <a:r>
              <a:rPr lang="en-US" dirty="0" smtClean="0"/>
              <a:t> media x </a:t>
            </a:r>
            <a:r>
              <a:rPr lang="en-US" dirty="0" err="1" smtClean="0"/>
              <a:t>hari</a:t>
            </a:r>
            <a:r>
              <a:rPr lang="en-US" dirty="0" smtClean="0"/>
              <a:t> </a:t>
            </a:r>
            <a:r>
              <a:rPr lang="en-US" dirty="0" err="1" smtClean="0"/>
              <a:t>terbit</a:t>
            </a:r>
            <a:r>
              <a:rPr lang="en-US" dirty="0" smtClean="0"/>
              <a:t> x </a:t>
            </a:r>
            <a:r>
              <a:rPr lang="en-US" dirty="0" err="1" smtClean="0"/>
              <a:t>bulan</a:t>
            </a:r>
            <a:endParaRPr lang="en-US" dirty="0" smtClean="0"/>
          </a:p>
          <a:p>
            <a:pPr lvl="1">
              <a:buNone/>
            </a:pPr>
            <a:r>
              <a:rPr lang="en-US" dirty="0" smtClean="0"/>
              <a:t>6 x 7 x 6 = 256 </a:t>
            </a:r>
            <a:r>
              <a:rPr lang="en-US" dirty="0" err="1" smtClean="0"/>
              <a:t>edisi</a:t>
            </a:r>
            <a:endParaRPr lang="en-US" dirty="0" smtClean="0"/>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44562"/>
          </a:xfrm>
        </p:spPr>
        <p:txBody>
          <a:bodyPr/>
          <a:lstStyle/>
          <a:p>
            <a:r>
              <a:rPr lang="en-US" dirty="0" err="1" smtClean="0"/>
              <a:t>Populasi</a:t>
            </a:r>
            <a:endParaRPr lang="en-US" dirty="0"/>
          </a:p>
        </p:txBody>
      </p:sp>
      <p:sp>
        <p:nvSpPr>
          <p:cNvPr id="3" name="Content Placeholder 2"/>
          <p:cNvSpPr>
            <a:spLocks noGrp="1"/>
          </p:cNvSpPr>
          <p:nvPr>
            <p:ph idx="1"/>
          </p:nvPr>
        </p:nvSpPr>
        <p:spPr>
          <a:xfrm>
            <a:off x="1219200" y="1447800"/>
            <a:ext cx="7714488" cy="4800600"/>
          </a:xfrm>
        </p:spPr>
        <p:txBody>
          <a:bodyPr/>
          <a:lstStyle/>
          <a:p>
            <a:pPr algn="just">
              <a:spcBef>
                <a:spcPts val="0"/>
              </a:spcBef>
            </a:pPr>
            <a:r>
              <a:rPr lang="en-US" sz="2800" dirty="0" err="1" smtClean="0"/>
              <a:t>Dalam</a:t>
            </a:r>
            <a:r>
              <a:rPr lang="en-US" sz="2800" dirty="0" smtClean="0"/>
              <a:t> </a:t>
            </a:r>
            <a:r>
              <a:rPr lang="en-US" sz="2800" dirty="0" err="1" smtClean="0"/>
              <a:t>contoh</a:t>
            </a:r>
            <a:r>
              <a:rPr lang="en-US" sz="2800" dirty="0" smtClean="0"/>
              <a:t> </a:t>
            </a:r>
            <a:r>
              <a:rPr lang="en-US" sz="2800" dirty="0" err="1" smtClean="0"/>
              <a:t>di</a:t>
            </a:r>
            <a:r>
              <a:rPr lang="en-US" sz="2800" dirty="0" smtClean="0"/>
              <a:t> </a:t>
            </a:r>
            <a:r>
              <a:rPr lang="en-US" sz="2800" dirty="0" err="1" smtClean="0"/>
              <a:t>atas</a:t>
            </a:r>
            <a:r>
              <a:rPr lang="en-US" sz="2800" dirty="0" smtClean="0"/>
              <a:t>, </a:t>
            </a:r>
            <a:r>
              <a:rPr lang="en-US" sz="2800" dirty="0" err="1" smtClean="0"/>
              <a:t>pemberitaan</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di</a:t>
            </a:r>
            <a:r>
              <a:rPr lang="en-US" sz="2800" dirty="0" smtClean="0"/>
              <a:t> Indonesia </a:t>
            </a:r>
            <a:r>
              <a:rPr lang="en-US" sz="2800" dirty="0" err="1" smtClean="0"/>
              <a:t>tidak</a:t>
            </a:r>
            <a:r>
              <a:rPr lang="en-US" sz="2800" dirty="0" smtClean="0"/>
              <a:t> </a:t>
            </a:r>
            <a:r>
              <a:rPr lang="en-US" sz="2800" dirty="0" err="1" smtClean="0"/>
              <a:t>setiap</a:t>
            </a:r>
            <a:r>
              <a:rPr lang="en-US" sz="2800" dirty="0" smtClean="0"/>
              <a:t> </a:t>
            </a:r>
            <a:r>
              <a:rPr lang="en-US" sz="2800" dirty="0" err="1" smtClean="0"/>
              <a:t>hari</a:t>
            </a:r>
            <a:r>
              <a:rPr lang="en-US" sz="2800" dirty="0" smtClean="0"/>
              <a:t> </a:t>
            </a:r>
            <a:r>
              <a:rPr lang="en-US" sz="2800" dirty="0" err="1" smtClean="0"/>
              <a:t>muncul</a:t>
            </a:r>
            <a:r>
              <a:rPr lang="en-US" sz="2800" dirty="0" smtClean="0"/>
              <a:t> </a:t>
            </a:r>
            <a:r>
              <a:rPr lang="en-US" sz="2800" dirty="0" err="1" smtClean="0"/>
              <a:t>di</a:t>
            </a:r>
            <a:r>
              <a:rPr lang="en-US" sz="2800" dirty="0" smtClean="0"/>
              <a:t> </a:t>
            </a:r>
            <a:r>
              <a:rPr lang="en-US" sz="2800" dirty="0" err="1" smtClean="0"/>
              <a:t>suratkabar</a:t>
            </a:r>
            <a:r>
              <a:rPr lang="en-US" sz="2800" dirty="0" smtClean="0"/>
              <a:t>.</a:t>
            </a:r>
          </a:p>
          <a:p>
            <a:pPr algn="just">
              <a:spcBef>
                <a:spcPts val="0"/>
              </a:spcBef>
            </a:pPr>
            <a:r>
              <a:rPr lang="en-US" sz="2800" dirty="0" err="1" smtClean="0"/>
              <a:t>Bila</a:t>
            </a:r>
            <a:r>
              <a:rPr lang="en-US" sz="2800" dirty="0" smtClean="0"/>
              <a:t> </a:t>
            </a:r>
            <a:r>
              <a:rPr lang="en-US" sz="2800" dirty="0" err="1" smtClean="0"/>
              <a:t>demikian</a:t>
            </a:r>
            <a:r>
              <a:rPr lang="en-US" sz="2800" dirty="0" smtClean="0"/>
              <a:t> </a:t>
            </a:r>
            <a:r>
              <a:rPr lang="en-US" sz="2800" dirty="0" err="1" smtClean="0"/>
              <a:t>halnya</a:t>
            </a:r>
            <a:r>
              <a:rPr lang="en-US" sz="2800" dirty="0" smtClean="0"/>
              <a:t>, </a:t>
            </a:r>
            <a:r>
              <a:rPr lang="en-US" sz="2800" dirty="0" err="1" smtClean="0"/>
              <a:t>alangkah</a:t>
            </a:r>
            <a:r>
              <a:rPr lang="en-US" sz="2800" dirty="0" smtClean="0"/>
              <a:t> </a:t>
            </a:r>
            <a:r>
              <a:rPr lang="en-US" sz="2800" dirty="0" err="1" smtClean="0"/>
              <a:t>baiknya</a:t>
            </a:r>
            <a:r>
              <a:rPr lang="en-US" sz="2800" dirty="0" smtClean="0"/>
              <a:t> </a:t>
            </a:r>
            <a:r>
              <a:rPr lang="en-US" sz="2800" dirty="0" err="1" smtClean="0"/>
              <a:t>pengambilan</a:t>
            </a:r>
            <a:r>
              <a:rPr lang="en-US" sz="2800" dirty="0" smtClean="0"/>
              <a:t> </a:t>
            </a:r>
            <a:r>
              <a:rPr lang="en-US" sz="2800" dirty="0" err="1" smtClean="0"/>
              <a:t>sampel</a:t>
            </a:r>
            <a:r>
              <a:rPr lang="en-US" sz="2800" dirty="0" smtClean="0"/>
              <a:t> </a:t>
            </a:r>
            <a:r>
              <a:rPr lang="en-US" sz="2800" dirty="0" err="1" smtClean="0"/>
              <a:t>tidak</a:t>
            </a:r>
            <a:r>
              <a:rPr lang="en-US" sz="2800" dirty="0" smtClean="0"/>
              <a:t> </a:t>
            </a:r>
            <a:r>
              <a:rPr lang="en-US" sz="2800" dirty="0" err="1" smtClean="0"/>
              <a:t>dilakukan</a:t>
            </a:r>
            <a:r>
              <a:rPr lang="en-US" sz="2800" dirty="0" smtClean="0"/>
              <a:t>.</a:t>
            </a:r>
          </a:p>
          <a:p>
            <a:pPr algn="just">
              <a:spcBef>
                <a:spcPts val="0"/>
              </a:spcBef>
            </a:pPr>
            <a:r>
              <a:rPr lang="en-US" sz="2800" dirty="0" err="1" smtClean="0"/>
              <a:t>Kumpulkan</a:t>
            </a:r>
            <a:r>
              <a:rPr lang="en-US" sz="2800" dirty="0" smtClean="0"/>
              <a:t> </a:t>
            </a:r>
            <a:r>
              <a:rPr lang="en-US" sz="2800" dirty="0" err="1" smtClean="0"/>
              <a:t>semua</a:t>
            </a:r>
            <a:r>
              <a:rPr lang="en-US" sz="2800" dirty="0" smtClean="0"/>
              <a:t> </a:t>
            </a:r>
            <a:r>
              <a:rPr lang="en-US" sz="2800" dirty="0" err="1" smtClean="0"/>
              <a:t>berita</a:t>
            </a:r>
            <a:r>
              <a:rPr lang="en-US" sz="2800" dirty="0" smtClean="0"/>
              <a:t> </a:t>
            </a:r>
            <a:r>
              <a:rPr lang="en-US" sz="2800" dirty="0" err="1" smtClean="0"/>
              <a:t>tentang</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dari</a:t>
            </a:r>
            <a:r>
              <a:rPr lang="en-US" sz="2800" dirty="0" smtClean="0"/>
              <a:t> 6 </a:t>
            </a:r>
            <a:r>
              <a:rPr lang="en-US" sz="2800" dirty="0" err="1" smtClean="0"/>
              <a:t>suratkabar</a:t>
            </a:r>
            <a:r>
              <a:rPr lang="en-US" sz="2800" dirty="0" smtClean="0"/>
              <a:t> </a:t>
            </a:r>
            <a:r>
              <a:rPr lang="en-US" sz="2800" dirty="0" err="1" smtClean="0"/>
              <a:t>dalam</a:t>
            </a:r>
            <a:r>
              <a:rPr lang="en-US" sz="2800" dirty="0" smtClean="0"/>
              <a:t> </a:t>
            </a:r>
            <a:r>
              <a:rPr lang="en-US" sz="2800" dirty="0" err="1" smtClean="0"/>
              <a:t>priode</a:t>
            </a:r>
            <a:r>
              <a:rPr lang="en-US" sz="2800" dirty="0" smtClean="0"/>
              <a:t> </a:t>
            </a:r>
            <a:r>
              <a:rPr lang="en-US" sz="2800" dirty="0" err="1" smtClean="0"/>
              <a:t>penelitian</a:t>
            </a:r>
            <a:r>
              <a:rPr lang="en-US" sz="2800" dirty="0" smtClean="0"/>
              <a:t>.</a:t>
            </a:r>
          </a:p>
          <a:p>
            <a:pPr algn="just">
              <a:spcBef>
                <a:spcPts val="0"/>
              </a:spcBef>
            </a:pPr>
            <a:r>
              <a:rPr lang="en-US" sz="2800" dirty="0" err="1" smtClean="0"/>
              <a:t>Penelitian</a:t>
            </a:r>
            <a:r>
              <a:rPr lang="en-US" sz="2800" dirty="0" smtClean="0"/>
              <a:t> </a:t>
            </a:r>
            <a:r>
              <a:rPr lang="en-US" sz="2800" dirty="0" err="1" smtClean="0"/>
              <a:t>dilakukan</a:t>
            </a:r>
            <a:r>
              <a:rPr lang="en-US" sz="2800" dirty="0" smtClean="0"/>
              <a:t> </a:t>
            </a:r>
            <a:r>
              <a:rPr lang="en-US" sz="2800" dirty="0" err="1" smtClean="0"/>
              <a:t>menggunakan</a:t>
            </a:r>
            <a:r>
              <a:rPr lang="en-US" sz="2800" dirty="0" smtClean="0"/>
              <a:t> </a:t>
            </a:r>
            <a:r>
              <a:rPr lang="en-US" sz="2800" dirty="0" err="1" smtClean="0"/>
              <a:t>sensus</a:t>
            </a:r>
            <a:r>
              <a:rPr lang="en-US" sz="2800"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274638"/>
            <a:ext cx="7498080" cy="715962"/>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err="1" smtClean="0"/>
              <a:t>Memilih</a:t>
            </a:r>
            <a:r>
              <a:rPr lang="en-US" dirty="0" smtClean="0"/>
              <a:t> </a:t>
            </a:r>
            <a:r>
              <a:rPr lang="en-US" dirty="0" err="1" smtClean="0"/>
              <a:t>Sampel</a:t>
            </a:r>
            <a:endParaRPr lang="en-US" dirty="0"/>
          </a:p>
        </p:txBody>
      </p:sp>
      <p:sp>
        <p:nvSpPr>
          <p:cNvPr id="3" name="Content Placeholder 2"/>
          <p:cNvSpPr>
            <a:spLocks noGrp="1"/>
          </p:cNvSpPr>
          <p:nvPr>
            <p:ph idx="1"/>
          </p:nvPr>
        </p:nvSpPr>
        <p:spPr>
          <a:xfrm>
            <a:off x="1143000" y="1447800"/>
            <a:ext cx="7498080" cy="47244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en-US" dirty="0" err="1" smtClean="0"/>
              <a:t>Bila</a:t>
            </a:r>
            <a:r>
              <a:rPr lang="en-US" dirty="0" smtClean="0"/>
              <a:t> </a:t>
            </a:r>
            <a:r>
              <a:rPr lang="en-US" dirty="0" err="1" smtClean="0"/>
              <a:t>populasi</a:t>
            </a:r>
            <a:r>
              <a:rPr lang="en-US" dirty="0" smtClean="0"/>
              <a:t> </a:t>
            </a:r>
            <a:r>
              <a:rPr lang="en-US" dirty="0" err="1" smtClean="0"/>
              <a:t>terlalu</a:t>
            </a:r>
            <a:r>
              <a:rPr lang="en-US" dirty="0" smtClean="0"/>
              <a:t> </a:t>
            </a:r>
            <a:r>
              <a:rPr lang="en-US" dirty="0" err="1" smtClean="0"/>
              <a:t>besar</a:t>
            </a:r>
            <a:r>
              <a:rPr lang="en-US" dirty="0" smtClean="0"/>
              <a:t>, </a:t>
            </a:r>
            <a:r>
              <a:rPr lang="en-US" dirty="0" err="1" smtClean="0"/>
              <a:t>dapat</a:t>
            </a:r>
            <a:r>
              <a:rPr lang="en-US" dirty="0" smtClean="0"/>
              <a:t> </a:t>
            </a:r>
            <a:r>
              <a:rPr lang="en-US" dirty="0" err="1" smtClean="0"/>
              <a:t>dipilih</a:t>
            </a:r>
            <a:r>
              <a:rPr lang="en-US" dirty="0" smtClean="0"/>
              <a:t> </a:t>
            </a:r>
            <a:r>
              <a:rPr lang="en-US" dirty="0" err="1" smtClean="0"/>
              <a:t>sampel</a:t>
            </a:r>
            <a:r>
              <a:rPr lang="en-US" dirty="0" smtClean="0"/>
              <a:t>. </a:t>
            </a:r>
            <a:r>
              <a:rPr lang="en-US" dirty="0" err="1" smtClean="0"/>
              <a:t>Sampel</a:t>
            </a:r>
            <a:r>
              <a:rPr lang="en-US" dirty="0" smtClean="0"/>
              <a:t> </a:t>
            </a:r>
            <a:r>
              <a:rPr lang="en-US" dirty="0" err="1" smtClean="0"/>
              <a:t>adalah</a:t>
            </a:r>
            <a:r>
              <a:rPr lang="en-US" dirty="0" smtClean="0"/>
              <a:t> </a:t>
            </a:r>
            <a:r>
              <a:rPr lang="en-US" dirty="0" err="1" smtClean="0"/>
              <a:t>wakil</a:t>
            </a:r>
            <a:r>
              <a:rPr lang="en-US" dirty="0" smtClean="0"/>
              <a:t> </a:t>
            </a:r>
            <a:r>
              <a:rPr lang="en-US" dirty="0" err="1" smtClean="0"/>
              <a:t>dari</a:t>
            </a:r>
            <a:r>
              <a:rPr lang="en-US" dirty="0" smtClean="0"/>
              <a:t> </a:t>
            </a:r>
            <a:r>
              <a:rPr lang="en-US" dirty="0" err="1" smtClean="0"/>
              <a:t>populasi</a:t>
            </a:r>
            <a:r>
              <a:rPr lang="en-US" dirty="0" smtClean="0"/>
              <a:t> yang </a:t>
            </a:r>
            <a:r>
              <a:rPr lang="en-US" dirty="0" err="1" smtClean="0"/>
              <a:t>dijadikan</a:t>
            </a:r>
            <a:r>
              <a:rPr lang="en-US" dirty="0" smtClean="0"/>
              <a:t> </a:t>
            </a:r>
            <a:r>
              <a:rPr lang="en-US" dirty="0" err="1" smtClean="0"/>
              <a:t>bahan</a:t>
            </a:r>
            <a:r>
              <a:rPr lang="en-US" dirty="0" smtClean="0"/>
              <a:t> </a:t>
            </a:r>
            <a:r>
              <a:rPr lang="en-US" dirty="0" err="1" smtClean="0"/>
              <a:t>penelitian</a:t>
            </a:r>
            <a:endParaRPr lang="en-US" dirty="0" smtClean="0"/>
          </a:p>
          <a:p>
            <a:r>
              <a:rPr lang="en-US" dirty="0" err="1" smtClean="0"/>
              <a:t>Sampel</a:t>
            </a:r>
            <a:r>
              <a:rPr lang="en-US" dirty="0" smtClean="0"/>
              <a:t> </a:t>
            </a:r>
            <a:r>
              <a:rPr lang="en-US" dirty="0" err="1" smtClean="0"/>
              <a:t>harus</a:t>
            </a:r>
            <a:r>
              <a:rPr lang="en-US" dirty="0" smtClean="0"/>
              <a:t> </a:t>
            </a:r>
            <a:r>
              <a:rPr lang="en-US" dirty="0" err="1" smtClean="0"/>
              <a:t>representatif</a:t>
            </a:r>
            <a:r>
              <a:rPr lang="en-US" dirty="0" smtClean="0"/>
              <a:t> (</a:t>
            </a:r>
            <a:r>
              <a:rPr lang="en-US" dirty="0" err="1" smtClean="0"/>
              <a:t>benar-benar</a:t>
            </a:r>
            <a:r>
              <a:rPr lang="en-US" dirty="0" smtClean="0"/>
              <a:t> </a:t>
            </a:r>
            <a:r>
              <a:rPr lang="en-US" dirty="0" err="1" smtClean="0"/>
              <a:t>mewakili</a:t>
            </a:r>
            <a:r>
              <a:rPr lang="en-US" dirty="0" smtClean="0"/>
              <a:t> </a:t>
            </a:r>
            <a:r>
              <a:rPr lang="en-US" dirty="0" err="1" smtClean="0"/>
              <a:t>populasi</a:t>
            </a:r>
            <a:r>
              <a:rPr lang="en-US" dirty="0" smtClean="0"/>
              <a:t>)</a:t>
            </a:r>
          </a:p>
          <a:p>
            <a:r>
              <a:rPr lang="en-US" dirty="0" err="1" smtClean="0"/>
              <a:t>Sifat</a:t>
            </a:r>
            <a:r>
              <a:rPr lang="en-US" dirty="0" smtClean="0"/>
              <a:t> </a:t>
            </a:r>
            <a:r>
              <a:rPr lang="en-US" dirty="0" err="1" smtClean="0"/>
              <a:t>populasi</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sifat</a:t>
            </a:r>
            <a:r>
              <a:rPr lang="en-US" dirty="0" smtClean="0"/>
              <a:t> </a:t>
            </a:r>
            <a:r>
              <a:rPr lang="en-US" dirty="0" err="1" smtClean="0"/>
              <a:t>sampel</a:t>
            </a:r>
            <a:endParaRPr lang="en-US" dirty="0" smtClean="0"/>
          </a:p>
          <a:p>
            <a:r>
              <a:rPr lang="en-US" dirty="0" err="1" smtClean="0"/>
              <a:t>Besar</a:t>
            </a:r>
            <a:r>
              <a:rPr lang="en-US" dirty="0" smtClean="0"/>
              <a:t> </a:t>
            </a:r>
            <a:r>
              <a:rPr lang="en-US" dirty="0" err="1" smtClean="0"/>
              <a:t>sampel</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beberapa</a:t>
            </a:r>
            <a:r>
              <a:rPr lang="en-US" dirty="0" smtClean="0"/>
              <a:t> </a:t>
            </a:r>
            <a:r>
              <a:rPr lang="en-US" dirty="0" err="1" smtClean="0"/>
              <a:t>faktor</a:t>
            </a:r>
            <a:r>
              <a:rPr lang="en-US" dirty="0" smtClean="0"/>
              <a:t>:</a:t>
            </a:r>
          </a:p>
          <a:p>
            <a:pPr lvl="1"/>
            <a:r>
              <a:rPr lang="en-US" dirty="0" err="1" smtClean="0"/>
              <a:t>Keragaman</a:t>
            </a:r>
            <a:r>
              <a:rPr lang="en-US" dirty="0" smtClean="0"/>
              <a:t> </a:t>
            </a:r>
            <a:r>
              <a:rPr lang="en-US" dirty="0" err="1" smtClean="0"/>
              <a:t>populasi</a:t>
            </a:r>
            <a:endParaRPr lang="en-US" dirty="0" smtClean="0"/>
          </a:p>
          <a:p>
            <a:pPr lvl="1"/>
            <a:r>
              <a:rPr lang="en-US" dirty="0" smtClean="0"/>
              <a:t>Tingkat </a:t>
            </a:r>
            <a:r>
              <a:rPr lang="en-US" dirty="0" err="1" smtClean="0"/>
              <a:t>kesalahan</a:t>
            </a:r>
            <a:r>
              <a:rPr lang="en-US" dirty="0" smtClean="0"/>
              <a:t> yang </a:t>
            </a:r>
            <a:r>
              <a:rPr lang="en-US" dirty="0" err="1" smtClean="0"/>
              <a:t>ditolerir</a:t>
            </a:r>
            <a:endParaRPr lang="en-US" dirty="0" smtClean="0"/>
          </a:p>
          <a:p>
            <a:pPr lvl="1"/>
            <a:r>
              <a:rPr lang="en-US" dirty="0" smtClean="0"/>
              <a:t>Tingkat </a:t>
            </a:r>
            <a:r>
              <a:rPr lang="en-US" dirty="0" err="1" smtClean="0"/>
              <a:t>kepercayaan</a:t>
            </a:r>
            <a:r>
              <a:rPr lang="en-US" dirty="0" smtClean="0"/>
              <a:t> yang </a:t>
            </a:r>
            <a:r>
              <a:rPr lang="en-US" dirty="0" err="1" smtClean="0"/>
              <a:t>diinginkan</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498080" cy="6397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a. Tingkat </a:t>
            </a:r>
            <a:r>
              <a:rPr lang="en-US" dirty="0" err="1" smtClean="0"/>
              <a:t>keragaman</a:t>
            </a:r>
            <a:r>
              <a:rPr lang="en-US" dirty="0" smtClean="0"/>
              <a:t> </a:t>
            </a:r>
            <a:r>
              <a:rPr lang="en-US" dirty="0" err="1" smtClean="0"/>
              <a:t>populasi</a:t>
            </a:r>
            <a:endParaRPr lang="en-US" dirty="0"/>
          </a:p>
        </p:txBody>
      </p:sp>
      <p:pic>
        <p:nvPicPr>
          <p:cNvPr id="25602" name="Object 9"/>
          <p:cNvPicPr>
            <a:picLocks noChangeAspect="1" noChangeArrowheads="1"/>
          </p:cNvPicPr>
          <p:nvPr/>
        </p:nvPicPr>
        <p:blipFill>
          <a:blip r:embed="rId2" cstate="print"/>
          <a:srcRect/>
          <a:stretch>
            <a:fillRect/>
          </a:stretch>
        </p:blipFill>
        <p:spPr bwMode="auto">
          <a:xfrm>
            <a:off x="4572000" y="1249176"/>
            <a:ext cx="4191000" cy="4465824"/>
          </a:xfrm>
          <a:prstGeom prst="rect">
            <a:avLst/>
          </a:prstGeom>
        </p:spPr>
        <p:style>
          <a:lnRef idx="1">
            <a:schemeClr val="accent2"/>
          </a:lnRef>
          <a:fillRef idx="2">
            <a:schemeClr val="accent2"/>
          </a:fillRef>
          <a:effectRef idx="1">
            <a:schemeClr val="accent2"/>
          </a:effectRef>
          <a:fontRef idx="minor">
            <a:schemeClr val="dk1"/>
          </a:fontRef>
        </p:style>
      </p:pic>
      <p:sp>
        <p:nvSpPr>
          <p:cNvPr id="5" name="TextBox 4"/>
          <p:cNvSpPr txBox="1"/>
          <p:nvPr/>
        </p:nvSpPr>
        <p:spPr>
          <a:xfrm>
            <a:off x="228600" y="1219200"/>
            <a:ext cx="4038600" cy="489364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280988" indent="-280988" algn="just">
              <a:buFont typeface="Arial" pitchFamily="34" charset="0"/>
              <a:buChar char="•"/>
            </a:pPr>
            <a:r>
              <a:rPr lang="en-US" sz="2400" dirty="0" err="1" smtClean="0"/>
              <a:t>Semakin</a:t>
            </a:r>
            <a:r>
              <a:rPr lang="en-US" sz="2400" dirty="0" smtClean="0"/>
              <a:t> </a:t>
            </a:r>
            <a:r>
              <a:rPr lang="en-US" sz="2400" dirty="0" err="1" smtClean="0"/>
              <a:t>heterogen</a:t>
            </a:r>
            <a:r>
              <a:rPr lang="en-US" sz="2400" dirty="0" smtClean="0"/>
              <a:t> </a:t>
            </a:r>
            <a:r>
              <a:rPr lang="en-US" sz="2400" dirty="0" err="1" smtClean="0"/>
              <a:t>populasi</a:t>
            </a:r>
            <a:r>
              <a:rPr lang="en-US" sz="2400" dirty="0" smtClean="0"/>
              <a:t> </a:t>
            </a:r>
            <a:r>
              <a:rPr lang="en-US" sz="2400" dirty="0" err="1" smtClean="0"/>
              <a:t>sampel</a:t>
            </a:r>
            <a:r>
              <a:rPr lang="en-US" sz="2400" dirty="0" smtClean="0"/>
              <a:t> </a:t>
            </a:r>
            <a:r>
              <a:rPr lang="en-US" sz="2400" dirty="0" err="1" smtClean="0"/>
              <a:t>makin</a:t>
            </a:r>
            <a:r>
              <a:rPr lang="en-US" sz="2400" dirty="0" smtClean="0"/>
              <a:t> </a:t>
            </a:r>
            <a:r>
              <a:rPr lang="en-US" sz="2400" dirty="0" err="1" smtClean="0"/>
              <a:t>besar</a:t>
            </a:r>
            <a:r>
              <a:rPr lang="en-US" sz="2400" dirty="0" smtClean="0"/>
              <a:t> </a:t>
            </a:r>
            <a:r>
              <a:rPr lang="en-US" sz="2400" dirty="0" err="1" smtClean="0"/>
              <a:t>dan</a:t>
            </a:r>
            <a:r>
              <a:rPr lang="en-US" sz="2400" dirty="0" smtClean="0"/>
              <a:t> </a:t>
            </a:r>
            <a:r>
              <a:rPr lang="en-US" sz="2400" dirty="0" err="1" smtClean="0"/>
              <a:t>sebaliknya</a:t>
            </a:r>
            <a:r>
              <a:rPr lang="en-US" sz="2400" dirty="0" smtClean="0"/>
              <a:t>. </a:t>
            </a:r>
            <a:r>
              <a:rPr lang="en-US" sz="2400" dirty="0" err="1" smtClean="0"/>
              <a:t>Semakin</a:t>
            </a:r>
            <a:r>
              <a:rPr lang="en-US" sz="2400" dirty="0" smtClean="0"/>
              <a:t> ho</a:t>
            </a:r>
            <a:r>
              <a:rPr lang="id-ID" sz="2400" dirty="0" smtClean="0"/>
              <a:t>m</a:t>
            </a:r>
            <a:r>
              <a:rPr lang="en-US" sz="2400" dirty="0" err="1" smtClean="0"/>
              <a:t>ogen</a:t>
            </a:r>
            <a:r>
              <a:rPr lang="en-US" sz="2400" dirty="0" smtClean="0"/>
              <a:t> </a:t>
            </a:r>
            <a:r>
              <a:rPr lang="en-US" sz="2400" dirty="0" err="1" smtClean="0"/>
              <a:t>populasi</a:t>
            </a:r>
            <a:r>
              <a:rPr lang="en-US" sz="2400" dirty="0" smtClean="0"/>
              <a:t> </a:t>
            </a:r>
            <a:r>
              <a:rPr lang="en-US" sz="2400" dirty="0" err="1" smtClean="0"/>
              <a:t>sampel</a:t>
            </a:r>
            <a:r>
              <a:rPr lang="en-US" sz="2400" dirty="0" smtClean="0"/>
              <a:t> </a:t>
            </a:r>
            <a:r>
              <a:rPr lang="en-US" sz="2400" dirty="0" err="1" smtClean="0"/>
              <a:t>makin</a:t>
            </a:r>
            <a:r>
              <a:rPr lang="en-US" sz="2400" dirty="0" smtClean="0"/>
              <a:t> </a:t>
            </a:r>
            <a:r>
              <a:rPr lang="en-US" sz="2400" dirty="0" err="1" smtClean="0"/>
              <a:t>kecil</a:t>
            </a:r>
            <a:r>
              <a:rPr lang="en-US" sz="2400" dirty="0" smtClean="0"/>
              <a:t>.</a:t>
            </a:r>
          </a:p>
          <a:p>
            <a:pPr marL="280988" indent="-280988" algn="just">
              <a:buFont typeface="Arial" pitchFamily="34" charset="0"/>
              <a:buChar char="•"/>
            </a:pPr>
            <a:r>
              <a:rPr lang="en-US" sz="2400" dirty="0" err="1" smtClean="0"/>
              <a:t>Keragaman</a:t>
            </a:r>
            <a:r>
              <a:rPr lang="en-US" sz="2400" dirty="0" smtClean="0"/>
              <a:t> </a:t>
            </a:r>
            <a:r>
              <a:rPr lang="en-US" sz="2400" dirty="0" err="1" smtClean="0"/>
              <a:t>populasi</a:t>
            </a:r>
            <a:r>
              <a:rPr lang="en-US" sz="2400" dirty="0" smtClean="0"/>
              <a:t> </a:t>
            </a:r>
            <a:r>
              <a:rPr lang="en-US" sz="2400" dirty="0" err="1" smtClean="0"/>
              <a:t>adalah</a:t>
            </a:r>
            <a:r>
              <a:rPr lang="en-US" sz="2400" dirty="0" smtClean="0"/>
              <a:t> </a:t>
            </a:r>
            <a:r>
              <a:rPr lang="en-US" sz="2400" dirty="0" err="1" smtClean="0"/>
              <a:t>rasio</a:t>
            </a:r>
            <a:r>
              <a:rPr lang="en-US" sz="2400" dirty="0" smtClean="0"/>
              <a:t> </a:t>
            </a:r>
            <a:r>
              <a:rPr lang="en-US" sz="2400" dirty="0" err="1" smtClean="0"/>
              <a:t>perbedaan</a:t>
            </a:r>
            <a:r>
              <a:rPr lang="en-US" sz="2400" dirty="0" smtClean="0"/>
              <a:t> </a:t>
            </a:r>
            <a:r>
              <a:rPr lang="en-US" sz="2400" dirty="0" err="1" smtClean="0"/>
              <a:t>anggota</a:t>
            </a:r>
            <a:r>
              <a:rPr lang="en-US" sz="2400" dirty="0" smtClean="0"/>
              <a:t> </a:t>
            </a:r>
            <a:r>
              <a:rPr lang="en-US" sz="2400" dirty="0" err="1" smtClean="0"/>
              <a:t>populasi</a:t>
            </a:r>
            <a:r>
              <a:rPr lang="en-US" sz="2400" dirty="0" smtClean="0"/>
              <a:t>. </a:t>
            </a:r>
            <a:r>
              <a:rPr lang="en-US" sz="2400" dirty="0" err="1" smtClean="0"/>
              <a:t>Heterogen</a:t>
            </a:r>
            <a:r>
              <a:rPr lang="en-US" sz="2400" dirty="0" smtClean="0"/>
              <a:t> 50 : 50, </a:t>
            </a:r>
            <a:r>
              <a:rPr lang="en-US" sz="2400" dirty="0" err="1" smtClean="0"/>
              <a:t>Homogen</a:t>
            </a:r>
            <a:r>
              <a:rPr lang="en-US" sz="2400" dirty="0" smtClean="0"/>
              <a:t> 100:1</a:t>
            </a:r>
          </a:p>
          <a:p>
            <a:pPr marL="280988" indent="-280988" algn="just">
              <a:buFont typeface="Arial" pitchFamily="34" charset="0"/>
              <a:buChar char="•"/>
            </a:pPr>
            <a:r>
              <a:rPr lang="en-US" sz="2400" dirty="0" err="1" smtClean="0"/>
              <a:t>Lihat</a:t>
            </a:r>
            <a:r>
              <a:rPr lang="en-US" sz="2400" dirty="0" smtClean="0"/>
              <a:t> </a:t>
            </a:r>
            <a:r>
              <a:rPr lang="en-US" sz="2400" dirty="0" err="1" smtClean="0"/>
              <a:t>ilustrasi</a:t>
            </a:r>
            <a:r>
              <a:rPr lang="en-US" sz="2400" dirty="0" smtClean="0"/>
              <a:t> </a:t>
            </a:r>
            <a:r>
              <a:rPr lang="en-US" sz="2400" dirty="0" err="1" smtClean="0"/>
              <a:t>di</a:t>
            </a:r>
            <a:r>
              <a:rPr lang="en-US" sz="2400" dirty="0" smtClean="0"/>
              <a:t> </a:t>
            </a:r>
            <a:r>
              <a:rPr lang="en-US" sz="2400" dirty="0" err="1" smtClean="0"/>
              <a:t>samping</a:t>
            </a:r>
            <a:endParaRPr lang="en-US" sz="2400" dirty="0" smtClean="0"/>
          </a:p>
          <a:p>
            <a:pPr marL="280988" indent="-280988" algn="just">
              <a:buFont typeface="Arial" pitchFamily="34" charset="0"/>
              <a:buChar char="•"/>
            </a:pPr>
            <a:endParaRPr lang="en-US" dirty="0" smtClean="0"/>
          </a:p>
          <a:p>
            <a:pPr marL="280988" indent="-280988" algn="just"/>
            <a:endParaRPr lang="en-US" dirty="0" smtClean="0"/>
          </a:p>
          <a:p>
            <a:pPr>
              <a:buFont typeface="Arial" pitchFamily="34" charset="0"/>
              <a:buChar char="•"/>
            </a:pPr>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Autofit/>
          </a:bodyPr>
          <a:lstStyle/>
          <a:p>
            <a:r>
              <a:rPr lang="en-US" sz="2800" dirty="0" smtClean="0"/>
              <a:t>b. Tingkat </a:t>
            </a:r>
            <a:r>
              <a:rPr lang="en-US" sz="2800" dirty="0" err="1" smtClean="0"/>
              <a:t>kesalahan</a:t>
            </a:r>
            <a:r>
              <a:rPr lang="en-US" sz="2800" dirty="0" smtClean="0"/>
              <a:t> yang </a:t>
            </a:r>
            <a:r>
              <a:rPr lang="en-US" sz="2800" dirty="0" err="1" smtClean="0"/>
              <a:t>ditolerir</a:t>
            </a:r>
            <a:r>
              <a:rPr lang="en-US" sz="2800" dirty="0" smtClean="0"/>
              <a:t> (</a:t>
            </a:r>
            <a:r>
              <a:rPr lang="en-US" sz="2800" i="1" dirty="0" smtClean="0"/>
              <a:t>sampling error</a:t>
            </a:r>
            <a:r>
              <a:rPr lang="en-US" sz="2800" dirty="0" smtClean="0"/>
              <a:t>)</a:t>
            </a:r>
            <a:endParaRPr lang="en-US" sz="2800" dirty="0"/>
          </a:p>
        </p:txBody>
      </p:sp>
      <p:sp>
        <p:nvSpPr>
          <p:cNvPr id="3" name="Content Placeholder 2"/>
          <p:cNvSpPr>
            <a:spLocks noGrp="1"/>
          </p:cNvSpPr>
          <p:nvPr>
            <p:ph idx="1"/>
          </p:nvPr>
        </p:nvSpPr>
        <p:spPr>
          <a:xfrm>
            <a:off x="381000" y="1143000"/>
            <a:ext cx="4038600" cy="48006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spcBef>
                <a:spcPts val="0"/>
              </a:spcBef>
            </a:pPr>
            <a:r>
              <a:rPr lang="en-US" dirty="0" err="1" smtClean="0"/>
              <a:t>Jika</a:t>
            </a:r>
            <a:r>
              <a:rPr lang="en-US" dirty="0" smtClean="0"/>
              <a:t> </a:t>
            </a:r>
            <a:r>
              <a:rPr lang="en-US" dirty="0" err="1" smtClean="0"/>
              <a:t>semua</a:t>
            </a:r>
            <a:r>
              <a:rPr lang="en-US" dirty="0" smtClean="0"/>
              <a:t> </a:t>
            </a:r>
            <a:r>
              <a:rPr lang="en-US" dirty="0" err="1" smtClean="0"/>
              <a:t>anggota</a:t>
            </a:r>
            <a:r>
              <a:rPr lang="en-US" dirty="0" smtClean="0"/>
              <a:t> </a:t>
            </a:r>
            <a:r>
              <a:rPr lang="en-US" dirty="0" err="1" smtClean="0"/>
              <a:t>populasi</a:t>
            </a:r>
            <a:r>
              <a:rPr lang="en-US" dirty="0" smtClean="0"/>
              <a:t> </a:t>
            </a:r>
            <a:r>
              <a:rPr lang="en-US" dirty="0" err="1" smtClean="0"/>
              <a:t>diteliti</a:t>
            </a:r>
            <a:r>
              <a:rPr lang="en-US" dirty="0" smtClean="0"/>
              <a:t> </a:t>
            </a:r>
            <a:r>
              <a:rPr lang="en-US" dirty="0" err="1" smtClean="0"/>
              <a:t>semua</a:t>
            </a:r>
            <a:r>
              <a:rPr lang="en-US" dirty="0" smtClean="0"/>
              <a:t> </a:t>
            </a:r>
            <a:r>
              <a:rPr lang="en-US" dirty="0" err="1" smtClean="0"/>
              <a:t>sebagai</a:t>
            </a:r>
            <a:r>
              <a:rPr lang="en-US" dirty="0" smtClean="0"/>
              <a:t> </a:t>
            </a:r>
            <a:r>
              <a:rPr lang="en-US" dirty="0" err="1" smtClean="0"/>
              <a:t>sampel</a:t>
            </a:r>
            <a:r>
              <a:rPr lang="en-US" dirty="0" smtClean="0"/>
              <a:t>, </a:t>
            </a:r>
            <a:r>
              <a:rPr lang="en-US" dirty="0" err="1" smtClean="0"/>
              <a:t>maka</a:t>
            </a:r>
            <a:r>
              <a:rPr lang="en-US" dirty="0" smtClean="0"/>
              <a:t> </a:t>
            </a:r>
            <a:r>
              <a:rPr lang="en-US" dirty="0" err="1" smtClean="0"/>
              <a:t>nilai</a:t>
            </a:r>
            <a:r>
              <a:rPr lang="en-US" dirty="0" smtClean="0"/>
              <a:t> </a:t>
            </a:r>
            <a:r>
              <a:rPr lang="en-US" i="1" dirty="0" smtClean="0"/>
              <a:t>sampling error </a:t>
            </a:r>
            <a:r>
              <a:rPr lang="en-US" dirty="0" err="1" smtClean="0"/>
              <a:t>adalah</a:t>
            </a:r>
            <a:r>
              <a:rPr lang="en-US" dirty="0" smtClean="0"/>
              <a:t> 0%.</a:t>
            </a:r>
          </a:p>
          <a:p>
            <a:pPr>
              <a:spcBef>
                <a:spcPts val="0"/>
              </a:spcBef>
            </a:pPr>
            <a:r>
              <a:rPr lang="en-US" dirty="0" err="1" smtClean="0"/>
              <a:t>Semakin</a:t>
            </a:r>
            <a:r>
              <a:rPr lang="en-US" dirty="0" smtClean="0"/>
              <a:t> </a:t>
            </a:r>
            <a:r>
              <a:rPr lang="en-US" dirty="0" err="1" smtClean="0"/>
              <a:t>besar</a:t>
            </a:r>
            <a:r>
              <a:rPr lang="en-US" dirty="0" smtClean="0"/>
              <a:t> </a:t>
            </a:r>
            <a:r>
              <a:rPr lang="en-US" dirty="0" err="1" smtClean="0"/>
              <a:t>sampel</a:t>
            </a:r>
            <a:r>
              <a:rPr lang="en-US" dirty="0" smtClean="0"/>
              <a:t>, </a:t>
            </a:r>
            <a:r>
              <a:rPr lang="en-US" dirty="0" err="1" smtClean="0"/>
              <a:t>semakin</a:t>
            </a:r>
            <a:r>
              <a:rPr lang="en-US" dirty="0" smtClean="0"/>
              <a:t> </a:t>
            </a:r>
            <a:r>
              <a:rPr lang="en-US" dirty="0" err="1" smtClean="0"/>
              <a:t>kecil</a:t>
            </a:r>
            <a:r>
              <a:rPr lang="en-US" dirty="0" smtClean="0"/>
              <a:t> </a:t>
            </a:r>
            <a:r>
              <a:rPr lang="en-US" dirty="0" err="1" smtClean="0"/>
              <a:t>angka</a:t>
            </a:r>
            <a:r>
              <a:rPr lang="en-US" dirty="0" smtClean="0"/>
              <a:t> sampling error. </a:t>
            </a:r>
            <a:r>
              <a:rPr lang="en-US" dirty="0" err="1" smtClean="0"/>
              <a:t>Sebaliknya</a:t>
            </a:r>
            <a:r>
              <a:rPr lang="en-US" dirty="0" smtClean="0"/>
              <a:t> </a:t>
            </a:r>
            <a:r>
              <a:rPr lang="en-US" dirty="0" err="1" smtClean="0"/>
              <a:t>semakin</a:t>
            </a:r>
            <a:r>
              <a:rPr lang="en-US" dirty="0" smtClean="0"/>
              <a:t> </a:t>
            </a:r>
            <a:r>
              <a:rPr lang="en-US" dirty="0" err="1" smtClean="0"/>
              <a:t>kecil</a:t>
            </a:r>
            <a:r>
              <a:rPr lang="en-US" dirty="0" smtClean="0"/>
              <a:t> </a:t>
            </a:r>
            <a:r>
              <a:rPr lang="en-US" dirty="0" err="1" smtClean="0"/>
              <a:t>sampel</a:t>
            </a:r>
            <a:r>
              <a:rPr lang="en-US" dirty="0" smtClean="0"/>
              <a:t>, </a:t>
            </a:r>
            <a:r>
              <a:rPr lang="en-US" dirty="0" err="1" smtClean="0"/>
              <a:t>semakin</a:t>
            </a:r>
            <a:r>
              <a:rPr lang="en-US" dirty="0" smtClean="0"/>
              <a:t> </a:t>
            </a:r>
            <a:r>
              <a:rPr lang="en-US" dirty="0" err="1" smtClean="0"/>
              <a:t>besar</a:t>
            </a:r>
            <a:r>
              <a:rPr lang="en-US" dirty="0" smtClean="0"/>
              <a:t> </a:t>
            </a:r>
            <a:r>
              <a:rPr lang="en-US" dirty="0" err="1" smtClean="0"/>
              <a:t>angka</a:t>
            </a:r>
            <a:r>
              <a:rPr lang="en-US" dirty="0" smtClean="0"/>
              <a:t> </a:t>
            </a:r>
            <a:r>
              <a:rPr lang="en-US" i="1" dirty="0" smtClean="0"/>
              <a:t>sampling error. </a:t>
            </a:r>
          </a:p>
          <a:p>
            <a:endParaRPr lang="en-US" dirty="0"/>
          </a:p>
        </p:txBody>
      </p:sp>
      <p:pic>
        <p:nvPicPr>
          <p:cNvPr id="26626" name="Picture 2"/>
          <p:cNvPicPr>
            <a:picLocks noChangeAspect="1" noChangeArrowheads="1"/>
          </p:cNvPicPr>
          <p:nvPr/>
        </p:nvPicPr>
        <p:blipFill>
          <a:blip r:embed="rId2" cstate="print"/>
          <a:srcRect/>
          <a:stretch>
            <a:fillRect/>
          </a:stretch>
        </p:blipFill>
        <p:spPr bwMode="auto">
          <a:xfrm>
            <a:off x="4800600" y="1143000"/>
            <a:ext cx="4114800" cy="4800600"/>
          </a:xfrm>
          <a:prstGeom prst="rect">
            <a:avLst/>
          </a:prstGeom>
        </p:spPr>
        <p:style>
          <a:lnRef idx="1">
            <a:schemeClr val="accent6"/>
          </a:lnRef>
          <a:fillRef idx="2">
            <a:schemeClr val="accent6"/>
          </a:fillRef>
          <a:effectRef idx="1">
            <a:schemeClr val="accent6"/>
          </a:effectRef>
          <a:fontRef idx="minor">
            <a:schemeClr val="dk1"/>
          </a:fontRef>
        </p:style>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498080" cy="639762"/>
          </a:xfrm>
        </p:spPr>
        <p:txBody>
          <a:bodyPr>
            <a:normAutofit/>
          </a:bodyPr>
          <a:lstStyle/>
          <a:p>
            <a:r>
              <a:rPr lang="en-US" sz="2800" dirty="0" smtClean="0"/>
              <a:t>c. Tingkat </a:t>
            </a:r>
            <a:r>
              <a:rPr lang="en-US" sz="2800" dirty="0" err="1" smtClean="0"/>
              <a:t>kepercayaan</a:t>
            </a:r>
            <a:endParaRPr lang="en-US" sz="2800" dirty="0"/>
          </a:p>
        </p:txBody>
      </p:sp>
      <p:sp>
        <p:nvSpPr>
          <p:cNvPr id="3" name="Content Placeholder 2"/>
          <p:cNvSpPr>
            <a:spLocks noGrp="1"/>
          </p:cNvSpPr>
          <p:nvPr>
            <p:ph idx="1"/>
          </p:nvPr>
        </p:nvSpPr>
        <p:spPr>
          <a:xfrm>
            <a:off x="152400" y="1066800"/>
            <a:ext cx="3657600" cy="5410200"/>
          </a:xfrm>
        </p:spPr>
        <p:style>
          <a:lnRef idx="1">
            <a:schemeClr val="dk1"/>
          </a:lnRef>
          <a:fillRef idx="2">
            <a:schemeClr val="dk1"/>
          </a:fillRef>
          <a:effectRef idx="1">
            <a:schemeClr val="dk1"/>
          </a:effectRef>
          <a:fontRef idx="minor">
            <a:schemeClr val="dk1"/>
          </a:fontRef>
        </p:style>
        <p:txBody>
          <a:bodyPr>
            <a:normAutofit lnSpcReduction="10000"/>
          </a:bodyPr>
          <a:lstStyle/>
          <a:p>
            <a:pPr algn="just"/>
            <a:r>
              <a:rPr lang="en-US" sz="2000" dirty="0" smtClean="0"/>
              <a:t>Tingkat </a:t>
            </a:r>
            <a:r>
              <a:rPr lang="en-US" sz="2000" dirty="0" err="1" smtClean="0"/>
              <a:t>kepercayaan</a:t>
            </a:r>
            <a:r>
              <a:rPr lang="en-US" sz="2000" dirty="0" smtClean="0"/>
              <a:t> </a:t>
            </a:r>
            <a:r>
              <a:rPr lang="en-US" sz="2000" dirty="0" err="1" smtClean="0"/>
              <a:t>itu</a:t>
            </a:r>
            <a:r>
              <a:rPr lang="en-US" sz="2000" dirty="0" smtClean="0"/>
              <a:t> </a:t>
            </a:r>
            <a:r>
              <a:rPr lang="en-US" sz="2000" dirty="0" err="1" smtClean="0"/>
              <a:t>tidak</a:t>
            </a:r>
            <a:r>
              <a:rPr lang="en-US" sz="2000" dirty="0" smtClean="0"/>
              <a:t> </a:t>
            </a:r>
            <a:r>
              <a:rPr lang="en-US" sz="2000" dirty="0" err="1" smtClean="0"/>
              <a:t>mungkin</a:t>
            </a:r>
            <a:r>
              <a:rPr lang="en-US" sz="2000" dirty="0" smtClean="0"/>
              <a:t> </a:t>
            </a:r>
            <a:r>
              <a:rPr lang="en-US" sz="2000" dirty="0" err="1" smtClean="0"/>
              <a:t>berupa</a:t>
            </a:r>
            <a:r>
              <a:rPr lang="en-US" sz="2000" dirty="0" smtClean="0"/>
              <a:t> 100%. </a:t>
            </a:r>
            <a:r>
              <a:rPr lang="en-US" sz="2000" dirty="0" err="1" smtClean="0"/>
              <a:t>Karena</a:t>
            </a:r>
            <a:r>
              <a:rPr lang="en-US" sz="2000" dirty="0" smtClean="0"/>
              <a:t> </a:t>
            </a:r>
            <a:r>
              <a:rPr lang="en-US" sz="2000" dirty="0" err="1" smtClean="0"/>
              <a:t>betapapun</a:t>
            </a:r>
            <a:r>
              <a:rPr lang="en-US" sz="2000" dirty="0" smtClean="0"/>
              <a:t> </a:t>
            </a:r>
            <a:r>
              <a:rPr lang="en-US" sz="2000" dirty="0" err="1" smtClean="0"/>
              <a:t>sampel</a:t>
            </a:r>
            <a:r>
              <a:rPr lang="en-US" sz="2000" dirty="0" smtClean="0"/>
              <a:t> </a:t>
            </a:r>
            <a:r>
              <a:rPr lang="en-US" sz="2000" dirty="0" err="1" smtClean="0"/>
              <a:t>diambil</a:t>
            </a:r>
            <a:r>
              <a:rPr lang="en-US" sz="2000" dirty="0" smtClean="0"/>
              <a:t> </a:t>
            </a:r>
            <a:r>
              <a:rPr lang="en-US" sz="2000" dirty="0" err="1" smtClean="0"/>
              <a:t>secara</a:t>
            </a:r>
            <a:r>
              <a:rPr lang="en-US" sz="2000" dirty="0" smtClean="0"/>
              <a:t> </a:t>
            </a:r>
            <a:r>
              <a:rPr lang="en-US" sz="2000" dirty="0" err="1" smtClean="0"/>
              <a:t>ketat</a:t>
            </a:r>
            <a:r>
              <a:rPr lang="en-US" sz="2000" dirty="0" smtClean="0"/>
              <a:t> </a:t>
            </a:r>
            <a:r>
              <a:rPr lang="en-US" sz="2000" dirty="0" err="1" smtClean="0"/>
              <a:t>selalu</a:t>
            </a:r>
            <a:r>
              <a:rPr lang="en-US" sz="2000" dirty="0" smtClean="0"/>
              <a:t> </a:t>
            </a:r>
            <a:r>
              <a:rPr lang="en-US" sz="2000" dirty="0" err="1" smtClean="0"/>
              <a:t>ada</a:t>
            </a:r>
            <a:r>
              <a:rPr lang="en-US" sz="2000" dirty="0" smtClean="0"/>
              <a:t> </a:t>
            </a:r>
            <a:r>
              <a:rPr lang="en-US" sz="2000" dirty="0" err="1" smtClean="0"/>
              <a:t>kemungkinan</a:t>
            </a:r>
            <a:r>
              <a:rPr lang="en-US" sz="2000" dirty="0" smtClean="0"/>
              <a:t> </a:t>
            </a:r>
            <a:r>
              <a:rPr lang="en-US" sz="2000" dirty="0" err="1" smtClean="0"/>
              <a:t>salah</a:t>
            </a:r>
            <a:r>
              <a:rPr lang="en-US" sz="2000" dirty="0" smtClean="0"/>
              <a:t>.</a:t>
            </a:r>
          </a:p>
          <a:p>
            <a:pPr algn="just"/>
            <a:r>
              <a:rPr lang="en-US" sz="2000" dirty="0" smtClean="0"/>
              <a:t>Tingkat </a:t>
            </a:r>
            <a:r>
              <a:rPr lang="en-US" sz="2000" dirty="0" err="1" smtClean="0"/>
              <a:t>kepercayaan</a:t>
            </a:r>
            <a:r>
              <a:rPr lang="en-US" sz="2000" dirty="0" smtClean="0"/>
              <a:t> yang </a:t>
            </a:r>
            <a:r>
              <a:rPr lang="en-US" sz="2000" dirty="0" err="1" smtClean="0"/>
              <a:t>kerap</a:t>
            </a:r>
            <a:r>
              <a:rPr lang="en-US" sz="2000" dirty="0" smtClean="0"/>
              <a:t> </a:t>
            </a:r>
            <a:r>
              <a:rPr lang="en-US" sz="2000" dirty="0" err="1" smtClean="0"/>
              <a:t>dipakai</a:t>
            </a:r>
            <a:r>
              <a:rPr lang="en-US" sz="2000" dirty="0" smtClean="0"/>
              <a:t> </a:t>
            </a:r>
            <a:r>
              <a:rPr lang="en-US" sz="2000" dirty="0" err="1" smtClean="0"/>
              <a:t>dipakai</a:t>
            </a:r>
            <a:r>
              <a:rPr lang="en-US" sz="2000" dirty="0" smtClean="0"/>
              <a:t> </a:t>
            </a:r>
            <a:r>
              <a:rPr lang="en-US" sz="2000" dirty="0" err="1" smtClean="0"/>
              <a:t>adalah</a:t>
            </a:r>
            <a:r>
              <a:rPr lang="en-US" sz="2000" dirty="0" smtClean="0"/>
              <a:t> 90%, 95% </a:t>
            </a:r>
            <a:r>
              <a:rPr lang="en-US" sz="2000" dirty="0" err="1" smtClean="0"/>
              <a:t>dan</a:t>
            </a:r>
            <a:r>
              <a:rPr lang="en-US" sz="2000" dirty="0" smtClean="0"/>
              <a:t> 99%. Tingkat </a:t>
            </a:r>
            <a:r>
              <a:rPr lang="en-US" sz="2000" dirty="0" err="1" smtClean="0"/>
              <a:t>kepercayaan</a:t>
            </a:r>
            <a:r>
              <a:rPr lang="en-US" sz="2000" dirty="0" smtClean="0"/>
              <a:t> 90% </a:t>
            </a:r>
            <a:r>
              <a:rPr lang="en-US" sz="2000" dirty="0" err="1" smtClean="0"/>
              <a:t>berarti</a:t>
            </a:r>
            <a:r>
              <a:rPr lang="en-US" sz="2000" dirty="0" smtClean="0"/>
              <a:t> </a:t>
            </a:r>
            <a:r>
              <a:rPr lang="en-US" sz="2000" dirty="0" err="1" smtClean="0"/>
              <a:t>probabilitas</a:t>
            </a:r>
            <a:r>
              <a:rPr lang="en-US" sz="2000" dirty="0" smtClean="0"/>
              <a:t> </a:t>
            </a:r>
            <a:r>
              <a:rPr lang="en-US" sz="2000" dirty="0" err="1" smtClean="0"/>
              <a:t>kemungkinan</a:t>
            </a:r>
            <a:r>
              <a:rPr lang="en-US" sz="2000" dirty="0" smtClean="0"/>
              <a:t> </a:t>
            </a:r>
            <a:r>
              <a:rPr lang="en-US" sz="2000" dirty="0" err="1" smtClean="0"/>
              <a:t>hasil</a:t>
            </a:r>
            <a:r>
              <a:rPr lang="en-US" sz="2000" dirty="0" smtClean="0"/>
              <a:t> </a:t>
            </a:r>
            <a:r>
              <a:rPr lang="en-US" sz="2000" dirty="0" err="1" smtClean="0"/>
              <a:t>sampel</a:t>
            </a:r>
            <a:r>
              <a:rPr lang="en-US" sz="2000" dirty="0" smtClean="0"/>
              <a:t> </a:t>
            </a:r>
            <a:r>
              <a:rPr lang="en-US" sz="2000" dirty="0" err="1" smtClean="0"/>
              <a:t>sama</a:t>
            </a:r>
            <a:r>
              <a:rPr lang="en-US" sz="2000" dirty="0" smtClean="0"/>
              <a:t> </a:t>
            </a:r>
            <a:r>
              <a:rPr lang="en-US" sz="2000" dirty="0" err="1" smtClean="0"/>
              <a:t>dengan</a:t>
            </a:r>
            <a:r>
              <a:rPr lang="en-US" sz="2000" dirty="0" smtClean="0"/>
              <a:t> </a:t>
            </a:r>
            <a:r>
              <a:rPr lang="en-US" sz="2000" dirty="0" err="1" smtClean="0"/>
              <a:t>populasi</a:t>
            </a:r>
            <a:r>
              <a:rPr lang="en-US" sz="2000" dirty="0" smtClean="0"/>
              <a:t> </a:t>
            </a:r>
            <a:r>
              <a:rPr lang="en-US" sz="2000" dirty="0" err="1" smtClean="0"/>
              <a:t>adalah</a:t>
            </a:r>
            <a:r>
              <a:rPr lang="en-US" sz="2000" dirty="0" smtClean="0"/>
              <a:t> 90%. </a:t>
            </a:r>
            <a:r>
              <a:rPr lang="en-US" sz="2000" dirty="0" err="1" smtClean="0"/>
              <a:t>Kemungkinan</a:t>
            </a:r>
            <a:r>
              <a:rPr lang="en-US" sz="2000" dirty="0" smtClean="0"/>
              <a:t> </a:t>
            </a:r>
            <a:r>
              <a:rPr lang="en-US" sz="2000" dirty="0" err="1" smtClean="0"/>
              <a:t>salah</a:t>
            </a:r>
            <a:r>
              <a:rPr lang="en-US" sz="2000" dirty="0" smtClean="0"/>
              <a:t> </a:t>
            </a:r>
            <a:r>
              <a:rPr lang="en-US" sz="2000" dirty="0" err="1" smtClean="0"/>
              <a:t>adalah</a:t>
            </a:r>
            <a:r>
              <a:rPr lang="en-US" sz="2000" dirty="0" smtClean="0"/>
              <a:t> </a:t>
            </a:r>
            <a:r>
              <a:rPr lang="en-US" sz="2000" dirty="0" err="1" smtClean="0"/>
              <a:t>sebesar</a:t>
            </a:r>
            <a:r>
              <a:rPr lang="en-US" sz="2000" dirty="0" smtClean="0"/>
              <a:t> 10%.  </a:t>
            </a:r>
            <a:r>
              <a:rPr lang="en-US" sz="2000" dirty="0" err="1" smtClean="0"/>
              <a:t>Sementara</a:t>
            </a:r>
            <a:r>
              <a:rPr lang="en-US" sz="2000" dirty="0" smtClean="0"/>
              <a:t> </a:t>
            </a:r>
            <a:r>
              <a:rPr lang="en-US" sz="2000" dirty="0" err="1" smtClean="0"/>
              <a:t>tingkat</a:t>
            </a:r>
            <a:r>
              <a:rPr lang="en-US" sz="2000" dirty="0" smtClean="0"/>
              <a:t> </a:t>
            </a:r>
            <a:r>
              <a:rPr lang="en-US" sz="2000" dirty="0" err="1" smtClean="0"/>
              <a:t>kepercayaan</a:t>
            </a:r>
            <a:r>
              <a:rPr lang="en-US" sz="2000" dirty="0" smtClean="0"/>
              <a:t> 95% </a:t>
            </a:r>
            <a:r>
              <a:rPr lang="en-US" sz="2000" dirty="0" err="1" smtClean="0"/>
              <a:t>berarti</a:t>
            </a:r>
            <a:r>
              <a:rPr lang="en-US" sz="2000" dirty="0" smtClean="0"/>
              <a:t> </a:t>
            </a:r>
            <a:r>
              <a:rPr lang="en-US" sz="2000" dirty="0" err="1" smtClean="0"/>
              <a:t>probabilitas</a:t>
            </a:r>
            <a:r>
              <a:rPr lang="en-US" sz="2000" dirty="0" smtClean="0"/>
              <a:t> </a:t>
            </a:r>
            <a:r>
              <a:rPr lang="en-US" sz="2000" dirty="0" err="1" smtClean="0"/>
              <a:t>kemungkinan</a:t>
            </a:r>
            <a:r>
              <a:rPr lang="en-US" sz="2000" dirty="0" smtClean="0"/>
              <a:t> </a:t>
            </a:r>
            <a:r>
              <a:rPr lang="en-US" sz="2000" dirty="0" err="1" smtClean="0"/>
              <a:t>hasil</a:t>
            </a:r>
            <a:r>
              <a:rPr lang="en-US" sz="2000" dirty="0" smtClean="0"/>
              <a:t> </a:t>
            </a:r>
            <a:r>
              <a:rPr lang="en-US" sz="2000" dirty="0" err="1" smtClean="0"/>
              <a:t>sampel</a:t>
            </a:r>
            <a:r>
              <a:rPr lang="en-US" sz="2000" dirty="0" smtClean="0"/>
              <a:t> </a:t>
            </a:r>
            <a:r>
              <a:rPr lang="en-US" sz="2000" dirty="0" err="1" smtClean="0"/>
              <a:t>sama</a:t>
            </a:r>
            <a:r>
              <a:rPr lang="en-US" sz="2000" dirty="0" smtClean="0"/>
              <a:t> </a:t>
            </a:r>
            <a:r>
              <a:rPr lang="en-US" sz="2000" dirty="0" err="1" smtClean="0"/>
              <a:t>dengan</a:t>
            </a:r>
            <a:r>
              <a:rPr lang="en-US" sz="2000" dirty="0" smtClean="0"/>
              <a:t> </a:t>
            </a:r>
            <a:r>
              <a:rPr lang="en-US" sz="2000" dirty="0" err="1" smtClean="0"/>
              <a:t>populasi</a:t>
            </a:r>
            <a:r>
              <a:rPr lang="en-US" sz="2000" dirty="0" smtClean="0"/>
              <a:t> </a:t>
            </a:r>
            <a:r>
              <a:rPr lang="en-US" sz="2000" dirty="0" err="1" smtClean="0"/>
              <a:t>adalah</a:t>
            </a:r>
            <a:r>
              <a:rPr lang="en-US" sz="2000" dirty="0" smtClean="0"/>
              <a:t> 95%.</a:t>
            </a:r>
            <a:endParaRPr lang="en-US" sz="2000" dirty="0"/>
          </a:p>
        </p:txBody>
      </p:sp>
      <p:pic>
        <p:nvPicPr>
          <p:cNvPr id="27650" name="Object 12"/>
          <p:cNvPicPr>
            <a:picLocks noChangeAspect="1" noChangeArrowheads="1"/>
          </p:cNvPicPr>
          <p:nvPr/>
        </p:nvPicPr>
        <p:blipFill>
          <a:blip r:embed="rId2" cstate="print"/>
          <a:srcRect/>
          <a:stretch>
            <a:fillRect/>
          </a:stretch>
        </p:blipFill>
        <p:spPr bwMode="auto">
          <a:xfrm>
            <a:off x="4072033" y="4114800"/>
            <a:ext cx="4843367" cy="2362200"/>
          </a:xfrm>
          <a:prstGeom prst="rect">
            <a:avLst/>
          </a:prstGeom>
        </p:spPr>
        <p:style>
          <a:lnRef idx="1">
            <a:schemeClr val="accent4"/>
          </a:lnRef>
          <a:fillRef idx="2">
            <a:schemeClr val="accent4"/>
          </a:fillRef>
          <a:effectRef idx="1">
            <a:schemeClr val="accent4"/>
          </a:effectRef>
          <a:fontRef idx="minor">
            <a:schemeClr val="dk1"/>
          </a:fontRef>
        </p:style>
      </p:pic>
      <p:pic>
        <p:nvPicPr>
          <p:cNvPr id="27651" name="Object 11"/>
          <p:cNvPicPr>
            <a:picLocks noChangeAspect="1" noChangeArrowheads="1"/>
          </p:cNvPicPr>
          <p:nvPr/>
        </p:nvPicPr>
        <p:blipFill>
          <a:blip r:embed="rId3" cstate="print"/>
          <a:srcRect/>
          <a:stretch>
            <a:fillRect/>
          </a:stretch>
        </p:blipFill>
        <p:spPr bwMode="auto">
          <a:xfrm>
            <a:off x="4114800" y="228600"/>
            <a:ext cx="4800600" cy="3733800"/>
          </a:xfrm>
          <a:prstGeom prst="rect">
            <a:avLst/>
          </a:prstGeom>
        </p:spPr>
        <p:style>
          <a:lnRef idx="1">
            <a:schemeClr val="accent4"/>
          </a:lnRef>
          <a:fillRef idx="2">
            <a:schemeClr val="accent4"/>
          </a:fillRef>
          <a:effectRef idx="1">
            <a:schemeClr val="accent4"/>
          </a:effectRef>
          <a:fontRef idx="minor">
            <a:schemeClr val="dk1"/>
          </a:fontRef>
        </p:style>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style>
          <a:lnRef idx="1">
            <a:schemeClr val="dk1"/>
          </a:lnRef>
          <a:fillRef idx="2">
            <a:schemeClr val="dk1"/>
          </a:fillRef>
          <a:effectRef idx="1">
            <a:schemeClr val="dk1"/>
          </a:effectRef>
          <a:fontRef idx="minor">
            <a:schemeClr val="dk1"/>
          </a:fontRef>
        </p:style>
        <p:txBody>
          <a:bodyPr>
            <a:normAutofit fontScale="90000"/>
          </a:bodyPr>
          <a:lstStyle/>
          <a:p>
            <a:r>
              <a:rPr lang="en-US" dirty="0" err="1" smtClean="0"/>
              <a:t>Pengertian</a:t>
            </a:r>
            <a:endParaRPr lang="en-US" dirty="0"/>
          </a:p>
        </p:txBody>
      </p:sp>
      <p:sp>
        <p:nvSpPr>
          <p:cNvPr id="3" name="Content Placeholder 2"/>
          <p:cNvSpPr>
            <a:spLocks noGrp="1"/>
          </p:cNvSpPr>
          <p:nvPr>
            <p:ph idx="1"/>
          </p:nvPr>
        </p:nvSpPr>
        <p:spPr>
          <a:xfrm>
            <a:off x="990600" y="1143000"/>
            <a:ext cx="7790688" cy="5105400"/>
          </a:xfrm>
        </p:spPr>
        <p:txBody>
          <a:bodyPr>
            <a:normAutofit fontScale="77500" lnSpcReduction="20000"/>
          </a:bodyPr>
          <a:lstStyle/>
          <a:p>
            <a:r>
              <a:rPr lang="en-US" i="1" dirty="0" err="1" smtClean="0"/>
              <a:t>Analisis</a:t>
            </a:r>
            <a:r>
              <a:rPr lang="en-US" i="1" dirty="0" smtClean="0"/>
              <a:t> </a:t>
            </a:r>
            <a:r>
              <a:rPr lang="en-US" i="1" dirty="0" err="1" smtClean="0"/>
              <a:t>isi</a:t>
            </a:r>
            <a:r>
              <a:rPr lang="en-US" i="1" dirty="0" smtClean="0"/>
              <a:t> </a:t>
            </a:r>
            <a:r>
              <a:rPr lang="en-US" i="1" dirty="0" err="1" smtClean="0"/>
              <a:t>adalah</a:t>
            </a:r>
            <a:r>
              <a:rPr lang="en-US" i="1" dirty="0" smtClean="0"/>
              <a:t> </a:t>
            </a:r>
            <a:r>
              <a:rPr lang="en-US" i="1" dirty="0" err="1" smtClean="0"/>
              <a:t>metode</a:t>
            </a:r>
            <a:r>
              <a:rPr lang="en-US" i="1" dirty="0" smtClean="0"/>
              <a:t> </a:t>
            </a:r>
            <a:r>
              <a:rPr lang="en-US" i="1" dirty="0" err="1" smtClean="0"/>
              <a:t>penelitian</a:t>
            </a:r>
            <a:r>
              <a:rPr lang="en-US" i="1" dirty="0" smtClean="0"/>
              <a:t> </a:t>
            </a:r>
            <a:r>
              <a:rPr lang="en-US" i="1" dirty="0" err="1" smtClean="0"/>
              <a:t>untuk</a:t>
            </a:r>
            <a:r>
              <a:rPr lang="en-US" i="1" dirty="0" smtClean="0"/>
              <a:t> </a:t>
            </a:r>
            <a:r>
              <a:rPr lang="en-US" i="1" dirty="0" err="1" smtClean="0"/>
              <a:t>menggambarkan</a:t>
            </a:r>
            <a:r>
              <a:rPr lang="en-US" i="1" dirty="0" smtClean="0"/>
              <a:t> </a:t>
            </a:r>
            <a:r>
              <a:rPr lang="en-US" i="1" dirty="0" err="1" smtClean="0"/>
              <a:t>isi</a:t>
            </a:r>
            <a:r>
              <a:rPr lang="en-US" i="1" dirty="0" smtClean="0"/>
              <a:t> </a:t>
            </a:r>
            <a:r>
              <a:rPr lang="en-US" i="1" dirty="0" err="1" smtClean="0"/>
              <a:t>pesan</a:t>
            </a:r>
            <a:r>
              <a:rPr lang="en-US" i="1" dirty="0" smtClean="0"/>
              <a:t> yang </a:t>
            </a:r>
            <a:r>
              <a:rPr lang="en-US" i="1" dirty="0" err="1" smtClean="0"/>
              <a:t>tersurat</a:t>
            </a:r>
            <a:r>
              <a:rPr lang="en-US" i="1" dirty="0" smtClean="0"/>
              <a:t> </a:t>
            </a:r>
            <a:r>
              <a:rPr lang="en-US" i="1" dirty="0" err="1" smtClean="0"/>
              <a:t>secara</a:t>
            </a:r>
            <a:r>
              <a:rPr lang="en-US" i="1" dirty="0" smtClean="0"/>
              <a:t> </a:t>
            </a:r>
            <a:r>
              <a:rPr lang="en-US" i="1" dirty="0" err="1" smtClean="0"/>
              <a:t>obyektif</a:t>
            </a:r>
            <a:r>
              <a:rPr lang="en-US" i="1" dirty="0" smtClean="0"/>
              <a:t>, </a:t>
            </a:r>
            <a:r>
              <a:rPr lang="en-US" i="1" dirty="0" err="1" smtClean="0"/>
              <a:t>sistematis</a:t>
            </a:r>
            <a:r>
              <a:rPr lang="en-US" i="1" dirty="0" smtClean="0"/>
              <a:t>,  </a:t>
            </a:r>
            <a:r>
              <a:rPr lang="en-US" i="1" dirty="0" err="1" smtClean="0"/>
              <a:t>dan</a:t>
            </a:r>
            <a:r>
              <a:rPr lang="en-US" i="1" dirty="0" smtClean="0"/>
              <a:t> </a:t>
            </a:r>
            <a:r>
              <a:rPr lang="en-US" i="1" dirty="0" err="1" smtClean="0"/>
              <a:t>kuantitatif</a:t>
            </a:r>
            <a:r>
              <a:rPr lang="en-US" i="1" dirty="0" smtClean="0"/>
              <a:t>.</a:t>
            </a:r>
          </a:p>
          <a:p>
            <a:pPr lvl="1" algn="just"/>
            <a:r>
              <a:rPr lang="en-US" dirty="0" err="1" smtClean="0">
                <a:solidFill>
                  <a:srgbClr val="0070C0"/>
                </a:solidFill>
              </a:rPr>
              <a:t>Tersurat</a:t>
            </a:r>
            <a:r>
              <a:rPr lang="en-US" dirty="0" smtClean="0">
                <a:solidFill>
                  <a:srgbClr val="0070C0"/>
                </a:solidFill>
              </a:rPr>
              <a:t>,</a:t>
            </a:r>
            <a:r>
              <a:rPr lang="en-US" dirty="0" smtClean="0"/>
              <a:t> </a:t>
            </a:r>
            <a:r>
              <a:rPr lang="en-US" dirty="0" err="1" smtClean="0"/>
              <a:t>artinya</a:t>
            </a:r>
            <a:r>
              <a:rPr lang="en-US" dirty="0" smtClean="0"/>
              <a:t> </a:t>
            </a:r>
            <a:r>
              <a:rPr lang="en-US" dirty="0" err="1" smtClean="0"/>
              <a:t>pesan</a:t>
            </a:r>
            <a:r>
              <a:rPr lang="en-US" dirty="0" smtClean="0"/>
              <a:t> </a:t>
            </a:r>
            <a:r>
              <a:rPr lang="en-US" dirty="0" err="1" smtClean="0"/>
              <a:t>komunikasi</a:t>
            </a:r>
            <a:r>
              <a:rPr lang="en-US" dirty="0" smtClean="0"/>
              <a:t> yang </a:t>
            </a:r>
            <a:r>
              <a:rPr lang="en-US" dirty="0" err="1" smtClean="0"/>
              <a:t>tertulis</a:t>
            </a:r>
            <a:r>
              <a:rPr lang="en-US" dirty="0" smtClean="0"/>
              <a:t> </a:t>
            </a:r>
            <a:r>
              <a:rPr lang="en-US" dirty="0" err="1" smtClean="0"/>
              <a:t>dalam</a:t>
            </a:r>
            <a:r>
              <a:rPr lang="en-US" dirty="0" smtClean="0"/>
              <a:t> media </a:t>
            </a:r>
            <a:r>
              <a:rPr lang="en-US" dirty="0" err="1" smtClean="0"/>
              <a:t>cetak</a:t>
            </a:r>
            <a:r>
              <a:rPr lang="en-US" dirty="0" smtClean="0"/>
              <a:t>, </a:t>
            </a:r>
            <a:r>
              <a:rPr lang="en-US" dirty="0" err="1" smtClean="0"/>
              <a:t>terucap</a:t>
            </a:r>
            <a:r>
              <a:rPr lang="en-US" dirty="0" smtClean="0"/>
              <a:t> </a:t>
            </a:r>
            <a:r>
              <a:rPr lang="en-US" dirty="0" err="1" smtClean="0"/>
              <a:t>dalam</a:t>
            </a:r>
            <a:r>
              <a:rPr lang="en-US" dirty="0" smtClean="0"/>
              <a:t> media audio, </a:t>
            </a:r>
            <a:r>
              <a:rPr lang="en-US" dirty="0" err="1" smtClean="0"/>
              <a:t>atau</a:t>
            </a:r>
            <a:r>
              <a:rPr lang="en-US" dirty="0" smtClean="0"/>
              <a:t> </a:t>
            </a:r>
            <a:r>
              <a:rPr lang="en-US" dirty="0" err="1" smtClean="0"/>
              <a:t>tergambar</a:t>
            </a:r>
            <a:r>
              <a:rPr lang="en-US" dirty="0" smtClean="0"/>
              <a:t> </a:t>
            </a:r>
            <a:r>
              <a:rPr lang="en-US" dirty="0" err="1" smtClean="0"/>
              <a:t>dalam</a:t>
            </a:r>
            <a:r>
              <a:rPr lang="en-US" dirty="0" smtClean="0"/>
              <a:t> media visual. </a:t>
            </a:r>
            <a:r>
              <a:rPr lang="en-US" dirty="0" err="1" smtClean="0"/>
              <a:t>Analisis</a:t>
            </a:r>
            <a:r>
              <a:rPr lang="en-US" dirty="0" smtClean="0"/>
              <a:t> </a:t>
            </a:r>
            <a:r>
              <a:rPr lang="en-US" dirty="0" err="1" smtClean="0"/>
              <a:t>terhadap</a:t>
            </a:r>
            <a:r>
              <a:rPr lang="en-US" dirty="0" smtClean="0"/>
              <a:t> </a:t>
            </a:r>
            <a:r>
              <a:rPr lang="en-US" dirty="0" err="1" smtClean="0"/>
              <a:t>apa</a:t>
            </a:r>
            <a:r>
              <a:rPr lang="en-US" dirty="0" smtClean="0"/>
              <a:t> yang </a:t>
            </a:r>
            <a:r>
              <a:rPr lang="en-US" dirty="0" err="1" smtClean="0"/>
              <a:t>benar-benar</a:t>
            </a:r>
            <a:r>
              <a:rPr lang="en-US" dirty="0" smtClean="0"/>
              <a:t> </a:t>
            </a:r>
            <a:r>
              <a:rPr lang="en-US" dirty="0" err="1" smtClean="0"/>
              <a:t>ada</a:t>
            </a:r>
            <a:r>
              <a:rPr lang="en-US" dirty="0" smtClean="0"/>
              <a:t> </a:t>
            </a:r>
            <a:r>
              <a:rPr lang="en-US" dirty="0" err="1" smtClean="0"/>
              <a:t>dan</a:t>
            </a:r>
            <a:r>
              <a:rPr lang="en-US" dirty="0" smtClean="0"/>
              <a:t> </a:t>
            </a:r>
            <a:r>
              <a:rPr lang="en-US" dirty="0" err="1" smtClean="0"/>
              <a:t>tertera</a:t>
            </a:r>
            <a:r>
              <a:rPr lang="en-US" dirty="0" smtClean="0"/>
              <a:t> </a:t>
            </a:r>
            <a:r>
              <a:rPr lang="en-US" dirty="0" err="1" smtClean="0"/>
              <a:t>dalam</a:t>
            </a:r>
            <a:r>
              <a:rPr lang="en-US" dirty="0" smtClean="0"/>
              <a:t> </a:t>
            </a:r>
            <a:r>
              <a:rPr lang="en-US" dirty="0" err="1" smtClean="0"/>
              <a:t>naskah</a:t>
            </a:r>
            <a:r>
              <a:rPr lang="en-US" dirty="0" smtClean="0"/>
              <a:t> </a:t>
            </a:r>
            <a:r>
              <a:rPr lang="en-US" dirty="0" err="1" smtClean="0"/>
              <a:t>tulisan</a:t>
            </a:r>
            <a:r>
              <a:rPr lang="en-US" dirty="0" smtClean="0"/>
              <a:t>, </a:t>
            </a:r>
            <a:r>
              <a:rPr lang="en-US" dirty="0" err="1" smtClean="0"/>
              <a:t>naskah</a:t>
            </a:r>
            <a:r>
              <a:rPr lang="en-US" dirty="0" smtClean="0"/>
              <a:t> audio, </a:t>
            </a:r>
            <a:r>
              <a:rPr lang="en-US" dirty="0" err="1" smtClean="0"/>
              <a:t>atau</a:t>
            </a:r>
            <a:r>
              <a:rPr lang="en-US" dirty="0" smtClean="0"/>
              <a:t> </a:t>
            </a:r>
            <a:r>
              <a:rPr lang="en-US" dirty="0" err="1" smtClean="0"/>
              <a:t>naskah</a:t>
            </a:r>
            <a:r>
              <a:rPr lang="en-US" dirty="0" smtClean="0"/>
              <a:t> audio visual. </a:t>
            </a:r>
            <a:r>
              <a:rPr lang="en-US" dirty="0" err="1" smtClean="0"/>
              <a:t>Bukan</a:t>
            </a:r>
            <a:r>
              <a:rPr lang="en-US" dirty="0" smtClean="0"/>
              <a:t> yang </a:t>
            </a:r>
            <a:r>
              <a:rPr lang="en-US" dirty="0" err="1" smtClean="0"/>
              <a:t>tersirat</a:t>
            </a:r>
            <a:r>
              <a:rPr lang="en-US" dirty="0" smtClean="0"/>
              <a:t> (</a:t>
            </a:r>
            <a:r>
              <a:rPr lang="en-US" dirty="0" err="1" smtClean="0"/>
              <a:t>tidak</a:t>
            </a:r>
            <a:r>
              <a:rPr lang="en-US" dirty="0" smtClean="0"/>
              <a:t> </a:t>
            </a:r>
            <a:r>
              <a:rPr lang="en-US" dirty="0" err="1" smtClean="0"/>
              <a:t>tertulis</a:t>
            </a:r>
            <a:r>
              <a:rPr lang="en-US" dirty="0" smtClean="0"/>
              <a:t>).</a:t>
            </a:r>
          </a:p>
          <a:p>
            <a:pPr lvl="1" algn="just"/>
            <a:endParaRPr lang="en-US" dirty="0" smtClean="0">
              <a:solidFill>
                <a:srgbClr val="0070C0"/>
              </a:solidFill>
            </a:endParaRPr>
          </a:p>
          <a:p>
            <a:pPr lvl="1" algn="just"/>
            <a:r>
              <a:rPr lang="en-US" dirty="0" err="1" smtClean="0">
                <a:solidFill>
                  <a:srgbClr val="0070C0"/>
                </a:solidFill>
              </a:rPr>
              <a:t>Obyektif</a:t>
            </a:r>
            <a:r>
              <a:rPr lang="en-US" dirty="0" smtClean="0">
                <a:solidFill>
                  <a:srgbClr val="0070C0"/>
                </a:solidFill>
              </a:rPr>
              <a:t>,</a:t>
            </a:r>
            <a:r>
              <a:rPr lang="en-US" dirty="0" smtClean="0"/>
              <a:t> </a:t>
            </a:r>
            <a:r>
              <a:rPr lang="en-US" dirty="0" err="1" smtClean="0"/>
              <a:t>artinya</a:t>
            </a:r>
            <a:r>
              <a:rPr lang="en-US" dirty="0" smtClean="0"/>
              <a:t> </a:t>
            </a:r>
            <a:r>
              <a:rPr lang="en-US" dirty="0" err="1" smtClean="0"/>
              <a:t>menggunakan</a:t>
            </a:r>
            <a:r>
              <a:rPr lang="en-US" dirty="0" smtClean="0"/>
              <a:t> </a:t>
            </a:r>
            <a:r>
              <a:rPr lang="en-US" dirty="0" err="1" smtClean="0"/>
              <a:t>alat</a:t>
            </a:r>
            <a:r>
              <a:rPr lang="en-US" dirty="0" smtClean="0"/>
              <a:t> </a:t>
            </a:r>
            <a:r>
              <a:rPr lang="en-US" dirty="0" err="1" smtClean="0"/>
              <a:t>ukur</a:t>
            </a:r>
            <a:r>
              <a:rPr lang="en-US" dirty="0" smtClean="0"/>
              <a:t> </a:t>
            </a:r>
            <a:r>
              <a:rPr lang="en-US" dirty="0" err="1" smtClean="0"/>
              <a:t>kategori</a:t>
            </a:r>
            <a:r>
              <a:rPr lang="en-US" dirty="0" smtClean="0"/>
              <a:t> yang </a:t>
            </a:r>
            <a:r>
              <a:rPr lang="en-US" dirty="0" err="1" smtClean="0"/>
              <a:t>distandarisasi</a:t>
            </a:r>
            <a:r>
              <a:rPr lang="en-US" dirty="0" smtClean="0"/>
              <a:t> </a:t>
            </a:r>
            <a:r>
              <a:rPr lang="en-US" dirty="0" err="1" smtClean="0"/>
              <a:t>lebih</a:t>
            </a:r>
            <a:r>
              <a:rPr lang="en-US" dirty="0" smtClean="0"/>
              <a:t> </a:t>
            </a:r>
            <a:r>
              <a:rPr lang="en-US" dirty="0" err="1" smtClean="0"/>
              <a:t>dahulu</a:t>
            </a:r>
            <a:r>
              <a:rPr lang="en-US" dirty="0" smtClean="0"/>
              <a:t>. </a:t>
            </a:r>
            <a:r>
              <a:rPr lang="fi-FI" dirty="0" smtClean="0"/>
              <a:t>Syarat objektif baru dapat dilakukan oleh peneliti bila tersedia kategori-kategori analisis yang sudah didefinisikan secara jelas dan operasional sehingga peneliti lain dapat mengikutinya dengan reliabilitas tinggi. Ciri objektif ini juga berarti, siapapun yang akan melakukan analisis akan menghasilkan temuan yang sama jika kategori yang dipakai benar.</a:t>
            </a:r>
            <a:endParaRPr lang="en-US" dirty="0" smtClean="0"/>
          </a:p>
          <a:p>
            <a:pPr lvl="1"/>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498080" cy="868362"/>
          </a:xfrm>
        </p:spPr>
        <p:txBody>
          <a:bodyPr/>
          <a:lstStyle/>
          <a:p>
            <a:r>
              <a:rPr lang="en-US" dirty="0" err="1" smtClean="0"/>
              <a:t>Rumus</a:t>
            </a:r>
            <a:r>
              <a:rPr lang="en-US" dirty="0" smtClean="0"/>
              <a:t> sampling</a:t>
            </a:r>
            <a:endParaRPr lang="en-US"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1524000"/>
            <a:ext cx="6041571" cy="1143000"/>
          </a:xfrm>
          <a:prstGeom prst="rect">
            <a:avLst/>
          </a:prstGeom>
          <a:noFill/>
        </p:spPr>
      </p:pic>
      <p:sp>
        <p:nvSpPr>
          <p:cNvPr id="7" name="TextBox 6"/>
          <p:cNvSpPr txBox="1"/>
          <p:nvPr/>
        </p:nvSpPr>
        <p:spPr>
          <a:xfrm>
            <a:off x="1143000" y="2819400"/>
            <a:ext cx="7239000" cy="3693319"/>
          </a:xfrm>
          <a:prstGeom prst="rect">
            <a:avLst/>
          </a:prstGeom>
          <a:noFill/>
        </p:spPr>
        <p:txBody>
          <a:bodyPr wrap="square" rtlCol="0">
            <a:spAutoFit/>
          </a:bodyPr>
          <a:lstStyle/>
          <a:p>
            <a:r>
              <a:rPr lang="en-US" dirty="0" err="1" smtClean="0">
                <a:latin typeface="Arial Narrow" pitchFamily="34" charset="0"/>
              </a:rPr>
              <a:t>Keterangan</a:t>
            </a:r>
            <a:r>
              <a:rPr lang="en-US" dirty="0" smtClean="0">
                <a:latin typeface="Arial Narrow" pitchFamily="34" charset="0"/>
              </a:rPr>
              <a:t>:</a:t>
            </a:r>
          </a:p>
          <a:p>
            <a:r>
              <a:rPr lang="en-US" dirty="0" smtClean="0">
                <a:latin typeface="Arial Narrow" pitchFamily="34" charset="0"/>
              </a:rPr>
              <a:t>Z =  </a:t>
            </a:r>
            <a:r>
              <a:rPr lang="en-US" dirty="0" err="1" smtClean="0">
                <a:latin typeface="Arial Narrow" pitchFamily="34" charset="0"/>
              </a:rPr>
              <a:t>Mengacu</a:t>
            </a:r>
            <a:r>
              <a:rPr lang="en-US" dirty="0" smtClean="0">
                <a:latin typeface="Arial Narrow" pitchFamily="34" charset="0"/>
              </a:rPr>
              <a:t> </a:t>
            </a:r>
            <a:r>
              <a:rPr lang="en-US" dirty="0" err="1" smtClean="0">
                <a:latin typeface="Arial Narrow" pitchFamily="34" charset="0"/>
              </a:rPr>
              <a:t>pda</a:t>
            </a:r>
            <a:r>
              <a:rPr lang="en-US" dirty="0" smtClean="0">
                <a:latin typeface="Arial Narrow" pitchFamily="34" charset="0"/>
              </a:rPr>
              <a:t> </a:t>
            </a:r>
            <a:r>
              <a:rPr lang="en-US" dirty="0" err="1" smtClean="0">
                <a:latin typeface="Arial Narrow" pitchFamily="34" charset="0"/>
              </a:rPr>
              <a:t>nilai</a:t>
            </a:r>
            <a:r>
              <a:rPr lang="en-US" dirty="0" smtClean="0">
                <a:latin typeface="Arial Narrow" pitchFamily="34" charset="0"/>
              </a:rPr>
              <a:t> Z (</a:t>
            </a:r>
            <a:r>
              <a:rPr lang="en-US" dirty="0" err="1" smtClean="0">
                <a:latin typeface="Arial Narrow" pitchFamily="34" charset="0"/>
              </a:rPr>
              <a:t>tingkat</a:t>
            </a:r>
            <a:r>
              <a:rPr lang="en-US" dirty="0" smtClean="0">
                <a:latin typeface="Arial Narrow" pitchFamily="34" charset="0"/>
              </a:rPr>
              <a:t> </a:t>
            </a:r>
            <a:r>
              <a:rPr lang="en-US" dirty="0" err="1" smtClean="0">
                <a:latin typeface="Arial Narrow" pitchFamily="34" charset="0"/>
              </a:rPr>
              <a:t>kepercayaan</a:t>
            </a:r>
            <a:r>
              <a:rPr lang="en-US" dirty="0" smtClean="0">
                <a:latin typeface="Arial Narrow" pitchFamily="34" charset="0"/>
              </a:rPr>
              <a:t>). </a:t>
            </a:r>
            <a:r>
              <a:rPr lang="en-US" dirty="0" err="1" smtClean="0">
                <a:latin typeface="Arial Narrow" pitchFamily="34" charset="0"/>
              </a:rPr>
              <a:t>Jika</a:t>
            </a:r>
            <a:r>
              <a:rPr lang="en-US" dirty="0" smtClean="0">
                <a:latin typeface="Arial Narrow" pitchFamily="34" charset="0"/>
              </a:rPr>
              <a:t> </a:t>
            </a:r>
            <a:r>
              <a:rPr lang="en-US" dirty="0" err="1" smtClean="0">
                <a:latin typeface="Arial Narrow" pitchFamily="34" charset="0"/>
              </a:rPr>
              <a:t>tingkat</a:t>
            </a:r>
            <a:r>
              <a:rPr lang="en-US" dirty="0" smtClean="0">
                <a:latin typeface="Arial Narrow" pitchFamily="34" charset="0"/>
              </a:rPr>
              <a:t> </a:t>
            </a:r>
            <a:r>
              <a:rPr lang="en-US" dirty="0" err="1" smtClean="0">
                <a:latin typeface="Arial Narrow" pitchFamily="34" charset="0"/>
              </a:rPr>
              <a:t>kepercayaan</a:t>
            </a:r>
            <a:r>
              <a:rPr lang="en-US" dirty="0" smtClean="0">
                <a:latin typeface="Arial Narrow" pitchFamily="34" charset="0"/>
              </a:rPr>
              <a:t> yang </a:t>
            </a:r>
            <a:r>
              <a:rPr lang="en-US" dirty="0" err="1" smtClean="0">
                <a:latin typeface="Arial Narrow" pitchFamily="34" charset="0"/>
              </a:rPr>
              <a:t>dipakai</a:t>
            </a:r>
            <a:r>
              <a:rPr lang="en-US" dirty="0" smtClean="0">
                <a:latin typeface="Arial Narrow" pitchFamily="34" charset="0"/>
              </a:rPr>
              <a:t> 90% </a:t>
            </a:r>
            <a:r>
              <a:rPr lang="en-US" dirty="0" err="1" smtClean="0">
                <a:latin typeface="Arial Narrow" pitchFamily="34" charset="0"/>
              </a:rPr>
              <a:t>maka</a:t>
            </a:r>
            <a:r>
              <a:rPr lang="en-US" dirty="0" smtClean="0">
                <a:latin typeface="Arial Narrow" pitchFamily="34" charset="0"/>
              </a:rPr>
              <a:t> </a:t>
            </a:r>
            <a:r>
              <a:rPr lang="en-US" dirty="0" err="1" smtClean="0">
                <a:latin typeface="Arial Narrow" pitchFamily="34" charset="0"/>
              </a:rPr>
              <a:t>nilai</a:t>
            </a:r>
            <a:r>
              <a:rPr lang="en-US" dirty="0" smtClean="0">
                <a:latin typeface="Arial Narrow" pitchFamily="34" charset="0"/>
              </a:rPr>
              <a:t> z = 1.65.  Tingkat </a:t>
            </a:r>
            <a:r>
              <a:rPr lang="en-US" dirty="0" err="1" smtClean="0">
                <a:latin typeface="Arial Narrow" pitchFamily="34" charset="0"/>
              </a:rPr>
              <a:t>kepercayaan</a:t>
            </a:r>
            <a:r>
              <a:rPr lang="en-US" dirty="0" smtClean="0">
                <a:latin typeface="Arial Narrow" pitchFamily="34" charset="0"/>
              </a:rPr>
              <a:t> 95 % </a:t>
            </a:r>
            <a:r>
              <a:rPr lang="en-US" dirty="0" err="1" smtClean="0">
                <a:latin typeface="Arial Narrow" pitchFamily="34" charset="0"/>
              </a:rPr>
              <a:t>maka</a:t>
            </a:r>
            <a:r>
              <a:rPr lang="en-US" dirty="0" smtClean="0">
                <a:latin typeface="Arial Narrow" pitchFamily="34" charset="0"/>
              </a:rPr>
              <a:t> </a:t>
            </a:r>
            <a:r>
              <a:rPr lang="en-US" dirty="0" err="1" smtClean="0">
                <a:latin typeface="Arial Narrow" pitchFamily="34" charset="0"/>
              </a:rPr>
              <a:t>nilai</a:t>
            </a:r>
            <a:r>
              <a:rPr lang="en-US" dirty="0" smtClean="0">
                <a:latin typeface="Arial Narrow" pitchFamily="34" charset="0"/>
              </a:rPr>
              <a:t> z = 1.96. Tingkat </a:t>
            </a:r>
            <a:r>
              <a:rPr lang="en-US" dirty="0" err="1" smtClean="0">
                <a:latin typeface="Arial Narrow" pitchFamily="34" charset="0"/>
              </a:rPr>
              <a:t>kepercayaan</a:t>
            </a:r>
            <a:r>
              <a:rPr lang="en-US" dirty="0" smtClean="0">
                <a:latin typeface="Arial Narrow" pitchFamily="34" charset="0"/>
              </a:rPr>
              <a:t> 99 % </a:t>
            </a:r>
            <a:r>
              <a:rPr lang="en-US" dirty="0" err="1" smtClean="0">
                <a:latin typeface="Arial Narrow" pitchFamily="34" charset="0"/>
              </a:rPr>
              <a:t>maka</a:t>
            </a:r>
            <a:r>
              <a:rPr lang="en-US" dirty="0" smtClean="0">
                <a:latin typeface="Arial Narrow" pitchFamily="34" charset="0"/>
              </a:rPr>
              <a:t> </a:t>
            </a:r>
            <a:r>
              <a:rPr lang="en-US" dirty="0" err="1" smtClean="0">
                <a:latin typeface="Arial Narrow" pitchFamily="34" charset="0"/>
              </a:rPr>
              <a:t>nilai</a:t>
            </a:r>
            <a:r>
              <a:rPr lang="en-US" dirty="0" smtClean="0">
                <a:latin typeface="Arial Narrow" pitchFamily="34" charset="0"/>
              </a:rPr>
              <a:t> z = 2.58</a:t>
            </a:r>
          </a:p>
          <a:p>
            <a:r>
              <a:rPr lang="en-US" dirty="0" smtClean="0">
                <a:latin typeface="Arial Narrow" pitchFamily="34" charset="0"/>
              </a:rPr>
              <a:t> </a:t>
            </a:r>
          </a:p>
          <a:p>
            <a:r>
              <a:rPr lang="en-US" dirty="0" smtClean="0">
                <a:latin typeface="Arial Narrow" pitchFamily="34" charset="0"/>
              </a:rPr>
              <a:t>p(p-1) </a:t>
            </a:r>
            <a:r>
              <a:rPr lang="en-US" dirty="0" err="1" smtClean="0">
                <a:latin typeface="Arial Narrow" pitchFamily="34" charset="0"/>
              </a:rPr>
              <a:t>variasi</a:t>
            </a:r>
            <a:r>
              <a:rPr lang="en-US" dirty="0" smtClean="0">
                <a:latin typeface="Arial Narrow" pitchFamily="34" charset="0"/>
              </a:rPr>
              <a:t> </a:t>
            </a:r>
            <a:r>
              <a:rPr lang="en-US" dirty="0" err="1" smtClean="0">
                <a:latin typeface="Arial Narrow" pitchFamily="34" charset="0"/>
              </a:rPr>
              <a:t>pupulasi</a:t>
            </a:r>
            <a:r>
              <a:rPr lang="en-US" dirty="0" smtClean="0">
                <a:latin typeface="Arial Narrow" pitchFamily="34" charset="0"/>
              </a:rPr>
              <a:t>. </a:t>
            </a:r>
            <a:r>
              <a:rPr lang="en-US" dirty="0" err="1" smtClean="0">
                <a:latin typeface="Arial Narrow" pitchFamily="34" charset="0"/>
              </a:rPr>
              <a:t>Variasi</a:t>
            </a:r>
            <a:r>
              <a:rPr lang="en-US" dirty="0" smtClean="0">
                <a:latin typeface="Arial Narrow" pitchFamily="34" charset="0"/>
              </a:rPr>
              <a:t> </a:t>
            </a:r>
            <a:r>
              <a:rPr lang="en-US" dirty="0" err="1" smtClean="0">
                <a:latin typeface="Arial Narrow" pitchFamily="34" charset="0"/>
              </a:rPr>
              <a:t>populasi</a:t>
            </a:r>
            <a:r>
              <a:rPr lang="en-US" dirty="0" smtClean="0">
                <a:latin typeface="Arial Narrow" pitchFamily="34" charset="0"/>
              </a:rPr>
              <a:t> </a:t>
            </a:r>
            <a:r>
              <a:rPr lang="en-US" dirty="0" err="1" smtClean="0">
                <a:latin typeface="Arial Narrow" pitchFamily="34" charset="0"/>
              </a:rPr>
              <a:t>dinyatakan</a:t>
            </a:r>
            <a:r>
              <a:rPr lang="en-US" dirty="0" smtClean="0">
                <a:latin typeface="Arial Narrow" pitchFamily="34" charset="0"/>
              </a:rPr>
              <a:t> </a:t>
            </a:r>
            <a:r>
              <a:rPr lang="en-US" dirty="0" err="1" smtClean="0">
                <a:latin typeface="Arial Narrow" pitchFamily="34" charset="0"/>
              </a:rPr>
              <a:t>dalam</a:t>
            </a:r>
            <a:r>
              <a:rPr lang="en-US" dirty="0" smtClean="0">
                <a:latin typeface="Arial Narrow" pitchFamily="34" charset="0"/>
              </a:rPr>
              <a:t> </a:t>
            </a:r>
            <a:r>
              <a:rPr lang="en-US" dirty="0" err="1" smtClean="0">
                <a:latin typeface="Arial Narrow" pitchFamily="34" charset="0"/>
              </a:rPr>
              <a:t>proporsi</a:t>
            </a:r>
            <a:r>
              <a:rPr lang="en-US" dirty="0" smtClean="0">
                <a:latin typeface="Arial Narrow" pitchFamily="34" charset="0"/>
              </a:rPr>
              <a:t>. </a:t>
            </a:r>
            <a:r>
              <a:rPr lang="en-US" dirty="0" err="1" smtClean="0">
                <a:latin typeface="Arial Narrow" pitchFamily="34" charset="0"/>
              </a:rPr>
              <a:t>Proporsi</a:t>
            </a:r>
            <a:r>
              <a:rPr lang="en-US" dirty="0" smtClean="0">
                <a:latin typeface="Arial Narrow" pitchFamily="34" charset="0"/>
              </a:rPr>
              <a:t> </a:t>
            </a:r>
            <a:r>
              <a:rPr lang="en-US" dirty="0" err="1" smtClean="0">
                <a:latin typeface="Arial Narrow" pitchFamily="34" charset="0"/>
              </a:rPr>
              <a:t>dibagi</a:t>
            </a:r>
            <a:r>
              <a:rPr lang="en-US" dirty="0" smtClean="0">
                <a:latin typeface="Arial Narrow" pitchFamily="34" charset="0"/>
              </a:rPr>
              <a:t> </a:t>
            </a:r>
            <a:r>
              <a:rPr lang="en-US" dirty="0" err="1" smtClean="0">
                <a:latin typeface="Arial Narrow" pitchFamily="34" charset="0"/>
              </a:rPr>
              <a:t>dua</a:t>
            </a:r>
            <a:r>
              <a:rPr lang="en-US" dirty="0" smtClean="0">
                <a:latin typeface="Arial Narrow" pitchFamily="34" charset="0"/>
              </a:rPr>
              <a:t> </a:t>
            </a:r>
            <a:r>
              <a:rPr lang="en-US" dirty="0" err="1" smtClean="0">
                <a:latin typeface="Arial Narrow" pitchFamily="34" charset="0"/>
              </a:rPr>
              <a:t>bagian</a:t>
            </a:r>
            <a:r>
              <a:rPr lang="en-US" dirty="0" smtClean="0">
                <a:latin typeface="Arial Narrow" pitchFamily="34" charset="0"/>
              </a:rPr>
              <a:t> </a:t>
            </a:r>
            <a:r>
              <a:rPr lang="en-US" dirty="0" err="1" smtClean="0">
                <a:latin typeface="Arial Narrow" pitchFamily="34" charset="0"/>
              </a:rPr>
              <a:t>dengan</a:t>
            </a:r>
            <a:r>
              <a:rPr lang="en-US" dirty="0" smtClean="0">
                <a:latin typeface="Arial Narrow" pitchFamily="34" charset="0"/>
              </a:rPr>
              <a:t> total 100 </a:t>
            </a:r>
            <a:r>
              <a:rPr lang="en-US" dirty="0" err="1" smtClean="0">
                <a:latin typeface="Arial Narrow" pitchFamily="34" charset="0"/>
              </a:rPr>
              <a:t>atau</a:t>
            </a:r>
            <a:r>
              <a:rPr lang="en-US" dirty="0" smtClean="0">
                <a:latin typeface="Arial Narrow" pitchFamily="34" charset="0"/>
              </a:rPr>
              <a:t> 1. </a:t>
            </a:r>
            <a:r>
              <a:rPr lang="en-US" dirty="0" err="1" smtClean="0">
                <a:latin typeface="Arial Narrow" pitchFamily="34" charset="0"/>
              </a:rPr>
              <a:t>Misalnya</a:t>
            </a:r>
            <a:r>
              <a:rPr lang="en-US" dirty="0" smtClean="0">
                <a:latin typeface="Arial Narrow" pitchFamily="34" charset="0"/>
              </a:rPr>
              <a:t> 0.5 </a:t>
            </a:r>
          </a:p>
          <a:p>
            <a:r>
              <a:rPr lang="en-US" dirty="0" smtClean="0">
                <a:latin typeface="Arial Narrow" pitchFamily="34" charset="0"/>
              </a:rPr>
              <a:t> </a:t>
            </a:r>
          </a:p>
          <a:p>
            <a:r>
              <a:rPr lang="en-US" dirty="0" smtClean="0">
                <a:latin typeface="Arial Narrow" pitchFamily="34" charset="0"/>
              </a:rPr>
              <a:t>E = Tingkat </a:t>
            </a:r>
            <a:r>
              <a:rPr lang="en-US" dirty="0" err="1" smtClean="0">
                <a:latin typeface="Arial Narrow" pitchFamily="34" charset="0"/>
              </a:rPr>
              <a:t>kesalahan</a:t>
            </a:r>
            <a:r>
              <a:rPr lang="en-US" dirty="0" smtClean="0">
                <a:latin typeface="Arial Narrow" pitchFamily="34" charset="0"/>
              </a:rPr>
              <a:t> yang </a:t>
            </a:r>
            <a:r>
              <a:rPr lang="en-US" dirty="0" err="1" smtClean="0">
                <a:latin typeface="Arial Narrow" pitchFamily="34" charset="0"/>
              </a:rPr>
              <a:t>dikehendaki</a:t>
            </a:r>
            <a:r>
              <a:rPr lang="en-US" dirty="0" smtClean="0">
                <a:latin typeface="Arial Narrow" pitchFamily="34" charset="0"/>
              </a:rPr>
              <a:t> (sampling error) </a:t>
            </a:r>
            <a:r>
              <a:rPr lang="en-US" dirty="0" err="1" smtClean="0">
                <a:latin typeface="Arial Narrow" pitchFamily="34" charset="0"/>
              </a:rPr>
              <a:t>Misalnya</a:t>
            </a:r>
            <a:r>
              <a:rPr lang="en-US" dirty="0" smtClean="0">
                <a:latin typeface="Arial Narrow" pitchFamily="34" charset="0"/>
              </a:rPr>
              <a:t> 10 % (0.1) </a:t>
            </a:r>
            <a:r>
              <a:rPr lang="en-US" dirty="0" err="1" smtClean="0">
                <a:latin typeface="Arial Narrow" pitchFamily="34" charset="0"/>
              </a:rPr>
              <a:t>atau</a:t>
            </a:r>
            <a:r>
              <a:rPr lang="en-US" dirty="0" smtClean="0">
                <a:latin typeface="Arial Narrow" pitchFamily="34" charset="0"/>
              </a:rPr>
              <a:t> 5 % (0.05)</a:t>
            </a:r>
          </a:p>
          <a:p>
            <a:r>
              <a:rPr lang="en-US" dirty="0" smtClean="0">
                <a:latin typeface="Arial Narrow" pitchFamily="34" charset="0"/>
              </a:rPr>
              <a:t> </a:t>
            </a:r>
          </a:p>
          <a:p>
            <a:r>
              <a:rPr lang="en-US" dirty="0" smtClean="0">
                <a:latin typeface="Arial Narrow" pitchFamily="34" charset="0"/>
              </a:rPr>
              <a:t>N = </a:t>
            </a:r>
            <a:r>
              <a:rPr lang="en-US" dirty="0" err="1" smtClean="0">
                <a:latin typeface="Arial Narrow" pitchFamily="34" charset="0"/>
              </a:rPr>
              <a:t>jumlah</a:t>
            </a:r>
            <a:r>
              <a:rPr lang="en-US" dirty="0" smtClean="0">
                <a:latin typeface="Arial Narrow" pitchFamily="34" charset="0"/>
              </a:rPr>
              <a:t> </a:t>
            </a:r>
            <a:r>
              <a:rPr lang="en-US" dirty="0" err="1" smtClean="0">
                <a:latin typeface="Arial Narrow" pitchFamily="34" charset="0"/>
              </a:rPr>
              <a:t>populasi</a:t>
            </a:r>
            <a:endParaRPr lang="en-US" dirty="0" smtClean="0">
              <a:latin typeface="Arial Narrow" pitchFamily="34" charset="0"/>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498080" cy="1143000"/>
          </a:xfrm>
        </p:spPr>
        <p:txBody>
          <a:bodyPr/>
          <a:lstStyle/>
          <a:p>
            <a:r>
              <a:rPr lang="en-US" dirty="0" err="1" smtClean="0"/>
              <a:t>Teknik</a:t>
            </a:r>
            <a:r>
              <a:rPr lang="en-US" dirty="0" smtClean="0"/>
              <a:t> sampling</a:t>
            </a:r>
            <a:endParaRPr lang="en-US" dirty="0"/>
          </a:p>
        </p:txBody>
      </p:sp>
      <p:sp>
        <p:nvSpPr>
          <p:cNvPr id="3" name="Content Placeholder 2"/>
          <p:cNvSpPr>
            <a:spLocks noGrp="1"/>
          </p:cNvSpPr>
          <p:nvPr>
            <p:ph idx="1"/>
          </p:nvPr>
        </p:nvSpPr>
        <p:spPr>
          <a:xfrm>
            <a:off x="1066800" y="1447800"/>
            <a:ext cx="7866888" cy="4800600"/>
          </a:xfrm>
        </p:spPr>
        <p:txBody>
          <a:bodyPr>
            <a:normAutofit fontScale="92500" lnSpcReduction="20000"/>
          </a:bodyPr>
          <a:lstStyle/>
          <a:p>
            <a:r>
              <a:rPr lang="en-US" dirty="0" err="1" smtClean="0"/>
              <a:t>Acak</a:t>
            </a:r>
            <a:r>
              <a:rPr lang="en-US" dirty="0" smtClean="0"/>
              <a:t> </a:t>
            </a:r>
            <a:r>
              <a:rPr lang="en-US" dirty="0" err="1" smtClean="0"/>
              <a:t>Sederhana</a:t>
            </a:r>
            <a:endParaRPr lang="en-US" dirty="0" smtClean="0"/>
          </a:p>
          <a:p>
            <a:pPr lvl="1"/>
            <a:r>
              <a:rPr lang="en-US" dirty="0" err="1" smtClean="0"/>
              <a:t>Memilih</a:t>
            </a:r>
            <a:r>
              <a:rPr lang="en-US" dirty="0" smtClean="0"/>
              <a:t> </a:t>
            </a:r>
            <a:r>
              <a:rPr lang="en-US" dirty="0" err="1" smtClean="0"/>
              <a:t>sampel</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memilih</a:t>
            </a:r>
            <a:r>
              <a:rPr lang="en-US" dirty="0" smtClean="0"/>
              <a:t> </a:t>
            </a:r>
            <a:r>
              <a:rPr lang="en-US" dirty="0" err="1" smtClean="0"/>
              <a:t>secara</a:t>
            </a:r>
            <a:r>
              <a:rPr lang="en-US" dirty="0" smtClean="0"/>
              <a:t> </a:t>
            </a:r>
            <a:r>
              <a:rPr lang="en-US" dirty="0" err="1" smtClean="0"/>
              <a:t>acak</a:t>
            </a:r>
            <a:r>
              <a:rPr lang="en-US" dirty="0" smtClean="0"/>
              <a:t> (</a:t>
            </a:r>
            <a:r>
              <a:rPr lang="en-US" dirty="0" err="1" smtClean="0"/>
              <a:t>probabilistik</a:t>
            </a:r>
            <a:r>
              <a:rPr lang="en-US" dirty="0" smtClean="0"/>
              <a:t>) </a:t>
            </a:r>
            <a:r>
              <a:rPr lang="en-US" dirty="0" err="1" smtClean="0"/>
              <a:t>Seperti</a:t>
            </a:r>
            <a:r>
              <a:rPr lang="en-US" dirty="0" smtClean="0"/>
              <a:t> </a:t>
            </a:r>
            <a:r>
              <a:rPr lang="en-US" dirty="0" err="1" smtClean="0"/>
              <a:t>diundi</a:t>
            </a:r>
            <a:endParaRPr lang="en-US" dirty="0" smtClean="0"/>
          </a:p>
          <a:p>
            <a:r>
              <a:rPr lang="en-US" dirty="0" err="1" smtClean="0"/>
              <a:t>Sistematis</a:t>
            </a:r>
            <a:endParaRPr lang="en-US" dirty="0" smtClean="0"/>
          </a:p>
          <a:p>
            <a:pPr lvl="1"/>
            <a:r>
              <a:rPr lang="en-US" dirty="0" err="1" smtClean="0"/>
              <a:t>Memilih</a:t>
            </a:r>
            <a:r>
              <a:rPr lang="en-US" dirty="0" smtClean="0"/>
              <a:t> </a:t>
            </a:r>
            <a:r>
              <a:rPr lang="en-US" dirty="0" err="1" smtClean="0"/>
              <a:t>sampel</a:t>
            </a:r>
            <a:r>
              <a:rPr lang="en-US" dirty="0" smtClean="0"/>
              <a:t> </a:t>
            </a:r>
            <a:r>
              <a:rPr lang="en-US" dirty="0" err="1" smtClean="0"/>
              <a:t>dengan</a:t>
            </a:r>
            <a:r>
              <a:rPr lang="en-US" dirty="0" smtClean="0"/>
              <a:t> </a:t>
            </a:r>
            <a:r>
              <a:rPr lang="en-US" dirty="0" err="1" smtClean="0"/>
              <a:t>rumus</a:t>
            </a:r>
            <a:r>
              <a:rPr lang="en-US" dirty="0" smtClean="0"/>
              <a:t> </a:t>
            </a:r>
            <a:r>
              <a:rPr lang="en-US" dirty="0" err="1" smtClean="0"/>
              <a:t>sederhana</a:t>
            </a:r>
            <a:r>
              <a:rPr lang="en-US" dirty="0" smtClean="0"/>
              <a:t> (</a:t>
            </a:r>
            <a:r>
              <a:rPr lang="en-US" dirty="0" err="1" smtClean="0"/>
              <a:t>sistem</a:t>
            </a:r>
            <a:r>
              <a:rPr lang="en-US" dirty="0" smtClean="0"/>
              <a:t>). </a:t>
            </a:r>
            <a:r>
              <a:rPr lang="en-US" dirty="0" err="1" smtClean="0"/>
              <a:t>Misalnya</a:t>
            </a:r>
            <a:r>
              <a:rPr lang="en-US" dirty="0" smtClean="0"/>
              <a:t> </a:t>
            </a:r>
            <a:r>
              <a:rPr lang="en-US" dirty="0" err="1" smtClean="0"/>
              <a:t>kelipatan</a:t>
            </a:r>
            <a:endParaRPr lang="en-US" dirty="0" smtClean="0"/>
          </a:p>
          <a:p>
            <a:r>
              <a:rPr lang="en-US" dirty="0" err="1" smtClean="0"/>
              <a:t>Stratifikasi</a:t>
            </a:r>
            <a:endParaRPr lang="en-US" dirty="0" smtClean="0"/>
          </a:p>
          <a:p>
            <a:pPr lvl="1"/>
            <a:r>
              <a:rPr lang="en-US" dirty="0" err="1" smtClean="0"/>
              <a:t>Bila</a:t>
            </a:r>
            <a:r>
              <a:rPr lang="en-US" dirty="0" smtClean="0"/>
              <a:t> </a:t>
            </a:r>
            <a:r>
              <a:rPr lang="en-US" dirty="0" err="1" smtClean="0"/>
              <a:t>populasi</a:t>
            </a:r>
            <a:r>
              <a:rPr lang="en-US" dirty="0" smtClean="0"/>
              <a:t> </a:t>
            </a:r>
            <a:r>
              <a:rPr lang="en-US" dirty="0" err="1" smtClean="0"/>
              <a:t>memiliki</a:t>
            </a:r>
            <a:r>
              <a:rPr lang="en-US" dirty="0" smtClean="0"/>
              <a:t> strata (</a:t>
            </a:r>
            <a:r>
              <a:rPr lang="en-US" dirty="0" err="1" smtClean="0"/>
              <a:t>lapisan</a:t>
            </a:r>
            <a:r>
              <a:rPr lang="en-US" dirty="0" smtClean="0"/>
              <a:t>). </a:t>
            </a:r>
            <a:r>
              <a:rPr lang="en-US" dirty="0" err="1" smtClean="0"/>
              <a:t>Sampel</a:t>
            </a:r>
            <a:r>
              <a:rPr lang="en-US" dirty="0" smtClean="0"/>
              <a:t> </a:t>
            </a:r>
            <a:r>
              <a:rPr lang="en-US" dirty="0" err="1" smtClean="0"/>
              <a:t>harus</a:t>
            </a:r>
            <a:r>
              <a:rPr lang="en-US" dirty="0" smtClean="0"/>
              <a:t> </a:t>
            </a:r>
            <a:r>
              <a:rPr lang="en-US" dirty="0" err="1" smtClean="0"/>
              <a:t>dipilih</a:t>
            </a:r>
            <a:r>
              <a:rPr lang="en-US" dirty="0" smtClean="0"/>
              <a:t> </a:t>
            </a:r>
            <a:r>
              <a:rPr lang="en-US" dirty="0" err="1" smtClean="0"/>
              <a:t>mewakili</a:t>
            </a:r>
            <a:r>
              <a:rPr lang="en-US" dirty="0" smtClean="0"/>
              <a:t> </a:t>
            </a:r>
            <a:r>
              <a:rPr lang="en-US" dirty="0" err="1" smtClean="0"/>
              <a:t>masing-masing</a:t>
            </a:r>
            <a:r>
              <a:rPr lang="en-US" dirty="0" smtClean="0"/>
              <a:t> strata</a:t>
            </a:r>
          </a:p>
          <a:p>
            <a:r>
              <a:rPr lang="en-US" dirty="0" smtClean="0"/>
              <a:t>Cluster (</a:t>
            </a:r>
            <a:r>
              <a:rPr lang="en-US" dirty="0" err="1" smtClean="0"/>
              <a:t>gugus</a:t>
            </a:r>
            <a:r>
              <a:rPr lang="en-US" dirty="0" smtClean="0"/>
              <a:t>)</a:t>
            </a:r>
          </a:p>
          <a:p>
            <a:pPr lvl="1"/>
            <a:r>
              <a:rPr lang="en-US" dirty="0" err="1" smtClean="0"/>
              <a:t>Bila</a:t>
            </a:r>
            <a:r>
              <a:rPr lang="en-US" dirty="0" smtClean="0"/>
              <a:t> </a:t>
            </a:r>
            <a:r>
              <a:rPr lang="en-US" dirty="0" err="1" smtClean="0"/>
              <a:t>populasi</a:t>
            </a:r>
            <a:r>
              <a:rPr lang="en-US" dirty="0" smtClean="0"/>
              <a:t> </a:t>
            </a:r>
            <a:r>
              <a:rPr lang="en-US" dirty="0" err="1" smtClean="0"/>
              <a:t>memiliki</a:t>
            </a:r>
            <a:r>
              <a:rPr lang="en-US" dirty="0" smtClean="0"/>
              <a:t> </a:t>
            </a:r>
            <a:r>
              <a:rPr lang="en-US" dirty="0" err="1" smtClean="0"/>
              <a:t>gugus</a:t>
            </a:r>
            <a:r>
              <a:rPr lang="en-US" dirty="0" smtClean="0"/>
              <a:t> (</a:t>
            </a:r>
            <a:r>
              <a:rPr lang="en-US" dirty="0" err="1" smtClean="0"/>
              <a:t>kelompok</a:t>
            </a:r>
            <a:r>
              <a:rPr lang="en-US" dirty="0" smtClean="0"/>
              <a:t>) </a:t>
            </a:r>
            <a:r>
              <a:rPr lang="en-US" dirty="0" err="1" smtClean="0"/>
              <a:t>maka</a:t>
            </a:r>
            <a:r>
              <a:rPr lang="en-US" dirty="0" smtClean="0"/>
              <a:t> </a:t>
            </a:r>
            <a:r>
              <a:rPr lang="en-US" dirty="0" err="1" smtClean="0"/>
              <a:t>harus</a:t>
            </a:r>
            <a:r>
              <a:rPr lang="en-US" dirty="0" smtClean="0"/>
              <a:t> </a:t>
            </a:r>
            <a:r>
              <a:rPr lang="en-US" dirty="0" err="1" smtClean="0"/>
              <a:t>diambil</a:t>
            </a:r>
            <a:r>
              <a:rPr lang="en-US" dirty="0" smtClean="0"/>
              <a:t> </a:t>
            </a:r>
            <a:r>
              <a:rPr lang="en-US" dirty="0" err="1" smtClean="0"/>
              <a:t>sampel</a:t>
            </a:r>
            <a:r>
              <a:rPr lang="en-US" dirty="0" smtClean="0"/>
              <a:t> </a:t>
            </a:r>
            <a:r>
              <a:rPr lang="en-US" dirty="0" err="1" smtClean="0"/>
              <a:t>mewakili</a:t>
            </a:r>
            <a:r>
              <a:rPr lang="en-US" dirty="0" smtClean="0"/>
              <a:t> </a:t>
            </a:r>
            <a:r>
              <a:rPr lang="en-US" dirty="0" err="1" smtClean="0"/>
              <a:t>gugus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639762"/>
          </a:xfrm>
        </p:spPr>
        <p:txBody>
          <a:bodyPr>
            <a:normAutofit fontScale="90000"/>
          </a:bodyPr>
          <a:lstStyle/>
          <a:p>
            <a:r>
              <a:rPr lang="en-US" dirty="0" smtClean="0"/>
              <a:t>Sampling </a:t>
            </a:r>
            <a:r>
              <a:rPr lang="en-US" i="1" dirty="0" smtClean="0"/>
              <a:t>Rotated</a:t>
            </a:r>
            <a:endParaRPr lang="en-US" i="1" dirty="0"/>
          </a:p>
        </p:txBody>
      </p:sp>
      <p:sp>
        <p:nvSpPr>
          <p:cNvPr id="3" name="Content Placeholder 2"/>
          <p:cNvSpPr>
            <a:spLocks noGrp="1"/>
          </p:cNvSpPr>
          <p:nvPr>
            <p:ph idx="1"/>
          </p:nvPr>
        </p:nvSpPr>
        <p:spPr>
          <a:xfrm>
            <a:off x="1066800" y="1447800"/>
            <a:ext cx="7574280" cy="4800600"/>
          </a:xfrm>
        </p:spPr>
        <p:txBody>
          <a:bodyPr>
            <a:normAutofit fontScale="92500" lnSpcReduction="20000"/>
          </a:bodyPr>
          <a:lstStyle/>
          <a:p>
            <a:r>
              <a:rPr lang="en-US" dirty="0" err="1" smtClean="0"/>
              <a:t>Dalam</a:t>
            </a:r>
            <a:r>
              <a:rPr lang="en-US" dirty="0" smtClean="0"/>
              <a:t> </a:t>
            </a:r>
            <a:r>
              <a:rPr lang="en-US" dirty="0" err="1" smtClean="0"/>
              <a:t>analisis</a:t>
            </a:r>
            <a:r>
              <a:rPr lang="en-US" dirty="0" smtClean="0"/>
              <a:t> </a:t>
            </a:r>
            <a:r>
              <a:rPr lang="en-US" dirty="0" err="1" smtClean="0"/>
              <a:t>isi</a:t>
            </a:r>
            <a:r>
              <a:rPr lang="en-US" dirty="0" smtClean="0"/>
              <a:t> media, </a:t>
            </a:r>
            <a:r>
              <a:rPr lang="en-US" dirty="0" err="1" smtClean="0"/>
              <a:t>dikenal</a:t>
            </a:r>
            <a:r>
              <a:rPr lang="en-US" dirty="0" smtClean="0"/>
              <a:t> </a:t>
            </a:r>
            <a:r>
              <a:rPr lang="en-US" dirty="0" err="1" smtClean="0"/>
              <a:t>metode</a:t>
            </a:r>
            <a:r>
              <a:rPr lang="en-US" dirty="0" smtClean="0"/>
              <a:t> </a:t>
            </a:r>
            <a:r>
              <a:rPr lang="en-US" dirty="0" err="1" smtClean="0"/>
              <a:t>pengambilan</a:t>
            </a:r>
            <a:r>
              <a:rPr lang="en-US" dirty="0" smtClean="0"/>
              <a:t> </a:t>
            </a:r>
            <a:r>
              <a:rPr lang="en-US" dirty="0" err="1" smtClean="0"/>
              <a:t>sampel</a:t>
            </a:r>
            <a:r>
              <a:rPr lang="en-US" dirty="0" smtClean="0"/>
              <a:t> </a:t>
            </a:r>
            <a:r>
              <a:rPr lang="en-US" dirty="0" err="1" smtClean="0"/>
              <a:t>dengan</a:t>
            </a:r>
            <a:r>
              <a:rPr lang="en-US" dirty="0" smtClean="0"/>
              <a:t> </a:t>
            </a:r>
            <a:r>
              <a:rPr lang="en-US" dirty="0" err="1" smtClean="0"/>
              <a:t>sistem</a:t>
            </a:r>
            <a:r>
              <a:rPr lang="en-US" dirty="0" smtClean="0"/>
              <a:t> </a:t>
            </a:r>
            <a:r>
              <a:rPr lang="en-US" i="1" dirty="0" smtClean="0"/>
              <a:t>rotated.</a:t>
            </a:r>
          </a:p>
          <a:p>
            <a:r>
              <a:rPr lang="en-US" dirty="0" err="1" smtClean="0"/>
              <a:t>Bila</a:t>
            </a:r>
            <a:r>
              <a:rPr lang="en-US" dirty="0" smtClean="0"/>
              <a:t> </a:t>
            </a:r>
            <a:r>
              <a:rPr lang="en-US" dirty="0" err="1" smtClean="0"/>
              <a:t>isi</a:t>
            </a:r>
            <a:r>
              <a:rPr lang="en-US" dirty="0" smtClean="0"/>
              <a:t> media yang </a:t>
            </a:r>
            <a:r>
              <a:rPr lang="en-US" dirty="0" err="1" smtClean="0"/>
              <a:t>akan</a:t>
            </a:r>
            <a:r>
              <a:rPr lang="en-US" dirty="0" smtClean="0"/>
              <a:t> </a:t>
            </a:r>
            <a:r>
              <a:rPr lang="en-US" dirty="0" err="1" smtClean="0"/>
              <a:t>dianalisis</a:t>
            </a:r>
            <a:r>
              <a:rPr lang="en-US" dirty="0" smtClean="0"/>
              <a:t> </a:t>
            </a:r>
            <a:r>
              <a:rPr lang="en-US" dirty="0" err="1" smtClean="0"/>
              <a:t>muncul</a:t>
            </a:r>
            <a:r>
              <a:rPr lang="en-US" dirty="0" smtClean="0"/>
              <a:t> </a:t>
            </a:r>
            <a:r>
              <a:rPr lang="en-US" dirty="0" err="1" smtClean="0"/>
              <a:t>secara</a:t>
            </a:r>
            <a:r>
              <a:rPr lang="en-US" dirty="0" smtClean="0"/>
              <a:t> </a:t>
            </a:r>
            <a:r>
              <a:rPr lang="en-US" dirty="0" err="1" smtClean="0"/>
              <a:t>rutin</a:t>
            </a:r>
            <a:r>
              <a:rPr lang="en-US" dirty="0" smtClean="0"/>
              <a:t> </a:t>
            </a:r>
            <a:r>
              <a:rPr lang="en-US" dirty="0" err="1" smtClean="0"/>
              <a:t>dalam</a:t>
            </a:r>
            <a:r>
              <a:rPr lang="en-US" dirty="0" smtClean="0"/>
              <a:t> </a:t>
            </a:r>
            <a:r>
              <a:rPr lang="en-US" dirty="0" err="1" smtClean="0"/>
              <a:t>setiap</a:t>
            </a:r>
            <a:r>
              <a:rPr lang="en-US" dirty="0" smtClean="0"/>
              <a:t> </a:t>
            </a:r>
            <a:r>
              <a:rPr lang="en-US" dirty="0" err="1" smtClean="0"/>
              <a:t>penerbitan</a:t>
            </a:r>
            <a:r>
              <a:rPr lang="en-US" dirty="0" smtClean="0"/>
              <a:t>, </a:t>
            </a:r>
            <a:r>
              <a:rPr lang="en-US" dirty="0" err="1" smtClean="0"/>
              <a:t>maka</a:t>
            </a:r>
            <a:r>
              <a:rPr lang="en-US" dirty="0" smtClean="0"/>
              <a:t> </a:t>
            </a:r>
            <a:r>
              <a:rPr lang="en-US" dirty="0" err="1" smtClean="0"/>
              <a:t>sampel</a:t>
            </a:r>
            <a:r>
              <a:rPr lang="en-US" dirty="0" smtClean="0"/>
              <a:t> </a:t>
            </a:r>
            <a:r>
              <a:rPr lang="en-US" dirty="0" err="1" smtClean="0"/>
              <a:t>dapat</a:t>
            </a:r>
            <a:r>
              <a:rPr lang="en-US" dirty="0" smtClean="0"/>
              <a:t> </a:t>
            </a:r>
            <a:r>
              <a:rPr lang="en-US" dirty="0" err="1" smtClean="0"/>
              <a:t>diambil</a:t>
            </a:r>
            <a:r>
              <a:rPr lang="en-US" dirty="0" smtClean="0"/>
              <a:t> </a:t>
            </a:r>
            <a:r>
              <a:rPr lang="en-US" dirty="0" err="1" smtClean="0"/>
              <a:t>dengan</a:t>
            </a:r>
            <a:r>
              <a:rPr lang="en-US" dirty="0" smtClean="0"/>
              <a:t> </a:t>
            </a:r>
            <a:r>
              <a:rPr lang="en-US" i="1" dirty="0" smtClean="0"/>
              <a:t>rotated.</a:t>
            </a:r>
          </a:p>
          <a:p>
            <a:r>
              <a:rPr lang="en-US" dirty="0" err="1" smtClean="0"/>
              <a:t>Misalnya</a:t>
            </a:r>
            <a:r>
              <a:rPr lang="en-US" dirty="0" smtClean="0"/>
              <a:t> : </a:t>
            </a:r>
            <a:r>
              <a:rPr lang="en-US" dirty="0" err="1" smtClean="0"/>
              <a:t>Jenis</a:t>
            </a:r>
            <a:r>
              <a:rPr lang="en-US" dirty="0" smtClean="0"/>
              <a:t> </a:t>
            </a:r>
            <a:r>
              <a:rPr lang="en-US" dirty="0" err="1" smtClean="0"/>
              <a:t>isu</a:t>
            </a:r>
            <a:r>
              <a:rPr lang="en-US" dirty="0" smtClean="0"/>
              <a:t> yang </a:t>
            </a:r>
            <a:r>
              <a:rPr lang="en-US" dirty="0" err="1" smtClean="0"/>
              <a:t>diberitakan</a:t>
            </a:r>
            <a:r>
              <a:rPr lang="en-US" dirty="0" smtClean="0"/>
              <a:t> </a:t>
            </a:r>
            <a:r>
              <a:rPr lang="en-US" dirty="0" err="1" smtClean="0"/>
              <a:t>oleh</a:t>
            </a:r>
            <a:r>
              <a:rPr lang="en-US" dirty="0" smtClean="0"/>
              <a:t> </a:t>
            </a:r>
            <a:r>
              <a:rPr lang="en-US" dirty="0" err="1" smtClean="0"/>
              <a:t>Harian</a:t>
            </a:r>
            <a:r>
              <a:rPr lang="en-US" dirty="0" smtClean="0"/>
              <a:t> </a:t>
            </a:r>
            <a:r>
              <a:rPr lang="en-US" dirty="0" err="1" smtClean="0"/>
              <a:t>Kompas</a:t>
            </a:r>
            <a:r>
              <a:rPr lang="en-US" dirty="0" smtClean="0"/>
              <a:t> </a:t>
            </a:r>
            <a:r>
              <a:rPr lang="en-US" dirty="0" err="1" smtClean="0"/>
              <a:t>Bulan</a:t>
            </a:r>
            <a:r>
              <a:rPr lang="en-US" dirty="0" smtClean="0"/>
              <a:t> </a:t>
            </a:r>
            <a:r>
              <a:rPr lang="en-US" dirty="0" err="1" smtClean="0"/>
              <a:t>Januari</a:t>
            </a:r>
            <a:r>
              <a:rPr lang="en-US" dirty="0" smtClean="0"/>
              <a:t> – </a:t>
            </a:r>
            <a:r>
              <a:rPr lang="en-US" dirty="0" err="1" smtClean="0"/>
              <a:t>Juni</a:t>
            </a:r>
            <a:r>
              <a:rPr lang="en-US" dirty="0" smtClean="0"/>
              <a:t> 2012</a:t>
            </a:r>
          </a:p>
          <a:p>
            <a:pPr lvl="1"/>
            <a:r>
              <a:rPr lang="en-US" dirty="0" err="1" smtClean="0"/>
              <a:t>Jenis</a:t>
            </a:r>
            <a:r>
              <a:rPr lang="en-US" dirty="0" smtClean="0"/>
              <a:t> </a:t>
            </a:r>
            <a:r>
              <a:rPr lang="en-US" dirty="0" err="1" smtClean="0"/>
              <a:t>isu</a:t>
            </a:r>
            <a:r>
              <a:rPr lang="en-US" dirty="0" smtClean="0"/>
              <a:t> </a:t>
            </a:r>
            <a:r>
              <a:rPr lang="en-US" dirty="0" err="1" smtClean="0"/>
              <a:t>permasalahan</a:t>
            </a:r>
            <a:r>
              <a:rPr lang="en-US" dirty="0" smtClean="0"/>
              <a:t> yang </a:t>
            </a:r>
            <a:r>
              <a:rPr lang="en-US" dirty="0" err="1" smtClean="0"/>
              <a:t>diberitakan</a:t>
            </a:r>
            <a:endParaRPr lang="en-US" dirty="0" smtClean="0"/>
          </a:p>
          <a:p>
            <a:pPr lvl="1"/>
            <a:r>
              <a:rPr lang="en-US" dirty="0" err="1" smtClean="0"/>
              <a:t>Pemuatannya</a:t>
            </a:r>
            <a:r>
              <a:rPr lang="en-US" dirty="0" smtClean="0"/>
              <a:t> </a:t>
            </a:r>
            <a:r>
              <a:rPr lang="en-US" dirty="0" err="1" smtClean="0"/>
              <a:t>di</a:t>
            </a:r>
            <a:r>
              <a:rPr lang="en-US" dirty="0" smtClean="0"/>
              <a:t> </a:t>
            </a:r>
            <a:r>
              <a:rPr lang="en-US" dirty="0" err="1" smtClean="0"/>
              <a:t>Kompas</a:t>
            </a:r>
            <a:r>
              <a:rPr lang="en-US" dirty="0" smtClean="0"/>
              <a:t> </a:t>
            </a:r>
            <a:r>
              <a:rPr lang="en-US" dirty="0" err="1" smtClean="0"/>
              <a:t>setiap</a:t>
            </a:r>
            <a:r>
              <a:rPr lang="en-US" dirty="0" smtClean="0"/>
              <a:t> </a:t>
            </a:r>
            <a:r>
              <a:rPr lang="en-US" dirty="0" err="1" smtClean="0"/>
              <a:t>hari</a:t>
            </a:r>
            <a:endParaRPr lang="en-US" dirty="0" smtClean="0"/>
          </a:p>
          <a:p>
            <a:r>
              <a:rPr lang="en-US" dirty="0" err="1" smtClean="0"/>
              <a:t>Untuk</a:t>
            </a:r>
            <a:r>
              <a:rPr lang="en-US" dirty="0" smtClean="0"/>
              <a:t> </a:t>
            </a:r>
            <a:r>
              <a:rPr lang="en-US" dirty="0" err="1" smtClean="0"/>
              <a:t>masalah</a:t>
            </a:r>
            <a:r>
              <a:rPr lang="en-US" dirty="0" smtClean="0"/>
              <a:t> </a:t>
            </a:r>
            <a:r>
              <a:rPr lang="en-US" dirty="0" err="1" smtClean="0"/>
              <a:t>seperti</a:t>
            </a:r>
            <a:r>
              <a:rPr lang="en-US" dirty="0" smtClean="0"/>
              <a:t> </a:t>
            </a:r>
            <a:r>
              <a:rPr lang="en-US" dirty="0" err="1" smtClean="0"/>
              <a:t>ini</a:t>
            </a:r>
            <a:r>
              <a:rPr lang="en-US" dirty="0" smtClean="0"/>
              <a:t>, </a:t>
            </a:r>
            <a:r>
              <a:rPr lang="en-US" dirty="0" err="1" smtClean="0"/>
              <a:t>sangat</a:t>
            </a:r>
            <a:r>
              <a:rPr lang="en-US" dirty="0" smtClean="0"/>
              <a:t> </a:t>
            </a:r>
            <a:r>
              <a:rPr lang="en-US" dirty="0" err="1" smtClean="0"/>
              <a:t>tepat</a:t>
            </a:r>
            <a:r>
              <a:rPr lang="en-US" dirty="0" smtClean="0"/>
              <a:t> </a:t>
            </a:r>
            <a:r>
              <a:rPr lang="en-US" dirty="0" err="1" smtClean="0"/>
              <a:t>digunakan</a:t>
            </a:r>
            <a:r>
              <a:rPr lang="en-US" dirty="0" smtClean="0"/>
              <a:t> </a:t>
            </a:r>
            <a:r>
              <a:rPr lang="en-US" i="1" dirty="0" smtClean="0"/>
              <a:t>sampling rotated</a:t>
            </a:r>
            <a:endParaRPr lang="en-US"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487362"/>
          </a:xfrm>
        </p:spPr>
        <p:txBody>
          <a:bodyPr>
            <a:normAutofit fontScale="90000"/>
          </a:bodyPr>
          <a:lstStyle/>
          <a:p>
            <a:r>
              <a:rPr lang="en-US" dirty="0" smtClean="0"/>
              <a:t>Rotated</a:t>
            </a:r>
            <a:endParaRPr lang="en-US" dirty="0"/>
          </a:p>
        </p:txBody>
      </p:sp>
      <p:sp>
        <p:nvSpPr>
          <p:cNvPr id="3" name="Content Placeholder 2"/>
          <p:cNvSpPr>
            <a:spLocks noGrp="1"/>
          </p:cNvSpPr>
          <p:nvPr>
            <p:ph idx="1"/>
          </p:nvPr>
        </p:nvSpPr>
        <p:spPr>
          <a:xfrm>
            <a:off x="990600" y="914400"/>
            <a:ext cx="7498080" cy="1600200"/>
          </a:xfrm>
        </p:spPr>
        <p:txBody>
          <a:bodyPr>
            <a:normAutofit fontScale="62500" lnSpcReduction="20000"/>
          </a:bodyPr>
          <a:lstStyle/>
          <a:p>
            <a:r>
              <a:rPr lang="en-US" dirty="0" smtClean="0"/>
              <a:t>Sample </a:t>
            </a:r>
            <a:r>
              <a:rPr lang="en-US" dirty="0" err="1" smtClean="0"/>
              <a:t>diambil</a:t>
            </a:r>
            <a:r>
              <a:rPr lang="en-US" dirty="0" smtClean="0"/>
              <a:t> </a:t>
            </a:r>
            <a:r>
              <a:rPr lang="en-US" dirty="0" err="1" smtClean="0"/>
              <a:t>mewakili</a:t>
            </a:r>
            <a:endParaRPr lang="en-US" dirty="0" smtClean="0"/>
          </a:p>
          <a:p>
            <a:pPr lvl="1"/>
            <a:r>
              <a:rPr lang="en-US" dirty="0" err="1" smtClean="0"/>
              <a:t>Hari</a:t>
            </a:r>
            <a:r>
              <a:rPr lang="en-US" dirty="0" smtClean="0"/>
              <a:t> </a:t>
            </a:r>
            <a:r>
              <a:rPr lang="en-US" dirty="0" err="1" smtClean="0"/>
              <a:t>dalam</a:t>
            </a:r>
            <a:r>
              <a:rPr lang="en-US" dirty="0" smtClean="0"/>
              <a:t> </a:t>
            </a:r>
            <a:r>
              <a:rPr lang="en-US" dirty="0" err="1" smtClean="0"/>
              <a:t>seminggu</a:t>
            </a:r>
            <a:endParaRPr lang="en-US" dirty="0" smtClean="0"/>
          </a:p>
          <a:p>
            <a:pPr lvl="1"/>
            <a:r>
              <a:rPr lang="en-US" dirty="0" err="1" smtClean="0"/>
              <a:t>Minggu</a:t>
            </a:r>
            <a:r>
              <a:rPr lang="en-US" dirty="0" smtClean="0"/>
              <a:t> </a:t>
            </a:r>
            <a:r>
              <a:rPr lang="en-US" dirty="0" err="1" smtClean="0"/>
              <a:t>dalam</a:t>
            </a:r>
            <a:r>
              <a:rPr lang="en-US" dirty="0" smtClean="0"/>
              <a:t> </a:t>
            </a:r>
            <a:r>
              <a:rPr lang="en-US" dirty="0" err="1" smtClean="0"/>
              <a:t>satu</a:t>
            </a:r>
            <a:r>
              <a:rPr lang="en-US" dirty="0" smtClean="0"/>
              <a:t> </a:t>
            </a:r>
            <a:r>
              <a:rPr lang="en-US" dirty="0" err="1" smtClean="0"/>
              <a:t>bulan</a:t>
            </a:r>
            <a:endParaRPr lang="en-US" dirty="0" smtClean="0"/>
          </a:p>
          <a:p>
            <a:pPr lvl="1"/>
            <a:r>
              <a:rPr lang="en-US" dirty="0" err="1" smtClean="0"/>
              <a:t>Bulan</a:t>
            </a:r>
            <a:r>
              <a:rPr lang="en-US" dirty="0" smtClean="0"/>
              <a:t> </a:t>
            </a:r>
            <a:r>
              <a:rPr lang="en-US" dirty="0" err="1" smtClean="0"/>
              <a:t>dalam</a:t>
            </a:r>
            <a:r>
              <a:rPr lang="en-US" dirty="0" smtClean="0"/>
              <a:t> </a:t>
            </a:r>
            <a:r>
              <a:rPr lang="en-US" dirty="0" err="1" smtClean="0"/>
              <a:t>satu</a:t>
            </a:r>
            <a:r>
              <a:rPr lang="en-US" dirty="0" smtClean="0"/>
              <a:t> </a:t>
            </a:r>
            <a:r>
              <a:rPr lang="en-US" dirty="0" err="1" smtClean="0"/>
              <a:t>tahun</a:t>
            </a:r>
            <a:endParaRPr lang="en-US" dirty="0" smtClean="0"/>
          </a:p>
          <a:p>
            <a:pPr lvl="1"/>
            <a:r>
              <a:rPr lang="en-US" dirty="0" smtClean="0"/>
              <a:t>Sample </a:t>
            </a:r>
            <a:r>
              <a:rPr lang="en-US" dirty="0" err="1" smtClean="0"/>
              <a:t>dalam</a:t>
            </a:r>
            <a:r>
              <a:rPr lang="en-US" dirty="0" smtClean="0"/>
              <a:t> 1 </a:t>
            </a:r>
            <a:r>
              <a:rPr lang="en-US" dirty="0" err="1" smtClean="0"/>
              <a:t>bulan</a:t>
            </a:r>
            <a:r>
              <a:rPr lang="en-US" dirty="0" smtClean="0"/>
              <a:t> </a:t>
            </a:r>
            <a:r>
              <a:rPr lang="en-US" dirty="0" err="1" smtClean="0"/>
              <a:t>hanya</a:t>
            </a:r>
            <a:r>
              <a:rPr lang="en-US" dirty="0" smtClean="0"/>
              <a:t> 7 </a:t>
            </a:r>
            <a:r>
              <a:rPr lang="en-US" dirty="0" err="1" smtClean="0"/>
              <a:t>edisi</a:t>
            </a:r>
            <a:r>
              <a:rPr lang="en-US" dirty="0" smtClean="0"/>
              <a:t> (</a:t>
            </a:r>
            <a:r>
              <a:rPr lang="en-US" dirty="0" err="1" smtClean="0"/>
              <a:t>mewakili</a:t>
            </a:r>
            <a:r>
              <a:rPr lang="en-US" dirty="0" smtClean="0"/>
              <a:t> </a:t>
            </a:r>
            <a:r>
              <a:rPr lang="en-US" dirty="0" err="1" smtClean="0"/>
              <a:t>hari</a:t>
            </a:r>
            <a:r>
              <a:rPr lang="en-US" dirty="0" smtClean="0"/>
              <a:t> </a:t>
            </a:r>
            <a:r>
              <a:rPr lang="en-US" dirty="0" err="1" smtClean="0"/>
              <a:t>dan</a:t>
            </a:r>
            <a:r>
              <a:rPr lang="en-US" dirty="0" smtClean="0"/>
              <a:t> </a:t>
            </a:r>
            <a:r>
              <a:rPr lang="en-US" dirty="0" err="1" smtClean="0"/>
              <a:t>minggu</a:t>
            </a:r>
            <a:r>
              <a:rPr lang="en-US" dirty="0" smtClean="0"/>
              <a:t>)</a:t>
            </a:r>
          </a:p>
          <a:p>
            <a:pPr lvl="1"/>
            <a:endParaRPr lang="en-US" dirty="0"/>
          </a:p>
        </p:txBody>
      </p:sp>
      <p:graphicFrame>
        <p:nvGraphicFramePr>
          <p:cNvPr id="4" name="Table 3"/>
          <p:cNvGraphicFramePr>
            <a:graphicFrameLocks noGrp="1"/>
          </p:cNvGraphicFramePr>
          <p:nvPr/>
        </p:nvGraphicFramePr>
        <p:xfrm>
          <a:off x="1143000" y="2743200"/>
          <a:ext cx="7315200" cy="3200401"/>
        </p:xfrm>
        <a:graphic>
          <a:graphicData uri="http://schemas.openxmlformats.org/drawingml/2006/table">
            <a:tbl>
              <a:tblPr firstRow="1" bandRow="1">
                <a:tableStyleId>{BC89EF96-8CEA-46FF-86C4-4CE0E7609802}</a:tableStyleId>
              </a:tblPr>
              <a:tblGrid>
                <a:gridCol w="914400"/>
                <a:gridCol w="914400"/>
                <a:gridCol w="914400"/>
                <a:gridCol w="914400"/>
                <a:gridCol w="914400"/>
                <a:gridCol w="914400"/>
                <a:gridCol w="914400"/>
                <a:gridCol w="914400"/>
              </a:tblGrid>
              <a:tr h="457201">
                <a:tc gridSpan="8">
                  <a:txBody>
                    <a:bodyPr/>
                    <a:lstStyle/>
                    <a:p>
                      <a:pPr algn="ctr"/>
                      <a:r>
                        <a:rPr lang="en-US" baseline="0" dirty="0" err="1" smtClean="0"/>
                        <a:t>Juni</a:t>
                      </a:r>
                      <a:r>
                        <a:rPr lang="en-US" baseline="0" dirty="0" smtClean="0"/>
                        <a:t> 2012</a:t>
                      </a:r>
                      <a:endParaRPr lang="en-US"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c hMerge="1">
                  <a:txBody>
                    <a:bodyPr/>
                    <a:lstStyle/>
                    <a:p>
                      <a:endParaRPr lang="en-US" sz="1600" dirty="0"/>
                    </a:p>
                  </a:txBody>
                  <a:tcPr/>
                </a:tc>
              </a:tr>
              <a:tr h="365760">
                <a:tc>
                  <a:txBody>
                    <a:bodyPr/>
                    <a:lstStyle/>
                    <a:p>
                      <a:r>
                        <a:rPr lang="en-US" dirty="0" err="1" smtClean="0"/>
                        <a:t>Hari</a:t>
                      </a:r>
                      <a:endParaRPr lang="en-US" dirty="0" smtClean="0"/>
                    </a:p>
                    <a:p>
                      <a:endParaRPr lang="en-US" dirty="0" smtClean="0"/>
                    </a:p>
                    <a:p>
                      <a:r>
                        <a:rPr lang="en-US" dirty="0" err="1" smtClean="0"/>
                        <a:t>Minggu</a:t>
                      </a:r>
                      <a:endParaRPr lang="en-US" dirty="0"/>
                    </a:p>
                  </a:txBody>
                  <a:tcPr/>
                </a:tc>
                <a:tc>
                  <a:txBody>
                    <a:bodyPr/>
                    <a:lstStyle/>
                    <a:p>
                      <a:r>
                        <a:rPr lang="en-US" sz="1600" dirty="0" err="1" smtClean="0"/>
                        <a:t>Senin</a:t>
                      </a:r>
                      <a:endParaRPr lang="en-US" sz="1600" dirty="0"/>
                    </a:p>
                  </a:txBody>
                  <a:tcPr/>
                </a:tc>
                <a:tc>
                  <a:txBody>
                    <a:bodyPr/>
                    <a:lstStyle/>
                    <a:p>
                      <a:r>
                        <a:rPr lang="en-US" sz="1600" dirty="0" err="1" smtClean="0"/>
                        <a:t>Selasa</a:t>
                      </a:r>
                      <a:endParaRPr lang="en-US" sz="1600" dirty="0"/>
                    </a:p>
                  </a:txBody>
                  <a:tcPr/>
                </a:tc>
                <a:tc>
                  <a:txBody>
                    <a:bodyPr/>
                    <a:lstStyle/>
                    <a:p>
                      <a:r>
                        <a:rPr lang="en-US" sz="1600" dirty="0" err="1" smtClean="0"/>
                        <a:t>Rabu</a:t>
                      </a:r>
                      <a:endParaRPr lang="en-US" sz="1600" dirty="0"/>
                    </a:p>
                  </a:txBody>
                  <a:tcPr/>
                </a:tc>
                <a:tc>
                  <a:txBody>
                    <a:bodyPr/>
                    <a:lstStyle/>
                    <a:p>
                      <a:r>
                        <a:rPr lang="en-US" sz="1600" dirty="0" err="1" smtClean="0"/>
                        <a:t>Kamis</a:t>
                      </a:r>
                      <a:endParaRPr lang="en-US" sz="1600" dirty="0"/>
                    </a:p>
                  </a:txBody>
                  <a:tcPr/>
                </a:tc>
                <a:tc>
                  <a:txBody>
                    <a:bodyPr/>
                    <a:lstStyle/>
                    <a:p>
                      <a:r>
                        <a:rPr lang="en-US" sz="1600" dirty="0" err="1" smtClean="0"/>
                        <a:t>Jum’at</a:t>
                      </a:r>
                      <a:endParaRPr lang="en-US" sz="1600" dirty="0"/>
                    </a:p>
                  </a:txBody>
                  <a:tcPr/>
                </a:tc>
                <a:tc>
                  <a:txBody>
                    <a:bodyPr/>
                    <a:lstStyle/>
                    <a:p>
                      <a:r>
                        <a:rPr lang="en-US" sz="1600" dirty="0" err="1" smtClean="0"/>
                        <a:t>Sabtu</a:t>
                      </a:r>
                      <a:endParaRPr lang="en-US" sz="1600" dirty="0"/>
                    </a:p>
                  </a:txBody>
                  <a:tcPr/>
                </a:tc>
                <a:tc>
                  <a:txBody>
                    <a:bodyPr/>
                    <a:lstStyle/>
                    <a:p>
                      <a:r>
                        <a:rPr lang="en-US" sz="1600" dirty="0" err="1" smtClean="0"/>
                        <a:t>Minggu</a:t>
                      </a:r>
                      <a:endParaRPr lang="en-US" sz="1600" dirty="0"/>
                    </a:p>
                  </a:txBody>
                  <a:tcPr/>
                </a:tc>
              </a:tr>
              <a:tr h="365760">
                <a:tc>
                  <a:txBody>
                    <a:bodyPr/>
                    <a:lstStyle/>
                    <a:p>
                      <a:r>
                        <a:rPr lang="en-US" dirty="0" smtClean="0"/>
                        <a:t>I</a:t>
                      </a:r>
                      <a:endParaRPr lang="en-US" dirty="0"/>
                    </a:p>
                  </a:txBody>
                  <a:tcPr/>
                </a:tc>
                <a:tc>
                  <a:txBody>
                    <a:bodyPr/>
                    <a:lstStyle/>
                    <a:p>
                      <a:pPr algn="ctr"/>
                      <a:endParaRPr lang="en-US" sz="1600" dirty="0"/>
                    </a:p>
                  </a:txBody>
                  <a:tcPr/>
                </a:tc>
                <a:tc>
                  <a:txBody>
                    <a:bodyPr/>
                    <a:lstStyle/>
                    <a:p>
                      <a:pPr algn="ctr"/>
                      <a:endParaRPr lang="en-US" sz="1600"/>
                    </a:p>
                  </a:txBody>
                  <a:tcPr/>
                </a:tc>
                <a:tc>
                  <a:txBody>
                    <a:bodyPr/>
                    <a:lstStyle/>
                    <a:p>
                      <a:pPr algn="ctr"/>
                      <a:endParaRPr lang="en-US" sz="1600"/>
                    </a:p>
                  </a:txBody>
                  <a:tcPr/>
                </a:tc>
                <a:tc>
                  <a:txBody>
                    <a:bodyPr/>
                    <a:lstStyle/>
                    <a:p>
                      <a:pPr algn="ctr"/>
                      <a:endParaRPr lang="en-US" sz="1600" dirty="0"/>
                    </a:p>
                  </a:txBody>
                  <a:tcPr/>
                </a:tc>
                <a:tc>
                  <a:txBody>
                    <a:bodyPr/>
                    <a:lstStyle/>
                    <a:p>
                      <a:pPr algn="ctr"/>
                      <a:r>
                        <a:rPr lang="en-US" sz="1600" dirty="0" smtClean="0"/>
                        <a:t>1</a:t>
                      </a:r>
                      <a:endParaRPr lang="en-US" sz="1600" dirty="0"/>
                    </a:p>
                  </a:txBody>
                  <a:tcPr/>
                </a:tc>
                <a:tc>
                  <a:txBody>
                    <a:bodyPr/>
                    <a:lstStyle/>
                    <a:p>
                      <a:pPr algn="ctr"/>
                      <a:r>
                        <a:rPr lang="en-US" sz="1600" dirty="0" smtClean="0"/>
                        <a:t>2</a:t>
                      </a:r>
                      <a:endParaRPr lang="en-US" sz="1600" dirty="0"/>
                    </a:p>
                  </a:txBody>
                  <a:tcPr/>
                </a:tc>
                <a:tc>
                  <a:txBody>
                    <a:bodyPr/>
                    <a:lstStyle/>
                    <a:p>
                      <a:pPr algn="ctr"/>
                      <a:r>
                        <a:rPr lang="en-US" sz="1600" dirty="0" smtClean="0"/>
                        <a:t>3</a:t>
                      </a:r>
                      <a:endParaRPr lang="en-US" sz="1600" dirty="0"/>
                    </a:p>
                  </a:txBody>
                  <a:tcPr/>
                </a:tc>
              </a:tr>
              <a:tr h="365760">
                <a:tc>
                  <a:txBody>
                    <a:bodyPr/>
                    <a:lstStyle/>
                    <a:p>
                      <a:r>
                        <a:rPr lang="en-US" dirty="0" smtClean="0"/>
                        <a:t>II</a:t>
                      </a:r>
                      <a:endParaRPr lang="en-US" dirty="0"/>
                    </a:p>
                  </a:txBody>
                  <a:tcPr/>
                </a:tc>
                <a:tc>
                  <a:txBody>
                    <a:bodyPr/>
                    <a:lstStyle/>
                    <a:p>
                      <a:pPr algn="ctr"/>
                      <a:r>
                        <a:rPr lang="en-US" sz="1600" dirty="0" smtClean="0"/>
                        <a:t>4</a:t>
                      </a:r>
                      <a:endParaRPr lang="en-US" sz="1600" dirty="0"/>
                    </a:p>
                  </a:txBody>
                  <a:tcPr/>
                </a:tc>
                <a:tc>
                  <a:txBody>
                    <a:bodyPr/>
                    <a:lstStyle/>
                    <a:p>
                      <a:pPr algn="ctr"/>
                      <a:r>
                        <a:rPr lang="en-US" sz="1600" dirty="0" smtClean="0"/>
                        <a:t>5</a:t>
                      </a:r>
                      <a:endParaRPr lang="en-US" sz="1600" dirty="0"/>
                    </a:p>
                  </a:txBody>
                  <a:tcPr/>
                </a:tc>
                <a:tc>
                  <a:txBody>
                    <a:bodyPr/>
                    <a:lstStyle/>
                    <a:p>
                      <a:pPr algn="ctr"/>
                      <a:r>
                        <a:rPr lang="en-US" sz="1600" dirty="0" smtClean="0"/>
                        <a:t>6</a:t>
                      </a:r>
                      <a:endParaRPr lang="en-US" sz="1600" dirty="0"/>
                    </a:p>
                  </a:txBody>
                  <a:tcPr/>
                </a:tc>
                <a:tc>
                  <a:txBody>
                    <a:bodyPr/>
                    <a:lstStyle/>
                    <a:p>
                      <a:pPr algn="ctr"/>
                      <a:r>
                        <a:rPr lang="en-US" sz="1600" dirty="0" smtClean="0"/>
                        <a:t>7</a:t>
                      </a:r>
                      <a:endParaRPr lang="en-US" sz="1600" dirty="0"/>
                    </a:p>
                  </a:txBody>
                  <a:tcPr/>
                </a:tc>
                <a:tc>
                  <a:txBody>
                    <a:bodyPr/>
                    <a:lstStyle/>
                    <a:p>
                      <a:pPr algn="ctr"/>
                      <a:r>
                        <a:rPr lang="en-US" sz="1600" dirty="0" smtClean="0"/>
                        <a:t>8</a:t>
                      </a:r>
                      <a:endParaRPr lang="en-US" sz="1600" dirty="0"/>
                    </a:p>
                  </a:txBody>
                  <a:tcPr/>
                </a:tc>
                <a:tc>
                  <a:txBody>
                    <a:bodyPr/>
                    <a:lstStyle/>
                    <a:p>
                      <a:pPr algn="ctr"/>
                      <a:r>
                        <a:rPr lang="en-US" sz="1600" dirty="0" smtClean="0"/>
                        <a:t>9</a:t>
                      </a:r>
                      <a:endParaRPr lang="en-US" sz="1600" dirty="0"/>
                    </a:p>
                  </a:txBody>
                  <a:tcPr/>
                </a:tc>
                <a:tc>
                  <a:txBody>
                    <a:bodyPr/>
                    <a:lstStyle/>
                    <a:p>
                      <a:pPr algn="ctr"/>
                      <a:r>
                        <a:rPr lang="en-US" sz="1600" dirty="0" smtClean="0"/>
                        <a:t>10</a:t>
                      </a:r>
                      <a:endParaRPr lang="en-US" sz="1600" dirty="0"/>
                    </a:p>
                  </a:txBody>
                  <a:tcPr/>
                </a:tc>
              </a:tr>
              <a:tr h="365760">
                <a:tc>
                  <a:txBody>
                    <a:bodyPr/>
                    <a:lstStyle/>
                    <a:p>
                      <a:r>
                        <a:rPr lang="en-US" dirty="0" smtClean="0"/>
                        <a:t>III</a:t>
                      </a:r>
                      <a:endParaRPr lang="en-US" dirty="0"/>
                    </a:p>
                  </a:txBody>
                  <a:tcPr/>
                </a:tc>
                <a:tc>
                  <a:txBody>
                    <a:bodyPr/>
                    <a:lstStyle/>
                    <a:p>
                      <a:pPr algn="ctr"/>
                      <a:r>
                        <a:rPr lang="en-US" sz="1600" dirty="0" smtClean="0"/>
                        <a:t>11</a:t>
                      </a:r>
                      <a:endParaRPr lang="en-US" sz="1600" dirty="0"/>
                    </a:p>
                  </a:txBody>
                  <a:tcPr/>
                </a:tc>
                <a:tc>
                  <a:txBody>
                    <a:bodyPr/>
                    <a:lstStyle/>
                    <a:p>
                      <a:pPr algn="ctr"/>
                      <a:r>
                        <a:rPr lang="en-US" sz="1600" dirty="0" smtClean="0"/>
                        <a:t>12</a:t>
                      </a:r>
                      <a:endParaRPr lang="en-US" sz="1600" dirty="0"/>
                    </a:p>
                  </a:txBody>
                  <a:tcPr/>
                </a:tc>
                <a:tc>
                  <a:txBody>
                    <a:bodyPr/>
                    <a:lstStyle/>
                    <a:p>
                      <a:pPr algn="ctr"/>
                      <a:r>
                        <a:rPr lang="en-US" sz="1600" dirty="0" smtClean="0"/>
                        <a:t>13</a:t>
                      </a:r>
                      <a:endParaRPr lang="en-US" sz="1600" dirty="0"/>
                    </a:p>
                  </a:txBody>
                  <a:tcPr/>
                </a:tc>
                <a:tc>
                  <a:txBody>
                    <a:bodyPr/>
                    <a:lstStyle/>
                    <a:p>
                      <a:pPr algn="ctr"/>
                      <a:r>
                        <a:rPr lang="en-US" sz="1600" dirty="0" smtClean="0"/>
                        <a:t>14</a:t>
                      </a:r>
                      <a:endParaRPr lang="en-US" sz="1600" dirty="0"/>
                    </a:p>
                  </a:txBody>
                  <a:tcPr/>
                </a:tc>
                <a:tc>
                  <a:txBody>
                    <a:bodyPr/>
                    <a:lstStyle/>
                    <a:p>
                      <a:pPr algn="ctr"/>
                      <a:r>
                        <a:rPr lang="en-US" sz="1600" dirty="0" smtClean="0"/>
                        <a:t>15</a:t>
                      </a:r>
                      <a:endParaRPr lang="en-US" sz="1600" dirty="0"/>
                    </a:p>
                  </a:txBody>
                  <a:tcPr/>
                </a:tc>
                <a:tc>
                  <a:txBody>
                    <a:bodyPr/>
                    <a:lstStyle/>
                    <a:p>
                      <a:pPr algn="ctr"/>
                      <a:r>
                        <a:rPr lang="en-US" sz="1600" dirty="0" smtClean="0"/>
                        <a:t>16</a:t>
                      </a:r>
                      <a:endParaRPr lang="en-US" sz="1600" dirty="0"/>
                    </a:p>
                  </a:txBody>
                  <a:tcPr/>
                </a:tc>
                <a:tc>
                  <a:txBody>
                    <a:bodyPr/>
                    <a:lstStyle/>
                    <a:p>
                      <a:pPr algn="ctr"/>
                      <a:r>
                        <a:rPr lang="en-US" sz="1600" b="1" dirty="0" smtClean="0">
                          <a:solidFill>
                            <a:srgbClr val="FF0000"/>
                          </a:solidFill>
                        </a:rPr>
                        <a:t>17</a:t>
                      </a:r>
                      <a:endParaRPr lang="en-US" sz="1600" b="1" dirty="0">
                        <a:solidFill>
                          <a:srgbClr val="FF0000"/>
                        </a:solidFill>
                      </a:endParaRPr>
                    </a:p>
                  </a:txBody>
                  <a:tcPr/>
                </a:tc>
              </a:tr>
              <a:tr h="365760">
                <a:tc>
                  <a:txBody>
                    <a:bodyPr/>
                    <a:lstStyle/>
                    <a:p>
                      <a:r>
                        <a:rPr lang="en-US" dirty="0" smtClean="0"/>
                        <a:t>IV</a:t>
                      </a:r>
                      <a:endParaRPr lang="en-US" dirty="0"/>
                    </a:p>
                  </a:txBody>
                  <a:tcPr/>
                </a:tc>
                <a:tc>
                  <a:txBody>
                    <a:bodyPr/>
                    <a:lstStyle/>
                    <a:p>
                      <a:pPr algn="ctr"/>
                      <a:r>
                        <a:rPr lang="en-US" sz="1600" dirty="0" smtClean="0"/>
                        <a:t>18</a:t>
                      </a:r>
                      <a:endParaRPr lang="en-US" sz="1600" dirty="0"/>
                    </a:p>
                  </a:txBody>
                  <a:tcPr/>
                </a:tc>
                <a:tc>
                  <a:txBody>
                    <a:bodyPr/>
                    <a:lstStyle/>
                    <a:p>
                      <a:pPr algn="ctr"/>
                      <a:r>
                        <a:rPr lang="en-US" sz="1600" dirty="0" smtClean="0"/>
                        <a:t>19</a:t>
                      </a:r>
                      <a:endParaRPr lang="en-US" sz="1600" dirty="0"/>
                    </a:p>
                  </a:txBody>
                  <a:tcPr/>
                </a:tc>
                <a:tc>
                  <a:txBody>
                    <a:bodyPr/>
                    <a:lstStyle/>
                    <a:p>
                      <a:pPr algn="ctr"/>
                      <a:r>
                        <a:rPr lang="en-US" sz="1600" dirty="0" smtClean="0"/>
                        <a:t>20</a:t>
                      </a:r>
                      <a:endParaRPr lang="en-US" sz="1600" dirty="0"/>
                    </a:p>
                  </a:txBody>
                  <a:tcPr/>
                </a:tc>
                <a:tc>
                  <a:txBody>
                    <a:bodyPr/>
                    <a:lstStyle/>
                    <a:p>
                      <a:pPr algn="ctr"/>
                      <a:r>
                        <a:rPr lang="en-US" sz="1600" dirty="0" smtClean="0"/>
                        <a:t>21</a:t>
                      </a:r>
                      <a:endParaRPr lang="en-US" sz="1600" dirty="0"/>
                    </a:p>
                  </a:txBody>
                  <a:tcPr/>
                </a:tc>
                <a:tc>
                  <a:txBody>
                    <a:bodyPr/>
                    <a:lstStyle/>
                    <a:p>
                      <a:pPr algn="ctr"/>
                      <a:r>
                        <a:rPr lang="en-US" sz="1600" dirty="0" smtClean="0"/>
                        <a:t>22</a:t>
                      </a:r>
                      <a:endParaRPr lang="en-US" sz="1600" dirty="0"/>
                    </a:p>
                  </a:txBody>
                  <a:tcPr/>
                </a:tc>
                <a:tc>
                  <a:txBody>
                    <a:bodyPr/>
                    <a:lstStyle/>
                    <a:p>
                      <a:pPr algn="ctr"/>
                      <a:r>
                        <a:rPr lang="en-US" sz="1600" dirty="0" smtClean="0"/>
                        <a:t>23</a:t>
                      </a:r>
                      <a:endParaRPr lang="en-US" sz="1600" dirty="0"/>
                    </a:p>
                  </a:txBody>
                  <a:tcPr/>
                </a:tc>
                <a:tc>
                  <a:txBody>
                    <a:bodyPr/>
                    <a:lstStyle/>
                    <a:p>
                      <a:pPr algn="ctr"/>
                      <a:r>
                        <a:rPr lang="en-US" sz="1600" dirty="0" smtClean="0"/>
                        <a:t>24</a:t>
                      </a:r>
                      <a:endParaRPr lang="en-US" sz="1600" dirty="0"/>
                    </a:p>
                  </a:txBody>
                  <a:tcPr/>
                </a:tc>
              </a:tr>
              <a:tr h="365760">
                <a:tc>
                  <a:txBody>
                    <a:bodyPr/>
                    <a:lstStyle/>
                    <a:p>
                      <a:r>
                        <a:rPr lang="en-US" dirty="0" smtClean="0"/>
                        <a:t>V</a:t>
                      </a:r>
                      <a:endParaRPr lang="en-US" dirty="0"/>
                    </a:p>
                  </a:txBody>
                  <a:tcPr/>
                </a:tc>
                <a:tc>
                  <a:txBody>
                    <a:bodyPr/>
                    <a:lstStyle/>
                    <a:p>
                      <a:pPr algn="ctr"/>
                      <a:r>
                        <a:rPr lang="en-US" sz="1600" dirty="0" smtClean="0"/>
                        <a:t>25</a:t>
                      </a:r>
                      <a:endParaRPr lang="en-US" sz="1600" dirty="0"/>
                    </a:p>
                  </a:txBody>
                  <a:tcPr/>
                </a:tc>
                <a:tc>
                  <a:txBody>
                    <a:bodyPr/>
                    <a:lstStyle/>
                    <a:p>
                      <a:pPr algn="ctr"/>
                      <a:r>
                        <a:rPr lang="en-US" sz="1600" dirty="0" smtClean="0"/>
                        <a:t>26</a:t>
                      </a:r>
                      <a:endParaRPr lang="en-US" sz="1600" dirty="0"/>
                    </a:p>
                  </a:txBody>
                  <a:tcPr/>
                </a:tc>
                <a:tc>
                  <a:txBody>
                    <a:bodyPr/>
                    <a:lstStyle/>
                    <a:p>
                      <a:pPr algn="ctr"/>
                      <a:r>
                        <a:rPr lang="en-US" sz="1600" dirty="0" smtClean="0"/>
                        <a:t>27</a:t>
                      </a:r>
                      <a:endParaRPr lang="en-US" sz="1600" dirty="0"/>
                    </a:p>
                  </a:txBody>
                  <a:tcPr/>
                </a:tc>
                <a:tc>
                  <a:txBody>
                    <a:bodyPr/>
                    <a:lstStyle/>
                    <a:p>
                      <a:pPr algn="ctr"/>
                      <a:r>
                        <a:rPr lang="en-US" sz="1600" dirty="0" smtClean="0"/>
                        <a:t>28</a:t>
                      </a:r>
                      <a:endParaRPr lang="en-US" sz="1600" dirty="0"/>
                    </a:p>
                  </a:txBody>
                  <a:tcPr/>
                </a:tc>
                <a:tc>
                  <a:txBody>
                    <a:bodyPr/>
                    <a:lstStyle/>
                    <a:p>
                      <a:pPr algn="ctr"/>
                      <a:r>
                        <a:rPr lang="en-US" sz="1600" dirty="0" smtClean="0"/>
                        <a:t>29</a:t>
                      </a:r>
                      <a:endParaRPr lang="en-US" sz="1600" dirty="0"/>
                    </a:p>
                  </a:txBody>
                  <a:tcPr/>
                </a:tc>
                <a:tc>
                  <a:txBody>
                    <a:bodyPr/>
                    <a:lstStyle/>
                    <a:p>
                      <a:pPr algn="ctr"/>
                      <a:r>
                        <a:rPr lang="en-US" sz="1600" dirty="0" smtClean="0"/>
                        <a:t>30</a:t>
                      </a:r>
                      <a:endParaRPr lang="en-US" sz="1600" dirty="0"/>
                    </a:p>
                  </a:txBody>
                  <a:tcPr/>
                </a:tc>
                <a:tc>
                  <a:txBody>
                    <a:bodyPr/>
                    <a:lstStyle/>
                    <a:p>
                      <a:pPr algn="ctr"/>
                      <a:endParaRPr lang="en-US" sz="1600" dirty="0"/>
                    </a:p>
                  </a:txBody>
                  <a:tcPr/>
                </a:tc>
              </a:tr>
            </a:tbl>
          </a:graphicData>
        </a:graphic>
      </p:graphicFrame>
      <p:sp>
        <p:nvSpPr>
          <p:cNvPr id="5" name="TextBox 4"/>
          <p:cNvSpPr txBox="1"/>
          <p:nvPr/>
        </p:nvSpPr>
        <p:spPr>
          <a:xfrm>
            <a:off x="1219200" y="6172200"/>
            <a:ext cx="1508426" cy="307777"/>
          </a:xfrm>
          <a:prstGeom prst="rect">
            <a:avLst/>
          </a:prstGeom>
          <a:noFill/>
        </p:spPr>
        <p:txBody>
          <a:bodyPr wrap="none" rtlCol="0">
            <a:spAutoFit/>
          </a:bodyPr>
          <a:lstStyle/>
          <a:p>
            <a:r>
              <a:rPr lang="en-US" sz="1400" dirty="0" smtClean="0"/>
              <a:t>17 </a:t>
            </a:r>
            <a:r>
              <a:rPr lang="en-US" sz="1400" dirty="0" err="1" smtClean="0"/>
              <a:t>Juni</a:t>
            </a:r>
            <a:r>
              <a:rPr lang="en-US" sz="1400" dirty="0" smtClean="0"/>
              <a:t> </a:t>
            </a:r>
            <a:r>
              <a:rPr lang="en-US" sz="1400" dirty="0" err="1" smtClean="0"/>
              <a:t>Israj</a:t>
            </a:r>
            <a:r>
              <a:rPr lang="en-US" sz="1400" dirty="0" smtClean="0"/>
              <a:t>’ </a:t>
            </a:r>
            <a:r>
              <a:rPr lang="en-US" sz="1400" dirty="0" err="1" smtClean="0"/>
              <a:t>Mi’raj</a:t>
            </a:r>
            <a:endParaRPr lang="en-US" sz="1400" dirty="0"/>
          </a:p>
        </p:txBody>
      </p:sp>
      <p:sp>
        <p:nvSpPr>
          <p:cNvPr id="6" name="Oval 5"/>
          <p:cNvSpPr/>
          <p:nvPr/>
        </p:nvSpPr>
        <p:spPr>
          <a:xfrm>
            <a:off x="6858000" y="4114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943600" y="4495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05400" y="4876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14800" y="5181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276600" y="5562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848600" y="44958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286000" y="5181600"/>
            <a:ext cx="381000" cy="381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944562"/>
          </a:xfrm>
        </p:spPr>
        <p:txBody>
          <a:bodyPr>
            <a:normAutofit/>
          </a:bodyPr>
          <a:lstStyle/>
          <a:p>
            <a:r>
              <a:rPr lang="en-US" sz="3200" dirty="0" smtClean="0"/>
              <a:t>6. </a:t>
            </a:r>
            <a:r>
              <a:rPr lang="en-US" sz="3200" dirty="0" err="1" smtClean="0"/>
              <a:t>Melakukan</a:t>
            </a:r>
            <a:r>
              <a:rPr lang="en-US" sz="3200" dirty="0" smtClean="0"/>
              <a:t> </a:t>
            </a:r>
            <a:r>
              <a:rPr lang="en-US" sz="3200" dirty="0" err="1" smtClean="0"/>
              <a:t>Penelitian</a:t>
            </a:r>
            <a:r>
              <a:rPr lang="en-US" sz="3200" dirty="0" smtClean="0"/>
              <a:t> (</a:t>
            </a:r>
            <a:r>
              <a:rPr lang="en-US" sz="3200" dirty="0" err="1" smtClean="0"/>
              <a:t>Proses</a:t>
            </a:r>
            <a:r>
              <a:rPr lang="en-US" sz="3200" dirty="0" smtClean="0"/>
              <a:t> coding)</a:t>
            </a:r>
            <a:endParaRPr lang="en-US" sz="3200" dirty="0"/>
          </a:p>
        </p:txBody>
      </p:sp>
      <p:sp>
        <p:nvSpPr>
          <p:cNvPr id="3" name="Content Placeholder 2"/>
          <p:cNvSpPr>
            <a:spLocks noGrp="1"/>
          </p:cNvSpPr>
          <p:nvPr>
            <p:ph idx="1"/>
          </p:nvPr>
        </p:nvSpPr>
        <p:spPr>
          <a:xfrm>
            <a:off x="1219200" y="1295400"/>
            <a:ext cx="7498080" cy="1295400"/>
          </a:xfrm>
        </p:spPr>
        <p:txBody>
          <a:bodyPr>
            <a:normAutofit fontScale="85000" lnSpcReduction="10000"/>
          </a:bodyPr>
          <a:lstStyle/>
          <a:p>
            <a:r>
              <a:rPr lang="en-US" dirty="0" err="1" smtClean="0"/>
              <a:t>Meneliti</a:t>
            </a:r>
            <a:r>
              <a:rPr lang="en-US" dirty="0" smtClean="0"/>
              <a:t> (</a:t>
            </a:r>
            <a:r>
              <a:rPr lang="en-US" dirty="0" err="1" smtClean="0"/>
              <a:t>membaca</a:t>
            </a:r>
            <a:r>
              <a:rPr lang="en-US" dirty="0" smtClean="0"/>
              <a:t>) </a:t>
            </a:r>
            <a:r>
              <a:rPr lang="en-US" dirty="0" err="1" smtClean="0"/>
              <a:t>naskah</a:t>
            </a:r>
            <a:r>
              <a:rPr lang="en-US" dirty="0" smtClean="0"/>
              <a:t> </a:t>
            </a:r>
            <a:r>
              <a:rPr lang="en-US" err="1" smtClean="0"/>
              <a:t>dan</a:t>
            </a:r>
            <a:r>
              <a:rPr lang="en-US" smtClean="0"/>
              <a:t> menandai </a:t>
            </a:r>
            <a:r>
              <a:rPr lang="en-US" dirty="0" err="1" smtClean="0"/>
              <a:t>setiap</a:t>
            </a:r>
            <a:r>
              <a:rPr lang="en-US" dirty="0" smtClean="0"/>
              <a:t> unit </a:t>
            </a:r>
            <a:r>
              <a:rPr lang="en-US" dirty="0" err="1" smtClean="0"/>
              <a:t>analisis</a:t>
            </a:r>
            <a:r>
              <a:rPr lang="en-US" dirty="0" smtClean="0"/>
              <a:t> </a:t>
            </a:r>
            <a:r>
              <a:rPr lang="en-US" dirty="0" err="1" smtClean="0"/>
              <a:t>dengan</a:t>
            </a:r>
            <a:r>
              <a:rPr lang="en-US" dirty="0" smtClean="0"/>
              <a:t> </a:t>
            </a:r>
            <a:r>
              <a:rPr lang="en-US" dirty="0" err="1" smtClean="0"/>
              <a:t>kode</a:t>
            </a:r>
            <a:r>
              <a:rPr lang="en-US" dirty="0" smtClean="0"/>
              <a:t>.</a:t>
            </a:r>
          </a:p>
          <a:p>
            <a:r>
              <a:rPr lang="en-US" dirty="0" err="1" smtClean="0"/>
              <a:t>Pengkodean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di</a:t>
            </a:r>
            <a:r>
              <a:rPr lang="en-US" dirty="0" smtClean="0"/>
              <a:t> </a:t>
            </a:r>
            <a:r>
              <a:rPr lang="en-US" dirty="0" err="1" smtClean="0"/>
              <a:t>lembar</a:t>
            </a:r>
            <a:r>
              <a:rPr lang="en-US" dirty="0" smtClean="0"/>
              <a:t> </a:t>
            </a:r>
            <a:r>
              <a:rPr lang="en-US" dirty="0" err="1" smtClean="0"/>
              <a:t>koding</a:t>
            </a:r>
            <a:endParaRPr lang="en-US" dirty="0" smtClean="0"/>
          </a:p>
        </p:txBody>
      </p:sp>
      <p:graphicFrame>
        <p:nvGraphicFramePr>
          <p:cNvPr id="4" name="Table 3"/>
          <p:cNvGraphicFramePr>
            <a:graphicFrameLocks noGrp="1"/>
          </p:cNvGraphicFramePr>
          <p:nvPr/>
        </p:nvGraphicFramePr>
        <p:xfrm>
          <a:off x="228597" y="2819400"/>
          <a:ext cx="8763000" cy="3621402"/>
        </p:xfrm>
        <a:graphic>
          <a:graphicData uri="http://schemas.openxmlformats.org/drawingml/2006/table">
            <a:tbl>
              <a:tblPr>
                <a:tableStyleId>{775DCB02-9BB8-47FD-8907-85C794F793BA}</a:tableStyleId>
              </a:tblPr>
              <a:tblGrid>
                <a:gridCol w="393981"/>
                <a:gridCol w="1334504"/>
                <a:gridCol w="542955"/>
                <a:gridCol w="752090"/>
                <a:gridCol w="752090"/>
                <a:gridCol w="946624"/>
                <a:gridCol w="840359"/>
                <a:gridCol w="533400"/>
                <a:gridCol w="762000"/>
                <a:gridCol w="533400"/>
                <a:gridCol w="838200"/>
                <a:gridCol w="533397"/>
              </a:tblGrid>
              <a:tr h="212543">
                <a:tc rowSpan="3">
                  <a:txBody>
                    <a:bodyPr/>
                    <a:lstStyle/>
                    <a:p>
                      <a:pPr algn="ctr">
                        <a:spcAft>
                          <a:spcPts val="0"/>
                        </a:spcAft>
                        <a:tabLst>
                          <a:tab pos="2743200" algn="ctr"/>
                          <a:tab pos="5486400" algn="r"/>
                          <a:tab pos="457200" algn="l"/>
                        </a:tabLst>
                      </a:pPr>
                      <a:r>
                        <a:rPr lang="en-US" sz="1000" dirty="0"/>
                        <a:t>No.</a:t>
                      </a:r>
                      <a:endParaRPr lang="en-US" sz="1000" dirty="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dirty="0" err="1"/>
                        <a:t>Nama</a:t>
                      </a:r>
                      <a:r>
                        <a:rPr lang="en-US" sz="1000" dirty="0"/>
                        <a:t> Media</a:t>
                      </a:r>
                      <a:endParaRPr lang="en-US" sz="1000" dirty="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Hari/ Tanggal</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Rubrik/ Halaman*</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Bentuk ** pemberitaan </a:t>
                      </a:r>
                      <a:endParaRPr lang="en-US" sz="1000">
                        <a:latin typeface="Times New Roman"/>
                        <a:ea typeface="Times New Roman"/>
                      </a:endParaRPr>
                    </a:p>
                  </a:txBody>
                  <a:tcPr marL="51155" marR="51155" marT="0" marB="0"/>
                </a:tc>
                <a:tc rowSpan="3">
                  <a:txBody>
                    <a:bodyPr/>
                    <a:lstStyle/>
                    <a:p>
                      <a:pPr algn="ctr">
                        <a:spcAft>
                          <a:spcPts val="0"/>
                        </a:spcAft>
                        <a:tabLst>
                          <a:tab pos="2743200" algn="ctr"/>
                          <a:tab pos="5486400" algn="r"/>
                          <a:tab pos="457200" algn="l"/>
                        </a:tabLst>
                      </a:pPr>
                      <a:r>
                        <a:rPr lang="en-US" sz="1000"/>
                        <a:t>Judul</a:t>
                      </a:r>
                      <a:endParaRPr lang="en-US" sz="1000">
                        <a:latin typeface="Times New Roman"/>
                        <a:ea typeface="Times New Roman"/>
                      </a:endParaRPr>
                    </a:p>
                  </a:txBody>
                  <a:tcPr marL="51155" marR="51155" marT="0" marB="0"/>
                </a:tc>
                <a:tc gridSpan="6">
                  <a:txBody>
                    <a:bodyPr/>
                    <a:lstStyle/>
                    <a:p>
                      <a:pPr algn="ctr">
                        <a:spcAft>
                          <a:spcPts val="0"/>
                        </a:spcAft>
                        <a:tabLst>
                          <a:tab pos="2743200" algn="ctr"/>
                          <a:tab pos="5486400" algn="r"/>
                          <a:tab pos="457200" algn="l"/>
                        </a:tabLst>
                      </a:pPr>
                      <a:r>
                        <a:rPr lang="en-US" sz="1000"/>
                        <a:t>Isi pemberitaan</a:t>
                      </a:r>
                      <a:endParaRPr lang="en-US" sz="1000">
                        <a:latin typeface="Times New Roman"/>
                        <a:ea typeface="Times New Roman"/>
                      </a:endParaRPr>
                    </a:p>
                  </a:txBody>
                  <a:tcPr marL="51155" marR="5115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945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1</a:t>
                      </a:r>
                      <a:endParaRPr lang="en-US" sz="1000">
                        <a:latin typeface="Times New Roman"/>
                        <a:ea typeface="Times New Roman"/>
                      </a:endParaRPr>
                    </a:p>
                  </a:txBody>
                  <a:tcPr marL="51155" marR="51155" marT="0" marB="0"/>
                </a:tc>
                <a:tc h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2</a:t>
                      </a:r>
                      <a:endParaRPr lang="en-US" sz="1000">
                        <a:latin typeface="Times New Roman"/>
                        <a:ea typeface="Times New Roman"/>
                      </a:endParaRPr>
                    </a:p>
                  </a:txBody>
                  <a:tcPr marL="51155" marR="51155" marT="0" marB="0"/>
                </a:tc>
                <a:tc hMerge="1">
                  <a:txBody>
                    <a:bodyPr/>
                    <a:lstStyle/>
                    <a:p>
                      <a:endParaRPr lang="en-US"/>
                    </a:p>
                  </a:txBody>
                  <a:tcPr/>
                </a:tc>
                <a:tc gridSpan="2">
                  <a:txBody>
                    <a:bodyPr/>
                    <a:lstStyle/>
                    <a:p>
                      <a:pPr algn="ctr">
                        <a:spcAft>
                          <a:spcPts val="0"/>
                        </a:spcAft>
                        <a:tabLst>
                          <a:tab pos="2743200" algn="ctr"/>
                          <a:tab pos="5486400" algn="r"/>
                          <a:tab pos="457200" algn="l"/>
                        </a:tabLst>
                      </a:pPr>
                      <a:r>
                        <a:rPr lang="en-US" sz="1000"/>
                        <a:t>Paragraf dst</a:t>
                      </a:r>
                      <a:endParaRPr lang="en-US" sz="1000">
                        <a:latin typeface="Times New Roman"/>
                        <a:ea typeface="Times New Roman"/>
                      </a:endParaRPr>
                    </a:p>
                  </a:txBody>
                  <a:tcPr marL="51155" marR="51155" marT="0" marB="0"/>
                </a:tc>
                <a:tc hMerge="1">
                  <a:txBody>
                    <a:bodyPr/>
                    <a:lstStyle/>
                    <a:p>
                      <a:endParaRPr lang="en-US"/>
                    </a:p>
                  </a:txBody>
                  <a:tcPr/>
                </a:tc>
              </a:tr>
              <a:tr h="23379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tabLst>
                          <a:tab pos="2743200" algn="ctr"/>
                          <a:tab pos="5486400" algn="r"/>
                          <a:tab pos="457200" algn="l"/>
                        </a:tabLst>
                      </a:pPr>
                      <a:r>
                        <a:rPr lang="en-US" sz="1000"/>
                        <a:t>Narasumber</a:t>
                      </a:r>
                      <a:endParaRPr lang="en-US" sz="100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a:t>Narasumber</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a:t>Narasumber</a:t>
                      </a:r>
                      <a:endParaRPr lang="en-US" sz="1000" dirty="0">
                        <a:latin typeface="Times New Roman"/>
                        <a:ea typeface="Times New Roman"/>
                      </a:endParaRPr>
                    </a:p>
                  </a:txBody>
                  <a:tcPr marL="51155" marR="51155" marT="0" marB="0"/>
                </a:tc>
                <a:tc>
                  <a:txBody>
                    <a:bodyPr/>
                    <a:lstStyle/>
                    <a:p>
                      <a:pPr algn="ctr">
                        <a:spcAft>
                          <a:spcPts val="0"/>
                        </a:spcAft>
                        <a:tabLst>
                          <a:tab pos="2743200" algn="ctr"/>
                          <a:tab pos="5486400" algn="r"/>
                          <a:tab pos="457200" algn="l"/>
                        </a:tabLst>
                      </a:pPr>
                      <a:r>
                        <a:rPr lang="en-US" sz="1000" dirty="0" err="1" smtClean="0"/>
                        <a:t>Arah</a:t>
                      </a:r>
                      <a:r>
                        <a:rPr lang="en-US" sz="1000" dirty="0" smtClean="0"/>
                        <a:t> </a:t>
                      </a:r>
                      <a:r>
                        <a:rPr lang="en-US" sz="1000" dirty="0" err="1" smtClean="0"/>
                        <a:t>isu</a:t>
                      </a:r>
                      <a:endParaRPr lang="en-US" sz="1000" dirty="0">
                        <a:latin typeface="Times New Roman"/>
                        <a:ea typeface="Times New Roman"/>
                      </a:endParaRPr>
                    </a:p>
                  </a:txBody>
                  <a:tcPr marL="51155" marR="51155" marT="0" marB="0"/>
                </a:tc>
              </a:tr>
              <a:tr h="212543">
                <a:tc>
                  <a:txBody>
                    <a:bodyPr/>
                    <a:lstStyle/>
                    <a:p>
                      <a:pPr algn="ctr">
                        <a:spcAft>
                          <a:spcPts val="0"/>
                        </a:spcAft>
                        <a:tabLst>
                          <a:tab pos="2743200" algn="ctr"/>
                          <a:tab pos="5486400" algn="r"/>
                          <a:tab pos="457200" algn="l"/>
                        </a:tabLst>
                      </a:pPr>
                      <a:r>
                        <a:rPr lang="en-US" sz="1000"/>
                        <a:t>1</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Kompas</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Adi</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Bebas</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Ulil</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Tidak</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Bejo</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r>
                        <a:rPr lang="en-US" sz="1000" dirty="0" err="1" smtClean="0">
                          <a:latin typeface="Arial Narrow"/>
                          <a:ea typeface="Times New Roman"/>
                          <a:cs typeface="Arial"/>
                        </a:rPr>
                        <a:t>Bebas</a:t>
                      </a: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2</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Kompas</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3</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smtClean="0">
                          <a:latin typeface="Arial Narrow"/>
                          <a:ea typeface="Times New Roman"/>
                          <a:cs typeface="Arial"/>
                        </a:rPr>
                        <a:t>Media Indonesia</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4</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smtClean="0">
                          <a:latin typeface="Arial Narrow"/>
                          <a:ea typeface="Times New Roman"/>
                          <a:cs typeface="Arial"/>
                        </a:rPr>
                        <a:t>Media Indonesia</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5</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Seputar</a:t>
                      </a:r>
                      <a:r>
                        <a:rPr lang="en-US" sz="1000" dirty="0" smtClean="0">
                          <a:latin typeface="Arial Narrow"/>
                          <a:ea typeface="Times New Roman"/>
                          <a:cs typeface="Arial"/>
                        </a:rPr>
                        <a:t> Indonesia</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a:t>6</a:t>
                      </a:r>
                      <a:endParaRPr lang="en-US" sz="100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Seputar</a:t>
                      </a:r>
                      <a:r>
                        <a:rPr lang="en-US" sz="1000" dirty="0" smtClean="0">
                          <a:latin typeface="Arial Narrow"/>
                          <a:ea typeface="Times New Roman"/>
                          <a:cs typeface="Arial"/>
                        </a:rPr>
                        <a:t> Indonesia</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t>7</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Suara</a:t>
                      </a:r>
                      <a:r>
                        <a:rPr lang="en-US" sz="1000" dirty="0" smtClean="0">
                          <a:latin typeface="Arial Narrow"/>
                          <a:ea typeface="Times New Roman"/>
                          <a:cs typeface="Arial"/>
                        </a:rPr>
                        <a:t> </a:t>
                      </a:r>
                      <a:r>
                        <a:rPr lang="en-US" sz="1000" dirty="0" err="1" smtClean="0">
                          <a:latin typeface="Arial Narrow"/>
                          <a:ea typeface="Times New Roman"/>
                          <a:cs typeface="Arial"/>
                        </a:rPr>
                        <a:t>Pembaruan</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8</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Suara</a:t>
                      </a:r>
                      <a:r>
                        <a:rPr lang="en-US" sz="1000" dirty="0" smtClean="0">
                          <a:latin typeface="Arial Narrow"/>
                          <a:ea typeface="Times New Roman"/>
                          <a:cs typeface="Arial"/>
                        </a:rPr>
                        <a:t> </a:t>
                      </a:r>
                      <a:r>
                        <a:rPr lang="en-US" sz="1000" dirty="0" err="1" smtClean="0">
                          <a:latin typeface="Arial Narrow"/>
                          <a:ea typeface="Times New Roman"/>
                          <a:cs typeface="Arial"/>
                        </a:rPr>
                        <a:t>Pembaruan</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9</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Sinar</a:t>
                      </a:r>
                      <a:r>
                        <a:rPr lang="en-US" sz="1000" dirty="0" smtClean="0">
                          <a:latin typeface="Arial Narrow"/>
                          <a:ea typeface="Times New Roman"/>
                          <a:cs typeface="Arial"/>
                        </a:rPr>
                        <a:t> </a:t>
                      </a:r>
                      <a:r>
                        <a:rPr lang="en-US" sz="1000" dirty="0" err="1" smtClean="0">
                          <a:latin typeface="Arial Narrow"/>
                          <a:ea typeface="Times New Roman"/>
                          <a:cs typeface="Arial"/>
                        </a:rPr>
                        <a:t>Harapan</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10</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err="1" smtClean="0">
                          <a:latin typeface="Arial Narrow"/>
                          <a:ea typeface="Times New Roman"/>
                          <a:cs typeface="Arial"/>
                        </a:rPr>
                        <a:t>Sinar</a:t>
                      </a:r>
                      <a:r>
                        <a:rPr lang="en-US" sz="1000" dirty="0" smtClean="0">
                          <a:latin typeface="Arial Narrow"/>
                          <a:ea typeface="Times New Roman"/>
                          <a:cs typeface="Arial"/>
                        </a:rPr>
                        <a:t> </a:t>
                      </a:r>
                      <a:r>
                        <a:rPr lang="en-US" sz="1000" dirty="0" err="1" smtClean="0">
                          <a:latin typeface="Arial Narrow"/>
                          <a:ea typeface="Times New Roman"/>
                          <a:cs typeface="Arial"/>
                        </a:rPr>
                        <a:t>Harapan</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11</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smtClean="0">
                          <a:latin typeface="Arial Narrow"/>
                          <a:ea typeface="Times New Roman"/>
                          <a:cs typeface="Arial"/>
                        </a:rPr>
                        <a:t>Koran Tempo</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12</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r>
                        <a:rPr lang="en-US" sz="1000" dirty="0" smtClean="0">
                          <a:latin typeface="Arial Narrow"/>
                          <a:ea typeface="Times New Roman"/>
                          <a:cs typeface="Arial"/>
                        </a:rPr>
                        <a:t>Koran Tempo</a:t>
                      </a: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13</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r h="212543">
                <a:tc>
                  <a:txBody>
                    <a:bodyPr/>
                    <a:lstStyle/>
                    <a:p>
                      <a:pPr algn="ctr">
                        <a:spcAft>
                          <a:spcPts val="0"/>
                        </a:spcAft>
                        <a:tabLst>
                          <a:tab pos="2743200" algn="ctr"/>
                          <a:tab pos="5486400" algn="r"/>
                          <a:tab pos="457200" algn="l"/>
                        </a:tabLst>
                      </a:pPr>
                      <a:r>
                        <a:rPr lang="en-US" sz="1000" dirty="0" smtClean="0">
                          <a:latin typeface="Times New Roman"/>
                          <a:ea typeface="Times New Roman"/>
                        </a:rPr>
                        <a:t>14</a:t>
                      </a:r>
                      <a:endParaRPr lang="en-US" sz="1000" dirty="0">
                        <a:latin typeface="Times New Roman"/>
                        <a:ea typeface="Times New Roman"/>
                      </a:endParaRPr>
                    </a:p>
                  </a:txBody>
                  <a:tcPr marL="51155" marR="51155" marT="0" marB="0"/>
                </a:tc>
                <a:tc>
                  <a:txBody>
                    <a:bodyPr/>
                    <a:lstStyle/>
                    <a:p>
                      <a:pPr algn="l">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c>
                  <a:txBody>
                    <a:bodyPr/>
                    <a:lstStyle/>
                    <a:p>
                      <a:pPr algn="ctr">
                        <a:spcAft>
                          <a:spcPts val="0"/>
                        </a:spcAft>
                        <a:tabLst>
                          <a:tab pos="2743200" algn="ctr"/>
                          <a:tab pos="5486400" algn="r"/>
                          <a:tab pos="457200" algn="l"/>
                        </a:tabLst>
                      </a:pPr>
                      <a:endParaRPr lang="en-US" sz="1000" dirty="0">
                        <a:latin typeface="Arial Narrow"/>
                        <a:ea typeface="Times New Roman"/>
                        <a:cs typeface="Arial"/>
                      </a:endParaRPr>
                    </a:p>
                  </a:txBody>
                  <a:tcPr marL="51155" marR="51155" marT="0" marB="0"/>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US" dirty="0" err="1" smtClean="0"/>
              <a:t>Pengolahan</a:t>
            </a:r>
            <a:r>
              <a:rPr lang="en-US" dirty="0" smtClean="0"/>
              <a:t> data</a:t>
            </a:r>
            <a:endParaRPr lang="en-US" dirty="0"/>
          </a:p>
        </p:txBody>
      </p:sp>
      <p:sp>
        <p:nvSpPr>
          <p:cNvPr id="3" name="Content Placeholder 2"/>
          <p:cNvSpPr>
            <a:spLocks noGrp="1"/>
          </p:cNvSpPr>
          <p:nvPr>
            <p:ph idx="1"/>
          </p:nvPr>
        </p:nvSpPr>
        <p:spPr>
          <a:xfrm>
            <a:off x="1435608" y="1447800"/>
            <a:ext cx="7498080" cy="1219200"/>
          </a:xfrm>
        </p:spPr>
        <p:txBody>
          <a:bodyPr>
            <a:normAutofit fontScale="77500" lnSpcReduction="20000"/>
          </a:bodyPr>
          <a:lstStyle/>
          <a:p>
            <a:r>
              <a:rPr lang="en-US" dirty="0" err="1" smtClean="0"/>
              <a:t>Setelah</a:t>
            </a:r>
            <a:r>
              <a:rPr lang="en-US" dirty="0" smtClean="0"/>
              <a:t> </a:t>
            </a:r>
            <a:r>
              <a:rPr lang="en-US" dirty="0" err="1" smtClean="0"/>
              <a:t>semua</a:t>
            </a:r>
            <a:r>
              <a:rPr lang="en-US" dirty="0" smtClean="0"/>
              <a:t> </a:t>
            </a:r>
            <a:r>
              <a:rPr lang="en-US" dirty="0" err="1" smtClean="0"/>
              <a:t>bahan</a:t>
            </a:r>
            <a:r>
              <a:rPr lang="en-US" dirty="0" smtClean="0"/>
              <a:t> </a:t>
            </a:r>
            <a:r>
              <a:rPr lang="en-US" dirty="0" err="1" smtClean="0"/>
              <a:t>dianalisis</a:t>
            </a:r>
            <a:r>
              <a:rPr lang="en-US" dirty="0" smtClean="0"/>
              <a:t> </a:t>
            </a:r>
            <a:r>
              <a:rPr lang="en-US" dirty="0" err="1" smtClean="0"/>
              <a:t>dan</a:t>
            </a:r>
            <a:r>
              <a:rPr lang="en-US" dirty="0" smtClean="0"/>
              <a:t> </a:t>
            </a:r>
            <a:r>
              <a:rPr lang="en-US" dirty="0" err="1" smtClean="0"/>
              <a:t>diberi</a:t>
            </a:r>
            <a:r>
              <a:rPr lang="en-US" dirty="0" smtClean="0"/>
              <a:t> </a:t>
            </a:r>
            <a:r>
              <a:rPr lang="en-US" dirty="0" err="1" smtClean="0"/>
              <a:t>kode</a:t>
            </a:r>
            <a:r>
              <a:rPr lang="en-US" dirty="0" smtClean="0"/>
              <a:t>. </a:t>
            </a:r>
          </a:p>
          <a:p>
            <a:r>
              <a:rPr lang="en-US" dirty="0" err="1" smtClean="0"/>
              <a:t>Menghitung</a:t>
            </a:r>
            <a:r>
              <a:rPr lang="en-US" dirty="0" smtClean="0"/>
              <a:t> data </a:t>
            </a:r>
            <a:r>
              <a:rPr lang="en-US" dirty="0" err="1" smtClean="0"/>
              <a:t>dengan</a:t>
            </a:r>
            <a:r>
              <a:rPr lang="en-US" dirty="0" smtClean="0"/>
              <a:t> </a:t>
            </a:r>
            <a:r>
              <a:rPr lang="en-US" dirty="0" err="1" smtClean="0"/>
              <a:t>statistik</a:t>
            </a:r>
            <a:r>
              <a:rPr lang="en-US" dirty="0" smtClean="0"/>
              <a:t> (</a:t>
            </a:r>
            <a:r>
              <a:rPr lang="en-US" dirty="0" err="1" smtClean="0"/>
              <a:t>sesuai</a:t>
            </a:r>
            <a:r>
              <a:rPr lang="en-US" dirty="0" smtClean="0"/>
              <a:t> </a:t>
            </a:r>
            <a:r>
              <a:rPr lang="en-US" dirty="0" err="1" smtClean="0"/>
              <a:t>kebutuhan</a:t>
            </a:r>
            <a:r>
              <a:rPr lang="en-US" dirty="0" smtClean="0"/>
              <a:t>)</a:t>
            </a:r>
          </a:p>
          <a:p>
            <a:pPr lvl="1"/>
            <a:r>
              <a:rPr lang="en-US" dirty="0" err="1" smtClean="0"/>
              <a:t>Misal</a:t>
            </a:r>
            <a:r>
              <a:rPr lang="en-US" dirty="0" smtClean="0"/>
              <a:t> : </a:t>
            </a:r>
            <a:r>
              <a:rPr lang="en-US" dirty="0" err="1" smtClean="0"/>
              <a:t>Statistik</a:t>
            </a:r>
            <a:r>
              <a:rPr lang="en-US" dirty="0" smtClean="0"/>
              <a:t> </a:t>
            </a:r>
            <a:r>
              <a:rPr lang="en-US" dirty="0" err="1" smtClean="0"/>
              <a:t>Deskriptif</a:t>
            </a:r>
            <a:endParaRPr lang="en-US" dirty="0" smtClean="0"/>
          </a:p>
          <a:p>
            <a:pPr lvl="1"/>
            <a:endParaRPr lang="en-US" dirty="0" smtClean="0"/>
          </a:p>
          <a:p>
            <a:pPr lvl="1"/>
            <a:endParaRPr lang="en-US" dirty="0"/>
          </a:p>
        </p:txBody>
      </p:sp>
      <p:graphicFrame>
        <p:nvGraphicFramePr>
          <p:cNvPr id="4" name="Chart 3"/>
          <p:cNvGraphicFramePr/>
          <p:nvPr/>
        </p:nvGraphicFramePr>
        <p:xfrm>
          <a:off x="1447800" y="25146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Kesimpulan</a:t>
            </a:r>
            <a:endParaRPr lang="en-US" dirty="0"/>
          </a:p>
        </p:txBody>
      </p:sp>
      <p:sp>
        <p:nvSpPr>
          <p:cNvPr id="3" name="Content Placeholder 2"/>
          <p:cNvSpPr>
            <a:spLocks noGrp="1"/>
          </p:cNvSpPr>
          <p:nvPr>
            <p:ph idx="1"/>
          </p:nvPr>
        </p:nvSpPr>
        <p:spPr>
          <a:xfrm>
            <a:off x="1435608" y="1447800"/>
            <a:ext cx="7498080" cy="3733800"/>
          </a:xfrm>
        </p:spPr>
        <p:txBody>
          <a:bodyPr/>
          <a:lstStyle/>
          <a:p>
            <a:r>
              <a:rPr lang="en-US" dirty="0" smtClean="0"/>
              <a:t>Dari </a:t>
            </a:r>
            <a:r>
              <a:rPr lang="en-US" dirty="0" err="1" smtClean="0"/>
              <a:t>hasil</a:t>
            </a:r>
            <a:r>
              <a:rPr lang="en-US" dirty="0" smtClean="0"/>
              <a:t> </a:t>
            </a:r>
            <a:r>
              <a:rPr lang="en-US" dirty="0" err="1" smtClean="0"/>
              <a:t>penelitian</a:t>
            </a:r>
            <a:r>
              <a:rPr lang="en-US" dirty="0" smtClean="0"/>
              <a:t> </a:t>
            </a:r>
            <a:r>
              <a:rPr lang="en-US" dirty="0" err="1" smtClean="0"/>
              <a:t>terhadap</a:t>
            </a:r>
            <a:r>
              <a:rPr lang="en-US" dirty="0" smtClean="0"/>
              <a:t> </a:t>
            </a:r>
            <a:r>
              <a:rPr lang="en-US" dirty="0" err="1" smtClean="0"/>
              <a:t>isi</a:t>
            </a:r>
            <a:r>
              <a:rPr lang="en-US" dirty="0" smtClean="0"/>
              <a:t> media </a:t>
            </a:r>
            <a:r>
              <a:rPr lang="en-US" dirty="0" err="1" smtClean="0"/>
              <a:t>suratkabar</a:t>
            </a:r>
            <a:r>
              <a:rPr lang="en-US" dirty="0" smtClean="0"/>
              <a:t> </a:t>
            </a:r>
            <a:r>
              <a:rPr lang="en-US" dirty="0" err="1" smtClean="0"/>
              <a:t>nasional</a:t>
            </a:r>
            <a:r>
              <a:rPr lang="en-US" dirty="0" smtClean="0"/>
              <a:t> </a:t>
            </a:r>
            <a:r>
              <a:rPr lang="en-US" dirty="0" err="1" smtClean="0"/>
              <a:t>dapat</a:t>
            </a:r>
            <a:r>
              <a:rPr lang="en-US" dirty="0" smtClean="0"/>
              <a:t> </a:t>
            </a:r>
            <a:r>
              <a:rPr lang="en-US" dirty="0" err="1" smtClean="0"/>
              <a:t>disimpulkan</a:t>
            </a:r>
            <a:r>
              <a:rPr lang="en-US" dirty="0" smtClean="0"/>
              <a:t>:</a:t>
            </a:r>
          </a:p>
          <a:p>
            <a:pPr lvl="1"/>
            <a:r>
              <a:rPr lang="en-US" dirty="0" err="1" smtClean="0"/>
              <a:t>Terdapat</a:t>
            </a:r>
            <a:r>
              <a:rPr lang="en-US" dirty="0" smtClean="0"/>
              <a:t> 200 </a:t>
            </a:r>
            <a:r>
              <a:rPr lang="en-US" dirty="0" err="1" smtClean="0"/>
              <a:t>berita</a:t>
            </a:r>
            <a:r>
              <a:rPr lang="en-US" dirty="0" smtClean="0"/>
              <a:t> yang </a:t>
            </a:r>
            <a:r>
              <a:rPr lang="en-US" dirty="0" err="1" smtClean="0"/>
              <a:t>memuat</a:t>
            </a:r>
            <a:r>
              <a:rPr lang="en-US" dirty="0" smtClean="0"/>
              <a:t> </a:t>
            </a:r>
            <a:r>
              <a:rPr lang="en-US" dirty="0" err="1" smtClean="0"/>
              <a:t>masalah</a:t>
            </a:r>
            <a:r>
              <a:rPr lang="en-US" dirty="0" smtClean="0"/>
              <a:t> </a:t>
            </a:r>
            <a:r>
              <a:rPr lang="en-US" dirty="0" err="1" smtClean="0"/>
              <a:t>kebebasan</a:t>
            </a:r>
            <a:r>
              <a:rPr lang="en-US" dirty="0" smtClean="0"/>
              <a:t> </a:t>
            </a:r>
            <a:r>
              <a:rPr lang="en-US" dirty="0" err="1" smtClean="0"/>
              <a:t>beragama</a:t>
            </a:r>
            <a:r>
              <a:rPr lang="en-US" dirty="0" smtClean="0"/>
              <a:t> </a:t>
            </a:r>
            <a:r>
              <a:rPr lang="en-US" dirty="0" err="1" smtClean="0"/>
              <a:t>di</a:t>
            </a:r>
            <a:r>
              <a:rPr lang="en-US" dirty="0" smtClean="0"/>
              <a:t> Indonesia </a:t>
            </a:r>
            <a:r>
              <a:rPr lang="en-US" dirty="0" err="1" smtClean="0"/>
              <a:t>selama</a:t>
            </a:r>
            <a:r>
              <a:rPr lang="en-US" dirty="0" smtClean="0"/>
              <a:t> </a:t>
            </a:r>
            <a:r>
              <a:rPr lang="en-US" dirty="0" err="1" smtClean="0"/>
              <a:t>priode</a:t>
            </a:r>
            <a:r>
              <a:rPr lang="en-US" dirty="0" smtClean="0"/>
              <a:t> </a:t>
            </a:r>
            <a:r>
              <a:rPr lang="en-US" dirty="0" err="1" smtClean="0"/>
              <a:t>Januari</a:t>
            </a:r>
            <a:r>
              <a:rPr lang="en-US" dirty="0" smtClean="0"/>
              <a:t> – </a:t>
            </a:r>
            <a:r>
              <a:rPr lang="en-US" dirty="0" err="1" smtClean="0"/>
              <a:t>Juni</a:t>
            </a:r>
            <a:r>
              <a:rPr lang="en-US" dirty="0" smtClean="0"/>
              <a:t> 2012</a:t>
            </a:r>
          </a:p>
          <a:p>
            <a:pPr lvl="1"/>
            <a:r>
              <a:rPr lang="en-US" dirty="0" err="1" smtClean="0"/>
              <a:t>Penilaian</a:t>
            </a:r>
            <a:r>
              <a:rPr lang="en-US" dirty="0" smtClean="0"/>
              <a:t> </a:t>
            </a:r>
            <a:r>
              <a:rPr lang="en-US" dirty="0" err="1" smtClean="0"/>
              <a:t>masyarakat</a:t>
            </a:r>
            <a:r>
              <a:rPr lang="en-US" dirty="0" smtClean="0"/>
              <a:t> </a:t>
            </a:r>
            <a:r>
              <a:rPr lang="en-US" dirty="0" err="1" smtClean="0"/>
              <a:t>terhadap</a:t>
            </a:r>
            <a:r>
              <a:rPr lang="en-US" dirty="0" smtClean="0"/>
              <a:t> </a:t>
            </a:r>
            <a:r>
              <a:rPr lang="en-US" dirty="0" err="1" smtClean="0"/>
              <a:t>kebebasan</a:t>
            </a:r>
            <a:r>
              <a:rPr lang="en-US" dirty="0" smtClean="0"/>
              <a:t> </a:t>
            </a:r>
            <a:r>
              <a:rPr lang="en-US" dirty="0" err="1" smtClean="0"/>
              <a:t>beragama</a:t>
            </a:r>
            <a:r>
              <a:rPr lang="en-US" dirty="0" smtClean="0"/>
              <a:t> </a:t>
            </a:r>
            <a:r>
              <a:rPr lang="en-US" dirty="0" err="1" smtClean="0"/>
              <a:t>di</a:t>
            </a:r>
            <a:r>
              <a:rPr lang="en-US" dirty="0" smtClean="0"/>
              <a:t> Indonesia </a:t>
            </a:r>
            <a:r>
              <a:rPr lang="en-US" dirty="0" err="1" smtClean="0"/>
              <a:t>cenderung</a:t>
            </a:r>
            <a:r>
              <a:rPr lang="en-US" dirty="0" smtClean="0"/>
              <a:t> </a:t>
            </a:r>
            <a:r>
              <a:rPr lang="en-US" dirty="0" err="1" smtClean="0"/>
              <a:t>bebas</a:t>
            </a:r>
            <a:r>
              <a:rPr lang="en-US" dirty="0" smtClean="0"/>
              <a:t>.</a:t>
            </a:r>
          </a:p>
          <a:p>
            <a:pPr lvl="1">
              <a:buNone/>
            </a:pPr>
            <a:endParaRPr lang="en-US" dirty="0" smtClean="0"/>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en-US" sz="2400" dirty="0" err="1" smtClean="0"/>
              <a:t>Referensi</a:t>
            </a:r>
            <a:endParaRPr lang="en-US" sz="2400" dirty="0"/>
          </a:p>
        </p:txBody>
      </p:sp>
      <p:sp>
        <p:nvSpPr>
          <p:cNvPr id="3" name="Content Placeholder 2"/>
          <p:cNvSpPr>
            <a:spLocks noGrp="1"/>
          </p:cNvSpPr>
          <p:nvPr>
            <p:ph idx="1"/>
          </p:nvPr>
        </p:nvSpPr>
        <p:spPr>
          <a:xfrm>
            <a:off x="1435608" y="1447800"/>
            <a:ext cx="7498080" cy="3200400"/>
          </a:xfrm>
        </p:spPr>
        <p:txBody>
          <a:bodyPr>
            <a:normAutofit/>
          </a:bodyPr>
          <a:lstStyle/>
          <a:p>
            <a:pPr>
              <a:spcBef>
                <a:spcPts val="0"/>
              </a:spcBef>
              <a:buNone/>
            </a:pPr>
            <a:r>
              <a:rPr lang="en-US" sz="1500" dirty="0" err="1" smtClean="0"/>
              <a:t>Emmert</a:t>
            </a:r>
            <a:r>
              <a:rPr lang="en-US" sz="1500" dirty="0" smtClean="0"/>
              <a:t>, Philip &amp; Barker, Larry L., (1989) </a:t>
            </a:r>
            <a:r>
              <a:rPr lang="en-US" sz="1500" i="1" dirty="0" smtClean="0"/>
              <a:t>Measurement of Communication Behavior</a:t>
            </a:r>
            <a:r>
              <a:rPr lang="en-US" sz="1500" dirty="0" smtClean="0"/>
              <a:t>, Longman, New York.</a:t>
            </a:r>
          </a:p>
          <a:p>
            <a:pPr>
              <a:spcBef>
                <a:spcPts val="0"/>
              </a:spcBef>
              <a:buNone/>
            </a:pPr>
            <a:r>
              <a:rPr lang="en-US" sz="1500" dirty="0" err="1" smtClean="0"/>
              <a:t>Kippendorf</a:t>
            </a:r>
            <a:r>
              <a:rPr lang="en-US" sz="1500" dirty="0" smtClean="0"/>
              <a:t>, Klaus, (1993) </a:t>
            </a:r>
            <a:r>
              <a:rPr lang="en-US" sz="1500" i="1" dirty="0" err="1" smtClean="0"/>
              <a:t>Analisis</a:t>
            </a:r>
            <a:r>
              <a:rPr lang="en-US" sz="1500" i="1" dirty="0" smtClean="0"/>
              <a:t> </a:t>
            </a:r>
            <a:r>
              <a:rPr lang="en-US" sz="1500" i="1" dirty="0" err="1" smtClean="0"/>
              <a:t>Isi</a:t>
            </a:r>
            <a:r>
              <a:rPr lang="en-US" sz="1500" i="1" dirty="0" smtClean="0"/>
              <a:t>: </a:t>
            </a:r>
            <a:r>
              <a:rPr lang="en-US" sz="1500" i="1" dirty="0" err="1" smtClean="0"/>
              <a:t>Pengatar</a:t>
            </a:r>
            <a:r>
              <a:rPr lang="en-US" sz="1500" i="1" dirty="0" smtClean="0"/>
              <a:t> </a:t>
            </a:r>
            <a:r>
              <a:rPr lang="en-US" sz="1500" i="1" dirty="0" err="1" smtClean="0"/>
              <a:t>ke</a:t>
            </a:r>
            <a:r>
              <a:rPr lang="en-US" sz="1500" i="1" dirty="0" smtClean="0"/>
              <a:t> </a:t>
            </a:r>
            <a:r>
              <a:rPr lang="en-US" sz="1500" i="1" dirty="0" err="1" smtClean="0"/>
              <a:t>Metodologi</a:t>
            </a:r>
            <a:r>
              <a:rPr lang="en-US" sz="1500" dirty="0" smtClean="0"/>
              <a:t>, </a:t>
            </a:r>
            <a:r>
              <a:rPr lang="en-US" sz="1500" dirty="0" err="1" smtClean="0"/>
              <a:t>Alihbahasa</a:t>
            </a:r>
            <a:r>
              <a:rPr lang="en-US" sz="1500" dirty="0" smtClean="0"/>
              <a:t> </a:t>
            </a:r>
            <a:r>
              <a:rPr lang="en-US" sz="1500" dirty="0" err="1" smtClean="0"/>
              <a:t>Farid</a:t>
            </a:r>
            <a:r>
              <a:rPr lang="en-US" sz="1500" dirty="0" smtClean="0"/>
              <a:t> </a:t>
            </a:r>
            <a:r>
              <a:rPr lang="en-US" sz="1500" dirty="0" err="1" smtClean="0"/>
              <a:t>Waliji</a:t>
            </a:r>
            <a:r>
              <a:rPr lang="en-US" sz="1500" dirty="0" smtClean="0"/>
              <a:t>, PT. </a:t>
            </a:r>
            <a:r>
              <a:rPr lang="en-US" sz="1500" dirty="0" err="1" smtClean="0"/>
              <a:t>RajaGrafindo</a:t>
            </a:r>
            <a:r>
              <a:rPr lang="en-US" sz="1500" dirty="0" smtClean="0"/>
              <a:t> </a:t>
            </a:r>
            <a:r>
              <a:rPr lang="en-US" sz="1500" dirty="0" err="1" smtClean="0"/>
              <a:t>Persada</a:t>
            </a:r>
            <a:r>
              <a:rPr lang="en-US" sz="1500" dirty="0" smtClean="0"/>
              <a:t>, Jakarta.</a:t>
            </a:r>
          </a:p>
          <a:p>
            <a:pPr>
              <a:spcBef>
                <a:spcPts val="0"/>
              </a:spcBef>
              <a:buNone/>
            </a:pPr>
            <a:r>
              <a:rPr lang="id-ID" sz="1500" dirty="0" smtClean="0"/>
              <a:t>Neuman</a:t>
            </a:r>
            <a:r>
              <a:rPr lang="en-US" sz="1500" dirty="0" smtClean="0"/>
              <a:t>n</a:t>
            </a:r>
            <a:r>
              <a:rPr lang="id-ID" sz="1500" dirty="0" smtClean="0"/>
              <a:t>, W. Lawrence, </a:t>
            </a:r>
            <a:r>
              <a:rPr lang="en-US" sz="1500" dirty="0" smtClean="0"/>
              <a:t>(</a:t>
            </a:r>
            <a:r>
              <a:rPr lang="id-ID" sz="1500" dirty="0" smtClean="0"/>
              <a:t>2000</a:t>
            </a:r>
            <a:r>
              <a:rPr lang="en-US" sz="1500" dirty="0" smtClean="0"/>
              <a:t>)</a:t>
            </a:r>
            <a:r>
              <a:rPr lang="id-ID" sz="1500" dirty="0" smtClean="0"/>
              <a:t>  </a:t>
            </a:r>
            <a:r>
              <a:rPr lang="id-ID" sz="1500" i="1" dirty="0" smtClean="0"/>
              <a:t>Social Research Methods: Qualitative and Quantitative Approaches</a:t>
            </a:r>
            <a:r>
              <a:rPr lang="id-ID" sz="1500" dirty="0" smtClean="0"/>
              <a:t>, Fourth Edition, Allyn and Bacon, Boston.</a:t>
            </a:r>
            <a:endParaRPr lang="en-US" sz="1500" dirty="0" smtClean="0"/>
          </a:p>
          <a:p>
            <a:pPr>
              <a:spcBef>
                <a:spcPts val="0"/>
              </a:spcBef>
              <a:buNone/>
            </a:pPr>
            <a:r>
              <a:rPr lang="en-US" sz="1500" dirty="0" err="1" smtClean="0"/>
              <a:t>Rakhmat</a:t>
            </a:r>
            <a:r>
              <a:rPr lang="en-US" sz="1500" dirty="0" smtClean="0"/>
              <a:t>, </a:t>
            </a:r>
            <a:r>
              <a:rPr lang="en-US" sz="1500" dirty="0" err="1" smtClean="0"/>
              <a:t>Jalaluddin</a:t>
            </a:r>
            <a:r>
              <a:rPr lang="en-US" sz="1500" dirty="0" smtClean="0"/>
              <a:t>, (1984) </a:t>
            </a:r>
            <a:r>
              <a:rPr lang="en-US" sz="1500" i="1" dirty="0" err="1" smtClean="0"/>
              <a:t>Metode</a:t>
            </a:r>
            <a:r>
              <a:rPr lang="en-US" sz="1500" i="1" dirty="0" smtClean="0"/>
              <a:t> </a:t>
            </a:r>
            <a:r>
              <a:rPr lang="en-US" sz="1500" i="1" dirty="0" err="1" smtClean="0"/>
              <a:t>Penelitian</a:t>
            </a:r>
            <a:r>
              <a:rPr lang="en-US" sz="1500" i="1" dirty="0" smtClean="0"/>
              <a:t> </a:t>
            </a:r>
            <a:r>
              <a:rPr lang="en-US" sz="1500" i="1" dirty="0" err="1" smtClean="0"/>
              <a:t>Komunikasi</a:t>
            </a:r>
            <a:r>
              <a:rPr lang="en-US" sz="1500" dirty="0" smtClean="0"/>
              <a:t>, </a:t>
            </a:r>
            <a:r>
              <a:rPr lang="en-US" sz="1500" dirty="0" err="1" smtClean="0"/>
              <a:t>Remadja</a:t>
            </a:r>
            <a:r>
              <a:rPr lang="en-US" sz="1500" dirty="0" smtClean="0"/>
              <a:t> </a:t>
            </a:r>
            <a:r>
              <a:rPr lang="en-US" sz="1500" dirty="0" err="1" smtClean="0"/>
              <a:t>Karya</a:t>
            </a:r>
            <a:r>
              <a:rPr lang="en-US" sz="1500" dirty="0" smtClean="0"/>
              <a:t>, Bandung.</a:t>
            </a:r>
          </a:p>
          <a:p>
            <a:pPr>
              <a:spcBef>
                <a:spcPts val="0"/>
              </a:spcBef>
              <a:buNone/>
            </a:pPr>
            <a:r>
              <a:rPr lang="en-US" sz="1500" dirty="0" smtClean="0"/>
              <a:t>Ruben, Rebecca B.; </a:t>
            </a:r>
            <a:r>
              <a:rPr lang="en-US" sz="1500" dirty="0" err="1" smtClean="0"/>
              <a:t>Palmgreen</a:t>
            </a:r>
            <a:r>
              <a:rPr lang="en-US" sz="1500" dirty="0" smtClean="0"/>
              <a:t>, Philip; </a:t>
            </a:r>
            <a:r>
              <a:rPr lang="en-US" sz="1500" dirty="0" err="1" smtClean="0"/>
              <a:t>Sypher</a:t>
            </a:r>
            <a:r>
              <a:rPr lang="en-US" sz="1500" dirty="0" smtClean="0"/>
              <a:t>, Howard E., (2004) </a:t>
            </a:r>
            <a:r>
              <a:rPr lang="en-US" sz="1500" i="1" dirty="0" smtClean="0"/>
              <a:t>Communication Research Measures A Sourcebook</a:t>
            </a:r>
            <a:r>
              <a:rPr lang="en-US" sz="1500" dirty="0" smtClean="0"/>
              <a:t>, Lawrence Erlbaum Associates, Publisher, New Jersey.</a:t>
            </a:r>
          </a:p>
          <a:p>
            <a:pPr>
              <a:spcBef>
                <a:spcPts val="0"/>
              </a:spcBef>
              <a:buNone/>
            </a:pPr>
            <a:r>
              <a:rPr lang="en-US" sz="1500" dirty="0" err="1" smtClean="0"/>
              <a:t>Stempel</a:t>
            </a:r>
            <a:r>
              <a:rPr lang="en-US" sz="1500" dirty="0" smtClean="0"/>
              <a:t> III, Guido H.; Weaver, David H; </a:t>
            </a:r>
            <a:r>
              <a:rPr lang="en-US" sz="1500" dirty="0" err="1" smtClean="0"/>
              <a:t>Wilhoit</a:t>
            </a:r>
            <a:r>
              <a:rPr lang="en-US" sz="1500" dirty="0" smtClean="0"/>
              <a:t>, G. Cleveland (Editor) (2003) </a:t>
            </a:r>
            <a:r>
              <a:rPr lang="en-US" sz="1500" i="1" dirty="0" smtClean="0"/>
              <a:t>Mass Communication Research and Theory</a:t>
            </a:r>
            <a:r>
              <a:rPr lang="en-US" sz="1500" dirty="0" smtClean="0"/>
              <a:t>, Pearson </a:t>
            </a:r>
            <a:r>
              <a:rPr lang="en-US" sz="1500" dirty="0" err="1" smtClean="0"/>
              <a:t>Edudation</a:t>
            </a:r>
            <a:r>
              <a:rPr lang="en-US" sz="1500" dirty="0" smtClean="0"/>
              <a:t>, New York.</a:t>
            </a:r>
          </a:p>
          <a:p>
            <a:pPr>
              <a:spcBef>
                <a:spcPts val="0"/>
              </a:spcBef>
              <a:buNone/>
            </a:pPr>
            <a:r>
              <a:rPr lang="en-US" sz="1500" dirty="0" err="1" smtClean="0"/>
              <a:t>Wimmer</a:t>
            </a:r>
            <a:r>
              <a:rPr lang="en-US" sz="1500" dirty="0" smtClean="0"/>
              <a:t>, Roger D. and Dominick, Joseph R., (2000) </a:t>
            </a:r>
            <a:r>
              <a:rPr lang="en-US" sz="1500" i="1" dirty="0" smtClean="0"/>
              <a:t>Mass Media Research An Introduction</a:t>
            </a:r>
            <a:r>
              <a:rPr lang="en-US" sz="1500" dirty="0" smtClean="0"/>
              <a:t>, Wadsworth Publishing Company, Belmont C.A.</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style>
          <a:lnRef idx="1">
            <a:schemeClr val="dk1"/>
          </a:lnRef>
          <a:fillRef idx="2">
            <a:schemeClr val="dk1"/>
          </a:fillRef>
          <a:effectRef idx="1">
            <a:schemeClr val="dk1"/>
          </a:effectRef>
          <a:fontRef idx="minor">
            <a:schemeClr val="dk1"/>
          </a:fontRef>
        </p:style>
        <p:txBody>
          <a:bodyPr/>
          <a:lstStyle/>
          <a:p>
            <a:r>
              <a:rPr lang="en-US" dirty="0" err="1" smtClean="0"/>
              <a:t>Pengertian</a:t>
            </a:r>
            <a:endParaRPr lang="en-US" dirty="0"/>
          </a:p>
        </p:txBody>
      </p:sp>
      <p:sp>
        <p:nvSpPr>
          <p:cNvPr id="3" name="Content Placeholder 2"/>
          <p:cNvSpPr>
            <a:spLocks noGrp="1"/>
          </p:cNvSpPr>
          <p:nvPr>
            <p:ph idx="1"/>
          </p:nvPr>
        </p:nvSpPr>
        <p:spPr>
          <a:xfrm>
            <a:off x="1066800" y="1447800"/>
            <a:ext cx="7866888" cy="4800600"/>
          </a:xfrm>
        </p:spPr>
        <p:txBody>
          <a:bodyPr>
            <a:normAutofit fontScale="92500" lnSpcReduction="10000"/>
          </a:bodyPr>
          <a:lstStyle/>
          <a:p>
            <a:pPr lvl="1" algn="just"/>
            <a:r>
              <a:rPr lang="en-US" dirty="0" err="1" smtClean="0">
                <a:solidFill>
                  <a:srgbClr val="0070C0"/>
                </a:solidFill>
              </a:rPr>
              <a:t>Sistematis</a:t>
            </a:r>
            <a:r>
              <a:rPr lang="en-US" dirty="0" smtClean="0">
                <a:solidFill>
                  <a:srgbClr val="0070C0"/>
                </a:solidFill>
              </a:rPr>
              <a:t>,</a:t>
            </a:r>
            <a:r>
              <a:rPr lang="en-US" dirty="0" smtClean="0"/>
              <a:t> </a:t>
            </a:r>
            <a:r>
              <a:rPr lang="en-US" dirty="0" err="1" smtClean="0"/>
              <a:t>adalah</a:t>
            </a:r>
            <a:r>
              <a:rPr lang="en-US" dirty="0" smtClean="0"/>
              <a:t> </a:t>
            </a:r>
            <a:r>
              <a:rPr lang="en-US" dirty="0" err="1" smtClean="0"/>
              <a:t>mengikuti</a:t>
            </a:r>
            <a:r>
              <a:rPr lang="en-US" dirty="0" smtClean="0"/>
              <a:t> </a:t>
            </a:r>
            <a:r>
              <a:rPr lang="en-US" dirty="0" err="1" smtClean="0"/>
              <a:t>langkah-langkah</a:t>
            </a:r>
            <a:r>
              <a:rPr lang="en-US" dirty="0" smtClean="0"/>
              <a:t> yang </a:t>
            </a:r>
            <a:r>
              <a:rPr lang="en-US" dirty="0" err="1" smtClean="0"/>
              <a:t>tersusun</a:t>
            </a:r>
            <a:r>
              <a:rPr lang="en-US" dirty="0" smtClean="0"/>
              <a:t> </a:t>
            </a:r>
            <a:r>
              <a:rPr lang="en-US" dirty="0" err="1" smtClean="0"/>
              <a:t>secara</a:t>
            </a:r>
            <a:r>
              <a:rPr lang="en-US" dirty="0" smtClean="0"/>
              <a:t> </a:t>
            </a:r>
            <a:r>
              <a:rPr lang="en-US" dirty="0" err="1" smtClean="0"/>
              <a:t>bertahap</a:t>
            </a:r>
            <a:r>
              <a:rPr lang="en-US" dirty="0" smtClean="0"/>
              <a:t> </a:t>
            </a:r>
            <a:r>
              <a:rPr lang="en-US" dirty="0" err="1" smtClean="0"/>
              <a:t>sehingga</a:t>
            </a:r>
            <a:r>
              <a:rPr lang="en-US" dirty="0" smtClean="0"/>
              <a:t> </a:t>
            </a:r>
            <a:r>
              <a:rPr lang="en-US" dirty="0" err="1" smtClean="0"/>
              <a:t>hasil</a:t>
            </a:r>
            <a:r>
              <a:rPr lang="en-US" dirty="0" smtClean="0"/>
              <a:t> yang </a:t>
            </a:r>
            <a:r>
              <a:rPr lang="en-US" dirty="0" err="1" smtClean="0"/>
              <a:t>diperoleh</a:t>
            </a:r>
            <a:r>
              <a:rPr lang="en-US" dirty="0" smtClean="0"/>
              <a:t> </a:t>
            </a:r>
            <a:r>
              <a:rPr lang="en-US" dirty="0" err="1" smtClean="0"/>
              <a:t>lebih</a:t>
            </a:r>
            <a:r>
              <a:rPr lang="en-US" dirty="0" smtClean="0"/>
              <a:t> </a:t>
            </a:r>
            <a:r>
              <a:rPr lang="en-US" dirty="0" err="1" smtClean="0"/>
              <a:t>baik</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replikasi</a:t>
            </a:r>
            <a:r>
              <a:rPr lang="en-US" dirty="0" smtClean="0"/>
              <a:t> </a:t>
            </a:r>
            <a:r>
              <a:rPr lang="en-US" dirty="0" err="1" smtClean="0"/>
              <a:t>atau</a:t>
            </a:r>
            <a:r>
              <a:rPr lang="en-US" dirty="0" smtClean="0"/>
              <a:t> </a:t>
            </a:r>
            <a:r>
              <a:rPr lang="en-US" dirty="0" err="1" smtClean="0"/>
              <a:t>pengulangan</a:t>
            </a:r>
            <a:r>
              <a:rPr lang="en-US" dirty="0" smtClean="0"/>
              <a:t> </a:t>
            </a:r>
            <a:r>
              <a:rPr lang="en-US" dirty="0" err="1" smtClean="0"/>
              <a:t>bila</a:t>
            </a:r>
            <a:r>
              <a:rPr lang="en-US" dirty="0" smtClean="0"/>
              <a:t> </a:t>
            </a:r>
            <a:r>
              <a:rPr lang="en-US" dirty="0" err="1" smtClean="0"/>
              <a:t>diperlukan</a:t>
            </a:r>
            <a:r>
              <a:rPr lang="en-US" dirty="0" smtClean="0"/>
              <a:t>. </a:t>
            </a:r>
            <a:r>
              <a:rPr lang="fi-FI" dirty="0" smtClean="0"/>
              <a:t>Isi pernyataan atau isi pesan yang relevan diteliti dengan menggunakan prosedur yang sama. Bila unit penelitian yang digunakan per paragraf misalnya, untuk semua bahan penelitian dianalisis dengan unit analisis per paragraf</a:t>
            </a:r>
            <a:endParaRPr lang="en-US" dirty="0" smtClean="0"/>
          </a:p>
          <a:p>
            <a:pPr lvl="1" algn="just"/>
            <a:endParaRPr lang="en-US" dirty="0" smtClean="0"/>
          </a:p>
          <a:p>
            <a:pPr lvl="1" algn="just"/>
            <a:r>
              <a:rPr lang="en-US" dirty="0" err="1" smtClean="0">
                <a:solidFill>
                  <a:srgbClr val="0070C0"/>
                </a:solidFill>
              </a:rPr>
              <a:t>Kuantitiatif</a:t>
            </a:r>
            <a:r>
              <a:rPr lang="en-US" dirty="0" smtClean="0"/>
              <a:t>, </a:t>
            </a:r>
            <a:r>
              <a:rPr lang="en-US" dirty="0" err="1" smtClean="0"/>
              <a:t>artinya</a:t>
            </a:r>
            <a:r>
              <a:rPr lang="en-US" dirty="0" smtClean="0"/>
              <a:t> data yang </a:t>
            </a:r>
            <a:r>
              <a:rPr lang="en-US" dirty="0" err="1" smtClean="0"/>
              <a:t>dikumpulkan</a:t>
            </a:r>
            <a:r>
              <a:rPr lang="en-US" dirty="0" smtClean="0"/>
              <a:t> </a:t>
            </a:r>
            <a:r>
              <a:rPr lang="en-US" dirty="0" err="1" smtClean="0"/>
              <a:t>akan</a:t>
            </a:r>
            <a:r>
              <a:rPr lang="en-US" dirty="0" smtClean="0"/>
              <a:t> </a:t>
            </a:r>
            <a:r>
              <a:rPr lang="en-US" dirty="0" err="1" smtClean="0"/>
              <a:t>dihitung</a:t>
            </a:r>
            <a:r>
              <a:rPr lang="en-US" dirty="0" smtClean="0"/>
              <a:t> </a:t>
            </a:r>
            <a:r>
              <a:rPr lang="en-US" dirty="0" err="1" smtClean="0"/>
              <a:t>atau</a:t>
            </a:r>
            <a:r>
              <a:rPr lang="en-US" dirty="0" smtClean="0"/>
              <a:t> </a:t>
            </a:r>
            <a:r>
              <a:rPr lang="en-US" dirty="0" err="1" smtClean="0"/>
              <a:t>diukur</a:t>
            </a:r>
            <a:r>
              <a:rPr lang="en-US" dirty="0" smtClean="0"/>
              <a:t> </a:t>
            </a:r>
            <a:r>
              <a:rPr lang="en-US" dirty="0" err="1" smtClean="0"/>
              <a:t>dengan</a:t>
            </a:r>
            <a:r>
              <a:rPr lang="en-US" dirty="0" smtClean="0"/>
              <a:t> </a:t>
            </a:r>
            <a:r>
              <a:rPr lang="en-US" dirty="0" err="1" smtClean="0"/>
              <a:t>satuan</a:t>
            </a:r>
            <a:r>
              <a:rPr lang="en-US" dirty="0" smtClean="0"/>
              <a:t> </a:t>
            </a:r>
            <a:r>
              <a:rPr lang="en-US" dirty="0" err="1" smtClean="0"/>
              <a:t>angka-angka</a:t>
            </a:r>
            <a:r>
              <a:rPr lang="en-US" dirty="0" smtClean="0"/>
              <a:t> </a:t>
            </a:r>
            <a:r>
              <a:rPr lang="en-US" dirty="0" err="1" smtClean="0"/>
              <a:t>dalam</a:t>
            </a:r>
            <a:r>
              <a:rPr lang="en-US" dirty="0" smtClean="0"/>
              <a:t> </a:t>
            </a:r>
            <a:r>
              <a:rPr lang="en-US" dirty="0" err="1" smtClean="0"/>
              <a:t>merumuskan</a:t>
            </a:r>
            <a:r>
              <a:rPr lang="en-US" dirty="0" smtClean="0"/>
              <a:t> </a:t>
            </a:r>
            <a:r>
              <a:rPr lang="en-US" dirty="0" err="1" smtClean="0"/>
              <a:t>kesimpulan</a:t>
            </a:r>
            <a:endParaRPr lang="en-US"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838200"/>
          </a:xfrm>
        </p:spPr>
        <p:style>
          <a:lnRef idx="1">
            <a:schemeClr val="accent4"/>
          </a:lnRef>
          <a:fillRef idx="2">
            <a:schemeClr val="accent4"/>
          </a:fillRef>
          <a:effectRef idx="1">
            <a:schemeClr val="accent4"/>
          </a:effectRef>
          <a:fontRef idx="minor">
            <a:schemeClr val="dk1"/>
          </a:fontRef>
        </p:style>
        <p:txBody>
          <a:bodyPr/>
          <a:lstStyle/>
          <a:p>
            <a:r>
              <a:rPr lang="en-US" dirty="0" err="1" smtClean="0"/>
              <a:t>Kegunaan</a:t>
            </a:r>
            <a:r>
              <a:rPr lang="en-US" dirty="0" smtClean="0"/>
              <a:t> </a:t>
            </a:r>
            <a:r>
              <a:rPr lang="en-US" dirty="0" err="1" smtClean="0"/>
              <a:t>Analisis</a:t>
            </a:r>
            <a:r>
              <a:rPr lang="en-US" dirty="0" smtClean="0"/>
              <a:t> </a:t>
            </a:r>
            <a:r>
              <a:rPr lang="en-US" dirty="0" err="1" smtClean="0"/>
              <a:t>Isi</a:t>
            </a:r>
            <a:endParaRPr lang="en-US" dirty="0"/>
          </a:p>
        </p:txBody>
      </p:sp>
      <p:sp>
        <p:nvSpPr>
          <p:cNvPr id="3" name="Content Placeholder 2"/>
          <p:cNvSpPr>
            <a:spLocks noGrp="1"/>
          </p:cNvSpPr>
          <p:nvPr>
            <p:ph idx="1"/>
          </p:nvPr>
        </p:nvSpPr>
        <p:spPr>
          <a:xfrm>
            <a:off x="1219200" y="1371600"/>
            <a:ext cx="7714488" cy="4876800"/>
          </a:xfrm>
        </p:spPr>
        <p:txBody>
          <a:bodyPr>
            <a:normAutofit fontScale="85000" lnSpcReduction="20000"/>
          </a:bodyPr>
          <a:lstStyle/>
          <a:p>
            <a:pPr algn="just"/>
            <a:r>
              <a:rPr lang="en-US" dirty="0" err="1" smtClean="0"/>
              <a:t>Metode</a:t>
            </a:r>
            <a:r>
              <a:rPr lang="en-US" dirty="0" smtClean="0"/>
              <a:t> </a:t>
            </a:r>
            <a:r>
              <a:rPr lang="en-US" dirty="0" err="1" smtClean="0"/>
              <a:t>analisis</a:t>
            </a:r>
            <a:r>
              <a:rPr lang="en-US" dirty="0" smtClean="0"/>
              <a:t> </a:t>
            </a:r>
            <a:r>
              <a:rPr lang="en-US" dirty="0" err="1" smtClean="0"/>
              <a:t>isi</a:t>
            </a:r>
            <a:r>
              <a:rPr lang="en-US" dirty="0" smtClean="0"/>
              <a:t> </a:t>
            </a:r>
            <a:r>
              <a:rPr lang="en-US" dirty="0" err="1" smtClean="0"/>
              <a:t>pada</a:t>
            </a:r>
            <a:r>
              <a:rPr lang="en-US" dirty="0" smtClean="0"/>
              <a:t> </a:t>
            </a:r>
            <a:r>
              <a:rPr lang="en-US" dirty="0" err="1" smtClean="0"/>
              <a:t>umumnya</a:t>
            </a:r>
            <a:r>
              <a:rPr lang="en-US" dirty="0" smtClean="0"/>
              <a:t> </a:t>
            </a:r>
            <a:r>
              <a:rPr lang="en-US" dirty="0" err="1" smtClean="0"/>
              <a:t>berguna</a:t>
            </a:r>
            <a:r>
              <a:rPr lang="en-US" dirty="0" smtClean="0"/>
              <a:t> </a:t>
            </a:r>
            <a:r>
              <a:rPr lang="en-US" dirty="0" err="1" smtClean="0"/>
              <a:t>untuk</a:t>
            </a:r>
            <a:r>
              <a:rPr lang="en-US" dirty="0" smtClean="0"/>
              <a:t> </a:t>
            </a:r>
            <a:r>
              <a:rPr lang="en-US" dirty="0" err="1" smtClean="0"/>
              <a:t>melihat</a:t>
            </a:r>
            <a:r>
              <a:rPr lang="en-US" dirty="0" smtClean="0"/>
              <a:t> </a:t>
            </a:r>
            <a:r>
              <a:rPr lang="en-US" dirty="0" err="1" smtClean="0"/>
              <a:t>isi</a:t>
            </a:r>
            <a:r>
              <a:rPr lang="en-US" dirty="0" smtClean="0"/>
              <a:t> media yang </a:t>
            </a:r>
            <a:r>
              <a:rPr lang="en-US" dirty="0" err="1" smtClean="0"/>
              <a:t>tersurat</a:t>
            </a:r>
            <a:r>
              <a:rPr lang="en-US" dirty="0" smtClean="0"/>
              <a:t> </a:t>
            </a:r>
            <a:r>
              <a:rPr lang="en-US" dirty="0" err="1" smtClean="0"/>
              <a:t>meliputi</a:t>
            </a:r>
            <a:r>
              <a:rPr lang="en-US" dirty="0" smtClean="0"/>
              <a:t> </a:t>
            </a:r>
            <a:r>
              <a:rPr lang="en-US" dirty="0" err="1" smtClean="0">
                <a:solidFill>
                  <a:srgbClr val="0070C0"/>
                </a:solidFill>
              </a:rPr>
              <a:t>perhatian</a:t>
            </a:r>
            <a:r>
              <a:rPr lang="en-US" dirty="0" smtClean="0">
                <a:solidFill>
                  <a:srgbClr val="0070C0"/>
                </a:solidFill>
              </a:rPr>
              <a:t> media </a:t>
            </a:r>
            <a:r>
              <a:rPr lang="en-US" dirty="0" err="1" smtClean="0">
                <a:solidFill>
                  <a:srgbClr val="0070C0"/>
                </a:solidFill>
              </a:rPr>
              <a:t>terhadap</a:t>
            </a:r>
            <a:r>
              <a:rPr lang="en-US" dirty="0" smtClean="0">
                <a:solidFill>
                  <a:srgbClr val="0070C0"/>
                </a:solidFill>
              </a:rPr>
              <a:t> </a:t>
            </a:r>
            <a:r>
              <a:rPr lang="en-US" dirty="0" err="1" smtClean="0">
                <a:solidFill>
                  <a:srgbClr val="0070C0"/>
                </a:solidFill>
              </a:rPr>
              <a:t>isu</a:t>
            </a:r>
            <a:r>
              <a:rPr lang="en-US" dirty="0" smtClean="0">
                <a:solidFill>
                  <a:srgbClr val="0070C0"/>
                </a:solidFill>
              </a:rPr>
              <a:t>, </a:t>
            </a:r>
            <a:r>
              <a:rPr lang="en-US" dirty="0" err="1" smtClean="0">
                <a:solidFill>
                  <a:srgbClr val="0070C0"/>
                </a:solidFill>
              </a:rPr>
              <a:t>tokoh</a:t>
            </a:r>
            <a:r>
              <a:rPr lang="en-US" dirty="0" smtClean="0">
                <a:solidFill>
                  <a:srgbClr val="0070C0"/>
                </a:solidFill>
              </a:rPr>
              <a:t> </a:t>
            </a:r>
            <a:r>
              <a:rPr lang="en-US" dirty="0" err="1" smtClean="0">
                <a:solidFill>
                  <a:srgbClr val="0070C0"/>
                </a:solidFill>
              </a:rPr>
              <a:t>atau</a:t>
            </a:r>
            <a:r>
              <a:rPr lang="en-US" dirty="0" smtClean="0">
                <a:solidFill>
                  <a:srgbClr val="0070C0"/>
                </a:solidFill>
              </a:rPr>
              <a:t> </a:t>
            </a:r>
            <a:r>
              <a:rPr lang="en-US" dirty="0" err="1" smtClean="0">
                <a:solidFill>
                  <a:srgbClr val="0070C0"/>
                </a:solidFill>
              </a:rPr>
              <a:t>lembaga</a:t>
            </a:r>
            <a:r>
              <a:rPr lang="en-US" dirty="0" smtClean="0">
                <a:solidFill>
                  <a:srgbClr val="0070C0"/>
                </a:solidFill>
              </a:rPr>
              <a:t>, </a:t>
            </a:r>
            <a:r>
              <a:rPr lang="en-US" dirty="0" err="1" smtClean="0">
                <a:solidFill>
                  <a:srgbClr val="0070C0"/>
                </a:solidFill>
              </a:rPr>
              <a:t>kelengkapan</a:t>
            </a:r>
            <a:r>
              <a:rPr lang="en-US" dirty="0" smtClean="0">
                <a:solidFill>
                  <a:srgbClr val="0070C0"/>
                </a:solidFill>
              </a:rPr>
              <a:t> </a:t>
            </a:r>
            <a:r>
              <a:rPr lang="en-US" dirty="0" err="1" smtClean="0">
                <a:solidFill>
                  <a:srgbClr val="0070C0"/>
                </a:solidFill>
              </a:rPr>
              <a:t>informasi</a:t>
            </a:r>
            <a:r>
              <a:rPr lang="en-US" dirty="0" smtClean="0">
                <a:solidFill>
                  <a:srgbClr val="0070C0"/>
                </a:solidFill>
              </a:rPr>
              <a:t>, </a:t>
            </a:r>
            <a:r>
              <a:rPr lang="en-US" dirty="0" err="1" smtClean="0">
                <a:solidFill>
                  <a:srgbClr val="0070C0"/>
                </a:solidFill>
              </a:rPr>
              <a:t>kecenderungan</a:t>
            </a:r>
            <a:r>
              <a:rPr lang="en-US" dirty="0" smtClean="0">
                <a:solidFill>
                  <a:srgbClr val="0070C0"/>
                </a:solidFill>
              </a:rPr>
              <a:t>, </a:t>
            </a:r>
            <a:r>
              <a:rPr lang="en-US" dirty="0" err="1" smtClean="0">
                <a:solidFill>
                  <a:srgbClr val="0070C0"/>
                </a:solidFill>
              </a:rPr>
              <a:t>keberpihakan</a:t>
            </a:r>
            <a:r>
              <a:rPr lang="en-US" dirty="0" smtClean="0">
                <a:solidFill>
                  <a:srgbClr val="0070C0"/>
                </a:solidFill>
              </a:rPr>
              <a:t>, </a:t>
            </a:r>
            <a:r>
              <a:rPr lang="en-US" dirty="0" err="1" smtClean="0">
                <a:solidFill>
                  <a:srgbClr val="0070C0"/>
                </a:solidFill>
              </a:rPr>
              <a:t>jenis</a:t>
            </a:r>
            <a:r>
              <a:rPr lang="en-US" dirty="0" smtClean="0">
                <a:solidFill>
                  <a:srgbClr val="0070C0"/>
                </a:solidFill>
              </a:rPr>
              <a:t> </a:t>
            </a:r>
            <a:r>
              <a:rPr lang="en-US" dirty="0" err="1" smtClean="0">
                <a:solidFill>
                  <a:srgbClr val="0070C0"/>
                </a:solidFill>
              </a:rPr>
              <a:t>isu</a:t>
            </a:r>
            <a:r>
              <a:rPr lang="en-US" dirty="0" smtClean="0">
                <a:solidFill>
                  <a:srgbClr val="0070C0"/>
                </a:solidFill>
              </a:rPr>
              <a:t>, </a:t>
            </a:r>
            <a:r>
              <a:rPr lang="en-US" dirty="0" err="1" smtClean="0">
                <a:solidFill>
                  <a:srgbClr val="0070C0"/>
                </a:solidFill>
              </a:rPr>
              <a:t>arah</a:t>
            </a:r>
            <a:r>
              <a:rPr lang="en-US" dirty="0" smtClean="0">
                <a:solidFill>
                  <a:srgbClr val="0070C0"/>
                </a:solidFill>
              </a:rPr>
              <a:t> </a:t>
            </a:r>
            <a:r>
              <a:rPr lang="en-US" dirty="0" err="1" smtClean="0">
                <a:solidFill>
                  <a:srgbClr val="0070C0"/>
                </a:solidFill>
              </a:rPr>
              <a:t>isu</a:t>
            </a:r>
            <a:r>
              <a:rPr lang="en-US" dirty="0" smtClean="0">
                <a:solidFill>
                  <a:srgbClr val="0070C0"/>
                </a:solidFill>
              </a:rPr>
              <a:t>, </a:t>
            </a:r>
            <a:r>
              <a:rPr lang="en-US" dirty="0" err="1" smtClean="0">
                <a:solidFill>
                  <a:srgbClr val="0070C0"/>
                </a:solidFill>
              </a:rPr>
              <a:t>dan</a:t>
            </a:r>
            <a:r>
              <a:rPr lang="en-US" dirty="0" smtClean="0">
                <a:solidFill>
                  <a:srgbClr val="0070C0"/>
                </a:solidFill>
              </a:rPr>
              <a:t> </a:t>
            </a:r>
            <a:r>
              <a:rPr lang="en-US" dirty="0" err="1" smtClean="0">
                <a:solidFill>
                  <a:srgbClr val="0070C0"/>
                </a:solidFill>
              </a:rPr>
              <a:t>penempatan</a:t>
            </a:r>
            <a:r>
              <a:rPr lang="en-US" dirty="0" smtClean="0">
                <a:solidFill>
                  <a:srgbClr val="0070C0"/>
                </a:solidFill>
              </a:rPr>
              <a:t> </a:t>
            </a:r>
            <a:r>
              <a:rPr lang="en-US" dirty="0" err="1" smtClean="0">
                <a:solidFill>
                  <a:srgbClr val="0070C0"/>
                </a:solidFill>
              </a:rPr>
              <a:t>isu</a:t>
            </a:r>
            <a:r>
              <a:rPr lang="en-US" dirty="0" smtClean="0">
                <a:solidFill>
                  <a:srgbClr val="0070C0"/>
                </a:solidFill>
              </a:rPr>
              <a:t> </a:t>
            </a:r>
            <a:r>
              <a:rPr lang="en-US" dirty="0" err="1" smtClean="0">
                <a:solidFill>
                  <a:srgbClr val="0070C0"/>
                </a:solidFill>
              </a:rPr>
              <a:t>oleh</a:t>
            </a:r>
            <a:r>
              <a:rPr lang="en-US" dirty="0" smtClean="0">
                <a:solidFill>
                  <a:srgbClr val="0070C0"/>
                </a:solidFill>
              </a:rPr>
              <a:t> media.</a:t>
            </a:r>
          </a:p>
          <a:p>
            <a:pPr algn="just"/>
            <a:r>
              <a:rPr lang="en-US" dirty="0" err="1" smtClean="0"/>
              <a:t>Mengetahui</a:t>
            </a:r>
            <a:r>
              <a:rPr lang="en-US" dirty="0" smtClean="0"/>
              <a:t> </a:t>
            </a:r>
            <a:r>
              <a:rPr lang="en-US" dirty="0" err="1" smtClean="0"/>
              <a:t>faktor-faktor</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berguna</a:t>
            </a:r>
            <a:r>
              <a:rPr lang="en-US" dirty="0" smtClean="0"/>
              <a:t> </a:t>
            </a:r>
            <a:r>
              <a:rPr lang="en-US" dirty="0" err="1" smtClean="0"/>
              <a:t>untuk</a:t>
            </a:r>
            <a:r>
              <a:rPr lang="en-US" dirty="0" smtClean="0"/>
              <a:t> </a:t>
            </a:r>
            <a:r>
              <a:rPr lang="en-US" dirty="0" err="1" smtClean="0"/>
              <a:t>mengetahui</a:t>
            </a:r>
            <a:r>
              <a:rPr lang="en-US" dirty="0" smtClean="0"/>
              <a:t> </a:t>
            </a:r>
            <a:r>
              <a:rPr lang="en-US" dirty="0" err="1" smtClean="0"/>
              <a:t>isu</a:t>
            </a:r>
            <a:r>
              <a:rPr lang="en-US" dirty="0" smtClean="0"/>
              <a:t> yang </a:t>
            </a:r>
            <a:r>
              <a:rPr lang="en-US" dirty="0" err="1" smtClean="0"/>
              <a:t>sedang</a:t>
            </a:r>
            <a:r>
              <a:rPr lang="en-US" dirty="0" smtClean="0"/>
              <a:t> </a:t>
            </a:r>
            <a:r>
              <a:rPr lang="en-US" dirty="0" err="1" smtClean="0"/>
              <a:t>berkembang</a:t>
            </a:r>
            <a:r>
              <a:rPr lang="en-US" dirty="0" smtClean="0"/>
              <a:t>, </a:t>
            </a:r>
            <a:r>
              <a:rPr lang="en-US" dirty="0" err="1" smtClean="0"/>
              <a:t>pendapat</a:t>
            </a:r>
            <a:r>
              <a:rPr lang="en-US" dirty="0" smtClean="0"/>
              <a:t> </a:t>
            </a:r>
            <a:r>
              <a:rPr lang="en-US" dirty="0" err="1" smtClean="0"/>
              <a:t>umum</a:t>
            </a:r>
            <a:r>
              <a:rPr lang="en-US" dirty="0" smtClean="0"/>
              <a:t>, </a:t>
            </a:r>
            <a:r>
              <a:rPr lang="en-US" dirty="0" err="1" smtClean="0"/>
              <a:t>arah</a:t>
            </a:r>
            <a:r>
              <a:rPr lang="en-US" dirty="0" smtClean="0"/>
              <a:t> </a:t>
            </a:r>
            <a:r>
              <a:rPr lang="en-US" dirty="0" err="1" smtClean="0"/>
              <a:t>pendapat</a:t>
            </a:r>
            <a:r>
              <a:rPr lang="en-US" dirty="0" smtClean="0"/>
              <a:t> </a:t>
            </a:r>
            <a:r>
              <a:rPr lang="en-US" dirty="0" err="1" smtClean="0"/>
              <a:t>umum</a:t>
            </a:r>
            <a:r>
              <a:rPr lang="en-US" dirty="0" smtClean="0"/>
              <a:t>, </a:t>
            </a:r>
            <a:r>
              <a:rPr lang="en-US" dirty="0" err="1" smtClean="0"/>
              <a:t>persepsi</a:t>
            </a:r>
            <a:r>
              <a:rPr lang="en-US" dirty="0" smtClean="0"/>
              <a:t> </a:t>
            </a:r>
            <a:r>
              <a:rPr lang="en-US" dirty="0" err="1" smtClean="0"/>
              <a:t>dan</a:t>
            </a:r>
            <a:r>
              <a:rPr lang="en-US" dirty="0" smtClean="0"/>
              <a:t> </a:t>
            </a:r>
            <a:r>
              <a:rPr lang="en-US" dirty="0" err="1" smtClean="0"/>
              <a:t>citra</a:t>
            </a:r>
            <a:r>
              <a:rPr lang="en-US" dirty="0" smtClean="0"/>
              <a:t> </a:t>
            </a:r>
            <a:r>
              <a:rPr lang="en-US" dirty="0" err="1" smtClean="0"/>
              <a:t>suatu</a:t>
            </a:r>
            <a:r>
              <a:rPr lang="en-US" dirty="0" smtClean="0"/>
              <a:t> </a:t>
            </a:r>
            <a:r>
              <a:rPr lang="en-US" dirty="0" err="1" smtClean="0"/>
              <a:t>lembaga</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dapat</a:t>
            </a:r>
            <a:r>
              <a:rPr lang="en-US" dirty="0" smtClean="0"/>
              <a:t> </a:t>
            </a:r>
            <a:r>
              <a:rPr lang="en-US" dirty="0" err="1" smtClean="0"/>
              <a:t>dijadikan</a:t>
            </a:r>
            <a:r>
              <a:rPr lang="en-US" dirty="0" smtClean="0"/>
              <a:t> </a:t>
            </a:r>
            <a:r>
              <a:rPr lang="en-US" dirty="0" err="1" smtClean="0"/>
              <a:t>dasar</a:t>
            </a:r>
            <a:r>
              <a:rPr lang="en-US" dirty="0" smtClean="0"/>
              <a:t> </a:t>
            </a:r>
            <a:r>
              <a:rPr lang="en-US" dirty="0" err="1" smtClean="0"/>
              <a:t>dalam</a:t>
            </a:r>
            <a:r>
              <a:rPr lang="en-US" dirty="0" smtClean="0"/>
              <a:t> </a:t>
            </a:r>
            <a:r>
              <a:rPr lang="en-US" dirty="0" err="1" smtClean="0"/>
              <a:t>membuat</a:t>
            </a:r>
            <a:r>
              <a:rPr lang="en-US" dirty="0" smtClean="0"/>
              <a:t> </a:t>
            </a:r>
            <a:r>
              <a:rPr lang="en-US" dirty="0" err="1" smtClean="0"/>
              <a:t>keputusan</a:t>
            </a:r>
            <a:r>
              <a:rPr lang="en-US" dirty="0" smtClean="0"/>
              <a:t> </a:t>
            </a:r>
            <a:r>
              <a:rPr lang="en-US" dirty="0" err="1" smtClean="0"/>
              <a:t>seperti</a:t>
            </a:r>
            <a:r>
              <a:rPr lang="en-US" dirty="0" smtClean="0"/>
              <a:t> </a:t>
            </a:r>
            <a:r>
              <a:rPr lang="en-US" dirty="0" err="1" smtClean="0"/>
              <a:t>melaksanakan</a:t>
            </a:r>
            <a:r>
              <a:rPr lang="en-US" dirty="0" smtClean="0"/>
              <a:t> </a:t>
            </a:r>
            <a:r>
              <a:rPr lang="en-US" dirty="0" err="1" smtClean="0"/>
              <a:t>kampanye</a:t>
            </a:r>
            <a:r>
              <a:rPr lang="en-US" dirty="0" smtClean="0"/>
              <a:t> </a:t>
            </a:r>
            <a:r>
              <a:rPr lang="en-US" dirty="0" err="1" smtClean="0"/>
              <a:t>untuk</a:t>
            </a:r>
            <a:r>
              <a:rPr lang="en-US" dirty="0" smtClean="0"/>
              <a:t> men-counter </a:t>
            </a:r>
            <a:r>
              <a:rPr lang="en-US" dirty="0" err="1" smtClean="0"/>
              <a:t>isu</a:t>
            </a:r>
            <a:r>
              <a:rPr lang="en-US" dirty="0" smtClean="0"/>
              <a:t>, </a:t>
            </a:r>
            <a:r>
              <a:rPr lang="en-US" dirty="0" err="1" smtClean="0"/>
              <a:t>meluruskan</a:t>
            </a:r>
            <a:r>
              <a:rPr lang="en-US" dirty="0" smtClean="0"/>
              <a:t> </a:t>
            </a:r>
            <a:r>
              <a:rPr lang="en-US" dirty="0" err="1" smtClean="0"/>
              <a:t>pemberitaan</a:t>
            </a:r>
            <a:r>
              <a:rPr lang="en-US" dirty="0" smtClean="0"/>
              <a:t>, </a:t>
            </a:r>
            <a:r>
              <a:rPr lang="en-US" dirty="0" err="1" smtClean="0"/>
              <a:t>memperbaiki</a:t>
            </a:r>
            <a:r>
              <a:rPr lang="en-US" dirty="0" smtClean="0"/>
              <a:t> </a:t>
            </a:r>
            <a:r>
              <a:rPr lang="en-US" dirty="0" err="1" smtClean="0"/>
              <a:t>citra</a:t>
            </a:r>
            <a:r>
              <a:rPr lang="en-US" dirty="0" smtClean="0"/>
              <a:t> </a:t>
            </a:r>
            <a:r>
              <a:rPr lang="en-US" dirty="0" err="1" smtClean="0"/>
              <a:t>dan</a:t>
            </a:r>
            <a:r>
              <a:rPr lang="en-US" dirty="0" smtClean="0"/>
              <a:t> </a:t>
            </a:r>
            <a:r>
              <a:rPr lang="en-US" dirty="0" err="1" smtClean="0"/>
              <a:t>menggalang</a:t>
            </a:r>
            <a:r>
              <a:rPr lang="en-US" dirty="0" smtClean="0"/>
              <a:t> </a:t>
            </a:r>
            <a:r>
              <a:rPr lang="en-US" dirty="0" err="1" smtClean="0"/>
              <a:t>pendapat</a:t>
            </a:r>
            <a:r>
              <a:rPr lang="en-US" dirty="0" smtClean="0"/>
              <a:t> </a:t>
            </a:r>
            <a:r>
              <a:rPr lang="en-US" dirty="0" err="1" smtClean="0"/>
              <a:t>umum</a:t>
            </a:r>
            <a:r>
              <a:rPr lang="en-US"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498080" cy="868362"/>
          </a:xfrm>
        </p:spPr>
        <p:style>
          <a:lnRef idx="1">
            <a:schemeClr val="dk1"/>
          </a:lnRef>
          <a:fillRef idx="2">
            <a:schemeClr val="dk1"/>
          </a:fillRef>
          <a:effectRef idx="1">
            <a:schemeClr val="dk1"/>
          </a:effectRef>
          <a:fontRef idx="minor">
            <a:schemeClr val="dk1"/>
          </a:fontRef>
        </p:style>
        <p:txBody>
          <a:bodyPr/>
          <a:lstStyle/>
          <a:p>
            <a:r>
              <a:rPr lang="en-US" dirty="0" err="1" smtClean="0"/>
              <a:t>Prosedur</a:t>
            </a:r>
            <a:r>
              <a:rPr lang="en-US" dirty="0" smtClean="0"/>
              <a:t> </a:t>
            </a:r>
            <a:r>
              <a:rPr lang="en-US" dirty="0" err="1" smtClean="0"/>
              <a:t>Analisis</a:t>
            </a:r>
            <a:r>
              <a:rPr lang="en-US" dirty="0" smtClean="0"/>
              <a:t> </a:t>
            </a:r>
            <a:r>
              <a:rPr lang="en-US" dirty="0" err="1" smtClean="0"/>
              <a:t>Isi</a:t>
            </a:r>
            <a:endParaRPr lang="en-US" dirty="0"/>
          </a:p>
        </p:txBody>
      </p:sp>
      <p:sp>
        <p:nvSpPr>
          <p:cNvPr id="3" name="Content Placeholder 2"/>
          <p:cNvSpPr>
            <a:spLocks noGrp="1"/>
          </p:cNvSpPr>
          <p:nvPr>
            <p:ph idx="1"/>
          </p:nvPr>
        </p:nvSpPr>
        <p:spPr>
          <a:xfrm>
            <a:off x="1295400" y="1447800"/>
            <a:ext cx="7638288" cy="4800600"/>
          </a:xfrm>
        </p:spPr>
        <p:style>
          <a:lnRef idx="1">
            <a:schemeClr val="accent1"/>
          </a:lnRef>
          <a:fillRef idx="2">
            <a:schemeClr val="accent1"/>
          </a:fillRef>
          <a:effectRef idx="1">
            <a:schemeClr val="accent1"/>
          </a:effectRef>
          <a:fontRef idx="minor">
            <a:schemeClr val="dk1"/>
          </a:fontRef>
        </p:style>
        <p:txBody>
          <a:bodyPr>
            <a:normAutofit/>
          </a:bodyPr>
          <a:lstStyle/>
          <a:p>
            <a:pPr marL="596646" lvl="0" indent="-514350">
              <a:spcBef>
                <a:spcPts val="0"/>
              </a:spcBef>
              <a:buFont typeface="+mj-lt"/>
              <a:buAutoNum type="arabicPeriod"/>
            </a:pPr>
            <a:r>
              <a:rPr lang="en-US" sz="3000" dirty="0" err="1" smtClean="0"/>
              <a:t>Merumuskan</a:t>
            </a:r>
            <a:r>
              <a:rPr lang="en-US" sz="3000" dirty="0" smtClean="0"/>
              <a:t> </a:t>
            </a:r>
            <a:r>
              <a:rPr lang="en-US" sz="3000" dirty="0" err="1" smtClean="0"/>
              <a:t>tujuan</a:t>
            </a:r>
            <a:r>
              <a:rPr lang="en-US" sz="3000" dirty="0" smtClean="0"/>
              <a:t> </a:t>
            </a:r>
            <a:r>
              <a:rPr lang="en-US" sz="3000" dirty="0" err="1" smtClean="0"/>
              <a:t>analisis</a:t>
            </a:r>
            <a:r>
              <a:rPr lang="en-US" sz="3000" dirty="0" smtClean="0"/>
              <a:t> </a:t>
            </a:r>
            <a:r>
              <a:rPr lang="en-US" sz="3000" dirty="0" err="1" smtClean="0"/>
              <a:t>isi</a:t>
            </a:r>
            <a:endParaRPr lang="en-US" sz="3000" dirty="0" smtClean="0"/>
          </a:p>
          <a:p>
            <a:pPr marL="596646" lvl="0" indent="-514350">
              <a:spcBef>
                <a:spcPts val="0"/>
              </a:spcBef>
              <a:buFont typeface="+mj-lt"/>
              <a:buAutoNum type="arabicPeriod"/>
            </a:pPr>
            <a:r>
              <a:rPr lang="en-US" sz="3000" dirty="0" err="1" smtClean="0"/>
              <a:t>Menetapkan</a:t>
            </a:r>
            <a:r>
              <a:rPr lang="en-US" sz="3000" dirty="0" smtClean="0"/>
              <a:t> </a:t>
            </a:r>
            <a:r>
              <a:rPr lang="en-US" sz="3000" dirty="0" err="1" smtClean="0"/>
              <a:t>kategori</a:t>
            </a:r>
            <a:r>
              <a:rPr lang="en-US" sz="3000" dirty="0" smtClean="0"/>
              <a:t> </a:t>
            </a:r>
            <a:r>
              <a:rPr lang="en-US" sz="3000" dirty="0" err="1" smtClean="0"/>
              <a:t>dan</a:t>
            </a:r>
            <a:r>
              <a:rPr lang="en-US" sz="3000" dirty="0" smtClean="0"/>
              <a:t> </a:t>
            </a:r>
            <a:r>
              <a:rPr lang="en-US" sz="3000" dirty="0" err="1" smtClean="0"/>
              <a:t>definisi</a:t>
            </a:r>
            <a:r>
              <a:rPr lang="en-US" sz="3000" dirty="0" smtClean="0"/>
              <a:t> </a:t>
            </a:r>
            <a:r>
              <a:rPr lang="en-US" sz="3000" dirty="0" err="1" smtClean="0"/>
              <a:t>kategori</a:t>
            </a:r>
            <a:endParaRPr lang="en-US" sz="3000" dirty="0" smtClean="0"/>
          </a:p>
          <a:p>
            <a:pPr marL="596646" lvl="0" indent="-514350">
              <a:spcBef>
                <a:spcPts val="0"/>
              </a:spcBef>
              <a:buFont typeface="+mj-lt"/>
              <a:buAutoNum type="arabicPeriod"/>
            </a:pPr>
            <a:r>
              <a:rPr lang="en-US" sz="3000" dirty="0" err="1" smtClean="0"/>
              <a:t>Menetapkan</a:t>
            </a:r>
            <a:r>
              <a:rPr lang="en-US" sz="3000" dirty="0" smtClean="0"/>
              <a:t> unit </a:t>
            </a:r>
            <a:r>
              <a:rPr lang="en-US" sz="3000" dirty="0" err="1" smtClean="0"/>
              <a:t>analisis</a:t>
            </a:r>
            <a:endParaRPr lang="en-US" sz="3000" dirty="0" smtClean="0"/>
          </a:p>
          <a:p>
            <a:pPr marL="596646" lvl="0" indent="-514350">
              <a:spcBef>
                <a:spcPts val="0"/>
              </a:spcBef>
              <a:buFont typeface="+mj-lt"/>
              <a:buAutoNum type="arabicPeriod"/>
            </a:pPr>
            <a:r>
              <a:rPr lang="en-US" sz="3000" dirty="0" err="1" smtClean="0"/>
              <a:t>Menyiapkan</a:t>
            </a:r>
            <a:r>
              <a:rPr lang="en-US" sz="3000" dirty="0" smtClean="0"/>
              <a:t> </a:t>
            </a:r>
            <a:r>
              <a:rPr lang="en-US" sz="3000" dirty="0" err="1" smtClean="0"/>
              <a:t>lembar</a:t>
            </a:r>
            <a:r>
              <a:rPr lang="en-US" sz="3000" dirty="0" smtClean="0"/>
              <a:t> </a:t>
            </a:r>
            <a:r>
              <a:rPr lang="en-US" sz="3000" dirty="0" err="1" smtClean="0"/>
              <a:t>koding</a:t>
            </a:r>
            <a:endParaRPr lang="en-US" sz="3000" dirty="0" smtClean="0"/>
          </a:p>
          <a:p>
            <a:pPr marL="596646" lvl="0" indent="-514350">
              <a:spcBef>
                <a:spcPts val="0"/>
              </a:spcBef>
              <a:buFont typeface="+mj-lt"/>
              <a:buAutoNum type="arabicPeriod"/>
            </a:pPr>
            <a:r>
              <a:rPr lang="en-US" sz="3000" dirty="0" err="1" smtClean="0"/>
              <a:t>Menetapkan</a:t>
            </a:r>
            <a:r>
              <a:rPr lang="en-US" sz="3000" dirty="0" smtClean="0"/>
              <a:t> </a:t>
            </a:r>
            <a:r>
              <a:rPr lang="en-US" sz="3000" dirty="0" err="1" smtClean="0"/>
              <a:t>populasi</a:t>
            </a:r>
            <a:r>
              <a:rPr lang="en-US" sz="3000" dirty="0" smtClean="0"/>
              <a:t> </a:t>
            </a:r>
            <a:r>
              <a:rPr lang="en-US" sz="3000" dirty="0" err="1" smtClean="0"/>
              <a:t>dan</a:t>
            </a:r>
            <a:r>
              <a:rPr lang="en-US" sz="3000" dirty="0" smtClean="0"/>
              <a:t> </a:t>
            </a:r>
            <a:r>
              <a:rPr lang="en-US" sz="3000" dirty="0" err="1" smtClean="0"/>
              <a:t>pengambilan</a:t>
            </a:r>
            <a:r>
              <a:rPr lang="en-US" sz="3000" dirty="0" smtClean="0"/>
              <a:t> </a:t>
            </a:r>
            <a:r>
              <a:rPr lang="en-US" sz="3000" dirty="0" err="1" smtClean="0"/>
              <a:t>sampel</a:t>
            </a:r>
            <a:endParaRPr lang="en-US" sz="3000" dirty="0" smtClean="0"/>
          </a:p>
          <a:p>
            <a:pPr marL="596646" lvl="0" indent="-514350">
              <a:spcBef>
                <a:spcPts val="0"/>
              </a:spcBef>
              <a:buFont typeface="+mj-lt"/>
              <a:buAutoNum type="arabicPeriod"/>
            </a:pPr>
            <a:r>
              <a:rPr lang="en-US" sz="3000" dirty="0" err="1" smtClean="0"/>
              <a:t>Melakukan</a:t>
            </a:r>
            <a:r>
              <a:rPr lang="en-US" sz="3000" dirty="0" smtClean="0"/>
              <a:t> </a:t>
            </a:r>
            <a:r>
              <a:rPr lang="en-US" sz="3000" dirty="0" err="1" smtClean="0"/>
              <a:t>pengkodean</a:t>
            </a:r>
            <a:r>
              <a:rPr lang="en-US" sz="3000" dirty="0" smtClean="0"/>
              <a:t> (coding)</a:t>
            </a:r>
          </a:p>
          <a:p>
            <a:pPr marL="596646" lvl="0" indent="-514350">
              <a:spcBef>
                <a:spcPts val="0"/>
              </a:spcBef>
              <a:buFont typeface="+mj-lt"/>
              <a:buAutoNum type="arabicPeriod"/>
            </a:pPr>
            <a:r>
              <a:rPr lang="en-US" sz="3000" dirty="0" err="1" smtClean="0"/>
              <a:t>Menganalisis</a:t>
            </a:r>
            <a:r>
              <a:rPr lang="en-US" sz="3000" dirty="0" smtClean="0"/>
              <a:t> data</a:t>
            </a:r>
          </a:p>
          <a:p>
            <a:pPr marL="596646" lvl="0" indent="-514350">
              <a:spcBef>
                <a:spcPts val="0"/>
              </a:spcBef>
              <a:buFont typeface="+mj-lt"/>
              <a:buAutoNum type="arabicPeriod"/>
            </a:pPr>
            <a:r>
              <a:rPr lang="en-US" sz="3000" dirty="0" err="1" smtClean="0"/>
              <a:t>Kesimpulan</a:t>
            </a:r>
            <a:endParaRPr lang="en-US" sz="30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498080" cy="868362"/>
          </a:xfrm>
        </p:spPr>
        <p:style>
          <a:lnRef idx="1">
            <a:schemeClr val="accent4"/>
          </a:lnRef>
          <a:fillRef idx="2">
            <a:schemeClr val="accent4"/>
          </a:fillRef>
          <a:effectRef idx="1">
            <a:schemeClr val="accent4"/>
          </a:effectRef>
          <a:fontRef idx="minor">
            <a:schemeClr val="dk1"/>
          </a:fontRef>
        </p:style>
        <p:txBody>
          <a:bodyPr>
            <a:normAutofit/>
          </a:bodyPr>
          <a:lstStyle/>
          <a:p>
            <a:r>
              <a:rPr lang="en-US" sz="2800" b="1" dirty="0" smtClean="0"/>
              <a:t>1. </a:t>
            </a:r>
            <a:r>
              <a:rPr lang="en-US" sz="2800" b="1" dirty="0" err="1" smtClean="0"/>
              <a:t>Merumuskan</a:t>
            </a:r>
            <a:r>
              <a:rPr lang="en-US" sz="2800" b="1" dirty="0" smtClean="0"/>
              <a:t> </a:t>
            </a:r>
            <a:r>
              <a:rPr lang="en-US" sz="2800" b="1" dirty="0" err="1" smtClean="0"/>
              <a:t>tujuan</a:t>
            </a:r>
            <a:r>
              <a:rPr lang="en-US" sz="2800" b="1" dirty="0" smtClean="0"/>
              <a:t> </a:t>
            </a:r>
            <a:r>
              <a:rPr lang="en-US" sz="2800" b="1" dirty="0" err="1" smtClean="0"/>
              <a:t>analisis</a:t>
            </a:r>
            <a:r>
              <a:rPr lang="en-US" sz="2800" b="1" dirty="0" smtClean="0"/>
              <a:t> </a:t>
            </a:r>
            <a:r>
              <a:rPr lang="en-US" sz="2800" b="1" dirty="0" err="1" smtClean="0"/>
              <a:t>isi</a:t>
            </a:r>
            <a:endParaRPr lang="en-US" sz="2800" dirty="0"/>
          </a:p>
        </p:txBody>
      </p:sp>
      <p:sp>
        <p:nvSpPr>
          <p:cNvPr id="3" name="Content Placeholder 2"/>
          <p:cNvSpPr>
            <a:spLocks noGrp="1"/>
          </p:cNvSpPr>
          <p:nvPr>
            <p:ph idx="1"/>
          </p:nvPr>
        </p:nvSpPr>
        <p:spPr>
          <a:xfrm>
            <a:off x="1295400" y="1295400"/>
            <a:ext cx="7498080" cy="49530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spcBef>
                <a:spcPts val="0"/>
              </a:spcBef>
            </a:pPr>
            <a:r>
              <a:rPr lang="en-US" sz="2800" dirty="0" err="1" smtClean="0"/>
              <a:t>Sebelum</a:t>
            </a:r>
            <a:r>
              <a:rPr lang="en-US" sz="2800" dirty="0" smtClean="0"/>
              <a:t> </a:t>
            </a:r>
            <a:r>
              <a:rPr lang="en-US" sz="2800" dirty="0" err="1" smtClean="0"/>
              <a:t>melakukan</a:t>
            </a:r>
            <a:r>
              <a:rPr lang="en-US" sz="2800" dirty="0" smtClean="0"/>
              <a:t> </a:t>
            </a:r>
            <a:r>
              <a:rPr lang="en-US" sz="2800" dirty="0" err="1" smtClean="0"/>
              <a:t>analisis</a:t>
            </a:r>
            <a:r>
              <a:rPr lang="en-US" sz="2800" dirty="0" smtClean="0"/>
              <a:t> </a:t>
            </a:r>
            <a:r>
              <a:rPr lang="en-US" sz="2800" dirty="0" err="1" smtClean="0"/>
              <a:t>isi</a:t>
            </a:r>
            <a:r>
              <a:rPr lang="en-US" sz="2800" dirty="0" smtClean="0"/>
              <a:t> media, </a:t>
            </a:r>
            <a:r>
              <a:rPr lang="en-US" sz="2800" dirty="0" err="1" smtClean="0"/>
              <a:t>terlebih</a:t>
            </a:r>
            <a:r>
              <a:rPr lang="en-US" sz="2800" dirty="0" smtClean="0"/>
              <a:t> </a:t>
            </a:r>
            <a:r>
              <a:rPr lang="en-US" sz="2800" dirty="0" err="1" smtClean="0"/>
              <a:t>dahulu</a:t>
            </a:r>
            <a:r>
              <a:rPr lang="en-US" sz="2800" dirty="0" smtClean="0"/>
              <a:t> </a:t>
            </a:r>
            <a:r>
              <a:rPr lang="en-US" sz="2800" dirty="0" err="1" smtClean="0"/>
              <a:t>dirumuskan</a:t>
            </a:r>
            <a:r>
              <a:rPr lang="en-US" sz="2800" dirty="0" smtClean="0"/>
              <a:t> </a:t>
            </a:r>
            <a:r>
              <a:rPr lang="en-US" sz="2800" dirty="0" err="1" smtClean="0"/>
              <a:t>apa</a:t>
            </a:r>
            <a:r>
              <a:rPr lang="en-US" sz="2800" dirty="0" smtClean="0"/>
              <a:t> </a:t>
            </a:r>
            <a:r>
              <a:rPr lang="en-US" sz="2800" dirty="0" err="1" smtClean="0"/>
              <a:t>tujuan</a:t>
            </a:r>
            <a:r>
              <a:rPr lang="en-US" sz="2800" dirty="0" smtClean="0"/>
              <a:t> </a:t>
            </a:r>
            <a:r>
              <a:rPr lang="en-US" sz="2800" dirty="0" err="1" smtClean="0"/>
              <a:t>melakukan</a:t>
            </a:r>
            <a:r>
              <a:rPr lang="en-US" sz="2800" dirty="0" smtClean="0"/>
              <a:t> </a:t>
            </a:r>
            <a:r>
              <a:rPr lang="en-US" sz="2800" dirty="0" err="1" smtClean="0"/>
              <a:t>analisis</a:t>
            </a:r>
            <a:r>
              <a:rPr lang="en-US" sz="2800" dirty="0" smtClean="0"/>
              <a:t> </a:t>
            </a:r>
            <a:r>
              <a:rPr lang="en-US" sz="2800" dirty="0" err="1" smtClean="0"/>
              <a:t>isi</a:t>
            </a:r>
            <a:r>
              <a:rPr lang="en-US" sz="2800" dirty="0" smtClean="0"/>
              <a:t>. </a:t>
            </a:r>
          </a:p>
          <a:p>
            <a:pPr algn="just">
              <a:spcBef>
                <a:spcPts val="0"/>
              </a:spcBef>
            </a:pPr>
            <a:r>
              <a:rPr lang="en-US" sz="2800" dirty="0" err="1" smtClean="0"/>
              <a:t>Apa</a:t>
            </a:r>
            <a:r>
              <a:rPr lang="en-US" sz="2800" dirty="0" smtClean="0"/>
              <a:t> yang </a:t>
            </a:r>
            <a:r>
              <a:rPr lang="en-US" sz="2800" dirty="0" err="1" smtClean="0"/>
              <a:t>ingin</a:t>
            </a:r>
            <a:r>
              <a:rPr lang="en-US" sz="2800" dirty="0" smtClean="0"/>
              <a:t> </a:t>
            </a:r>
            <a:r>
              <a:rPr lang="en-US" sz="2800" dirty="0" err="1" smtClean="0"/>
              <a:t>diketahui</a:t>
            </a:r>
            <a:r>
              <a:rPr lang="en-US" sz="2800" dirty="0" smtClean="0"/>
              <a:t> </a:t>
            </a:r>
            <a:r>
              <a:rPr lang="en-US" sz="2800" dirty="0" err="1" smtClean="0"/>
              <a:t>dengan</a:t>
            </a:r>
            <a:r>
              <a:rPr lang="en-US" sz="2800" dirty="0" smtClean="0"/>
              <a:t> </a:t>
            </a:r>
            <a:r>
              <a:rPr lang="en-US" sz="2800" dirty="0" err="1" smtClean="0"/>
              <a:t>analisis</a:t>
            </a:r>
            <a:r>
              <a:rPr lang="en-US" sz="2800" dirty="0" smtClean="0"/>
              <a:t> </a:t>
            </a:r>
            <a:r>
              <a:rPr lang="en-US" sz="2800" dirty="0" err="1" smtClean="0"/>
              <a:t>isi</a:t>
            </a:r>
            <a:r>
              <a:rPr lang="en-US" sz="2800" dirty="0" smtClean="0"/>
              <a:t>. </a:t>
            </a:r>
          </a:p>
          <a:p>
            <a:pPr algn="just">
              <a:spcBef>
                <a:spcPts val="0"/>
              </a:spcBef>
            </a:pPr>
            <a:r>
              <a:rPr lang="en-US" sz="2800" dirty="0" err="1" smtClean="0"/>
              <a:t>Pertanyaan</a:t>
            </a:r>
            <a:r>
              <a:rPr lang="en-US" sz="2800" dirty="0" smtClean="0"/>
              <a:t> </a:t>
            </a:r>
            <a:r>
              <a:rPr lang="en-US" sz="2800" dirty="0" err="1" smtClean="0"/>
              <a:t>apa</a:t>
            </a:r>
            <a:r>
              <a:rPr lang="en-US" sz="2800" dirty="0" smtClean="0"/>
              <a:t> yang </a:t>
            </a:r>
            <a:r>
              <a:rPr lang="en-US" sz="2800" dirty="0" err="1" smtClean="0"/>
              <a:t>ingin</a:t>
            </a:r>
            <a:r>
              <a:rPr lang="en-US" sz="2800" dirty="0" smtClean="0"/>
              <a:t> </a:t>
            </a:r>
            <a:r>
              <a:rPr lang="en-US" sz="2800" dirty="0" err="1" smtClean="0"/>
              <a:t>dijawab</a:t>
            </a:r>
            <a:r>
              <a:rPr lang="en-US" sz="2800" dirty="0" smtClean="0"/>
              <a:t> </a:t>
            </a:r>
            <a:r>
              <a:rPr lang="en-US" sz="2800" dirty="0" err="1" smtClean="0"/>
              <a:t>melalui</a:t>
            </a:r>
            <a:r>
              <a:rPr lang="en-US" sz="2800" dirty="0" smtClean="0"/>
              <a:t> </a:t>
            </a:r>
            <a:r>
              <a:rPr lang="en-US" sz="2800" dirty="0" err="1" smtClean="0"/>
              <a:t>penelitian</a:t>
            </a:r>
            <a:r>
              <a:rPr lang="en-US" sz="2800" dirty="0" smtClean="0"/>
              <a:t> </a:t>
            </a:r>
            <a:r>
              <a:rPr lang="en-US" sz="2800" dirty="0" err="1" smtClean="0"/>
              <a:t>analisis</a:t>
            </a:r>
            <a:r>
              <a:rPr lang="en-US" sz="2800" dirty="0" smtClean="0"/>
              <a:t> </a:t>
            </a:r>
            <a:r>
              <a:rPr lang="en-US" sz="2800" dirty="0" err="1" smtClean="0"/>
              <a:t>isi</a:t>
            </a:r>
            <a:r>
              <a:rPr lang="en-US" sz="2800" dirty="0" smtClean="0"/>
              <a:t> yang </a:t>
            </a:r>
            <a:r>
              <a:rPr lang="en-US" sz="2800" dirty="0" err="1" smtClean="0"/>
              <a:t>dilakukan</a:t>
            </a:r>
            <a:r>
              <a:rPr lang="en-US" sz="2800" dirty="0" smtClean="0"/>
              <a:t>? </a:t>
            </a:r>
          </a:p>
          <a:p>
            <a:pPr algn="just">
              <a:spcBef>
                <a:spcPts val="0"/>
              </a:spcBef>
            </a:pPr>
            <a:r>
              <a:rPr lang="en-US" sz="2800" dirty="0" err="1" smtClean="0"/>
              <a:t>Misalnya</a:t>
            </a:r>
            <a:r>
              <a:rPr lang="en-US" sz="2800" dirty="0" smtClean="0"/>
              <a:t> </a:t>
            </a:r>
            <a:r>
              <a:rPr lang="en-US" sz="2800" b="1" dirty="0" err="1" smtClean="0"/>
              <a:t>Bagaimana</a:t>
            </a:r>
            <a:r>
              <a:rPr lang="en-US" sz="2800" b="1" dirty="0" smtClean="0"/>
              <a:t> </a:t>
            </a:r>
            <a:r>
              <a:rPr lang="en-US" sz="2800" b="1" dirty="0" err="1" smtClean="0"/>
              <a:t>frekuensi</a:t>
            </a:r>
            <a:r>
              <a:rPr lang="en-US" sz="2800" b="1" dirty="0" smtClean="0"/>
              <a:t> </a:t>
            </a:r>
            <a:r>
              <a:rPr lang="en-US" sz="2800" b="1" dirty="0" err="1" smtClean="0"/>
              <a:t>isu</a:t>
            </a:r>
            <a:r>
              <a:rPr lang="en-US" sz="2800" b="1" dirty="0" smtClean="0"/>
              <a:t> </a:t>
            </a:r>
            <a:r>
              <a:rPr lang="en-US" sz="2800" b="1" dirty="0" err="1" smtClean="0"/>
              <a:t>dan</a:t>
            </a:r>
            <a:r>
              <a:rPr lang="en-US" sz="2800" b="1" dirty="0" smtClean="0"/>
              <a:t> </a:t>
            </a:r>
            <a:r>
              <a:rPr lang="en-US" sz="2800" b="1" dirty="0" err="1" smtClean="0"/>
              <a:t>arah</a:t>
            </a:r>
            <a:r>
              <a:rPr lang="en-US" sz="2800" b="1" dirty="0" smtClean="0"/>
              <a:t> </a:t>
            </a:r>
            <a:r>
              <a:rPr lang="en-US" sz="2800" b="1" dirty="0" err="1" smtClean="0"/>
              <a:t>isu</a:t>
            </a:r>
            <a:r>
              <a:rPr lang="en-US" sz="2800" b="1" dirty="0" smtClean="0"/>
              <a:t> </a:t>
            </a:r>
            <a:r>
              <a:rPr lang="en-US" sz="2800" b="1" dirty="0" err="1" smtClean="0"/>
              <a:t>kebebasan</a:t>
            </a:r>
            <a:r>
              <a:rPr lang="en-US" sz="2800" b="1" dirty="0" smtClean="0"/>
              <a:t> </a:t>
            </a:r>
            <a:r>
              <a:rPr lang="en-US" sz="2800" b="1" dirty="0" err="1" smtClean="0"/>
              <a:t>beragama</a:t>
            </a:r>
            <a:r>
              <a:rPr lang="en-US" sz="2800" b="1" dirty="0" smtClean="0"/>
              <a:t> </a:t>
            </a:r>
            <a:r>
              <a:rPr lang="en-US" sz="2800" b="1" dirty="0" err="1" smtClean="0"/>
              <a:t>di</a:t>
            </a:r>
            <a:r>
              <a:rPr lang="en-US" sz="2800" b="1" dirty="0" smtClean="0"/>
              <a:t> Indonesia</a:t>
            </a:r>
            <a:r>
              <a:rPr lang="en-US" sz="2800" dirty="0" smtClean="0"/>
              <a:t>?</a:t>
            </a:r>
          </a:p>
          <a:p>
            <a:pPr algn="just"/>
            <a:r>
              <a:rPr lang="en-US" sz="2800" dirty="0" smtClean="0"/>
              <a:t>Dari </a:t>
            </a:r>
            <a:r>
              <a:rPr lang="en-US" sz="2800" dirty="0" err="1" smtClean="0"/>
              <a:t>permasalahan</a:t>
            </a:r>
            <a:r>
              <a:rPr lang="en-US" sz="2800" dirty="0" smtClean="0"/>
              <a:t> </a:t>
            </a:r>
            <a:r>
              <a:rPr lang="en-US" sz="2800" dirty="0" err="1" smtClean="0"/>
              <a:t>tersebut</a:t>
            </a:r>
            <a:r>
              <a:rPr lang="en-US" sz="2800" dirty="0" smtClean="0"/>
              <a:t> </a:t>
            </a:r>
            <a:r>
              <a:rPr lang="en-US" sz="2800" dirty="0" err="1" smtClean="0"/>
              <a:t>dapat</a:t>
            </a:r>
            <a:r>
              <a:rPr lang="en-US" sz="2800" dirty="0" smtClean="0"/>
              <a:t> </a:t>
            </a:r>
            <a:r>
              <a:rPr lang="en-US" sz="2800" dirty="0" err="1" smtClean="0"/>
              <a:t>dirumuskan</a:t>
            </a:r>
            <a:r>
              <a:rPr lang="en-US" sz="2800" dirty="0" smtClean="0"/>
              <a:t> </a:t>
            </a:r>
            <a:r>
              <a:rPr lang="en-US" sz="2800" dirty="0" err="1" smtClean="0"/>
              <a:t>tujuan</a:t>
            </a:r>
            <a:r>
              <a:rPr lang="en-US" sz="2800" dirty="0" smtClean="0"/>
              <a:t> </a:t>
            </a:r>
            <a:r>
              <a:rPr lang="en-US" sz="2800" dirty="0" err="1" smtClean="0"/>
              <a:t>analisis</a:t>
            </a:r>
            <a:r>
              <a:rPr lang="en-US" sz="2800" dirty="0" smtClean="0"/>
              <a:t> </a:t>
            </a:r>
            <a:r>
              <a:rPr lang="en-US" sz="2800" dirty="0" err="1" smtClean="0"/>
              <a:t>isi</a:t>
            </a:r>
            <a:r>
              <a:rPr lang="en-US" sz="2800" dirty="0" smtClean="0"/>
              <a:t> </a:t>
            </a:r>
            <a:r>
              <a:rPr lang="en-US" sz="2800" dirty="0" err="1" smtClean="0"/>
              <a:t>adalah</a:t>
            </a:r>
            <a:r>
              <a:rPr lang="en-US" sz="2800" dirty="0" smtClean="0"/>
              <a:t> </a:t>
            </a:r>
            <a:r>
              <a:rPr lang="en-US" sz="2800" dirty="0" err="1" smtClean="0"/>
              <a:t>untuk</a:t>
            </a:r>
            <a:r>
              <a:rPr lang="en-US" sz="2800" dirty="0" smtClean="0"/>
              <a:t> </a:t>
            </a:r>
            <a:r>
              <a:rPr lang="en-US" sz="2800" dirty="0" err="1" smtClean="0"/>
              <a:t>mendeskripsikan</a:t>
            </a:r>
            <a:r>
              <a:rPr lang="en-US" sz="2800" dirty="0" smtClean="0"/>
              <a:t> </a:t>
            </a:r>
            <a:r>
              <a:rPr lang="en-US" sz="2800" dirty="0" err="1" smtClean="0"/>
              <a:t>banyaknya</a:t>
            </a:r>
            <a:r>
              <a:rPr lang="en-US" sz="2800" dirty="0" smtClean="0"/>
              <a:t> </a:t>
            </a:r>
            <a:r>
              <a:rPr lang="en-US" sz="2800" dirty="0" err="1" smtClean="0"/>
              <a:t>isu</a:t>
            </a:r>
            <a:r>
              <a:rPr lang="en-US" sz="2800" dirty="0" smtClean="0"/>
              <a:t> </a:t>
            </a:r>
            <a:r>
              <a:rPr lang="en-US" sz="2800" dirty="0" err="1" smtClean="0"/>
              <a:t>dan</a:t>
            </a:r>
            <a:r>
              <a:rPr lang="en-US" sz="2800" dirty="0" smtClean="0"/>
              <a:t> </a:t>
            </a:r>
            <a:r>
              <a:rPr lang="en-US" sz="2800" dirty="0" err="1" smtClean="0"/>
              <a:t>arah</a:t>
            </a:r>
            <a:r>
              <a:rPr lang="en-US" sz="2800" dirty="0" smtClean="0"/>
              <a:t> </a:t>
            </a:r>
            <a:r>
              <a:rPr lang="en-US" sz="2800" dirty="0" err="1" smtClean="0"/>
              <a:t>isu</a:t>
            </a:r>
            <a:r>
              <a:rPr lang="en-US" sz="2800" dirty="0" smtClean="0"/>
              <a:t> </a:t>
            </a:r>
            <a:r>
              <a:rPr lang="en-US" sz="2800" dirty="0" err="1" smtClean="0"/>
              <a:t>pemberitaan</a:t>
            </a:r>
            <a:r>
              <a:rPr lang="en-US" sz="2800" dirty="0" smtClean="0"/>
              <a:t> media </a:t>
            </a:r>
            <a:r>
              <a:rPr lang="en-US" sz="2800" dirty="0" err="1" smtClean="0"/>
              <a:t>terhadap</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di</a:t>
            </a:r>
            <a:r>
              <a:rPr lang="en-US" sz="2800" dirty="0" smtClean="0"/>
              <a:t> Indonesia yang </a:t>
            </a:r>
            <a:r>
              <a:rPr lang="en-US" sz="2800" dirty="0" err="1" smtClean="0"/>
              <a:t>dapat</a:t>
            </a:r>
            <a:r>
              <a:rPr lang="en-US" sz="2800" dirty="0" smtClean="0"/>
              <a:t> </a:t>
            </a:r>
            <a:r>
              <a:rPr lang="en-US" sz="2800" dirty="0" err="1" smtClean="0"/>
              <a:t>dibagi</a:t>
            </a:r>
            <a:r>
              <a:rPr lang="en-US" sz="2800" dirty="0" smtClean="0"/>
              <a:t> </a:t>
            </a:r>
            <a:r>
              <a:rPr lang="en-US" sz="2800" dirty="0" err="1" smtClean="0"/>
              <a:t>menjadi</a:t>
            </a:r>
            <a:r>
              <a:rPr lang="en-US" sz="2800" dirty="0" smtClean="0"/>
              <a:t> </a:t>
            </a:r>
            <a:r>
              <a:rPr lang="en-US" sz="2800" dirty="0" err="1" smtClean="0"/>
              <a:t>dua</a:t>
            </a:r>
            <a:r>
              <a:rPr lang="en-US" sz="2800" dirty="0" smtClean="0"/>
              <a:t>, </a:t>
            </a:r>
            <a:r>
              <a:rPr lang="en-US" sz="2800" dirty="0" err="1" smtClean="0"/>
              <a:t>yaitu</a:t>
            </a:r>
            <a:r>
              <a:rPr lang="en-US" sz="2800" dirty="0" smtClean="0"/>
              <a:t>:</a:t>
            </a:r>
          </a:p>
          <a:p>
            <a:pPr algn="just"/>
            <a:r>
              <a:rPr lang="en-US" sz="2800" dirty="0" smtClean="0"/>
              <a:t>1) </a:t>
            </a:r>
            <a:r>
              <a:rPr lang="en-US" sz="2800" dirty="0" err="1" smtClean="0"/>
              <a:t>Jumlah</a:t>
            </a:r>
            <a:r>
              <a:rPr lang="en-US" sz="2800" dirty="0" smtClean="0"/>
              <a:t> </a:t>
            </a:r>
            <a:r>
              <a:rPr lang="en-US" sz="2800" dirty="0" err="1" smtClean="0"/>
              <a:t>isu</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di</a:t>
            </a:r>
            <a:r>
              <a:rPr lang="en-US" sz="2800" dirty="0" smtClean="0"/>
              <a:t> Indonesia</a:t>
            </a:r>
          </a:p>
          <a:p>
            <a:pPr algn="just"/>
            <a:r>
              <a:rPr lang="en-US" sz="2800" dirty="0" smtClean="0"/>
              <a:t>2) </a:t>
            </a:r>
            <a:r>
              <a:rPr lang="en-US" sz="2800" dirty="0" err="1" smtClean="0"/>
              <a:t>Arah</a:t>
            </a:r>
            <a:r>
              <a:rPr lang="en-US" sz="2800" dirty="0" smtClean="0"/>
              <a:t> </a:t>
            </a:r>
            <a:r>
              <a:rPr lang="en-US" sz="2800" dirty="0" err="1" smtClean="0"/>
              <a:t>isu</a:t>
            </a:r>
            <a:r>
              <a:rPr lang="en-US" sz="2800" dirty="0" smtClean="0"/>
              <a:t> </a:t>
            </a:r>
            <a:r>
              <a:rPr lang="en-US" sz="2800" dirty="0" err="1" smtClean="0"/>
              <a:t>kebebasan</a:t>
            </a:r>
            <a:r>
              <a:rPr lang="en-US" sz="2800" dirty="0" smtClean="0"/>
              <a:t> </a:t>
            </a:r>
            <a:r>
              <a:rPr lang="en-US" sz="2800" dirty="0" err="1" smtClean="0"/>
              <a:t>beragama</a:t>
            </a:r>
            <a:r>
              <a:rPr lang="en-US" sz="2800" dirty="0" smtClean="0"/>
              <a:t> </a:t>
            </a:r>
            <a:r>
              <a:rPr lang="en-US" sz="2800" dirty="0" err="1" smtClean="0"/>
              <a:t>di</a:t>
            </a:r>
            <a:r>
              <a:rPr lang="en-US" sz="2800" dirty="0" smtClean="0"/>
              <a:t> Indonesia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normAutofit fontScale="90000"/>
          </a:bodyPr>
          <a:lstStyle/>
          <a:p>
            <a:pPr marL="398463" indent="-398463"/>
            <a:r>
              <a:rPr lang="en-US" dirty="0" smtClean="0"/>
              <a:t>2. </a:t>
            </a:r>
            <a:r>
              <a:rPr lang="en-US" dirty="0" err="1" smtClean="0"/>
              <a:t>Menetapkan</a:t>
            </a:r>
            <a:r>
              <a:rPr lang="en-US" dirty="0" smtClean="0"/>
              <a:t> </a:t>
            </a:r>
            <a:r>
              <a:rPr lang="en-US" dirty="0" err="1" smtClean="0"/>
              <a:t>kategori</a:t>
            </a:r>
            <a:r>
              <a:rPr lang="en-US" dirty="0" smtClean="0"/>
              <a:t> </a:t>
            </a:r>
            <a:r>
              <a:rPr lang="en-US" dirty="0" err="1" smtClean="0"/>
              <a:t>dan</a:t>
            </a:r>
            <a:r>
              <a:rPr lang="en-US" dirty="0" smtClean="0"/>
              <a:t> </a:t>
            </a:r>
            <a:r>
              <a:rPr lang="en-US" dirty="0" err="1" smtClean="0"/>
              <a:t>definisi</a:t>
            </a:r>
            <a:r>
              <a:rPr lang="en-US" dirty="0" smtClean="0"/>
              <a:t> </a:t>
            </a:r>
            <a:r>
              <a:rPr lang="en-US" dirty="0" err="1" smtClean="0"/>
              <a:t>kategori</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Kategori</a:t>
            </a:r>
            <a:r>
              <a:rPr lang="en-US" dirty="0" smtClean="0"/>
              <a:t> </a:t>
            </a:r>
            <a:r>
              <a:rPr lang="en-US" dirty="0" err="1" smtClean="0"/>
              <a:t>adalah</a:t>
            </a:r>
            <a:r>
              <a:rPr lang="en-US" dirty="0" smtClean="0"/>
              <a:t> </a:t>
            </a:r>
            <a:r>
              <a:rPr lang="en-US" dirty="0" err="1" smtClean="0"/>
              <a:t>obyek</a:t>
            </a:r>
            <a:r>
              <a:rPr lang="en-US" dirty="0" smtClean="0"/>
              <a:t> </a:t>
            </a:r>
            <a:r>
              <a:rPr lang="en-US" dirty="0" err="1" smtClean="0"/>
              <a:t>apa</a:t>
            </a:r>
            <a:r>
              <a:rPr lang="en-US" dirty="0" smtClean="0"/>
              <a:t> yang </a:t>
            </a:r>
            <a:r>
              <a:rPr lang="en-US" dirty="0" err="1" smtClean="0"/>
              <a:t>ingin</a:t>
            </a:r>
            <a:r>
              <a:rPr lang="en-US" dirty="0" smtClean="0"/>
              <a:t> </a:t>
            </a:r>
            <a:r>
              <a:rPr lang="en-US" dirty="0" err="1" smtClean="0"/>
              <a:t>dilihat</a:t>
            </a:r>
            <a:r>
              <a:rPr lang="en-US" dirty="0" smtClean="0"/>
              <a:t> </a:t>
            </a:r>
            <a:r>
              <a:rPr lang="en-US" dirty="0" err="1" smtClean="0"/>
              <a:t>dalam</a:t>
            </a:r>
            <a:r>
              <a:rPr lang="en-US" dirty="0" smtClean="0"/>
              <a:t> </a:t>
            </a:r>
            <a:r>
              <a:rPr lang="en-US" dirty="0" err="1" smtClean="0"/>
              <a:t>naskah</a:t>
            </a:r>
            <a:r>
              <a:rPr lang="en-US" dirty="0" smtClean="0"/>
              <a:t>. </a:t>
            </a:r>
            <a:r>
              <a:rPr lang="en-US" dirty="0" err="1" smtClean="0"/>
              <a:t>Kategori</a:t>
            </a:r>
            <a:r>
              <a:rPr lang="en-US" dirty="0" smtClean="0"/>
              <a:t> </a:t>
            </a:r>
            <a:r>
              <a:rPr lang="en-US" dirty="0" err="1" smtClean="0"/>
              <a:t>sering</a:t>
            </a:r>
            <a:r>
              <a:rPr lang="en-US" dirty="0" smtClean="0"/>
              <a:t> </a:t>
            </a:r>
            <a:r>
              <a:rPr lang="en-US" dirty="0" err="1" smtClean="0"/>
              <a:t>juga</a:t>
            </a:r>
            <a:r>
              <a:rPr lang="en-US" dirty="0" smtClean="0"/>
              <a:t> </a:t>
            </a:r>
            <a:r>
              <a:rPr lang="en-US" dirty="0" err="1" smtClean="0"/>
              <a:t>disebut</a:t>
            </a:r>
            <a:r>
              <a:rPr lang="en-US" dirty="0" smtClean="0"/>
              <a:t> </a:t>
            </a:r>
            <a:r>
              <a:rPr lang="en-US" dirty="0" err="1" smtClean="0"/>
              <a:t>konsep</a:t>
            </a:r>
            <a:r>
              <a:rPr lang="en-US" dirty="0" smtClean="0"/>
              <a:t> yang </a:t>
            </a:r>
            <a:r>
              <a:rPr lang="en-US" dirty="0" err="1" smtClean="0"/>
              <a:t>hendak</a:t>
            </a:r>
            <a:r>
              <a:rPr lang="en-US" dirty="0" smtClean="0"/>
              <a:t> </a:t>
            </a:r>
            <a:r>
              <a:rPr lang="en-US" dirty="0" err="1" smtClean="0"/>
              <a:t>diukur</a:t>
            </a:r>
            <a:endParaRPr lang="en-US" dirty="0" smtClean="0"/>
          </a:p>
          <a:p>
            <a:r>
              <a:rPr lang="en-US" dirty="0" err="1" smtClean="0"/>
              <a:t>Setelah</a:t>
            </a:r>
            <a:r>
              <a:rPr lang="en-US" dirty="0" smtClean="0"/>
              <a:t> </a:t>
            </a:r>
            <a:r>
              <a:rPr lang="en-US" dirty="0" err="1" smtClean="0"/>
              <a:t>ditetapkan</a:t>
            </a:r>
            <a:r>
              <a:rPr lang="en-US" dirty="0" smtClean="0"/>
              <a:t> </a:t>
            </a:r>
            <a:r>
              <a:rPr lang="en-US" dirty="0" err="1" smtClean="0"/>
              <a:t>kemudian</a:t>
            </a:r>
            <a:r>
              <a:rPr lang="en-US" dirty="0" smtClean="0"/>
              <a:t> </a:t>
            </a:r>
            <a:r>
              <a:rPr lang="en-US" dirty="0" err="1" smtClean="0"/>
              <a:t>dirumuskan</a:t>
            </a:r>
            <a:r>
              <a:rPr lang="en-US" dirty="0" smtClean="0"/>
              <a:t> </a:t>
            </a:r>
            <a:r>
              <a:rPr lang="en-US" dirty="0" err="1" smtClean="0"/>
              <a:t>definisi</a:t>
            </a:r>
            <a:r>
              <a:rPr lang="en-US" dirty="0" smtClean="0"/>
              <a:t> </a:t>
            </a:r>
            <a:r>
              <a:rPr lang="en-US" dirty="0" err="1" smtClean="0"/>
              <a:t>masing-masing</a:t>
            </a:r>
            <a:r>
              <a:rPr lang="en-US" dirty="0" smtClean="0"/>
              <a:t> </a:t>
            </a:r>
            <a:r>
              <a:rPr lang="en-US" dirty="0" err="1" smtClean="0"/>
              <a:t>kategori</a:t>
            </a:r>
            <a:endParaRPr lang="en-US" dirty="0" smtClean="0"/>
          </a:p>
          <a:p>
            <a:r>
              <a:rPr lang="en-US" dirty="0" smtClean="0"/>
              <a:t>Dari </a:t>
            </a:r>
            <a:r>
              <a:rPr lang="en-US" dirty="0" err="1" smtClean="0"/>
              <a:t>contoh</a:t>
            </a:r>
            <a:r>
              <a:rPr lang="en-US" dirty="0" smtClean="0"/>
              <a:t> </a:t>
            </a:r>
            <a:r>
              <a:rPr lang="en-US" dirty="0" err="1" smtClean="0"/>
              <a:t>di</a:t>
            </a:r>
            <a:r>
              <a:rPr lang="en-US" dirty="0" smtClean="0"/>
              <a:t> </a:t>
            </a:r>
            <a:r>
              <a:rPr lang="en-US" dirty="0" err="1" smtClean="0"/>
              <a:t>atas</a:t>
            </a:r>
            <a:r>
              <a:rPr lang="en-US" dirty="0" smtClean="0"/>
              <a:t>, </a:t>
            </a:r>
            <a:r>
              <a:rPr lang="en-US" dirty="0" err="1" smtClean="0"/>
              <a:t>perlu</a:t>
            </a:r>
            <a:r>
              <a:rPr lang="en-US" dirty="0" smtClean="0"/>
              <a:t> </a:t>
            </a:r>
            <a:r>
              <a:rPr lang="en-US" dirty="0" err="1" smtClean="0"/>
              <a:t>ditetapkan</a:t>
            </a:r>
            <a:r>
              <a:rPr lang="en-US" dirty="0" smtClean="0"/>
              <a:t> </a:t>
            </a:r>
            <a:r>
              <a:rPr lang="en-US" dirty="0" err="1" smtClean="0"/>
              <a:t>konsep</a:t>
            </a:r>
            <a:r>
              <a:rPr lang="en-US" dirty="0" smtClean="0"/>
              <a:t> </a:t>
            </a:r>
            <a:r>
              <a:rPr lang="en-US" dirty="0" err="1" smtClean="0"/>
              <a:t>atau</a:t>
            </a:r>
            <a:r>
              <a:rPr lang="en-US" dirty="0" smtClean="0"/>
              <a:t> </a:t>
            </a:r>
            <a:r>
              <a:rPr lang="en-US" dirty="0" err="1" smtClean="0"/>
              <a:t>istilah</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akan</a:t>
            </a:r>
            <a:r>
              <a:rPr lang="en-US" dirty="0" smtClean="0"/>
              <a:t> </a:t>
            </a:r>
            <a:r>
              <a:rPr lang="en-US" dirty="0" err="1" smtClean="0"/>
              <a:t>diukur</a:t>
            </a:r>
            <a:r>
              <a:rPr lang="en-US" dirty="0" smtClean="0"/>
              <a:t>, </a:t>
            </a:r>
            <a:r>
              <a:rPr lang="en-US" dirty="0" err="1" smtClean="0"/>
              <a:t>yaitu</a:t>
            </a:r>
            <a:r>
              <a:rPr lang="en-US" dirty="0" smtClean="0"/>
              <a:t> :</a:t>
            </a:r>
          </a:p>
          <a:p>
            <a:pPr lvl="1"/>
            <a:r>
              <a:rPr lang="en-US" b="1" dirty="0" err="1" smtClean="0"/>
              <a:t>Isu</a:t>
            </a:r>
            <a:endParaRPr lang="en-US" dirty="0" smtClean="0"/>
          </a:p>
          <a:p>
            <a:pPr lvl="1"/>
            <a:r>
              <a:rPr lang="en-US" b="1" dirty="0" err="1" smtClean="0"/>
              <a:t>Kebebasan</a:t>
            </a:r>
            <a:r>
              <a:rPr lang="en-US" b="1" dirty="0" smtClean="0"/>
              <a:t> </a:t>
            </a:r>
            <a:r>
              <a:rPr lang="en-US" b="1" dirty="0" err="1" smtClean="0"/>
              <a:t>beragama</a:t>
            </a:r>
            <a:endParaRPr lang="en-US" dirty="0" smtClean="0"/>
          </a:p>
          <a:p>
            <a:pPr lvl="1"/>
            <a:r>
              <a:rPr lang="en-US" b="1" dirty="0" err="1" smtClean="0"/>
              <a:t>Jumlah</a:t>
            </a:r>
            <a:r>
              <a:rPr lang="en-US" b="1" dirty="0" smtClean="0"/>
              <a:t> </a:t>
            </a:r>
            <a:r>
              <a:rPr lang="en-US" b="1" dirty="0" err="1" smtClean="0"/>
              <a:t>isu</a:t>
            </a:r>
            <a:r>
              <a:rPr lang="en-US" b="1" dirty="0" smtClean="0"/>
              <a:t> </a:t>
            </a:r>
            <a:r>
              <a:rPr lang="en-US" b="1" dirty="0" err="1" smtClean="0"/>
              <a:t>kebebasan</a:t>
            </a:r>
            <a:r>
              <a:rPr lang="en-US" b="1" dirty="0" smtClean="0"/>
              <a:t> </a:t>
            </a:r>
            <a:r>
              <a:rPr lang="en-US" b="1" dirty="0" err="1" smtClean="0"/>
              <a:t>beragama</a:t>
            </a:r>
            <a:endParaRPr lang="en-US" dirty="0" smtClean="0"/>
          </a:p>
          <a:p>
            <a:pPr lvl="1"/>
            <a:r>
              <a:rPr lang="en-US" b="1" dirty="0" err="1" smtClean="0"/>
              <a:t>Arah</a:t>
            </a:r>
            <a:r>
              <a:rPr lang="en-US" b="1" dirty="0" smtClean="0"/>
              <a:t> </a:t>
            </a:r>
            <a:r>
              <a:rPr lang="en-US" b="1" dirty="0" err="1" smtClean="0"/>
              <a:t>isu</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50838"/>
            <a:ext cx="7498080" cy="792162"/>
          </a:xfrm>
        </p:spPr>
        <p:style>
          <a:lnRef idx="1">
            <a:schemeClr val="accent3"/>
          </a:lnRef>
          <a:fillRef idx="2">
            <a:schemeClr val="accent3"/>
          </a:fillRef>
          <a:effectRef idx="1">
            <a:schemeClr val="accent3"/>
          </a:effectRef>
          <a:fontRef idx="minor">
            <a:schemeClr val="dk1"/>
          </a:fontRef>
        </p:style>
        <p:txBody>
          <a:bodyPr/>
          <a:lstStyle/>
          <a:p>
            <a:r>
              <a:rPr lang="en-US" dirty="0" err="1" smtClean="0"/>
              <a:t>Contoh</a:t>
            </a:r>
            <a:r>
              <a:rPr lang="en-US" dirty="0" smtClean="0"/>
              <a:t> </a:t>
            </a:r>
            <a:r>
              <a:rPr lang="en-US" dirty="0" err="1" smtClean="0"/>
              <a:t>kategori</a:t>
            </a:r>
            <a:r>
              <a:rPr lang="en-US" dirty="0" smtClean="0"/>
              <a:t> </a:t>
            </a:r>
            <a:r>
              <a:rPr lang="en-US" dirty="0" err="1" smtClean="0"/>
              <a:t>dan</a:t>
            </a:r>
            <a:r>
              <a:rPr lang="en-US" dirty="0" smtClean="0"/>
              <a:t> </a:t>
            </a:r>
            <a:r>
              <a:rPr lang="en-US" dirty="0" err="1" smtClean="0"/>
              <a:t>definisi</a:t>
            </a:r>
            <a:endParaRPr lang="en-US" dirty="0"/>
          </a:p>
        </p:txBody>
      </p:sp>
      <p:sp>
        <p:nvSpPr>
          <p:cNvPr id="3" name="Content Placeholder 2"/>
          <p:cNvSpPr>
            <a:spLocks noGrp="1"/>
          </p:cNvSpPr>
          <p:nvPr>
            <p:ph idx="1"/>
          </p:nvPr>
        </p:nvSpPr>
        <p:spPr>
          <a:xfrm>
            <a:off x="1219200" y="1219200"/>
            <a:ext cx="7714488" cy="5486400"/>
          </a:xfrm>
        </p:spPr>
        <p:style>
          <a:lnRef idx="1">
            <a:schemeClr val="accent4"/>
          </a:lnRef>
          <a:fillRef idx="2">
            <a:schemeClr val="accent4"/>
          </a:fillRef>
          <a:effectRef idx="1">
            <a:schemeClr val="accent4"/>
          </a:effectRef>
          <a:fontRef idx="minor">
            <a:schemeClr val="dk1"/>
          </a:fontRef>
        </p:style>
        <p:txBody>
          <a:bodyPr>
            <a:normAutofit/>
          </a:bodyPr>
          <a:lstStyle/>
          <a:p>
            <a:pPr algn="just">
              <a:spcBef>
                <a:spcPts val="0"/>
              </a:spcBef>
            </a:pPr>
            <a:r>
              <a:rPr lang="en-US" sz="1600" b="1" dirty="0" err="1" smtClean="0"/>
              <a:t>Isu</a:t>
            </a:r>
            <a:r>
              <a:rPr lang="en-US" sz="1600" dirty="0" smtClean="0"/>
              <a:t> </a:t>
            </a:r>
            <a:r>
              <a:rPr lang="en-US" sz="1600" dirty="0" err="1" smtClean="0"/>
              <a:t>adalah</a:t>
            </a:r>
            <a:r>
              <a:rPr lang="en-US" sz="1600" dirty="0" smtClean="0"/>
              <a:t> </a:t>
            </a:r>
            <a:r>
              <a:rPr lang="en-US" sz="1600" dirty="0" err="1" smtClean="0"/>
              <a:t>informasi</a:t>
            </a:r>
            <a:r>
              <a:rPr lang="en-US" sz="1600" dirty="0" smtClean="0"/>
              <a:t> yang </a:t>
            </a:r>
            <a:r>
              <a:rPr lang="en-US" sz="1600" dirty="0" err="1" smtClean="0"/>
              <a:t>disampaikan</a:t>
            </a:r>
            <a:r>
              <a:rPr lang="en-US" sz="1600" dirty="0" smtClean="0"/>
              <a:t> </a:t>
            </a:r>
            <a:r>
              <a:rPr lang="en-US" sz="1600" dirty="0" err="1" smtClean="0"/>
              <a:t>oleh</a:t>
            </a:r>
            <a:r>
              <a:rPr lang="en-US" sz="1600" dirty="0" smtClean="0"/>
              <a:t> </a:t>
            </a:r>
            <a:r>
              <a:rPr lang="en-US" sz="1600" dirty="0" err="1" smtClean="0"/>
              <a:t>pihak-pihak</a:t>
            </a:r>
            <a:r>
              <a:rPr lang="en-US" sz="1600" dirty="0" smtClean="0"/>
              <a:t> </a:t>
            </a:r>
            <a:r>
              <a:rPr lang="en-US" sz="1600" dirty="0" err="1" smtClean="0"/>
              <a:t>tertentu</a:t>
            </a:r>
            <a:r>
              <a:rPr lang="en-US" sz="1600" dirty="0" smtClean="0"/>
              <a:t> </a:t>
            </a:r>
            <a:r>
              <a:rPr lang="en-US" sz="1600" dirty="0" err="1" smtClean="0"/>
              <a:t>dan</a:t>
            </a:r>
            <a:r>
              <a:rPr lang="en-US" sz="1600" dirty="0" smtClean="0"/>
              <a:t> </a:t>
            </a:r>
            <a:r>
              <a:rPr lang="en-US" sz="1600" dirty="0" err="1" smtClean="0"/>
              <a:t>berkembang</a:t>
            </a:r>
            <a:r>
              <a:rPr lang="en-US" sz="1600" dirty="0" smtClean="0"/>
              <a:t> </a:t>
            </a:r>
            <a:r>
              <a:rPr lang="en-US" sz="1600" dirty="0" err="1" smtClean="0"/>
              <a:t>di</a:t>
            </a:r>
            <a:r>
              <a:rPr lang="en-US" sz="1600" dirty="0" smtClean="0"/>
              <a:t> </a:t>
            </a:r>
            <a:r>
              <a:rPr lang="en-US" sz="1600" dirty="0" err="1" smtClean="0"/>
              <a:t>dalam</a:t>
            </a:r>
            <a:r>
              <a:rPr lang="en-US" sz="1600" dirty="0" smtClean="0"/>
              <a:t> </a:t>
            </a:r>
            <a:r>
              <a:rPr lang="en-US" sz="1600" dirty="0" err="1" smtClean="0"/>
              <a:t>masyarakat</a:t>
            </a:r>
            <a:r>
              <a:rPr lang="en-US" sz="1600" dirty="0" smtClean="0"/>
              <a:t> </a:t>
            </a:r>
            <a:r>
              <a:rPr lang="en-US" sz="1600" dirty="0" err="1" smtClean="0"/>
              <a:t>pada</a:t>
            </a:r>
            <a:r>
              <a:rPr lang="en-US" sz="1600" dirty="0" smtClean="0"/>
              <a:t> </a:t>
            </a:r>
            <a:r>
              <a:rPr lang="en-US" sz="1600" dirty="0" err="1" smtClean="0"/>
              <a:t>satu</a:t>
            </a:r>
            <a:r>
              <a:rPr lang="en-US" sz="1600" dirty="0" smtClean="0"/>
              <a:t> </a:t>
            </a:r>
            <a:r>
              <a:rPr lang="en-US" sz="1600" dirty="0" err="1" smtClean="0"/>
              <a:t>priode</a:t>
            </a:r>
            <a:r>
              <a:rPr lang="en-US" sz="1600" dirty="0" smtClean="0"/>
              <a:t> </a:t>
            </a:r>
            <a:r>
              <a:rPr lang="en-US" sz="1600" dirty="0" err="1" smtClean="0"/>
              <a:t>waktu</a:t>
            </a:r>
            <a:r>
              <a:rPr lang="en-US" sz="1600" dirty="0" smtClean="0"/>
              <a:t> </a:t>
            </a:r>
            <a:r>
              <a:rPr lang="en-US" sz="1600" dirty="0" err="1" smtClean="0"/>
              <a:t>tertentu</a:t>
            </a:r>
            <a:r>
              <a:rPr lang="en-US" sz="1600" dirty="0" smtClean="0"/>
              <a:t>. </a:t>
            </a:r>
            <a:r>
              <a:rPr lang="en-US" sz="1600" dirty="0" err="1" smtClean="0"/>
              <a:t>Isu</a:t>
            </a:r>
            <a:r>
              <a:rPr lang="en-US" sz="1600" dirty="0" smtClean="0"/>
              <a:t> yang </a:t>
            </a:r>
            <a:r>
              <a:rPr lang="en-US" sz="1600" dirty="0" err="1" smtClean="0"/>
              <a:t>berkembang</a:t>
            </a:r>
            <a:r>
              <a:rPr lang="en-US" sz="1600" dirty="0" smtClean="0"/>
              <a:t> </a:t>
            </a:r>
            <a:r>
              <a:rPr lang="en-US" sz="1600" dirty="0" err="1" smtClean="0"/>
              <a:t>di</a:t>
            </a:r>
            <a:r>
              <a:rPr lang="en-US" sz="1600" dirty="0" smtClean="0"/>
              <a:t> </a:t>
            </a:r>
            <a:r>
              <a:rPr lang="en-US" sz="1600" dirty="0" err="1" smtClean="0"/>
              <a:t>masyarakat</a:t>
            </a:r>
            <a:r>
              <a:rPr lang="en-US" sz="1600" dirty="0" smtClean="0"/>
              <a:t> </a:t>
            </a:r>
            <a:r>
              <a:rPr lang="en-US" sz="1600" dirty="0" err="1" smtClean="0"/>
              <a:t>dipantau</a:t>
            </a:r>
            <a:r>
              <a:rPr lang="en-US" sz="1600" dirty="0" smtClean="0"/>
              <a:t> </a:t>
            </a:r>
            <a:r>
              <a:rPr lang="en-US" sz="1600" dirty="0" err="1" smtClean="0"/>
              <a:t>melalui</a:t>
            </a:r>
            <a:r>
              <a:rPr lang="en-US" sz="1600" dirty="0" smtClean="0"/>
              <a:t> </a:t>
            </a:r>
            <a:r>
              <a:rPr lang="en-US" sz="1600" dirty="0" err="1" smtClean="0"/>
              <a:t>pemberitaan</a:t>
            </a:r>
            <a:r>
              <a:rPr lang="en-US" sz="1600" dirty="0" smtClean="0"/>
              <a:t> media </a:t>
            </a:r>
            <a:r>
              <a:rPr lang="en-US" sz="1600" dirty="0" err="1" smtClean="0"/>
              <a:t>massa</a:t>
            </a:r>
            <a:r>
              <a:rPr lang="en-US" sz="1600" dirty="0" smtClean="0"/>
              <a:t> </a:t>
            </a:r>
            <a:r>
              <a:rPr lang="en-US" sz="1600" dirty="0" err="1" smtClean="0"/>
              <a:t>suratkabar</a:t>
            </a:r>
            <a:r>
              <a:rPr lang="en-US" sz="1600" dirty="0" smtClean="0"/>
              <a:t>, </a:t>
            </a:r>
            <a:r>
              <a:rPr lang="en-US" sz="1600" dirty="0" err="1" smtClean="0"/>
              <a:t>majalah</a:t>
            </a:r>
            <a:r>
              <a:rPr lang="en-US" sz="1600" dirty="0" smtClean="0"/>
              <a:t>,  radio, </a:t>
            </a:r>
            <a:r>
              <a:rPr lang="en-US" sz="1600" dirty="0" err="1" smtClean="0"/>
              <a:t>televisi</a:t>
            </a:r>
            <a:r>
              <a:rPr lang="en-US" sz="1600" dirty="0" smtClean="0"/>
              <a:t> </a:t>
            </a:r>
            <a:r>
              <a:rPr lang="en-US" sz="1600" dirty="0" err="1" smtClean="0"/>
              <a:t>dan</a:t>
            </a:r>
            <a:r>
              <a:rPr lang="en-US" sz="1600" dirty="0" smtClean="0"/>
              <a:t> media </a:t>
            </a:r>
            <a:r>
              <a:rPr lang="en-US" sz="1600" i="1" dirty="0" smtClean="0"/>
              <a:t>on line.</a:t>
            </a:r>
            <a:endParaRPr lang="en-US" sz="1600" dirty="0" smtClean="0"/>
          </a:p>
          <a:p>
            <a:pPr algn="just">
              <a:spcBef>
                <a:spcPts val="0"/>
              </a:spcBef>
            </a:pPr>
            <a:r>
              <a:rPr lang="en-US" sz="1600" b="1" dirty="0" err="1" smtClean="0"/>
              <a:t>Kebebasan</a:t>
            </a:r>
            <a:r>
              <a:rPr lang="en-US" sz="1600" b="1" dirty="0" smtClean="0"/>
              <a:t> </a:t>
            </a:r>
            <a:r>
              <a:rPr lang="en-US" sz="1600" b="1" dirty="0" err="1" smtClean="0"/>
              <a:t>beragama</a:t>
            </a:r>
            <a:r>
              <a:rPr lang="en-US" sz="1600" dirty="0" smtClean="0"/>
              <a:t> </a:t>
            </a:r>
            <a:r>
              <a:rPr lang="en-US" sz="1600" dirty="0" err="1" smtClean="0"/>
              <a:t>adalah</a:t>
            </a:r>
            <a:r>
              <a:rPr lang="en-US" sz="1600" dirty="0" smtClean="0"/>
              <a:t> </a:t>
            </a:r>
            <a:r>
              <a:rPr lang="en-US" sz="1600" dirty="0" err="1" smtClean="0"/>
              <a:t>pendapat</a:t>
            </a:r>
            <a:r>
              <a:rPr lang="en-US" sz="1600" dirty="0" smtClean="0"/>
              <a:t> </a:t>
            </a:r>
            <a:r>
              <a:rPr lang="en-US" sz="1600" dirty="0" err="1" smtClean="0"/>
              <a:t>atau</a:t>
            </a:r>
            <a:r>
              <a:rPr lang="en-US" sz="1600" dirty="0" smtClean="0"/>
              <a:t> </a:t>
            </a:r>
            <a:r>
              <a:rPr lang="en-US" sz="1600" dirty="0" err="1" smtClean="0"/>
              <a:t>penilaian</a:t>
            </a:r>
            <a:r>
              <a:rPr lang="en-US" sz="1600" dirty="0" smtClean="0"/>
              <a:t> </a:t>
            </a:r>
            <a:r>
              <a:rPr lang="en-US" sz="1600" dirty="0" err="1" smtClean="0"/>
              <a:t>anggota</a:t>
            </a:r>
            <a:r>
              <a:rPr lang="en-US" sz="1600" dirty="0" smtClean="0"/>
              <a:t> </a:t>
            </a:r>
            <a:r>
              <a:rPr lang="en-US" sz="1600" dirty="0" err="1" smtClean="0"/>
              <a:t>masyarakat</a:t>
            </a:r>
            <a:r>
              <a:rPr lang="en-US" sz="1600" dirty="0" smtClean="0"/>
              <a:t> </a:t>
            </a:r>
            <a:r>
              <a:rPr lang="en-US" sz="1600" dirty="0" err="1" smtClean="0"/>
              <a:t>memilih</a:t>
            </a:r>
            <a:r>
              <a:rPr lang="en-US" sz="1600" dirty="0" smtClean="0"/>
              <a:t>, </a:t>
            </a:r>
            <a:r>
              <a:rPr lang="en-US" sz="1600" dirty="0" err="1" smtClean="0"/>
              <a:t>menganut</a:t>
            </a:r>
            <a:r>
              <a:rPr lang="en-US" sz="1600" dirty="0" smtClean="0"/>
              <a:t>, </a:t>
            </a:r>
            <a:r>
              <a:rPr lang="en-US" sz="1600" dirty="0" err="1" smtClean="0"/>
              <a:t>meyakini</a:t>
            </a:r>
            <a:r>
              <a:rPr lang="en-US" sz="1600" dirty="0" smtClean="0"/>
              <a:t> </a:t>
            </a:r>
            <a:r>
              <a:rPr lang="en-US" sz="1600" dirty="0" err="1" smtClean="0"/>
              <a:t>dan</a:t>
            </a:r>
            <a:r>
              <a:rPr lang="en-US" sz="1600" dirty="0" smtClean="0"/>
              <a:t> </a:t>
            </a:r>
            <a:r>
              <a:rPr lang="en-US" sz="1600" dirty="0" err="1" smtClean="0"/>
              <a:t>menjalankan</a:t>
            </a:r>
            <a:r>
              <a:rPr lang="en-US" sz="1600" dirty="0" smtClean="0"/>
              <a:t> </a:t>
            </a:r>
            <a:r>
              <a:rPr lang="en-US" sz="1600" dirty="0" err="1" smtClean="0"/>
              <a:t>syariat</a:t>
            </a:r>
            <a:r>
              <a:rPr lang="en-US" sz="1600" dirty="0" smtClean="0"/>
              <a:t> agama </a:t>
            </a:r>
            <a:r>
              <a:rPr lang="en-US" sz="1600" dirty="0" err="1" smtClean="0"/>
              <a:t>secara</a:t>
            </a:r>
            <a:r>
              <a:rPr lang="en-US" sz="1600" dirty="0" smtClean="0"/>
              <a:t> </a:t>
            </a:r>
            <a:r>
              <a:rPr lang="en-US" sz="1600" dirty="0" err="1" smtClean="0"/>
              <a:t>bebas</a:t>
            </a:r>
            <a:r>
              <a:rPr lang="en-US" sz="1600" dirty="0" smtClean="0"/>
              <a:t> </a:t>
            </a:r>
            <a:r>
              <a:rPr lang="en-US" sz="1600" dirty="0" err="1" smtClean="0"/>
              <a:t>tanpa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r>
              <a:rPr lang="en-US" sz="1600" dirty="0" smtClean="0"/>
              <a:t> </a:t>
            </a:r>
            <a:r>
              <a:rPr lang="en-US" sz="1600" dirty="0" err="1" smtClean="0"/>
              <a:t>di</a:t>
            </a:r>
            <a:r>
              <a:rPr lang="en-US" sz="1600" dirty="0" smtClean="0"/>
              <a:t> </a:t>
            </a:r>
            <a:r>
              <a:rPr lang="en-US" sz="1600" dirty="0" err="1" smtClean="0"/>
              <a:t>wilayah</a:t>
            </a:r>
            <a:r>
              <a:rPr lang="en-US" sz="1600" dirty="0" smtClean="0"/>
              <a:t> </a:t>
            </a:r>
            <a:r>
              <a:rPr lang="en-US" sz="1600" dirty="0" err="1" smtClean="0"/>
              <a:t>hukum</a:t>
            </a:r>
            <a:r>
              <a:rPr lang="en-US" sz="1600" dirty="0" smtClean="0"/>
              <a:t> Indonesia.</a:t>
            </a:r>
          </a:p>
          <a:p>
            <a:pPr algn="just">
              <a:spcBef>
                <a:spcPts val="0"/>
              </a:spcBef>
            </a:pPr>
            <a:r>
              <a:rPr lang="en-US" sz="1600" b="1" dirty="0" err="1" smtClean="0"/>
              <a:t>Isu</a:t>
            </a:r>
            <a:r>
              <a:rPr lang="en-US" sz="1600" b="1" dirty="0" smtClean="0"/>
              <a:t> </a:t>
            </a:r>
            <a:r>
              <a:rPr lang="en-US" sz="1600" b="1" dirty="0" err="1" smtClean="0"/>
              <a:t>kebebasan</a:t>
            </a:r>
            <a:r>
              <a:rPr lang="en-US" sz="1600" b="1" dirty="0" smtClean="0"/>
              <a:t> </a:t>
            </a:r>
            <a:r>
              <a:rPr lang="en-US" sz="1600" b="1" dirty="0" err="1" smtClean="0"/>
              <a:t>beragama</a:t>
            </a:r>
            <a:r>
              <a:rPr lang="en-US" sz="1600" dirty="0" smtClean="0"/>
              <a:t> </a:t>
            </a:r>
            <a:r>
              <a:rPr lang="en-US" sz="1600" dirty="0" err="1" smtClean="0"/>
              <a:t>adalah</a:t>
            </a:r>
            <a:r>
              <a:rPr lang="en-US" sz="1600" dirty="0" smtClean="0"/>
              <a:t> </a:t>
            </a:r>
            <a:r>
              <a:rPr lang="en-US" sz="1600" dirty="0" err="1" smtClean="0"/>
              <a:t>pemberitaan</a:t>
            </a:r>
            <a:r>
              <a:rPr lang="en-US" sz="1600" dirty="0" smtClean="0"/>
              <a:t> media </a:t>
            </a:r>
            <a:r>
              <a:rPr lang="en-US" sz="1600" dirty="0" err="1" smtClean="0"/>
              <a:t>massa</a:t>
            </a:r>
            <a:r>
              <a:rPr lang="en-US" sz="1600" dirty="0" smtClean="0"/>
              <a:t> (</a:t>
            </a:r>
            <a:r>
              <a:rPr lang="en-US" sz="1600" dirty="0" err="1" smtClean="0"/>
              <a:t>suratkabar</a:t>
            </a:r>
            <a:r>
              <a:rPr lang="en-US" sz="1600" dirty="0" smtClean="0"/>
              <a:t>,  </a:t>
            </a:r>
            <a:r>
              <a:rPr lang="en-US" sz="1600" dirty="0" err="1" smtClean="0"/>
              <a:t>majalah</a:t>
            </a:r>
            <a:r>
              <a:rPr lang="en-US" sz="1600" dirty="0" smtClean="0"/>
              <a:t>,  radio, </a:t>
            </a:r>
            <a:r>
              <a:rPr lang="en-US" sz="1600" dirty="0" err="1" smtClean="0"/>
              <a:t>televisi</a:t>
            </a:r>
            <a:r>
              <a:rPr lang="en-US" sz="1600" dirty="0" smtClean="0"/>
              <a:t> </a:t>
            </a:r>
            <a:r>
              <a:rPr lang="en-US" sz="1600" dirty="0" err="1" smtClean="0"/>
              <a:t>dan</a:t>
            </a:r>
            <a:r>
              <a:rPr lang="en-US" sz="1600" dirty="0" smtClean="0"/>
              <a:t> </a:t>
            </a:r>
            <a:r>
              <a:rPr lang="en-US" sz="1600" i="1" dirty="0" smtClean="0"/>
              <a:t>on line </a:t>
            </a:r>
            <a:r>
              <a:rPr lang="en-US" sz="1600" dirty="0" err="1" smtClean="0"/>
              <a:t>tentang</a:t>
            </a:r>
            <a:r>
              <a:rPr lang="en-US" sz="1600" dirty="0" smtClean="0"/>
              <a:t> </a:t>
            </a:r>
            <a:r>
              <a:rPr lang="en-US" sz="1600" dirty="0" err="1" smtClean="0"/>
              <a:t>kebebasan</a:t>
            </a:r>
            <a:r>
              <a:rPr lang="en-US" sz="1600" dirty="0" smtClean="0"/>
              <a:t> </a:t>
            </a:r>
            <a:r>
              <a:rPr lang="en-US" sz="1600" dirty="0" err="1" smtClean="0"/>
              <a:t>memilih</a:t>
            </a:r>
            <a:r>
              <a:rPr lang="en-US" sz="1600" dirty="0" smtClean="0"/>
              <a:t>, </a:t>
            </a:r>
            <a:r>
              <a:rPr lang="en-US" sz="1600" dirty="0" err="1" smtClean="0"/>
              <a:t>menganut</a:t>
            </a:r>
            <a:r>
              <a:rPr lang="en-US" sz="1600" dirty="0" smtClean="0"/>
              <a:t>, </a:t>
            </a:r>
            <a:r>
              <a:rPr lang="en-US" sz="1600" dirty="0" err="1" smtClean="0"/>
              <a:t>meyakini</a:t>
            </a:r>
            <a:r>
              <a:rPr lang="en-US" sz="1600" dirty="0" smtClean="0"/>
              <a:t>, </a:t>
            </a:r>
            <a:r>
              <a:rPr lang="en-US" sz="1600" dirty="0" err="1" smtClean="0"/>
              <a:t>dan</a:t>
            </a:r>
            <a:r>
              <a:rPr lang="en-US" sz="1600" dirty="0" smtClean="0"/>
              <a:t> </a:t>
            </a:r>
            <a:r>
              <a:rPr lang="en-US" sz="1600" dirty="0" err="1" smtClean="0"/>
              <a:t>menjalankan</a:t>
            </a:r>
            <a:r>
              <a:rPr lang="en-US" sz="1600" dirty="0" smtClean="0"/>
              <a:t> </a:t>
            </a:r>
            <a:r>
              <a:rPr lang="en-US" sz="1600" dirty="0" err="1" smtClean="0"/>
              <a:t>syariat</a:t>
            </a:r>
            <a:r>
              <a:rPr lang="en-US" sz="1600" dirty="0" smtClean="0"/>
              <a:t> agama </a:t>
            </a:r>
            <a:r>
              <a:rPr lang="en-US" sz="1600" dirty="0" err="1" smtClean="0"/>
              <a:t>secara</a:t>
            </a:r>
            <a:r>
              <a:rPr lang="en-US" sz="1600" dirty="0" smtClean="0"/>
              <a:t> </a:t>
            </a:r>
            <a:r>
              <a:rPr lang="en-US" sz="1600" dirty="0" err="1" smtClean="0"/>
              <a:t>bebas</a:t>
            </a:r>
            <a:r>
              <a:rPr lang="en-US" sz="1600" dirty="0" smtClean="0"/>
              <a:t> </a:t>
            </a:r>
            <a:r>
              <a:rPr lang="en-US" sz="1600" dirty="0" err="1" smtClean="0"/>
              <a:t>tanpa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r>
              <a:rPr lang="en-US" sz="1600" dirty="0" smtClean="0"/>
              <a:t> </a:t>
            </a:r>
            <a:r>
              <a:rPr lang="en-US" sz="1600" dirty="0" err="1" smtClean="0"/>
              <a:t>di</a:t>
            </a:r>
            <a:r>
              <a:rPr lang="en-US" sz="1600" dirty="0" smtClean="0"/>
              <a:t> </a:t>
            </a:r>
            <a:r>
              <a:rPr lang="en-US" sz="1600" dirty="0" err="1" smtClean="0"/>
              <a:t>wilayah</a:t>
            </a:r>
            <a:r>
              <a:rPr lang="en-US" sz="1600" dirty="0" smtClean="0"/>
              <a:t> </a:t>
            </a:r>
            <a:r>
              <a:rPr lang="en-US" sz="1600" dirty="0" err="1" smtClean="0"/>
              <a:t>hukum</a:t>
            </a:r>
            <a:r>
              <a:rPr lang="en-US" sz="1600" dirty="0" smtClean="0"/>
              <a:t> Indonesia.</a:t>
            </a:r>
          </a:p>
          <a:p>
            <a:pPr algn="just">
              <a:spcBef>
                <a:spcPts val="0"/>
              </a:spcBef>
            </a:pPr>
            <a:r>
              <a:rPr lang="en-US" sz="1600" b="1" dirty="0" err="1" smtClean="0"/>
              <a:t>Jumlah</a:t>
            </a:r>
            <a:r>
              <a:rPr lang="en-US" sz="1600" dirty="0" smtClean="0"/>
              <a:t> </a:t>
            </a:r>
            <a:r>
              <a:rPr lang="en-US" sz="1600" dirty="0" err="1" smtClean="0"/>
              <a:t>adalah</a:t>
            </a:r>
            <a:r>
              <a:rPr lang="en-US" sz="1600" dirty="0" smtClean="0"/>
              <a:t> </a:t>
            </a:r>
            <a:r>
              <a:rPr lang="en-US" sz="1600" dirty="0" err="1" smtClean="0"/>
              <a:t>akumulasi</a:t>
            </a:r>
            <a:r>
              <a:rPr lang="en-US" sz="1600" dirty="0" smtClean="0"/>
              <a:t> </a:t>
            </a:r>
            <a:r>
              <a:rPr lang="en-US" sz="1600" dirty="0" err="1" smtClean="0"/>
              <a:t>munculnya</a:t>
            </a:r>
            <a:r>
              <a:rPr lang="en-US" sz="1600" dirty="0" smtClean="0"/>
              <a:t> </a:t>
            </a:r>
            <a:r>
              <a:rPr lang="en-US" sz="1600" dirty="0" err="1" smtClean="0"/>
              <a:t>sesuatu</a:t>
            </a:r>
            <a:r>
              <a:rPr lang="en-US" sz="1600" dirty="0" smtClean="0"/>
              <a:t>. </a:t>
            </a:r>
            <a:r>
              <a:rPr lang="en-US" sz="1600" dirty="0" err="1" smtClean="0"/>
              <a:t>Dalam</a:t>
            </a:r>
            <a:r>
              <a:rPr lang="en-US" sz="1600" dirty="0" smtClean="0"/>
              <a:t> </a:t>
            </a:r>
            <a:r>
              <a:rPr lang="en-US" sz="1600" dirty="0" err="1" smtClean="0"/>
              <a:t>konteks</a:t>
            </a:r>
            <a:r>
              <a:rPr lang="en-US" sz="1600" dirty="0" smtClean="0"/>
              <a:t> </a:t>
            </a:r>
            <a:r>
              <a:rPr lang="en-US" sz="1600" dirty="0" err="1" smtClean="0"/>
              <a:t>ini</a:t>
            </a:r>
            <a:r>
              <a:rPr lang="en-US" sz="1600" dirty="0" smtClean="0"/>
              <a:t>, </a:t>
            </a:r>
            <a:r>
              <a:rPr lang="en-US" sz="1600" dirty="0" err="1" smtClean="0"/>
              <a:t>jumlah</a:t>
            </a:r>
            <a:r>
              <a:rPr lang="en-US" sz="1600" dirty="0" smtClean="0"/>
              <a:t> </a:t>
            </a:r>
            <a:r>
              <a:rPr lang="en-US" sz="1600" dirty="0" err="1" smtClean="0"/>
              <a:t>isu</a:t>
            </a:r>
            <a:r>
              <a:rPr lang="en-US" sz="1600" dirty="0" smtClean="0"/>
              <a:t> </a:t>
            </a:r>
            <a:r>
              <a:rPr lang="en-US" sz="1600" dirty="0" err="1" smtClean="0"/>
              <a:t>kebebasan</a:t>
            </a:r>
            <a:r>
              <a:rPr lang="en-US" sz="1600" dirty="0" smtClean="0"/>
              <a:t> </a:t>
            </a:r>
            <a:r>
              <a:rPr lang="en-US" sz="1600" dirty="0" err="1" smtClean="0"/>
              <a:t>berapagam</a:t>
            </a:r>
            <a:r>
              <a:rPr lang="en-US" sz="1600" dirty="0" smtClean="0"/>
              <a:t> </a:t>
            </a:r>
            <a:r>
              <a:rPr lang="en-US" sz="1600" dirty="0" err="1" smtClean="0"/>
              <a:t>adalah</a:t>
            </a:r>
            <a:r>
              <a:rPr lang="en-US" sz="1600" dirty="0" smtClean="0"/>
              <a:t> </a:t>
            </a:r>
            <a:r>
              <a:rPr lang="en-US" sz="1600" dirty="0" err="1" smtClean="0"/>
              <a:t>akumulasi</a:t>
            </a:r>
            <a:r>
              <a:rPr lang="en-US" sz="1600" dirty="0" smtClean="0"/>
              <a:t> </a:t>
            </a:r>
            <a:r>
              <a:rPr lang="en-US" sz="1600" dirty="0" err="1" smtClean="0"/>
              <a:t>pemberitaan</a:t>
            </a:r>
            <a:r>
              <a:rPr lang="en-US" sz="1600" dirty="0" smtClean="0"/>
              <a:t> media </a:t>
            </a:r>
            <a:r>
              <a:rPr lang="en-US" sz="1600" dirty="0" err="1" smtClean="0"/>
              <a:t>massa</a:t>
            </a:r>
            <a:r>
              <a:rPr lang="en-US" sz="1600" dirty="0" smtClean="0"/>
              <a:t> (</a:t>
            </a:r>
            <a:r>
              <a:rPr lang="en-US" sz="1600" dirty="0" err="1" smtClean="0"/>
              <a:t>suratkabar</a:t>
            </a:r>
            <a:r>
              <a:rPr lang="en-US" sz="1600" dirty="0" smtClean="0"/>
              <a:t>,  </a:t>
            </a:r>
            <a:r>
              <a:rPr lang="en-US" sz="1600" dirty="0" err="1" smtClean="0"/>
              <a:t>majalah</a:t>
            </a:r>
            <a:r>
              <a:rPr lang="en-US" sz="1600" dirty="0" smtClean="0"/>
              <a:t>,  radio, </a:t>
            </a:r>
            <a:r>
              <a:rPr lang="en-US" sz="1600" dirty="0" err="1" smtClean="0"/>
              <a:t>televisi</a:t>
            </a:r>
            <a:r>
              <a:rPr lang="en-US" sz="1600" dirty="0" smtClean="0"/>
              <a:t> </a:t>
            </a:r>
            <a:r>
              <a:rPr lang="en-US" sz="1600" dirty="0" err="1" smtClean="0"/>
              <a:t>dan</a:t>
            </a:r>
            <a:r>
              <a:rPr lang="en-US" sz="1600" dirty="0" smtClean="0"/>
              <a:t> </a:t>
            </a:r>
            <a:r>
              <a:rPr lang="en-US" sz="1600" i="1" dirty="0" smtClean="0"/>
              <a:t>on line </a:t>
            </a:r>
            <a:r>
              <a:rPr lang="en-US" sz="1600" dirty="0" err="1" smtClean="0"/>
              <a:t>tentang</a:t>
            </a:r>
            <a:r>
              <a:rPr lang="en-US" sz="1600" dirty="0" smtClean="0"/>
              <a:t> </a:t>
            </a:r>
            <a:r>
              <a:rPr lang="en-US" sz="1600" dirty="0" err="1" smtClean="0"/>
              <a:t>penilaian</a:t>
            </a:r>
            <a:r>
              <a:rPr lang="en-US" sz="1600" dirty="0" smtClean="0"/>
              <a:t> </a:t>
            </a:r>
            <a:r>
              <a:rPr lang="en-US" sz="1600" dirty="0" err="1" smtClean="0"/>
              <a:t>untuk</a:t>
            </a:r>
            <a:r>
              <a:rPr lang="en-US" sz="1600" dirty="0" smtClean="0"/>
              <a:t> </a:t>
            </a:r>
            <a:r>
              <a:rPr lang="en-US" sz="1600" dirty="0" err="1" smtClean="0"/>
              <a:t>memilih</a:t>
            </a:r>
            <a:r>
              <a:rPr lang="en-US" sz="1600" dirty="0" smtClean="0"/>
              <a:t>, </a:t>
            </a:r>
            <a:r>
              <a:rPr lang="en-US" sz="1600" dirty="0" err="1" smtClean="0"/>
              <a:t>menganut</a:t>
            </a:r>
            <a:r>
              <a:rPr lang="en-US" sz="1600" dirty="0" smtClean="0"/>
              <a:t>, </a:t>
            </a:r>
            <a:r>
              <a:rPr lang="en-US" sz="1600" dirty="0" err="1" smtClean="0"/>
              <a:t>meyakini</a:t>
            </a:r>
            <a:r>
              <a:rPr lang="en-US" sz="1600" dirty="0" smtClean="0"/>
              <a:t>, </a:t>
            </a:r>
            <a:r>
              <a:rPr lang="en-US" sz="1600" dirty="0" err="1" smtClean="0"/>
              <a:t>dan</a:t>
            </a:r>
            <a:r>
              <a:rPr lang="en-US" sz="1600" dirty="0" smtClean="0"/>
              <a:t> </a:t>
            </a:r>
            <a:r>
              <a:rPr lang="en-US" sz="1600" dirty="0" err="1" smtClean="0"/>
              <a:t>menjalankan</a:t>
            </a:r>
            <a:r>
              <a:rPr lang="en-US" sz="1600" dirty="0" smtClean="0"/>
              <a:t> </a:t>
            </a:r>
            <a:r>
              <a:rPr lang="en-US" sz="1600" dirty="0" err="1" smtClean="0"/>
              <a:t>syariat</a:t>
            </a:r>
            <a:r>
              <a:rPr lang="en-US" sz="1600" dirty="0" smtClean="0"/>
              <a:t> agama </a:t>
            </a:r>
            <a:r>
              <a:rPr lang="en-US" sz="1600" dirty="0" err="1" smtClean="0"/>
              <a:t>secara</a:t>
            </a:r>
            <a:r>
              <a:rPr lang="en-US" sz="1600" dirty="0" smtClean="0"/>
              <a:t> </a:t>
            </a:r>
            <a:r>
              <a:rPr lang="en-US" sz="1600" dirty="0" err="1" smtClean="0"/>
              <a:t>bebas</a:t>
            </a:r>
            <a:r>
              <a:rPr lang="en-US" sz="1600" dirty="0" smtClean="0"/>
              <a:t> </a:t>
            </a:r>
            <a:r>
              <a:rPr lang="en-US" sz="1600" dirty="0" err="1" smtClean="0"/>
              <a:t>tanpa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r>
              <a:rPr lang="en-US" sz="1600" dirty="0" smtClean="0"/>
              <a:t> </a:t>
            </a:r>
            <a:r>
              <a:rPr lang="en-US" sz="1600" dirty="0" err="1" smtClean="0"/>
              <a:t>di</a:t>
            </a:r>
            <a:r>
              <a:rPr lang="en-US" sz="1600" dirty="0" smtClean="0"/>
              <a:t> </a:t>
            </a:r>
            <a:r>
              <a:rPr lang="en-US" sz="1600" dirty="0" err="1" smtClean="0"/>
              <a:t>wilayah</a:t>
            </a:r>
            <a:r>
              <a:rPr lang="en-US" sz="1600" dirty="0" smtClean="0"/>
              <a:t> </a:t>
            </a:r>
            <a:r>
              <a:rPr lang="en-US" sz="1600" dirty="0" err="1" smtClean="0"/>
              <a:t>hukum</a:t>
            </a:r>
            <a:r>
              <a:rPr lang="en-US" sz="1600" dirty="0" smtClean="0"/>
              <a:t> Indonesia.</a:t>
            </a:r>
          </a:p>
          <a:p>
            <a:pPr algn="just">
              <a:spcBef>
                <a:spcPts val="0"/>
              </a:spcBef>
            </a:pPr>
            <a:r>
              <a:rPr lang="en-US" sz="1600" b="1" dirty="0" err="1" smtClean="0"/>
              <a:t>Arah</a:t>
            </a:r>
            <a:r>
              <a:rPr lang="en-US" sz="1600" b="1" dirty="0" smtClean="0"/>
              <a:t> </a:t>
            </a:r>
            <a:r>
              <a:rPr lang="en-US" sz="1600" b="1" dirty="0" err="1" smtClean="0"/>
              <a:t>isu</a:t>
            </a:r>
            <a:r>
              <a:rPr lang="en-US" sz="1600" dirty="0" smtClean="0"/>
              <a:t> </a:t>
            </a:r>
            <a:r>
              <a:rPr lang="en-US" sz="1600" dirty="0" err="1" smtClean="0"/>
              <a:t>pemberitaan</a:t>
            </a:r>
            <a:r>
              <a:rPr lang="en-US" sz="1600" dirty="0" smtClean="0"/>
              <a:t> media </a:t>
            </a:r>
            <a:r>
              <a:rPr lang="en-US" sz="1600" dirty="0" err="1" smtClean="0"/>
              <a:t>massa</a:t>
            </a:r>
            <a:r>
              <a:rPr lang="en-US" sz="1600" dirty="0" smtClean="0"/>
              <a:t> (</a:t>
            </a:r>
            <a:r>
              <a:rPr lang="en-US" sz="1600" dirty="0" err="1" smtClean="0"/>
              <a:t>suratkabar</a:t>
            </a:r>
            <a:r>
              <a:rPr lang="en-US" sz="1600" dirty="0" smtClean="0"/>
              <a:t>,  </a:t>
            </a:r>
            <a:r>
              <a:rPr lang="en-US" sz="1600" dirty="0" err="1" smtClean="0"/>
              <a:t>majalah</a:t>
            </a:r>
            <a:r>
              <a:rPr lang="en-US" sz="1600" dirty="0" smtClean="0"/>
              <a:t>,  radio, </a:t>
            </a:r>
            <a:r>
              <a:rPr lang="en-US" sz="1600" dirty="0" err="1" smtClean="0"/>
              <a:t>televisi</a:t>
            </a:r>
            <a:r>
              <a:rPr lang="en-US" sz="1600" dirty="0" smtClean="0"/>
              <a:t> </a:t>
            </a:r>
            <a:r>
              <a:rPr lang="en-US" sz="1600" dirty="0" err="1" smtClean="0"/>
              <a:t>dan</a:t>
            </a:r>
            <a:r>
              <a:rPr lang="en-US" sz="1600" dirty="0" smtClean="0"/>
              <a:t> </a:t>
            </a:r>
            <a:r>
              <a:rPr lang="en-US" sz="1600" i="1" dirty="0" smtClean="0"/>
              <a:t>on line </a:t>
            </a:r>
            <a:r>
              <a:rPr lang="en-US" sz="1600" dirty="0" err="1" smtClean="0"/>
              <a:t>tentang</a:t>
            </a:r>
            <a:r>
              <a:rPr lang="en-US" sz="1600" dirty="0" smtClean="0"/>
              <a:t> </a:t>
            </a:r>
            <a:r>
              <a:rPr lang="en-US" sz="1600" dirty="0" err="1" smtClean="0"/>
              <a:t>penilaian</a:t>
            </a:r>
            <a:r>
              <a:rPr lang="en-US" sz="1600" dirty="0" smtClean="0"/>
              <a:t> </a:t>
            </a:r>
            <a:r>
              <a:rPr lang="en-US" sz="1600" b="1" dirty="0" err="1" smtClean="0"/>
              <a:t>bebas</a:t>
            </a:r>
            <a:r>
              <a:rPr lang="en-US" sz="1600" dirty="0" smtClean="0"/>
              <a:t> </a:t>
            </a:r>
            <a:r>
              <a:rPr lang="en-US" sz="1600" dirty="0" err="1" smtClean="0"/>
              <a:t>atau</a:t>
            </a:r>
            <a:r>
              <a:rPr lang="en-US" sz="1600" dirty="0" smtClean="0"/>
              <a:t> </a:t>
            </a:r>
            <a:r>
              <a:rPr lang="en-US" sz="1600" b="1" dirty="0" err="1" smtClean="0"/>
              <a:t>tidak</a:t>
            </a:r>
            <a:r>
              <a:rPr lang="en-US" sz="1600" b="1" dirty="0" smtClean="0"/>
              <a:t> </a:t>
            </a:r>
            <a:r>
              <a:rPr lang="en-US" sz="1600" b="1" dirty="0" err="1" smtClean="0"/>
              <a:t>bebas</a:t>
            </a:r>
            <a:r>
              <a:rPr lang="en-US" sz="1600" dirty="0" smtClean="0"/>
              <a:t> </a:t>
            </a:r>
            <a:r>
              <a:rPr lang="en-US" sz="1600" dirty="0" err="1" smtClean="0"/>
              <a:t>dalam</a:t>
            </a:r>
            <a:r>
              <a:rPr lang="en-US" sz="1600" dirty="0" smtClean="0"/>
              <a:t> </a:t>
            </a:r>
            <a:r>
              <a:rPr lang="en-US" sz="1600" dirty="0" err="1" smtClean="0"/>
              <a:t>memilih</a:t>
            </a:r>
            <a:r>
              <a:rPr lang="en-US" sz="1600" dirty="0" smtClean="0"/>
              <a:t>, </a:t>
            </a:r>
            <a:r>
              <a:rPr lang="en-US" sz="1600" dirty="0" err="1" smtClean="0"/>
              <a:t>menganut</a:t>
            </a:r>
            <a:r>
              <a:rPr lang="en-US" sz="1600" dirty="0" smtClean="0"/>
              <a:t>, </a:t>
            </a:r>
            <a:r>
              <a:rPr lang="en-US" sz="1600" dirty="0" err="1" smtClean="0"/>
              <a:t>meyakini</a:t>
            </a:r>
            <a:r>
              <a:rPr lang="en-US" sz="1600" dirty="0" smtClean="0"/>
              <a:t>, </a:t>
            </a:r>
            <a:r>
              <a:rPr lang="en-US" sz="1600" dirty="0" err="1" smtClean="0"/>
              <a:t>dan</a:t>
            </a:r>
            <a:r>
              <a:rPr lang="en-US" sz="1600" dirty="0" smtClean="0"/>
              <a:t> </a:t>
            </a:r>
            <a:r>
              <a:rPr lang="en-US" sz="1600" dirty="0" err="1" smtClean="0"/>
              <a:t>menjalankan</a:t>
            </a:r>
            <a:r>
              <a:rPr lang="en-US" sz="1600" dirty="0" smtClean="0"/>
              <a:t> </a:t>
            </a:r>
            <a:r>
              <a:rPr lang="en-US" sz="1600" dirty="0" err="1" smtClean="0"/>
              <a:t>syariat</a:t>
            </a:r>
            <a:r>
              <a:rPr lang="en-US" sz="1600" dirty="0" smtClean="0"/>
              <a:t> agama </a:t>
            </a:r>
            <a:r>
              <a:rPr lang="en-US" sz="1600" dirty="0" err="1" smtClean="0"/>
              <a:t>secara</a:t>
            </a:r>
            <a:r>
              <a:rPr lang="en-US" sz="1600" dirty="0" smtClean="0"/>
              <a:t> </a:t>
            </a:r>
            <a:r>
              <a:rPr lang="en-US" sz="1600" dirty="0" err="1" smtClean="0"/>
              <a:t>bebas</a:t>
            </a:r>
            <a:r>
              <a:rPr lang="en-US" sz="1600" dirty="0" smtClean="0"/>
              <a:t> </a:t>
            </a:r>
            <a:r>
              <a:rPr lang="en-US" sz="1600" dirty="0" err="1" smtClean="0"/>
              <a:t>tanpa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r>
              <a:rPr lang="en-US" sz="1600" dirty="0" smtClean="0"/>
              <a:t> </a:t>
            </a:r>
            <a:r>
              <a:rPr lang="en-US" sz="1600" dirty="0" err="1" smtClean="0"/>
              <a:t>di</a:t>
            </a:r>
            <a:r>
              <a:rPr lang="en-US" sz="1600" dirty="0" smtClean="0"/>
              <a:t> </a:t>
            </a:r>
            <a:r>
              <a:rPr lang="en-US" sz="1600" dirty="0" err="1" smtClean="0"/>
              <a:t>wilayah</a:t>
            </a:r>
            <a:r>
              <a:rPr lang="en-US" sz="1600" dirty="0" smtClean="0"/>
              <a:t> </a:t>
            </a:r>
            <a:r>
              <a:rPr lang="en-US" sz="1600" dirty="0" err="1" smtClean="0"/>
              <a:t>hukum</a:t>
            </a:r>
            <a:r>
              <a:rPr lang="en-US" sz="1600" dirty="0" smtClean="0"/>
              <a:t> Indonesia.</a:t>
            </a:r>
          </a:p>
          <a:p>
            <a:pPr algn="just">
              <a:spcBef>
                <a:spcPts val="0"/>
              </a:spcBef>
            </a:pPr>
            <a:r>
              <a:rPr lang="en-US" sz="1600" b="1" dirty="0" err="1" smtClean="0"/>
              <a:t>Bebas</a:t>
            </a:r>
            <a:r>
              <a:rPr lang="en-US" sz="1600" dirty="0" smtClean="0"/>
              <a:t> </a:t>
            </a:r>
            <a:r>
              <a:rPr lang="en-US" sz="1600" dirty="0" err="1" smtClean="0"/>
              <a:t>artinya</a:t>
            </a:r>
            <a:r>
              <a:rPr lang="en-US" sz="1600" dirty="0" smtClean="0"/>
              <a:t> </a:t>
            </a:r>
            <a:r>
              <a:rPr lang="en-US" sz="1600" dirty="0" err="1" smtClean="0"/>
              <a:t>tidak</a:t>
            </a:r>
            <a:r>
              <a:rPr lang="en-US" sz="1600" dirty="0" smtClean="0"/>
              <a:t> </a:t>
            </a:r>
            <a:r>
              <a:rPr lang="en-US" sz="1600" dirty="0" err="1" smtClean="0"/>
              <a:t>ada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manapun</a:t>
            </a:r>
            <a:endParaRPr lang="en-US" sz="1600" dirty="0" smtClean="0"/>
          </a:p>
          <a:p>
            <a:pPr algn="just">
              <a:spcBef>
                <a:spcPts val="0"/>
              </a:spcBef>
            </a:pPr>
            <a:r>
              <a:rPr lang="en-US" sz="1600" b="1" dirty="0" err="1" smtClean="0"/>
              <a:t>Tidak</a:t>
            </a:r>
            <a:r>
              <a:rPr lang="en-US" sz="1600" b="1" dirty="0" smtClean="0"/>
              <a:t> </a:t>
            </a:r>
            <a:r>
              <a:rPr lang="en-US" sz="1600" b="1" dirty="0" err="1" smtClean="0"/>
              <a:t>bebas</a:t>
            </a:r>
            <a:r>
              <a:rPr lang="en-US" sz="1600" dirty="0" smtClean="0"/>
              <a:t> </a:t>
            </a:r>
            <a:r>
              <a:rPr lang="en-US" sz="1600" dirty="0" err="1" smtClean="0"/>
              <a:t>artinya</a:t>
            </a:r>
            <a:r>
              <a:rPr lang="en-US" sz="1600" dirty="0" smtClean="0"/>
              <a:t> </a:t>
            </a:r>
            <a:r>
              <a:rPr lang="en-US" sz="1600" dirty="0" err="1" smtClean="0"/>
              <a:t>ada</a:t>
            </a:r>
            <a:r>
              <a:rPr lang="en-US" sz="1600" dirty="0" smtClean="0"/>
              <a:t> </a:t>
            </a:r>
            <a:r>
              <a:rPr lang="en-US" sz="1600" dirty="0" err="1" smtClean="0"/>
              <a:t>halangan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err="1" smtClean="0"/>
              <a:t>tertentu</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72400" cy="792162"/>
          </a:xfrm>
        </p:spPr>
        <p:style>
          <a:lnRef idx="0">
            <a:schemeClr val="accent1"/>
          </a:lnRef>
          <a:fillRef idx="3">
            <a:schemeClr val="accent1"/>
          </a:fillRef>
          <a:effectRef idx="3">
            <a:schemeClr val="accent1"/>
          </a:effectRef>
          <a:fontRef idx="minor">
            <a:schemeClr val="lt1"/>
          </a:fontRef>
        </p:style>
        <p:txBody>
          <a:bodyPr/>
          <a:lstStyle/>
          <a:p>
            <a:r>
              <a:rPr lang="en-US" dirty="0" err="1" smtClean="0"/>
              <a:t>Menetapkan</a:t>
            </a:r>
            <a:r>
              <a:rPr lang="en-US" dirty="0" smtClean="0"/>
              <a:t> Unit </a:t>
            </a:r>
            <a:r>
              <a:rPr lang="en-US" dirty="0" err="1" smtClean="0"/>
              <a:t>analisis</a:t>
            </a:r>
            <a:endParaRPr lang="en-US" dirty="0"/>
          </a:p>
        </p:txBody>
      </p:sp>
      <p:sp>
        <p:nvSpPr>
          <p:cNvPr id="3" name="Content Placeholder 2"/>
          <p:cNvSpPr>
            <a:spLocks noGrp="1"/>
          </p:cNvSpPr>
          <p:nvPr>
            <p:ph idx="1"/>
          </p:nvPr>
        </p:nvSpPr>
        <p:spPr>
          <a:xfrm>
            <a:off x="1143000" y="1447800"/>
            <a:ext cx="7790688" cy="48006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just"/>
            <a:r>
              <a:rPr lang="en-US" dirty="0" smtClean="0"/>
              <a:t>Unit </a:t>
            </a:r>
            <a:r>
              <a:rPr lang="en-US" dirty="0" err="1" smtClean="0"/>
              <a:t>analisis</a:t>
            </a:r>
            <a:r>
              <a:rPr lang="en-US" dirty="0" smtClean="0"/>
              <a:t> </a:t>
            </a:r>
            <a:r>
              <a:rPr lang="en-US" dirty="0" err="1" smtClean="0"/>
              <a:t>adalah</a:t>
            </a:r>
            <a:r>
              <a:rPr lang="en-US" dirty="0" smtClean="0"/>
              <a:t> </a:t>
            </a:r>
            <a:r>
              <a:rPr lang="en-US" dirty="0" err="1" smtClean="0"/>
              <a:t>satuan</a:t>
            </a:r>
            <a:r>
              <a:rPr lang="en-US" dirty="0" smtClean="0"/>
              <a:t> </a:t>
            </a:r>
            <a:r>
              <a:rPr lang="en-US" dirty="0" err="1" smtClean="0"/>
              <a:t>naskah</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kategori</a:t>
            </a:r>
            <a:r>
              <a:rPr lang="en-US" dirty="0" smtClean="0"/>
              <a:t> </a:t>
            </a:r>
            <a:r>
              <a:rPr lang="en-US" dirty="0" err="1" smtClean="0"/>
              <a:t>penelitian</a:t>
            </a:r>
            <a:r>
              <a:rPr lang="en-US" dirty="0" smtClean="0"/>
              <a:t>.</a:t>
            </a:r>
          </a:p>
          <a:p>
            <a:pPr algn="just"/>
            <a:r>
              <a:rPr lang="en-US" dirty="0" smtClean="0"/>
              <a:t>Unit </a:t>
            </a:r>
            <a:r>
              <a:rPr lang="en-US" dirty="0" err="1" smtClean="0"/>
              <a:t>analisis</a:t>
            </a:r>
            <a:r>
              <a:rPr lang="en-US" dirty="0" smtClean="0"/>
              <a:t> </a:t>
            </a:r>
            <a:r>
              <a:rPr lang="en-US" dirty="0" err="1" smtClean="0"/>
              <a:t>dapat</a:t>
            </a:r>
            <a:r>
              <a:rPr lang="en-US" dirty="0" smtClean="0"/>
              <a:t> </a:t>
            </a:r>
            <a:r>
              <a:rPr lang="en-US" dirty="0" err="1" smtClean="0"/>
              <a:t>berupa</a:t>
            </a:r>
            <a:r>
              <a:rPr lang="en-US" dirty="0" smtClean="0"/>
              <a:t>, </a:t>
            </a:r>
            <a:r>
              <a:rPr lang="en-US" dirty="0" err="1" smtClean="0"/>
              <a:t>kata</a:t>
            </a:r>
            <a:r>
              <a:rPr lang="en-US" dirty="0" smtClean="0"/>
              <a:t>, </a:t>
            </a:r>
            <a:r>
              <a:rPr lang="en-US" dirty="0" err="1" smtClean="0"/>
              <a:t>kalimat</a:t>
            </a:r>
            <a:r>
              <a:rPr lang="en-US" dirty="0" smtClean="0"/>
              <a:t>, </a:t>
            </a:r>
            <a:r>
              <a:rPr lang="en-US" dirty="0" err="1" smtClean="0"/>
              <a:t>judul</a:t>
            </a:r>
            <a:r>
              <a:rPr lang="en-US" dirty="0" smtClean="0"/>
              <a:t>, </a:t>
            </a:r>
            <a:r>
              <a:rPr lang="en-US" dirty="0" err="1" smtClean="0"/>
              <a:t>paragraf</a:t>
            </a:r>
            <a:r>
              <a:rPr lang="en-US" dirty="0" smtClean="0"/>
              <a:t>, </a:t>
            </a:r>
            <a:r>
              <a:rPr lang="en-US" dirty="0" err="1" smtClean="0"/>
              <a:t>atau</a:t>
            </a:r>
            <a:r>
              <a:rPr lang="en-US" dirty="0" smtClean="0"/>
              <a:t> </a:t>
            </a:r>
            <a:r>
              <a:rPr lang="en-US" dirty="0" err="1" smtClean="0"/>
              <a:t>satuan</a:t>
            </a:r>
            <a:r>
              <a:rPr lang="en-US" dirty="0" smtClean="0"/>
              <a:t> </a:t>
            </a:r>
            <a:r>
              <a:rPr lang="en-US" dirty="0" err="1" smtClean="0"/>
              <a:t>berita</a:t>
            </a:r>
            <a:r>
              <a:rPr lang="en-US" dirty="0" smtClean="0"/>
              <a:t>. </a:t>
            </a:r>
          </a:p>
          <a:p>
            <a:pPr algn="just"/>
            <a:r>
              <a:rPr lang="en-US" dirty="0" err="1" smtClean="0"/>
              <a:t>Bila</a:t>
            </a:r>
            <a:r>
              <a:rPr lang="en-US" dirty="0" smtClean="0"/>
              <a:t> unit </a:t>
            </a:r>
            <a:r>
              <a:rPr lang="en-US" dirty="0" err="1" smtClean="0"/>
              <a:t>analisis</a:t>
            </a:r>
            <a:r>
              <a:rPr lang="en-US" dirty="0" smtClean="0"/>
              <a:t> </a:t>
            </a:r>
            <a:r>
              <a:rPr lang="en-US" dirty="0" err="1" smtClean="0"/>
              <a:t>adalah</a:t>
            </a:r>
            <a:r>
              <a:rPr lang="en-US" dirty="0" smtClean="0"/>
              <a:t> </a:t>
            </a:r>
            <a:r>
              <a:rPr lang="en-US" dirty="0" err="1" smtClean="0"/>
              <a:t>kata</a:t>
            </a:r>
            <a:r>
              <a:rPr lang="en-US" dirty="0" smtClean="0"/>
              <a:t>, </a:t>
            </a:r>
            <a:r>
              <a:rPr lang="en-US" dirty="0" err="1" smtClean="0"/>
              <a:t>maka</a:t>
            </a:r>
            <a:r>
              <a:rPr lang="en-US" dirty="0" smtClean="0"/>
              <a:t> </a:t>
            </a:r>
            <a:r>
              <a:rPr lang="en-US" dirty="0" err="1" smtClean="0"/>
              <a:t>semua</a:t>
            </a:r>
            <a:r>
              <a:rPr lang="en-US" dirty="0" smtClean="0"/>
              <a:t> </a:t>
            </a:r>
            <a:r>
              <a:rPr lang="en-US" dirty="0" err="1" smtClean="0"/>
              <a:t>kata</a:t>
            </a:r>
            <a:r>
              <a:rPr lang="en-US" dirty="0" smtClean="0"/>
              <a:t> </a:t>
            </a:r>
            <a:r>
              <a:rPr lang="en-US" dirty="0" err="1" smtClean="0"/>
              <a:t>harus</a:t>
            </a:r>
            <a:r>
              <a:rPr lang="en-US" dirty="0" smtClean="0"/>
              <a:t> </a:t>
            </a:r>
            <a:r>
              <a:rPr lang="en-US" dirty="0" err="1" smtClean="0"/>
              <a:t>diteliti</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kategori</a:t>
            </a:r>
            <a:r>
              <a:rPr lang="en-US" dirty="0" smtClean="0"/>
              <a:t> yang </a:t>
            </a:r>
            <a:r>
              <a:rPr lang="en-US" dirty="0" err="1" smtClean="0"/>
              <a:t>dimaksud</a:t>
            </a:r>
            <a:r>
              <a:rPr lang="en-US" dirty="0" smtClean="0"/>
              <a:t>. </a:t>
            </a:r>
            <a:r>
              <a:rPr lang="en-US" dirty="0" err="1" smtClean="0"/>
              <a:t>Bila</a:t>
            </a:r>
            <a:r>
              <a:rPr lang="en-US" dirty="0" smtClean="0"/>
              <a:t> unit </a:t>
            </a:r>
            <a:r>
              <a:rPr lang="en-US" dirty="0" err="1" smtClean="0"/>
              <a:t>analisis</a:t>
            </a:r>
            <a:r>
              <a:rPr lang="en-US" dirty="0" smtClean="0"/>
              <a:t> </a:t>
            </a:r>
            <a:r>
              <a:rPr lang="en-US" dirty="0" err="1" smtClean="0"/>
              <a:t>adalah</a:t>
            </a:r>
            <a:r>
              <a:rPr lang="en-US" dirty="0" smtClean="0"/>
              <a:t> </a:t>
            </a:r>
            <a:r>
              <a:rPr lang="en-US" dirty="0" err="1" smtClean="0"/>
              <a:t>kalimat</a:t>
            </a:r>
            <a:r>
              <a:rPr lang="en-US" dirty="0" smtClean="0"/>
              <a:t>, </a:t>
            </a:r>
            <a:r>
              <a:rPr lang="en-US" dirty="0" err="1" smtClean="0"/>
              <a:t>maka</a:t>
            </a:r>
            <a:r>
              <a:rPr lang="en-US" dirty="0" smtClean="0"/>
              <a:t> </a:t>
            </a:r>
            <a:r>
              <a:rPr lang="en-US" dirty="0" err="1" smtClean="0"/>
              <a:t>semua</a:t>
            </a:r>
            <a:r>
              <a:rPr lang="en-US" dirty="0" smtClean="0"/>
              <a:t> </a:t>
            </a:r>
            <a:r>
              <a:rPr lang="en-US" dirty="0" err="1" smtClean="0"/>
              <a:t>kalimat</a:t>
            </a:r>
            <a:r>
              <a:rPr lang="en-US" dirty="0" smtClean="0"/>
              <a:t> </a:t>
            </a:r>
            <a:r>
              <a:rPr lang="en-US" dirty="0" err="1" smtClean="0"/>
              <a:t>harus</a:t>
            </a:r>
            <a:r>
              <a:rPr lang="en-US" dirty="0" smtClean="0"/>
              <a:t> </a:t>
            </a:r>
            <a:r>
              <a:rPr lang="en-US" dirty="0" err="1" smtClean="0"/>
              <a:t>diteliti</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kategori</a:t>
            </a:r>
            <a:r>
              <a:rPr lang="en-US" dirty="0" smtClean="0"/>
              <a:t>. </a:t>
            </a:r>
            <a:r>
              <a:rPr lang="en-US" dirty="0" err="1" smtClean="0"/>
              <a:t>Bila</a:t>
            </a:r>
            <a:r>
              <a:rPr lang="en-US" dirty="0" smtClean="0"/>
              <a:t> unit </a:t>
            </a:r>
            <a:r>
              <a:rPr lang="en-US" dirty="0" err="1" smtClean="0"/>
              <a:t>analisis</a:t>
            </a:r>
            <a:r>
              <a:rPr lang="en-US" dirty="0" smtClean="0"/>
              <a:t> </a:t>
            </a:r>
            <a:r>
              <a:rPr lang="en-US" dirty="0" err="1" smtClean="0"/>
              <a:t>paragraf</a:t>
            </a:r>
            <a:r>
              <a:rPr lang="en-US" dirty="0" smtClean="0"/>
              <a:t>, </a:t>
            </a:r>
            <a:r>
              <a:rPr lang="en-US" dirty="0" err="1" smtClean="0"/>
              <a:t>maka</a:t>
            </a:r>
            <a:r>
              <a:rPr lang="en-US" dirty="0" smtClean="0"/>
              <a:t> </a:t>
            </a:r>
            <a:r>
              <a:rPr lang="en-US" dirty="0" err="1" smtClean="0"/>
              <a:t>semua</a:t>
            </a:r>
            <a:r>
              <a:rPr lang="en-US" dirty="0" smtClean="0"/>
              <a:t> </a:t>
            </a:r>
            <a:r>
              <a:rPr lang="en-US" dirty="0" err="1" smtClean="0"/>
              <a:t>paragraf</a:t>
            </a:r>
            <a:r>
              <a:rPr lang="en-US" dirty="0" smtClean="0"/>
              <a:t> </a:t>
            </a:r>
            <a:r>
              <a:rPr lang="en-US" dirty="0" err="1" smtClean="0"/>
              <a:t>harus</a:t>
            </a:r>
            <a:r>
              <a:rPr lang="en-US" dirty="0" smtClean="0"/>
              <a:t> </a:t>
            </a:r>
            <a:r>
              <a:rPr lang="en-US" dirty="0" err="1" smtClean="0"/>
              <a:t>diteliti</a:t>
            </a:r>
            <a:r>
              <a:rPr lang="en-US" dirty="0" smtClean="0"/>
              <a:t> </a:t>
            </a:r>
            <a:r>
              <a:rPr lang="en-US" dirty="0" err="1" smtClean="0"/>
              <a:t>untuk</a:t>
            </a:r>
            <a:r>
              <a:rPr lang="en-US" dirty="0" smtClean="0"/>
              <a:t> </a:t>
            </a:r>
            <a:r>
              <a:rPr lang="en-US" dirty="0" err="1" smtClean="0"/>
              <a:t>menemukan</a:t>
            </a:r>
            <a:r>
              <a:rPr lang="en-US" dirty="0" smtClean="0"/>
              <a:t> </a:t>
            </a:r>
            <a:r>
              <a:rPr lang="en-US" dirty="0" err="1" smtClean="0"/>
              <a:t>kategori</a:t>
            </a:r>
            <a:r>
              <a:rPr lang="en-US" dirty="0" smtClean="0"/>
              <a:t> </a:t>
            </a:r>
            <a:r>
              <a:rPr lang="en-US" dirty="0" err="1" smtClean="0"/>
              <a:t>begitu</a:t>
            </a:r>
            <a:r>
              <a:rPr lang="en-US" dirty="0" smtClean="0"/>
              <a:t> </a:t>
            </a:r>
            <a:r>
              <a:rPr lang="en-US" dirty="0" err="1" smtClean="0"/>
              <a:t>juga</a:t>
            </a:r>
            <a:r>
              <a:rPr lang="en-US" dirty="0" smtClean="0"/>
              <a:t> </a:t>
            </a:r>
            <a:r>
              <a:rPr lang="en-US" dirty="0" err="1" smtClean="0"/>
              <a:t>dengan</a:t>
            </a:r>
            <a:r>
              <a:rPr lang="en-US" dirty="0" smtClean="0"/>
              <a:t> </a:t>
            </a:r>
            <a:r>
              <a:rPr lang="en-US" dirty="0" err="1" smtClean="0"/>
              <a:t>satuan</a:t>
            </a:r>
            <a:r>
              <a:rPr lang="en-US" dirty="0" smtClean="0"/>
              <a:t> </a:t>
            </a:r>
            <a:r>
              <a:rPr lang="en-US" dirty="0" err="1" smtClean="0"/>
              <a:t>naskah</a:t>
            </a:r>
            <a:r>
              <a:rPr lang="en-US" dirty="0" smtClean="0"/>
              <a:t> </a:t>
            </a:r>
            <a:r>
              <a:rPr lang="en-US" dirty="0" err="1" smtClean="0"/>
              <a:t>berita</a:t>
            </a:r>
            <a:r>
              <a:rPr lang="en-US" dirty="0" smtClean="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209</TotalTime>
  <Words>2005</Words>
  <Application>Microsoft Office PowerPoint</Application>
  <PresentationFormat>On-screen Show (4:3)</PresentationFormat>
  <Paragraphs>314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Analisis Isi Media</vt:lpstr>
      <vt:lpstr>Pengertian</vt:lpstr>
      <vt:lpstr>Pengertian</vt:lpstr>
      <vt:lpstr>Kegunaan Analisis Isi</vt:lpstr>
      <vt:lpstr>Prosedur Analisis Isi</vt:lpstr>
      <vt:lpstr>1. Merumuskan tujuan analisis isi</vt:lpstr>
      <vt:lpstr>2. Menetapkan kategori dan definisi kategori</vt:lpstr>
      <vt:lpstr>Contoh kategori dan definisi</vt:lpstr>
      <vt:lpstr>Menetapkan Unit analisis</vt:lpstr>
      <vt:lpstr>Membuat lembar koding</vt:lpstr>
      <vt:lpstr>Contoh lembar koding</vt:lpstr>
      <vt:lpstr>Melakukan uji kategori</vt:lpstr>
      <vt:lpstr>5. Menetapkan Populasi dan Memilih Sampel</vt:lpstr>
      <vt:lpstr>Contoh Populasi</vt:lpstr>
      <vt:lpstr>Populasi</vt:lpstr>
      <vt:lpstr>Memilih Sampel</vt:lpstr>
      <vt:lpstr>a. Tingkat keragaman populasi</vt:lpstr>
      <vt:lpstr>b. Tingkat kesalahan yang ditolerir (sampling error)</vt:lpstr>
      <vt:lpstr>c. Tingkat kepercayaan</vt:lpstr>
      <vt:lpstr>Rumus sampling</vt:lpstr>
      <vt:lpstr>Teknik sampling</vt:lpstr>
      <vt:lpstr>Sampling Rotated</vt:lpstr>
      <vt:lpstr>Rotated</vt:lpstr>
      <vt:lpstr>6. Melakukan Penelitian (Proses coding)</vt:lpstr>
      <vt:lpstr>7. Pengolahan data</vt:lpstr>
      <vt:lpstr>Kesimpulan</vt:lpstr>
      <vt:lpstr>Referensi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Isi Media</dc:title>
  <dc:creator>Benny's com</dc:creator>
  <cp:lastModifiedBy>Toshiba</cp:lastModifiedBy>
  <cp:revision>30</cp:revision>
  <dcterms:created xsi:type="dcterms:W3CDTF">2012-06-24T10:20:02Z</dcterms:created>
  <dcterms:modified xsi:type="dcterms:W3CDTF">2018-11-30T08:29:14Z</dcterms:modified>
</cp:coreProperties>
</file>