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297" r:id="rId3"/>
    <p:sldId id="298" r:id="rId4"/>
    <p:sldId id="299" r:id="rId5"/>
    <p:sldId id="300" r:id="rId6"/>
    <p:sldId id="301" r:id="rId7"/>
    <p:sldId id="302" r:id="rId8"/>
    <p:sldId id="306" r:id="rId9"/>
    <p:sldId id="305" r:id="rId10"/>
    <p:sldId id="311" r:id="rId11"/>
    <p:sldId id="312" r:id="rId12"/>
    <p:sldId id="304" r:id="rId13"/>
    <p:sldId id="316" r:id="rId14"/>
    <p:sldId id="317" r:id="rId15"/>
    <p:sldId id="318" r:id="rId16"/>
    <p:sldId id="319" r:id="rId17"/>
    <p:sldId id="320" r:id="rId18"/>
    <p:sldId id="321" r:id="rId19"/>
    <p:sldId id="315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华文细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663300"/>
    <a:srgbClr val="CC3300"/>
    <a:srgbClr val="996600"/>
    <a:srgbClr val="FF99CC"/>
    <a:srgbClr val="FF0066"/>
    <a:srgbClr val="FF66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8" autoAdjust="0"/>
    <p:restoredTop sz="94548" autoAdjust="0"/>
  </p:normalViewPr>
  <p:slideViewPr>
    <p:cSldViewPr snapToGrid="0">
      <p:cViewPr varScale="1">
        <p:scale>
          <a:sx n="69" d="100"/>
          <a:sy n="69" d="100"/>
        </p:scale>
        <p:origin x="1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A92EFD59-DB55-452C-A3AD-4A434028F99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华文细黑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Documents and Settings\chris\Desktop\TODO EVEERYDAY\0618\PPT模版\图\238c02c241bc4076b219a8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</p:spPr>
        <p:txBody>
          <a:bodyPr/>
          <a:lstStyle>
            <a:lvl1pPr algn="l">
              <a:buClr>
                <a:srgbClr val="FFFFFF"/>
              </a:buCl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 sz="3500" baseline="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8980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5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3956050" cy="4784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140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03513" y="274638"/>
            <a:ext cx="6316662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181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3213" y="404813"/>
            <a:ext cx="5832475" cy="692150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298575"/>
            <a:ext cx="8207375" cy="4827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23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865813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865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282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C:\Documents and Settings\chris\Desktop\TODO EVEERYDAY\0618\PPT模版\图\238c02c241bc4076b219a80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华文细黑" pitchFamily="2" charset="-122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华文细黑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黑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华文细黑" pitchFamily="2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ea typeface="华文细黑" pitchFamily="2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ea typeface="华文细黑" pitchFamily="2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  <a:ea typeface="华文细黑" pitchFamily="2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华文细黑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PENGERTIAN </a:t>
            </a:r>
            <a:r>
              <a:rPr lang="en-US" dirty="0" smtClean="0"/>
              <a:t>FILSAFAT BAGIAN 2</a:t>
            </a:r>
            <a:r>
              <a:rPr lang="en-US" dirty="0"/>
              <a:t/>
            </a:r>
            <a:br>
              <a:rPr lang="en-US" dirty="0"/>
            </a:br>
            <a:endParaRPr lang="en-US" alt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2000" dirty="0" smtClean="0"/>
              <a:t>OLEH </a:t>
            </a:r>
          </a:p>
          <a:p>
            <a:pPr algn="ctr" eaLnBrk="1" hangingPunct="1"/>
            <a:r>
              <a:rPr lang="en-US" altLang="en-US" sz="2000" dirty="0" smtClean="0"/>
              <a:t>Dr. FAJARINA, S.I.P, </a:t>
            </a:r>
            <a:r>
              <a:rPr lang="en-US" altLang="en-US" sz="2000" dirty="0" err="1" smtClean="0"/>
              <a:t>M.Si</a:t>
            </a:r>
            <a:r>
              <a:rPr lang="en-US" alt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404813"/>
            <a:ext cx="8207375" cy="572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Tx/>
              <a:buFont typeface="+mj-lt"/>
              <a:buAutoNum type="arabicPeriod" startAt="2"/>
            </a:pPr>
            <a:r>
              <a:rPr lang="en-US" dirty="0" err="1"/>
              <a:t>Empirisme</a:t>
            </a:r>
            <a:r>
              <a:rPr lang="en-US" dirty="0"/>
              <a:t>.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empirisme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Yunani</a:t>
            </a:r>
            <a:r>
              <a:rPr lang="en-US" dirty="0"/>
              <a:t>, </a:t>
            </a:r>
            <a:r>
              <a:rPr lang="en-US" dirty="0" err="1"/>
              <a:t>empiria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inderawi</a:t>
            </a:r>
            <a:r>
              <a:rPr lang="en-US" dirty="0"/>
              <a:t>. </a:t>
            </a:r>
            <a:r>
              <a:rPr lang="en-US" dirty="0" err="1"/>
              <a:t>Empirisme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rasonalisme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pengetahuannya</a:t>
            </a:r>
            <a:r>
              <a:rPr lang="en-US" dirty="0"/>
              <a:t>.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Thomas Hobbes (1588-1679).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penganut</a:t>
            </a:r>
            <a:r>
              <a:rPr lang="en-US" dirty="0"/>
              <a:t> </a:t>
            </a:r>
            <a:r>
              <a:rPr lang="en-US" dirty="0" err="1"/>
              <a:t>empirisme</a:t>
            </a:r>
            <a:r>
              <a:rPr lang="en-US" dirty="0"/>
              <a:t>, Hobbes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permulaan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pengenalan</a:t>
            </a:r>
            <a:r>
              <a:rPr lang="en-US" dirty="0"/>
              <a:t>.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lain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data-data </a:t>
            </a:r>
            <a:r>
              <a:rPr lang="en-US" dirty="0" err="1"/>
              <a:t>inderawi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belainan</a:t>
            </a:r>
            <a:r>
              <a:rPr lang="en-US" dirty="0"/>
              <a:t>.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totalitas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ingatan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pengharapan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err="1"/>
              <a:t>lalu</a:t>
            </a:r>
            <a:r>
              <a:rPr lang="en-US" dirty="0"/>
              <a:t>. </a:t>
            </a:r>
            <a:r>
              <a:rPr lang="en-US" dirty="0" err="1"/>
              <a:t>Tokoh</a:t>
            </a:r>
            <a:r>
              <a:rPr lang="en-US" dirty="0"/>
              <a:t> lain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kalah</a:t>
            </a:r>
            <a:r>
              <a:rPr lang="en-US" dirty="0"/>
              <a:t> </a:t>
            </a:r>
            <a:r>
              <a:rPr lang="en-US" dirty="0" err="1"/>
              <a:t>terkenalnya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Hobbes </a:t>
            </a:r>
            <a:r>
              <a:rPr lang="en-US" dirty="0" err="1"/>
              <a:t>adalah</a:t>
            </a:r>
            <a:r>
              <a:rPr lang="en-US" dirty="0"/>
              <a:t> John Locke (1632-1704)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“</a:t>
            </a:r>
            <a:r>
              <a:rPr lang="en-US" dirty="0" err="1"/>
              <a:t>tabularasa</a:t>
            </a:r>
            <a:r>
              <a:rPr lang="en-US" dirty="0"/>
              <a:t>” </a:t>
            </a:r>
            <a:r>
              <a:rPr lang="en-US" dirty="0" err="1"/>
              <a:t>mengemukakan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harys</a:t>
            </a:r>
            <a:r>
              <a:rPr lang="en-US" dirty="0"/>
              <a:t> </a:t>
            </a:r>
            <a:r>
              <a:rPr lang="en-US" dirty="0" err="1"/>
              <a:t>dipandang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lembaran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”. </a:t>
            </a:r>
            <a:r>
              <a:rPr lang="en-US" dirty="0" err="1"/>
              <a:t>Selain</a:t>
            </a:r>
            <a:r>
              <a:rPr lang="en-US" dirty="0"/>
              <a:t> Locke,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lain yang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empirisme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George Berkeley (1665-1763) </a:t>
            </a:r>
            <a:r>
              <a:rPr lang="en-US" dirty="0" err="1"/>
              <a:t>dan</a:t>
            </a:r>
            <a:r>
              <a:rPr lang="en-US" dirty="0"/>
              <a:t> David Hume (1711-1776).</a:t>
            </a:r>
          </a:p>
          <a:p>
            <a:pPr marL="0" lvl="0" indent="0">
              <a:buClrTx/>
              <a:buNone/>
            </a:pPr>
            <a:endParaRPr lang="en-US" sz="32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94631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lvl="0" indent="-457200">
              <a:buClrTx/>
              <a:buFont typeface="+mj-lt"/>
              <a:buAutoNum type="arabicPeriod" startAt="3"/>
            </a:pPr>
            <a:r>
              <a:rPr lang="en-US" dirty="0" err="1"/>
              <a:t>Kritisisme</a:t>
            </a:r>
            <a:r>
              <a:rPr lang="en-US" dirty="0"/>
              <a:t>.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kritisisme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diintrodusir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Immanuel Kant (1724-1804). Kant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memugar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objektivitas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menghindarkan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sepihak</a:t>
            </a:r>
            <a:r>
              <a:rPr lang="en-US" dirty="0"/>
              <a:t> </a:t>
            </a:r>
            <a:r>
              <a:rPr lang="en-US" dirty="0" err="1"/>
              <a:t>rasionalisme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sepihak</a:t>
            </a:r>
            <a:r>
              <a:rPr lang="en-US" dirty="0"/>
              <a:t> </a:t>
            </a:r>
            <a:r>
              <a:rPr lang="en-US" dirty="0" err="1"/>
              <a:t>empirisme</a:t>
            </a:r>
            <a:r>
              <a:rPr lang="en-US" dirty="0"/>
              <a:t>. </a:t>
            </a:r>
            <a:r>
              <a:rPr lang="en-US" dirty="0" err="1"/>
              <a:t>Gagasan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?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? Dan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harapkan</a:t>
            </a:r>
            <a:r>
              <a:rPr lang="en-US" dirty="0"/>
              <a:t>? </a:t>
            </a:r>
            <a:r>
              <a:rPr lang="en-US" dirty="0" err="1"/>
              <a:t>Kritisisme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yang </a:t>
            </a:r>
            <a:r>
              <a:rPr lang="en-US" dirty="0" err="1"/>
              <a:t>memadukan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mendamaikan</a:t>
            </a:r>
            <a:r>
              <a:rPr lang="en-US" dirty="0"/>
              <a:t> </a:t>
            </a:r>
            <a:r>
              <a:rPr lang="en-US" dirty="0" err="1"/>
              <a:t>rasionalisme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empirisme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rasionalisme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empirisme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.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paduan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sintesa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aspriori</a:t>
            </a:r>
            <a:r>
              <a:rPr lang="en-US" dirty="0"/>
              <a:t> (</a:t>
            </a:r>
            <a:r>
              <a:rPr lang="en-US" dirty="0" err="1"/>
              <a:t>terlepas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unsur-unsur</a:t>
            </a:r>
            <a:r>
              <a:rPr lang="en-US" dirty="0"/>
              <a:t> </a:t>
            </a:r>
            <a:r>
              <a:rPr lang="en-US" dirty="0" err="1"/>
              <a:t>aposteriori</a:t>
            </a:r>
            <a:r>
              <a:rPr lang="en-US" dirty="0"/>
              <a:t> (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). 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92678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00050" lvl="1" indent="0">
              <a:buNone/>
            </a:pPr>
            <a:r>
              <a:rPr lang="en-US" sz="2400" dirty="0" err="1"/>
              <a:t>Ciri-ciri</a:t>
            </a:r>
            <a:r>
              <a:rPr lang="en-US" sz="2400" dirty="0"/>
              <a:t> </a:t>
            </a:r>
            <a:r>
              <a:rPr lang="en-US" sz="2400" dirty="0" err="1"/>
              <a:t>kritisisme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disimpulkan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: 1. </a:t>
            </a:r>
            <a:r>
              <a:rPr lang="en-US" sz="2400" dirty="0" err="1"/>
              <a:t>Menganggap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pengenalan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berpusat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subjek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; 2. </a:t>
            </a:r>
            <a:r>
              <a:rPr lang="en-US" sz="2400" dirty="0" err="1"/>
              <a:t>Menegaskan</a:t>
            </a:r>
            <a:r>
              <a:rPr lang="en-US" sz="2400" dirty="0"/>
              <a:t> </a:t>
            </a:r>
            <a:r>
              <a:rPr lang="en-US" sz="2400" dirty="0" err="1"/>
              <a:t>keterbatasan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,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hanyalah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menjangkau</a:t>
            </a:r>
            <a:r>
              <a:rPr lang="en-US" sz="2400" dirty="0"/>
              <a:t> </a:t>
            </a:r>
            <a:r>
              <a:rPr lang="en-US" sz="2400" dirty="0" err="1"/>
              <a:t>gejalanya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fenomenanya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; </a:t>
            </a:r>
            <a:r>
              <a:rPr lang="en-US" sz="2400" dirty="0" err="1"/>
              <a:t>dan</a:t>
            </a:r>
            <a:r>
              <a:rPr lang="en-US" sz="2400" dirty="0"/>
              <a:t> 3.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pengenalan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perpaduan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unsur</a:t>
            </a:r>
            <a:r>
              <a:rPr lang="en-US" sz="2400" dirty="0"/>
              <a:t> Anaximenes priori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aposteriori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yang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.</a:t>
            </a:r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07052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404813"/>
            <a:ext cx="8207375" cy="572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Tx/>
              <a:buFont typeface="+mj-lt"/>
              <a:buAutoNum type="arabicPeriod" startAt="4"/>
            </a:pPr>
            <a:r>
              <a:rPr lang="en-US" sz="1800" dirty="0" err="1"/>
              <a:t>Materialisme</a:t>
            </a:r>
            <a:r>
              <a:rPr lang="en-US" sz="1800" dirty="0"/>
              <a:t>. </a:t>
            </a:r>
            <a:r>
              <a:rPr lang="en-US" sz="1800" dirty="0" err="1"/>
              <a:t>Aliran</a:t>
            </a:r>
            <a:r>
              <a:rPr lang="en-US" sz="1800" dirty="0"/>
              <a:t> materialism </a:t>
            </a:r>
            <a:r>
              <a:rPr lang="en-US" sz="1800" dirty="0" err="1"/>
              <a:t>mengatakan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sebelum</a:t>
            </a:r>
            <a:r>
              <a:rPr lang="en-US" sz="1800" dirty="0"/>
              <a:t> </a:t>
            </a:r>
            <a:r>
              <a:rPr lang="en-US" sz="1800" dirty="0" err="1"/>
              <a:t>jiwa</a:t>
            </a:r>
            <a:r>
              <a:rPr lang="en-US" sz="1800" dirty="0"/>
              <a:t> (self)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yang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pemikiran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nomor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. Materialism modern </a:t>
            </a:r>
            <a:r>
              <a:rPr lang="en-US" sz="1800" dirty="0" err="1"/>
              <a:t>mengatakan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(universe)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kesatuan</a:t>
            </a:r>
            <a:r>
              <a:rPr lang="en-US" sz="1800" dirty="0"/>
              <a:t> material yang </a:t>
            </a:r>
            <a:r>
              <a:rPr lang="en-US" sz="1800" dirty="0" err="1"/>
              <a:t>tak</a:t>
            </a:r>
            <a:r>
              <a:rPr lang="en-US" sz="1800" dirty="0"/>
              <a:t> </a:t>
            </a:r>
            <a:r>
              <a:rPr lang="en-US" sz="1800" dirty="0" err="1"/>
              <a:t>terbatas</a:t>
            </a:r>
            <a:r>
              <a:rPr lang="en-US" sz="1800" dirty="0"/>
              <a:t>, </a:t>
            </a:r>
            <a:r>
              <a:rPr lang="en-US" sz="1800" dirty="0" err="1"/>
              <a:t>alam</a:t>
            </a:r>
            <a:r>
              <a:rPr lang="en-US" sz="1800" dirty="0"/>
              <a:t>,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didalamnya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energy (</a:t>
            </a:r>
            <a:r>
              <a:rPr lang="en-US" sz="1800" dirty="0" err="1"/>
              <a:t>gerak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tenaga</a:t>
            </a:r>
            <a:r>
              <a:rPr lang="en-US" sz="1800" dirty="0"/>
              <a:t>) </a:t>
            </a:r>
            <a:r>
              <a:rPr lang="en-US" sz="1800" dirty="0" err="1"/>
              <a:t>selalu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akan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(world)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realitas</a:t>
            </a:r>
            <a:r>
              <a:rPr lang="en-US" sz="1800" dirty="0"/>
              <a:t> yang </a:t>
            </a:r>
            <a:r>
              <a:rPr lang="en-US" sz="1800" dirty="0" err="1"/>
              <a:t>keras</a:t>
            </a:r>
            <a:r>
              <a:rPr lang="en-US" sz="1800" dirty="0"/>
              <a:t>,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disentuh</a:t>
            </a:r>
            <a:r>
              <a:rPr lang="en-US" sz="1800" dirty="0"/>
              <a:t>, material, </a:t>
            </a:r>
            <a:r>
              <a:rPr lang="en-US" sz="1800" dirty="0" err="1"/>
              <a:t>objektif</a:t>
            </a:r>
            <a:r>
              <a:rPr lang="en-US" sz="1800" dirty="0"/>
              <a:t>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diketahui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.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aliran</a:t>
            </a:r>
            <a:r>
              <a:rPr lang="en-US" sz="1800" dirty="0"/>
              <a:t> materialism </a:t>
            </a:r>
            <a:r>
              <a:rPr lang="en-US" sz="1800" dirty="0" err="1"/>
              <a:t>yaitu</a:t>
            </a:r>
            <a:r>
              <a:rPr lang="en-US" sz="1800" dirty="0"/>
              <a:t> materialism </a:t>
            </a:r>
            <a:r>
              <a:rPr lang="en-US" sz="1800" dirty="0" err="1"/>
              <a:t>mekanik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materialism </a:t>
            </a:r>
            <a:r>
              <a:rPr lang="en-US" sz="1800" dirty="0" err="1"/>
              <a:t>dialektik</a:t>
            </a:r>
            <a:r>
              <a:rPr lang="en-US" sz="1800" dirty="0"/>
              <a:t>. </a:t>
            </a:r>
            <a:r>
              <a:rPr lang="en-US" sz="1800" dirty="0" err="1"/>
              <a:t>Pertama</a:t>
            </a:r>
            <a:r>
              <a:rPr lang="en-US" sz="1800" dirty="0"/>
              <a:t>, materialism </a:t>
            </a:r>
            <a:r>
              <a:rPr lang="en-US" sz="1800" dirty="0" err="1"/>
              <a:t>mekanik</a:t>
            </a:r>
            <a:r>
              <a:rPr lang="en-US" sz="1800" dirty="0"/>
              <a:t> </a:t>
            </a:r>
            <a:r>
              <a:rPr lang="en-US" sz="1800" dirty="0" err="1"/>
              <a:t>mengatakan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diterangkan</a:t>
            </a:r>
            <a:r>
              <a:rPr lang="en-US" sz="1800" dirty="0"/>
              <a:t>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yang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gerak</a:t>
            </a:r>
            <a:r>
              <a:rPr lang="en-US" sz="1800" dirty="0"/>
              <a:t>. </a:t>
            </a:r>
            <a:r>
              <a:rPr lang="en-US" sz="1800" dirty="0" err="1"/>
              <a:t>Semua</a:t>
            </a:r>
            <a:r>
              <a:rPr lang="en-US" sz="1800" dirty="0"/>
              <a:t> </a:t>
            </a:r>
            <a:r>
              <a:rPr lang="en-US" sz="1800" dirty="0" err="1"/>
              <a:t>kejadian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akibat</a:t>
            </a:r>
            <a:r>
              <a:rPr lang="en-US" sz="1800" dirty="0"/>
              <a:t> yang </a:t>
            </a:r>
            <a:r>
              <a:rPr lang="en-US" sz="1800" dirty="0" err="1"/>
              <a:t>lazim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bentuk-bentuk</a:t>
            </a:r>
            <a:r>
              <a:rPr lang="en-US" sz="1800" dirty="0"/>
              <a:t> 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kompleks</a:t>
            </a:r>
            <a:r>
              <a:rPr lang="en-US" sz="1800" dirty="0"/>
              <a:t>; </a:t>
            </a:r>
            <a:r>
              <a:rPr lang="en-US" sz="1800" dirty="0" err="1"/>
              <a:t>bentuk</a:t>
            </a:r>
            <a:r>
              <a:rPr lang="en-US" sz="1800" dirty="0"/>
              <a:t> 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tinggi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mengandung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energy </a:t>
            </a:r>
            <a:r>
              <a:rPr lang="en-US" sz="1800" dirty="0" err="1"/>
              <a:t>baru</a:t>
            </a:r>
            <a:r>
              <a:rPr lang="en-US" sz="1800" dirty="0"/>
              <a:t>. </a:t>
            </a:r>
            <a:r>
              <a:rPr lang="en-US" sz="1800" dirty="0" err="1"/>
              <a:t>Sehingga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proses </a:t>
            </a:r>
            <a:r>
              <a:rPr lang="en-US" sz="1800" dirty="0" err="1"/>
              <a:t>alam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inorganik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organik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dipastikan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diramalkan</a:t>
            </a:r>
            <a:r>
              <a:rPr lang="en-US" sz="1800" dirty="0"/>
              <a:t> </a:t>
            </a: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</a:t>
            </a:r>
            <a:r>
              <a:rPr lang="en-US" sz="1800" dirty="0" err="1"/>
              <a:t>fakta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</a:t>
            </a:r>
            <a:r>
              <a:rPr lang="en-US" sz="1800" dirty="0" err="1"/>
              <a:t>kondisi</a:t>
            </a:r>
            <a:r>
              <a:rPr lang="en-US" sz="1800" dirty="0"/>
              <a:t> </a:t>
            </a:r>
            <a:r>
              <a:rPr lang="en-US" sz="1800" dirty="0" err="1"/>
              <a:t>sebelumnya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diketahui</a:t>
            </a:r>
            <a:r>
              <a:rPr lang="en-US" sz="1800" dirty="0"/>
              <a:t>. </a:t>
            </a:r>
            <a:r>
              <a:rPr lang="en-US" sz="1800" dirty="0" err="1"/>
              <a:t>Kedua</a:t>
            </a:r>
            <a:r>
              <a:rPr lang="en-US" sz="1800" dirty="0"/>
              <a:t>, materialism </a:t>
            </a:r>
            <a:r>
              <a:rPr lang="en-US" sz="1800" dirty="0" err="1"/>
              <a:t>dialektik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tokoh</a:t>
            </a:r>
            <a:r>
              <a:rPr lang="en-US" sz="1800" dirty="0"/>
              <a:t> </a:t>
            </a:r>
            <a:r>
              <a:rPr lang="en-US" sz="1800" dirty="0" err="1"/>
              <a:t>utamanya</a:t>
            </a:r>
            <a:r>
              <a:rPr lang="en-US" sz="1800" dirty="0"/>
              <a:t> Karl Marx (1818-1883) </a:t>
            </a:r>
            <a:r>
              <a:rPr lang="en-US" sz="1800" dirty="0" err="1"/>
              <a:t>menilai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 </a:t>
            </a:r>
            <a:r>
              <a:rPr lang="en-US" sz="1800" dirty="0" err="1"/>
              <a:t>misterius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konstan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gerak</a:t>
            </a:r>
            <a:r>
              <a:rPr lang="en-US" sz="1800" dirty="0"/>
              <a:t>, </a:t>
            </a:r>
            <a:r>
              <a:rPr lang="en-US" sz="1800" dirty="0" err="1"/>
              <a:t>perkembangan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regenerasinya</a:t>
            </a:r>
            <a:r>
              <a:rPr lang="en-US" sz="1800" dirty="0"/>
              <a:t>,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yang primer </a:t>
            </a:r>
            <a:r>
              <a:rPr lang="en-US" sz="1800" dirty="0" err="1"/>
              <a:t>sedangkan</a:t>
            </a:r>
            <a:r>
              <a:rPr lang="en-US" sz="1800" dirty="0"/>
              <a:t> ide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kesadaran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sekunder</a:t>
            </a:r>
            <a:r>
              <a:rPr lang="en-US" sz="1800" dirty="0"/>
              <a:t>.</a:t>
            </a:r>
          </a:p>
          <a:p>
            <a:pPr marL="0" lvl="0" indent="0">
              <a:buClrTx/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111539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404813"/>
            <a:ext cx="8207375" cy="572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Tx/>
              <a:buFont typeface="+mj-lt"/>
              <a:buAutoNum type="arabicPeriod" startAt="5"/>
            </a:pPr>
            <a:r>
              <a:rPr lang="en-US" sz="1800" dirty="0" err="1"/>
              <a:t>Idealisme</a:t>
            </a:r>
            <a:r>
              <a:rPr lang="en-US" sz="1800" dirty="0"/>
              <a:t>. </a:t>
            </a:r>
            <a:r>
              <a:rPr lang="en-US" sz="1800" dirty="0" err="1"/>
              <a:t>Idealisme</a:t>
            </a:r>
            <a:r>
              <a:rPr lang="en-US" sz="1800" dirty="0"/>
              <a:t> </a:t>
            </a:r>
            <a:r>
              <a:rPr lang="en-US" sz="1800" dirty="0" err="1"/>
              <a:t>menekankan</a:t>
            </a:r>
            <a:r>
              <a:rPr lang="en-US" sz="1800" dirty="0"/>
              <a:t> </a:t>
            </a:r>
            <a:r>
              <a:rPr lang="en-US" sz="1800" dirty="0" err="1"/>
              <a:t>akal</a:t>
            </a:r>
            <a:r>
              <a:rPr lang="en-US" sz="1800" dirty="0"/>
              <a:t> (mind)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yang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dahulu</a:t>
            </a:r>
            <a:r>
              <a:rPr lang="en-US" sz="1800" dirty="0"/>
              <a:t> (primer) </a:t>
            </a:r>
            <a:r>
              <a:rPr lang="en-US" sz="1800" dirty="0" err="1"/>
              <a:t>daripada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akal</a:t>
            </a:r>
            <a:r>
              <a:rPr lang="en-US" sz="1800" dirty="0"/>
              <a:t> </a:t>
            </a:r>
            <a:r>
              <a:rPr lang="en-US" sz="1800" dirty="0" err="1"/>
              <a:t>itulah</a:t>
            </a:r>
            <a:r>
              <a:rPr lang="en-US" sz="1800" dirty="0"/>
              <a:t> yang </a:t>
            </a:r>
            <a:r>
              <a:rPr lang="en-US" sz="1800" dirty="0" err="1"/>
              <a:t>riil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materi</a:t>
            </a:r>
            <a:r>
              <a:rPr lang="en-US" sz="1800" dirty="0"/>
              <a:t> </a:t>
            </a:r>
            <a:r>
              <a:rPr lang="en-US" sz="1800" dirty="0" err="1"/>
              <a:t>hanyalah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produk</a:t>
            </a:r>
            <a:r>
              <a:rPr lang="en-US" sz="1800" dirty="0"/>
              <a:t> </a:t>
            </a:r>
            <a:r>
              <a:rPr lang="en-US" sz="1800" dirty="0" err="1"/>
              <a:t>sampingan</a:t>
            </a:r>
            <a:r>
              <a:rPr lang="en-US" sz="1800" dirty="0"/>
              <a:t>. </a:t>
            </a:r>
            <a:r>
              <a:rPr lang="en-US" sz="1800" dirty="0" err="1"/>
              <a:t>Idealisme</a:t>
            </a:r>
            <a:r>
              <a:rPr lang="en-US" sz="1800" dirty="0"/>
              <a:t> </a:t>
            </a:r>
            <a:r>
              <a:rPr lang="en-US" sz="1800" dirty="0" err="1"/>
              <a:t>mengatakan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realitas</a:t>
            </a:r>
            <a:r>
              <a:rPr lang="en-US" sz="1800" dirty="0"/>
              <a:t>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ide-ide, </a:t>
            </a:r>
            <a:r>
              <a:rPr lang="en-US" sz="1800" dirty="0" err="1"/>
              <a:t>pikiran-pikiran</a:t>
            </a:r>
            <a:r>
              <a:rPr lang="en-US" sz="1800" dirty="0"/>
              <a:t>, </a:t>
            </a:r>
            <a:r>
              <a:rPr lang="en-US" sz="1800" dirty="0" err="1"/>
              <a:t>akal</a:t>
            </a:r>
            <a:r>
              <a:rPr lang="en-US" sz="1800" dirty="0"/>
              <a:t> (mind)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jiwa</a:t>
            </a:r>
            <a:r>
              <a:rPr lang="en-US" sz="1800" dirty="0"/>
              <a:t> (self)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bukan</a:t>
            </a:r>
            <a:r>
              <a:rPr lang="en-US" sz="1800" dirty="0"/>
              <a:t> </a:t>
            </a:r>
            <a:r>
              <a:rPr lang="en-US" sz="1800" dirty="0" err="1"/>
              <a:t>benda</a:t>
            </a:r>
            <a:r>
              <a:rPr lang="en-US" sz="1800" dirty="0"/>
              <a:t> material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kekuatan</a:t>
            </a:r>
            <a:r>
              <a:rPr lang="en-US" sz="1800" dirty="0"/>
              <a:t>. </a:t>
            </a:r>
            <a:r>
              <a:rPr lang="en-US" sz="1800" dirty="0" err="1"/>
              <a:t>Aliran</a:t>
            </a:r>
            <a:r>
              <a:rPr lang="en-US" sz="1800" dirty="0"/>
              <a:t> </a:t>
            </a:r>
            <a:r>
              <a:rPr lang="en-US" sz="1800" dirty="0" err="1"/>
              <a:t>idealisme</a:t>
            </a:r>
            <a:r>
              <a:rPr lang="en-US" sz="1800" dirty="0"/>
              <a:t> </a:t>
            </a:r>
            <a:r>
              <a:rPr lang="en-US" sz="1800" dirty="0" err="1"/>
              <a:t>sendiri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dikelompokkan</a:t>
            </a:r>
            <a:r>
              <a:rPr lang="en-US" sz="1800" dirty="0"/>
              <a:t> </a:t>
            </a:r>
            <a:r>
              <a:rPr lang="en-US" sz="1800" dirty="0" err="1"/>
              <a:t>kedalam</a:t>
            </a:r>
            <a:r>
              <a:rPr lang="en-US" sz="1800" dirty="0"/>
              <a:t> </a:t>
            </a:r>
            <a:r>
              <a:rPr lang="en-US" sz="1800" dirty="0" err="1"/>
              <a:t>tiga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/>
              <a:t>besar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idealism </a:t>
            </a:r>
            <a:r>
              <a:rPr lang="en-US" sz="1800" dirty="0" err="1"/>
              <a:t>subjektif-immaterialisme</a:t>
            </a:r>
            <a:r>
              <a:rPr lang="en-US" sz="1800" dirty="0"/>
              <a:t>, idealism </a:t>
            </a:r>
            <a:r>
              <a:rPr lang="en-US" sz="1800" dirty="0" err="1"/>
              <a:t>objektif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idealism personal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personalisme</a:t>
            </a:r>
            <a:r>
              <a:rPr lang="en-US" sz="1800" dirty="0"/>
              <a:t>. </a:t>
            </a:r>
            <a:r>
              <a:rPr lang="en-US" sz="1800" dirty="0" err="1"/>
              <a:t>Pertama</a:t>
            </a:r>
            <a:r>
              <a:rPr lang="en-US" sz="1800" dirty="0"/>
              <a:t>, </a:t>
            </a:r>
            <a:r>
              <a:rPr lang="en-US" sz="1800" dirty="0" err="1"/>
              <a:t>aliran</a:t>
            </a:r>
            <a:r>
              <a:rPr lang="en-US" sz="1800" dirty="0"/>
              <a:t> idealism </a:t>
            </a:r>
            <a:r>
              <a:rPr lang="en-US" sz="1800" dirty="0" err="1"/>
              <a:t>subjektif-immaterialisme</a:t>
            </a:r>
            <a:r>
              <a:rPr lang="en-US" sz="1800" dirty="0"/>
              <a:t> </a:t>
            </a:r>
            <a:r>
              <a:rPr lang="en-US" sz="1800" dirty="0" err="1"/>
              <a:t>juga</a:t>
            </a:r>
            <a:r>
              <a:rPr lang="en-US" sz="1800" dirty="0"/>
              <a:t> </a:t>
            </a:r>
            <a:r>
              <a:rPr lang="en-US" sz="1800" dirty="0" err="1"/>
              <a:t>sering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sebutan</a:t>
            </a:r>
            <a:r>
              <a:rPr lang="en-US" sz="1800" dirty="0"/>
              <a:t> </a:t>
            </a:r>
            <a:r>
              <a:rPr lang="en-US" sz="1800" dirty="0" err="1"/>
              <a:t>aliran</a:t>
            </a:r>
            <a:r>
              <a:rPr lang="en-US" sz="1800" dirty="0"/>
              <a:t> </a:t>
            </a:r>
            <a:r>
              <a:rPr lang="en-US" sz="1800" dirty="0" err="1"/>
              <a:t>mentalisme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fenomenalisme</a:t>
            </a:r>
            <a:r>
              <a:rPr lang="en-US" sz="1800" dirty="0"/>
              <a:t>.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aliran</a:t>
            </a:r>
            <a:r>
              <a:rPr lang="en-US" sz="1800" dirty="0"/>
              <a:t> idealism </a:t>
            </a:r>
            <a:r>
              <a:rPr lang="en-US" sz="1800" dirty="0" err="1"/>
              <a:t>subjektif-immaterialisme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akal</a:t>
            </a:r>
            <a:r>
              <a:rPr lang="en-US" sz="1800" dirty="0"/>
              <a:t>, </a:t>
            </a:r>
            <a:r>
              <a:rPr lang="en-US" sz="1800" dirty="0" err="1"/>
              <a:t>jiwa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persepsi-persepsinya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ide-</a:t>
            </a:r>
            <a:r>
              <a:rPr lang="en-US" sz="1800" dirty="0" err="1"/>
              <a:t>idenya</a:t>
            </a:r>
            <a:r>
              <a:rPr lang="en-US" sz="1800" dirty="0"/>
              <a:t>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segala</a:t>
            </a:r>
            <a:r>
              <a:rPr lang="en-US" sz="1800" dirty="0"/>
              <a:t> yang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tetapi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ada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akal</a:t>
            </a:r>
            <a:r>
              <a:rPr lang="en-US" sz="1800" dirty="0"/>
              <a:t> yang </a:t>
            </a:r>
            <a:r>
              <a:rPr lang="en-US" sz="1800" dirty="0" err="1"/>
              <a:t>mempersepsikannya</a:t>
            </a:r>
            <a:r>
              <a:rPr lang="en-US" sz="1800" dirty="0"/>
              <a:t>. </a:t>
            </a:r>
            <a:r>
              <a:rPr lang="en-US" sz="1800" dirty="0" err="1"/>
              <a:t>Kedua</a:t>
            </a:r>
            <a:r>
              <a:rPr lang="en-US" sz="1800" dirty="0"/>
              <a:t>, </a:t>
            </a:r>
            <a:r>
              <a:rPr lang="en-US" sz="1800" dirty="0" err="1"/>
              <a:t>aliran</a:t>
            </a:r>
            <a:r>
              <a:rPr lang="en-US" sz="1800" dirty="0"/>
              <a:t> idealism </a:t>
            </a:r>
            <a:r>
              <a:rPr lang="en-US" sz="1800" dirty="0" err="1"/>
              <a:t>objektif</a:t>
            </a:r>
            <a:r>
              <a:rPr lang="en-US" sz="1800" dirty="0"/>
              <a:t>.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aliran</a:t>
            </a:r>
            <a:r>
              <a:rPr lang="en-US" sz="1800" dirty="0"/>
              <a:t> idealism </a:t>
            </a:r>
            <a:r>
              <a:rPr lang="en-US" sz="1800" dirty="0" err="1"/>
              <a:t>objektif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, </a:t>
            </a:r>
            <a:r>
              <a:rPr lang="en-US" sz="1800" dirty="0" err="1"/>
              <a:t>pikiran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esensi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keseluruhan</a:t>
            </a:r>
            <a:r>
              <a:rPr lang="en-US" sz="1800" dirty="0"/>
              <a:t> </a:t>
            </a:r>
            <a:r>
              <a:rPr lang="en-US" sz="1800" dirty="0" err="1"/>
              <a:t>jiwa</a:t>
            </a:r>
            <a:r>
              <a:rPr lang="en-US" sz="1800" dirty="0"/>
              <a:t> yang </a:t>
            </a:r>
            <a:r>
              <a:rPr lang="en-US" sz="1800" dirty="0" err="1"/>
              <a:t>diobjektifkan</a:t>
            </a:r>
            <a:r>
              <a:rPr lang="en-US" sz="1800" dirty="0"/>
              <a:t>. </a:t>
            </a:r>
            <a:r>
              <a:rPr lang="en-US" sz="1800" dirty="0" err="1"/>
              <a:t>Tokoh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idealism </a:t>
            </a:r>
            <a:r>
              <a:rPr lang="en-US" sz="1800" dirty="0" err="1"/>
              <a:t>objektif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Plato (427-347 SM) yang </a:t>
            </a:r>
            <a:r>
              <a:rPr lang="en-US" sz="1800" dirty="0" err="1"/>
              <a:t>mebagi</a:t>
            </a:r>
            <a:r>
              <a:rPr lang="en-US" sz="1800" dirty="0"/>
              <a:t> </a:t>
            </a:r>
            <a:r>
              <a:rPr lang="en-US" sz="1800" dirty="0" err="1"/>
              <a:t>duniadalam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 </a:t>
            </a:r>
            <a:r>
              <a:rPr lang="en-US" sz="1800" dirty="0" err="1"/>
              <a:t>persepsi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di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</a:t>
            </a:r>
            <a:r>
              <a:rPr lang="en-US" sz="1800" dirty="0" err="1"/>
              <a:t>benda</a:t>
            </a:r>
            <a:r>
              <a:rPr lang="en-US" sz="1800" dirty="0"/>
              <a:t> </a:t>
            </a:r>
            <a:r>
              <a:rPr lang="en-US" sz="1800" dirty="0" err="1"/>
              <a:t>yaitu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</a:t>
            </a:r>
            <a:r>
              <a:rPr lang="en-US" sz="1800" dirty="0" err="1"/>
              <a:t>konsep</a:t>
            </a:r>
            <a:r>
              <a:rPr lang="en-US" sz="1800" dirty="0"/>
              <a:t>, ide, universal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esensi</a:t>
            </a:r>
            <a:r>
              <a:rPr lang="en-US" sz="1800" dirty="0"/>
              <a:t> yang </a:t>
            </a:r>
            <a:r>
              <a:rPr lang="en-US" sz="1800" dirty="0" err="1"/>
              <a:t>abadi</a:t>
            </a:r>
            <a:r>
              <a:rPr lang="en-US" sz="1800" dirty="0"/>
              <a:t>.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didalamnya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tema</a:t>
            </a:r>
            <a:r>
              <a:rPr lang="en-US" sz="1800" dirty="0"/>
              <a:t> </a:t>
            </a:r>
            <a:r>
              <a:rPr lang="en-US" sz="1800" dirty="0" err="1"/>
              <a:t>filsafat</a:t>
            </a:r>
            <a:r>
              <a:rPr lang="en-US" sz="1800" dirty="0"/>
              <a:t> Hegel (George Wilhelm Friedrich Hegel, 1770-1831) </a:t>
            </a:r>
            <a:r>
              <a:rPr lang="en-US" sz="1800" dirty="0" err="1"/>
              <a:t>dengan</a:t>
            </a:r>
            <a:r>
              <a:rPr lang="en-US" sz="1800" dirty="0"/>
              <a:t> idealism </a:t>
            </a:r>
            <a:r>
              <a:rPr lang="en-US" sz="1800" dirty="0" err="1"/>
              <a:t>mutlak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idealism </a:t>
            </a:r>
            <a:r>
              <a:rPr lang="en-US" sz="1800" dirty="0" err="1"/>
              <a:t>monistik</a:t>
            </a:r>
            <a:r>
              <a:rPr lang="en-US" sz="1800" dirty="0"/>
              <a:t>.</a:t>
            </a:r>
          </a:p>
          <a:p>
            <a:pPr marL="0" lvl="0" indent="0">
              <a:buClrTx/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55754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Tx/>
              <a:buFont typeface="+mj-lt"/>
              <a:buAutoNum type="arabicPeriod" startAt="6"/>
            </a:pPr>
            <a:r>
              <a:rPr lang="en-US" sz="2400" dirty="0" err="1"/>
              <a:t>Positivisme</a:t>
            </a:r>
            <a:r>
              <a:rPr lang="en-US" sz="2400" dirty="0"/>
              <a:t>. </a:t>
            </a:r>
            <a:r>
              <a:rPr lang="en-US" sz="2400" dirty="0" err="1"/>
              <a:t>Positivisme</a:t>
            </a:r>
            <a:r>
              <a:rPr lang="en-US" sz="2400" dirty="0"/>
              <a:t>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kata “</a:t>
            </a:r>
            <a:r>
              <a:rPr lang="en-US" sz="2400" dirty="0" err="1"/>
              <a:t>positif</a:t>
            </a:r>
            <a:r>
              <a:rPr lang="en-US" sz="2400" dirty="0"/>
              <a:t>”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faktual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fakta</a:t>
            </a:r>
            <a:r>
              <a:rPr lang="en-US" sz="2400" dirty="0"/>
              <a:t>.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positivisme</a:t>
            </a:r>
            <a:r>
              <a:rPr lang="en-US" sz="2400" dirty="0"/>
              <a:t>,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melebihi</a:t>
            </a:r>
            <a:r>
              <a:rPr lang="en-US" sz="2400" dirty="0"/>
              <a:t> </a:t>
            </a:r>
            <a:r>
              <a:rPr lang="en-US" sz="2400" dirty="0" err="1"/>
              <a:t>fakta-fakta</a:t>
            </a:r>
            <a:r>
              <a:rPr lang="en-US" sz="2400" dirty="0"/>
              <a:t>. </a:t>
            </a:r>
            <a:r>
              <a:rPr lang="en-US" sz="2400" dirty="0" err="1"/>
              <a:t>Positivisme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empirisme</a:t>
            </a:r>
            <a:r>
              <a:rPr lang="en-US" sz="2400" dirty="0"/>
              <a:t> </a:t>
            </a:r>
            <a:r>
              <a:rPr lang="en-US" sz="2400" dirty="0" err="1"/>
              <a:t>mengutamakan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.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positivisme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empirisme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positivisme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batiniah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mengandalkan</a:t>
            </a:r>
            <a:r>
              <a:rPr lang="en-US" sz="2400" dirty="0"/>
              <a:t> </a:t>
            </a:r>
            <a:r>
              <a:rPr lang="en-US" sz="2400" dirty="0" err="1"/>
              <a:t>fakta-fakta</a:t>
            </a:r>
            <a:r>
              <a:rPr lang="en-US" sz="2400" dirty="0"/>
              <a:t> </a:t>
            </a:r>
            <a:r>
              <a:rPr lang="en-US" sz="2400" dirty="0" err="1"/>
              <a:t>belaka</a:t>
            </a:r>
            <a:r>
              <a:rPr lang="en-US" sz="2400" dirty="0"/>
              <a:t>. </a:t>
            </a:r>
            <a:r>
              <a:rPr lang="en-US" sz="2400" dirty="0" err="1"/>
              <a:t>Positivisme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kali </a:t>
            </a:r>
            <a:r>
              <a:rPr lang="en-US" sz="2400" dirty="0" err="1"/>
              <a:t>diperkenalkan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Auguste</a:t>
            </a:r>
            <a:r>
              <a:rPr lang="en-US" sz="2400" dirty="0"/>
              <a:t> Comte (1798-1857)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utamanya</a:t>
            </a:r>
            <a:r>
              <a:rPr lang="en-US" sz="2400" dirty="0"/>
              <a:t> yang paling </a:t>
            </a:r>
            <a:r>
              <a:rPr lang="en-US" sz="2400" dirty="0" err="1"/>
              <a:t>terkenal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“</a:t>
            </a:r>
            <a:r>
              <a:rPr lang="en-US" sz="2400" dirty="0" err="1"/>
              <a:t>Cours</a:t>
            </a:r>
            <a:r>
              <a:rPr lang="en-US" sz="2400" dirty="0"/>
              <a:t> de </a:t>
            </a:r>
            <a:r>
              <a:rPr lang="en-US" sz="2400" dirty="0" err="1"/>
              <a:t>Philosophie</a:t>
            </a:r>
            <a:r>
              <a:rPr lang="en-US" sz="2400" dirty="0"/>
              <a:t> Positive (</a:t>
            </a:r>
            <a:r>
              <a:rPr lang="en-US" sz="2400" dirty="0" err="1"/>
              <a:t>kursus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)”.</a:t>
            </a:r>
          </a:p>
          <a:p>
            <a:pPr marL="0" lvl="0" indent="0">
              <a:buClrTx/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38986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404813"/>
            <a:ext cx="8207375" cy="572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Tx/>
              <a:buFont typeface="+mj-lt"/>
              <a:buAutoNum type="arabicPeriod" startAt="7"/>
            </a:pPr>
            <a:r>
              <a:rPr lang="en-US" sz="2400" dirty="0" err="1"/>
              <a:t>Pragmatisme</a:t>
            </a:r>
            <a:r>
              <a:rPr lang="en-US" sz="2400" dirty="0"/>
              <a:t>. Pragmatism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yang </a:t>
            </a:r>
            <a:r>
              <a:rPr lang="en-US" sz="2400" dirty="0" err="1"/>
              <a:t>mengajarkan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yang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membuktikan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benar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perantaraan</a:t>
            </a:r>
            <a:r>
              <a:rPr lang="en-US" sz="2400" dirty="0"/>
              <a:t> </a:t>
            </a:r>
            <a:r>
              <a:rPr lang="en-US" sz="2400" dirty="0" err="1"/>
              <a:t>akibat-akibatnya</a:t>
            </a:r>
            <a:r>
              <a:rPr lang="en-US" sz="2400" dirty="0"/>
              <a:t> yang </a:t>
            </a:r>
            <a:r>
              <a:rPr lang="en-US" sz="2400" dirty="0" err="1"/>
              <a:t>bermanfaat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praktis</a:t>
            </a:r>
            <a:r>
              <a:rPr lang="en-US" sz="2400" dirty="0"/>
              <a:t>.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bersedia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</a:t>
            </a:r>
            <a:r>
              <a:rPr lang="en-US" sz="2400" dirty="0" err="1"/>
              <a:t>asal</a:t>
            </a:r>
            <a:r>
              <a:rPr lang="en-US" sz="2400" dirty="0"/>
              <a:t> </a:t>
            </a:r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praktis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kata lain </a:t>
            </a:r>
            <a:r>
              <a:rPr lang="en-US" sz="2400" dirty="0" err="1"/>
              <a:t>patokannya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praktis</a:t>
            </a:r>
            <a:r>
              <a:rPr lang="en-US" sz="2400" dirty="0"/>
              <a:t>. </a:t>
            </a:r>
            <a:r>
              <a:rPr lang="en-US" sz="2400" dirty="0" err="1"/>
              <a:t>Tokoh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pragmatism </a:t>
            </a:r>
            <a:r>
              <a:rPr lang="en-US" sz="2400" dirty="0" err="1"/>
              <a:t>adalh</a:t>
            </a:r>
            <a:r>
              <a:rPr lang="en-US" sz="2400" dirty="0"/>
              <a:t> William James </a:t>
            </a:r>
            <a:r>
              <a:rPr lang="en-US" sz="2400" dirty="0" err="1"/>
              <a:t>dan</a:t>
            </a:r>
            <a:r>
              <a:rPr lang="en-US" sz="2400" dirty="0"/>
              <a:t> John Dewey di Amerika </a:t>
            </a:r>
            <a:r>
              <a:rPr lang="en-US" sz="2400" dirty="0" err="1"/>
              <a:t>Serikat</a:t>
            </a:r>
            <a:r>
              <a:rPr lang="en-US" sz="2400" dirty="0"/>
              <a:t>. </a:t>
            </a:r>
            <a:r>
              <a:rPr lang="en-US" sz="2400" dirty="0" err="1"/>
              <a:t>Disamping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di </a:t>
            </a:r>
            <a:r>
              <a:rPr lang="en-US" sz="2400" dirty="0" err="1"/>
              <a:t>Inggris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FC. Schiller, Charles S. Pierce, </a:t>
            </a:r>
            <a:r>
              <a:rPr lang="en-US" sz="2400" dirty="0" err="1"/>
              <a:t>dan</a:t>
            </a:r>
            <a:r>
              <a:rPr lang="en-US" sz="2400" dirty="0"/>
              <a:t> George Herbert Mead.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perkembangannya</a:t>
            </a:r>
            <a:r>
              <a:rPr lang="en-US" sz="2400" dirty="0"/>
              <a:t>, </a:t>
            </a:r>
            <a:r>
              <a:rPr lang="en-US" sz="2400" dirty="0" err="1"/>
              <a:t>aliran</a:t>
            </a:r>
            <a:r>
              <a:rPr lang="en-US" sz="2400" dirty="0"/>
              <a:t> pragmatism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kesimpulan</a:t>
            </a:r>
            <a:r>
              <a:rPr lang="en-US" sz="2400" dirty="0"/>
              <a:t>, </a:t>
            </a:r>
            <a:r>
              <a:rPr lang="en-US" sz="2400" dirty="0" err="1"/>
              <a:t>kendati</a:t>
            </a:r>
            <a:r>
              <a:rPr lang="en-US" sz="2400" dirty="0"/>
              <a:t>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patokan</a:t>
            </a:r>
            <a:r>
              <a:rPr lang="en-US" sz="2400" dirty="0"/>
              <a:t> yang </a:t>
            </a:r>
            <a:r>
              <a:rPr lang="en-US" sz="2400" dirty="0" err="1"/>
              <a:t>disetujui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pragmatism </a:t>
            </a:r>
            <a:r>
              <a:rPr lang="en-US" sz="2400" dirty="0" err="1"/>
              <a:t>yaitu</a:t>
            </a:r>
            <a:r>
              <a:rPr lang="en-US" sz="2400" dirty="0"/>
              <a:t> 1. </a:t>
            </a:r>
            <a:r>
              <a:rPr lang="en-US" sz="2400" dirty="0" err="1"/>
              <a:t>Menolak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intelektualisme</a:t>
            </a:r>
            <a:r>
              <a:rPr lang="en-US" sz="2400" dirty="0"/>
              <a:t>, 2. </a:t>
            </a:r>
            <a:r>
              <a:rPr lang="en-US" sz="2400" dirty="0" err="1"/>
              <a:t>Absolutisme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3. </a:t>
            </a:r>
            <a:r>
              <a:rPr lang="en-US" sz="2400" dirty="0" err="1"/>
              <a:t>Meremehkan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 formal.</a:t>
            </a:r>
          </a:p>
          <a:p>
            <a:pPr marL="0" lvl="0" indent="0">
              <a:buClrTx/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50539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Tx/>
              <a:buFont typeface="+mj-lt"/>
              <a:buAutoNum type="arabicPeriod" startAt="8"/>
            </a:pPr>
            <a:r>
              <a:rPr lang="en-US" dirty="0" err="1"/>
              <a:t>Sekularisme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HM. </a:t>
            </a:r>
            <a:r>
              <a:rPr lang="en-US" dirty="0" err="1"/>
              <a:t>Rasyidi</a:t>
            </a:r>
            <a:r>
              <a:rPr lang="en-US" dirty="0"/>
              <a:t>, </a:t>
            </a:r>
            <a:r>
              <a:rPr lang="en-US" dirty="0" err="1"/>
              <a:t>sekularisme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system </a:t>
            </a:r>
            <a:r>
              <a:rPr lang="en-US" dirty="0" err="1"/>
              <a:t>etika</a:t>
            </a:r>
            <a:r>
              <a:rPr lang="en-US" dirty="0"/>
              <a:t> plus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, </a:t>
            </a:r>
            <a:r>
              <a:rPr lang="en-US" dirty="0" err="1"/>
              <a:t>kitab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Encyclopedia Americana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menonjolkan</a:t>
            </a:r>
            <a:r>
              <a:rPr lang="en-US" dirty="0"/>
              <a:t> </a:t>
            </a:r>
            <a:r>
              <a:rPr lang="en-US" dirty="0" err="1"/>
              <a:t>sekularisme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system </a:t>
            </a:r>
            <a:r>
              <a:rPr lang="en-US" dirty="0" err="1"/>
              <a:t>etika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moralitas</a:t>
            </a:r>
            <a:r>
              <a:rPr lang="en-US" dirty="0"/>
              <a:t> </a:t>
            </a:r>
            <a:r>
              <a:rPr lang="en-US" dirty="0" err="1"/>
              <a:t>alamiah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agama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spiritual.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esensial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sekularisme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jelaslah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sekularisme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materialisme</a:t>
            </a:r>
            <a:r>
              <a:rPr lang="en-US" dirty="0"/>
              <a:t>.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pendiri</a:t>
            </a:r>
            <a:r>
              <a:rPr lang="en-US" dirty="0"/>
              <a:t> </a:t>
            </a:r>
            <a:r>
              <a:rPr lang="en-US" dirty="0" err="1"/>
              <a:t>sekularisme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Jacob Holyoake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peniadaan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Kristiani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Barat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social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.</a:t>
            </a:r>
          </a:p>
          <a:p>
            <a:pPr marL="0" lvl="0" indent="0">
              <a:buClrTx/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33573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Tx/>
              <a:buFont typeface="+mj-lt"/>
              <a:buAutoNum type="arabicPeriod" startAt="9"/>
            </a:pPr>
            <a:r>
              <a:rPr lang="en-US" dirty="0" err="1"/>
              <a:t>Filsafat</a:t>
            </a:r>
            <a:r>
              <a:rPr lang="en-US" dirty="0"/>
              <a:t> Islam. Kata </a:t>
            </a:r>
            <a:r>
              <a:rPr lang="en-US" dirty="0" err="1"/>
              <a:t>filsafat</a:t>
            </a:r>
            <a:r>
              <a:rPr lang="en-US" dirty="0"/>
              <a:t> di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Islam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hikmah</a:t>
            </a:r>
            <a:r>
              <a:rPr lang="en-US" dirty="0"/>
              <a:t>,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pengarang</a:t>
            </a:r>
            <a:r>
              <a:rPr lang="en-US" dirty="0"/>
              <a:t> Arab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hikmah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hakim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filosof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menempatkan</a:t>
            </a:r>
            <a:r>
              <a:rPr lang="en-US" dirty="0"/>
              <a:t> kata </a:t>
            </a:r>
            <a:r>
              <a:rPr lang="en-US" dirty="0" err="1"/>
              <a:t>hikmah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kata </a:t>
            </a:r>
            <a:r>
              <a:rPr lang="en-US" dirty="0" err="1"/>
              <a:t>filsafat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hikmah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kesempurnaan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membenarkan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Sirajuddin</a:t>
            </a:r>
            <a:r>
              <a:rPr lang="en-US" dirty="0"/>
              <a:t> </a:t>
            </a:r>
            <a:r>
              <a:rPr lang="en-US" dirty="0" err="1"/>
              <a:t>Zar</a:t>
            </a:r>
            <a:r>
              <a:rPr lang="en-US" dirty="0"/>
              <a:t>,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Islam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, </a:t>
            </a:r>
            <a:r>
              <a:rPr lang="en-US" dirty="0" err="1"/>
              <a:t>kenabian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, dana lam </a:t>
            </a:r>
            <a:r>
              <a:rPr lang="en-US" dirty="0" err="1"/>
              <a:t>semesta</a:t>
            </a:r>
            <a:r>
              <a:rPr lang="en-US" dirty="0"/>
              <a:t> yang </a:t>
            </a:r>
            <a:r>
              <a:rPr lang="en-US" dirty="0" err="1"/>
              <a:t>disinari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Islam. </a:t>
            </a:r>
            <a:r>
              <a:rPr lang="en-US" dirty="0" err="1"/>
              <a:t>Filsafat</a:t>
            </a:r>
            <a:r>
              <a:rPr lang="en-US" dirty="0"/>
              <a:t> Islam </a:t>
            </a:r>
            <a:r>
              <a:rPr lang="en-US" dirty="0" err="1"/>
              <a:t>cakupannya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seisinya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ketuhanan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kenabian</a:t>
            </a:r>
            <a:r>
              <a:rPr lang="en-US" dirty="0"/>
              <a:t>. </a:t>
            </a:r>
            <a:r>
              <a:rPr lang="en-US" dirty="0" err="1"/>
              <a:t>Tokohnya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Al-</a:t>
            </a:r>
            <a:r>
              <a:rPr lang="en-US" dirty="0" err="1"/>
              <a:t>Kindi</a:t>
            </a:r>
            <a:r>
              <a:rPr lang="en-US" dirty="0"/>
              <a:t>, Al-</a:t>
            </a:r>
            <a:r>
              <a:rPr lang="en-US" dirty="0" err="1"/>
              <a:t>Ghazali</a:t>
            </a:r>
            <a:r>
              <a:rPr lang="en-US" dirty="0"/>
              <a:t>,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Sina</a:t>
            </a:r>
            <a:r>
              <a:rPr lang="en-US" dirty="0"/>
              <a:t>,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Rusyd</a:t>
            </a:r>
            <a:r>
              <a:rPr lang="en-US" dirty="0"/>
              <a:t>,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Taymiyah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  <a:p>
            <a:pPr marL="0" lvl="0" indent="0">
              <a:buClrTx/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829482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None/>
            </a:pPr>
            <a:endParaRPr lang="en-US" altLang="en-US" sz="3600" dirty="0" smtClean="0"/>
          </a:p>
          <a:p>
            <a:pPr marL="0" indent="0" algn="ctr" eaLnBrk="1" hangingPunct="1">
              <a:buNone/>
            </a:pPr>
            <a:endParaRPr lang="en-US" altLang="en-US" sz="3600" dirty="0"/>
          </a:p>
          <a:p>
            <a:pPr marL="0" indent="0" algn="ctr" eaLnBrk="1" hangingPunct="1">
              <a:buNone/>
            </a:pPr>
            <a:r>
              <a:rPr lang="en-US" altLang="en-US" sz="3600" smtClean="0"/>
              <a:t>SEKIAN</a:t>
            </a:r>
            <a:endParaRPr lang="en-US" altLang="en-US" sz="3600" dirty="0" smtClean="0"/>
          </a:p>
          <a:p>
            <a:pPr marL="0" indent="0" algn="ctr" eaLnBrk="1" hangingPunct="1">
              <a:buNone/>
            </a:pPr>
            <a:r>
              <a:rPr lang="en-US" altLang="en-US" sz="3600" dirty="0" smtClean="0"/>
              <a:t>DAN </a:t>
            </a:r>
          </a:p>
          <a:p>
            <a:pPr marL="0" indent="0" algn="ctr" eaLnBrk="1" hangingPunct="1">
              <a:buNone/>
            </a:pPr>
            <a:r>
              <a:rPr lang="en-US" altLang="en-US" sz="3600" dirty="0" smtClean="0"/>
              <a:t>TERIMA KASIH</a:t>
            </a:r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dirty="0"/>
              <a:t/>
            </a:r>
            <a:br>
              <a:rPr lang="en-US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9316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Plato </a:t>
            </a:r>
            <a:r>
              <a:rPr lang="en-US" sz="3200" dirty="0" err="1"/>
              <a:t>membagi</a:t>
            </a:r>
            <a:r>
              <a:rPr lang="en-US" sz="3200" dirty="0"/>
              <a:t> </a:t>
            </a:r>
            <a:r>
              <a:rPr lang="en-US" sz="3200" dirty="0" err="1"/>
              <a:t>lapangan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kedalam</a:t>
            </a:r>
            <a:r>
              <a:rPr lang="en-US" sz="3200" dirty="0"/>
              <a:t> </a:t>
            </a:r>
            <a:r>
              <a:rPr lang="en-US" sz="3200" dirty="0" err="1"/>
              <a:t>tiga</a:t>
            </a:r>
            <a:r>
              <a:rPr lang="en-US" sz="3200" dirty="0"/>
              <a:t> </a:t>
            </a:r>
            <a:r>
              <a:rPr lang="en-US" sz="3200" dirty="0" err="1"/>
              <a:t>macam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dialektika</a:t>
            </a:r>
            <a:r>
              <a:rPr lang="en-US" sz="3200" dirty="0"/>
              <a:t>, </a:t>
            </a:r>
            <a:r>
              <a:rPr lang="en-US" sz="3200" dirty="0" err="1"/>
              <a:t>fisika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etika</a:t>
            </a:r>
            <a:r>
              <a:rPr lang="en-US" sz="3200" dirty="0"/>
              <a:t>. </a:t>
            </a:r>
            <a:r>
              <a:rPr lang="en-US" sz="3200" dirty="0" err="1"/>
              <a:t>Dialektika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cabang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yang </a:t>
            </a:r>
            <a:r>
              <a:rPr lang="en-US" sz="3200" dirty="0" err="1"/>
              <a:t>membicarakan</a:t>
            </a:r>
            <a:r>
              <a:rPr lang="en-US" sz="3200" dirty="0"/>
              <a:t> </a:t>
            </a:r>
            <a:r>
              <a:rPr lang="en-US" sz="3200" dirty="0" err="1"/>
              <a:t>persoalan</a:t>
            </a:r>
            <a:r>
              <a:rPr lang="en-US" sz="3200" dirty="0"/>
              <a:t> </a:t>
            </a:r>
            <a:r>
              <a:rPr lang="en-US" sz="3200" dirty="0" err="1"/>
              <a:t>materi</a:t>
            </a:r>
            <a:r>
              <a:rPr lang="en-US" sz="3200" dirty="0"/>
              <a:t>. </a:t>
            </a: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etika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cabang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yang </a:t>
            </a:r>
            <a:r>
              <a:rPr lang="en-US" sz="3200" dirty="0" err="1"/>
              <a:t>didalamnya</a:t>
            </a:r>
            <a:r>
              <a:rPr lang="en-US" sz="3200" dirty="0"/>
              <a:t> </a:t>
            </a:r>
            <a:r>
              <a:rPr lang="en-US" sz="3200" dirty="0" err="1"/>
              <a:t>mengandung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membicarakan</a:t>
            </a:r>
            <a:r>
              <a:rPr lang="en-US" sz="3200" dirty="0"/>
              <a:t> </a:t>
            </a:r>
            <a:r>
              <a:rPr lang="en-US" sz="3200" dirty="0" err="1"/>
              <a:t>persoalan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buruk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altLang="en-US" sz="32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dirty="0" smtClean="0"/>
              <a:t>CABANG-CABANG </a:t>
            </a:r>
            <a:r>
              <a:rPr lang="en-US" sz="3600" dirty="0"/>
              <a:t>FILSAFAT</a:t>
            </a:r>
            <a:br>
              <a:rPr lang="en-US" sz="3600" dirty="0"/>
            </a:br>
            <a:endParaRPr lang="en-US" alt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096963"/>
            <a:ext cx="8207375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100" dirty="0"/>
              <a:t>Aristoteles, </a:t>
            </a:r>
            <a:r>
              <a:rPr lang="en-US" sz="2100" dirty="0" err="1"/>
              <a:t>pembagian</a:t>
            </a:r>
            <a:r>
              <a:rPr lang="en-US" sz="2100" dirty="0"/>
              <a:t>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itu</a:t>
            </a:r>
            <a:r>
              <a:rPr lang="en-US" sz="2100" dirty="0"/>
              <a:t> </a:t>
            </a:r>
            <a:r>
              <a:rPr lang="en-US" sz="2100" dirty="0" err="1"/>
              <a:t>digolongkan</a:t>
            </a:r>
            <a:r>
              <a:rPr lang="en-US" sz="2100" dirty="0"/>
              <a:t> </a:t>
            </a:r>
            <a:r>
              <a:rPr lang="en-US" sz="2100" dirty="0" err="1"/>
              <a:t>kedalam</a:t>
            </a:r>
            <a:r>
              <a:rPr lang="en-US" sz="2100" dirty="0"/>
              <a:t> </a:t>
            </a:r>
            <a:r>
              <a:rPr lang="en-US" sz="2100" dirty="0" err="1"/>
              <a:t>empat</a:t>
            </a:r>
            <a:r>
              <a:rPr lang="en-US" sz="2100" dirty="0"/>
              <a:t> </a:t>
            </a:r>
            <a:r>
              <a:rPr lang="en-US" sz="2100" dirty="0" err="1"/>
              <a:t>cabang</a:t>
            </a:r>
            <a:r>
              <a:rPr lang="en-US" sz="2100" dirty="0"/>
              <a:t> </a:t>
            </a:r>
            <a:r>
              <a:rPr lang="en-US" sz="2100" dirty="0" err="1"/>
              <a:t>yaitu</a:t>
            </a:r>
            <a:r>
              <a:rPr lang="en-US" sz="2100" dirty="0"/>
              <a:t> </a:t>
            </a:r>
            <a:r>
              <a:rPr lang="en-US" sz="2100" dirty="0" err="1"/>
              <a:t>logika</a:t>
            </a:r>
            <a:r>
              <a:rPr lang="en-US" sz="2100" dirty="0"/>
              <a:t>,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teoretis</a:t>
            </a:r>
            <a:r>
              <a:rPr lang="en-US" sz="2100" dirty="0"/>
              <a:t>,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praktis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poetika</a:t>
            </a:r>
            <a:r>
              <a:rPr lang="en-US" sz="2100" dirty="0"/>
              <a:t>. 1) </a:t>
            </a:r>
            <a:r>
              <a:rPr lang="en-US" sz="2100" dirty="0" err="1"/>
              <a:t>Logika</a:t>
            </a:r>
            <a:r>
              <a:rPr lang="en-US" sz="2100" dirty="0"/>
              <a:t> </a:t>
            </a:r>
            <a:r>
              <a:rPr lang="en-US" sz="2100" dirty="0" err="1"/>
              <a:t>adalah</a:t>
            </a:r>
            <a:r>
              <a:rPr lang="en-US" sz="2100" dirty="0"/>
              <a:t> </a:t>
            </a:r>
            <a:r>
              <a:rPr lang="en-US" sz="2100" dirty="0" err="1"/>
              <a:t>ilmu</a:t>
            </a:r>
            <a:r>
              <a:rPr lang="en-US" sz="2100" dirty="0"/>
              <a:t> </a:t>
            </a:r>
            <a:r>
              <a:rPr lang="en-US" sz="2100" dirty="0" err="1"/>
              <a:t>pendahuluan</a:t>
            </a:r>
            <a:r>
              <a:rPr lang="en-US" sz="2100" dirty="0"/>
              <a:t> </a:t>
            </a:r>
            <a:r>
              <a:rPr lang="en-US" sz="2100" dirty="0" err="1"/>
              <a:t>bagi</a:t>
            </a:r>
            <a:r>
              <a:rPr lang="en-US" sz="2100" dirty="0"/>
              <a:t> </a:t>
            </a:r>
            <a:r>
              <a:rPr lang="en-US" sz="2100" dirty="0" err="1"/>
              <a:t>filsafat</a:t>
            </a:r>
            <a:r>
              <a:rPr lang="en-US" sz="2100" dirty="0"/>
              <a:t>, </a:t>
            </a:r>
            <a:r>
              <a:rPr lang="en-US" sz="2100" dirty="0" err="1"/>
              <a:t>ilmu</a:t>
            </a:r>
            <a:r>
              <a:rPr lang="en-US" sz="2100" dirty="0"/>
              <a:t> yang </a:t>
            </a:r>
            <a:r>
              <a:rPr lang="en-US" sz="2100" dirty="0" err="1"/>
              <a:t>mendasari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memahami</a:t>
            </a:r>
            <a:r>
              <a:rPr lang="en-US" sz="2100" dirty="0"/>
              <a:t> </a:t>
            </a:r>
            <a:r>
              <a:rPr lang="en-US" sz="2100" dirty="0" err="1"/>
              <a:t>filsafat</a:t>
            </a:r>
            <a:r>
              <a:rPr lang="en-US" sz="2100" dirty="0"/>
              <a:t>. 2)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teoretis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nazariah</a:t>
            </a:r>
            <a:r>
              <a:rPr lang="en-US" sz="2100" dirty="0"/>
              <a:t>, </a:t>
            </a:r>
            <a:r>
              <a:rPr lang="en-US" sz="2100" dirty="0" err="1"/>
              <a:t>didalamnya</a:t>
            </a:r>
            <a:r>
              <a:rPr lang="en-US" sz="2100" dirty="0"/>
              <a:t> </a:t>
            </a:r>
            <a:r>
              <a:rPr lang="en-US" sz="2100" dirty="0" err="1"/>
              <a:t>tercakup</a:t>
            </a:r>
            <a:r>
              <a:rPr lang="en-US" sz="2100" dirty="0"/>
              <a:t> </a:t>
            </a:r>
            <a:r>
              <a:rPr lang="en-US" sz="2100" dirty="0" err="1"/>
              <a:t>ilmu-ilmu</a:t>
            </a:r>
            <a:r>
              <a:rPr lang="en-US" sz="2100" dirty="0"/>
              <a:t> lain yang </a:t>
            </a:r>
            <a:r>
              <a:rPr lang="en-US" sz="2100" dirty="0" err="1"/>
              <a:t>sangat</a:t>
            </a:r>
            <a:r>
              <a:rPr lang="en-US" sz="2100" dirty="0"/>
              <a:t> </a:t>
            </a:r>
            <a:r>
              <a:rPr lang="en-US" sz="2100" dirty="0" err="1"/>
              <a:t>penting</a:t>
            </a:r>
            <a:r>
              <a:rPr lang="en-US" sz="2100" dirty="0"/>
              <a:t> </a:t>
            </a:r>
            <a:r>
              <a:rPr lang="en-US" sz="2100" dirty="0" err="1"/>
              <a:t>seperti</a:t>
            </a:r>
            <a:r>
              <a:rPr lang="en-US" sz="2100" dirty="0"/>
              <a:t> </a:t>
            </a:r>
            <a:r>
              <a:rPr lang="en-US" sz="2100" dirty="0" err="1"/>
              <a:t>ilmu</a:t>
            </a:r>
            <a:r>
              <a:rPr lang="en-US" sz="2100" dirty="0"/>
              <a:t> </a:t>
            </a:r>
            <a:r>
              <a:rPr lang="en-US" sz="2100" dirty="0" err="1"/>
              <a:t>fisika</a:t>
            </a:r>
            <a:r>
              <a:rPr lang="en-US" sz="2100" dirty="0"/>
              <a:t>, </a:t>
            </a:r>
            <a:r>
              <a:rPr lang="en-US" sz="2100" dirty="0" err="1"/>
              <a:t>ilmu</a:t>
            </a:r>
            <a:r>
              <a:rPr lang="en-US" sz="2100" dirty="0"/>
              <a:t> </a:t>
            </a:r>
            <a:r>
              <a:rPr lang="en-US" sz="2100" dirty="0" err="1"/>
              <a:t>matematika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ilmu</a:t>
            </a:r>
            <a:r>
              <a:rPr lang="en-US" sz="2100" dirty="0"/>
              <a:t> </a:t>
            </a:r>
            <a:r>
              <a:rPr lang="en-US" sz="2100" dirty="0" err="1"/>
              <a:t>metafisika</a:t>
            </a:r>
            <a:r>
              <a:rPr lang="en-US" sz="2100" dirty="0"/>
              <a:t>. </a:t>
            </a:r>
            <a:r>
              <a:rPr lang="en-US" sz="2100" dirty="0" err="1"/>
              <a:t>Bagi</a:t>
            </a:r>
            <a:r>
              <a:rPr lang="en-US" sz="2100" dirty="0"/>
              <a:t> Aristoteles, </a:t>
            </a:r>
            <a:r>
              <a:rPr lang="en-US" sz="2100" dirty="0" err="1"/>
              <a:t>ilmu</a:t>
            </a:r>
            <a:r>
              <a:rPr lang="en-US" sz="2100" dirty="0"/>
              <a:t> </a:t>
            </a:r>
            <a:r>
              <a:rPr lang="en-US" sz="2100" dirty="0" err="1"/>
              <a:t>metafisika</a:t>
            </a:r>
            <a:r>
              <a:rPr lang="en-US" sz="2100" dirty="0"/>
              <a:t> </a:t>
            </a:r>
            <a:r>
              <a:rPr lang="en-US" sz="2100" dirty="0" err="1"/>
              <a:t>inilah</a:t>
            </a:r>
            <a:r>
              <a:rPr lang="en-US" sz="2100" dirty="0"/>
              <a:t> yang </a:t>
            </a:r>
            <a:r>
              <a:rPr lang="en-US" sz="2100" dirty="0" err="1"/>
              <a:t>menjadi</a:t>
            </a:r>
            <a:r>
              <a:rPr lang="en-US" sz="2100" dirty="0"/>
              <a:t> inti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bagian</a:t>
            </a:r>
            <a:r>
              <a:rPr lang="en-US" sz="2100" dirty="0"/>
              <a:t> yang paling </a:t>
            </a:r>
            <a:r>
              <a:rPr lang="en-US" sz="2100" dirty="0" err="1"/>
              <a:t>utama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filsafat</a:t>
            </a:r>
            <a:r>
              <a:rPr lang="en-US" sz="2100" dirty="0"/>
              <a:t>. 3)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praktis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ilmiah</a:t>
            </a:r>
            <a:r>
              <a:rPr lang="en-US" sz="2100" dirty="0"/>
              <a:t>, </a:t>
            </a:r>
            <a:r>
              <a:rPr lang="en-US" sz="2100" dirty="0" err="1"/>
              <a:t>didalamnya</a:t>
            </a:r>
            <a:r>
              <a:rPr lang="en-US" sz="2100" dirty="0"/>
              <a:t> </a:t>
            </a:r>
            <a:r>
              <a:rPr lang="en-US" sz="2100" dirty="0" err="1"/>
              <a:t>tercakup</a:t>
            </a:r>
            <a:r>
              <a:rPr lang="en-US" sz="2100" dirty="0"/>
              <a:t> </a:t>
            </a:r>
            <a:r>
              <a:rPr lang="en-US" sz="2100" dirty="0" err="1"/>
              <a:t>tiga</a:t>
            </a:r>
            <a:r>
              <a:rPr lang="en-US" sz="2100" dirty="0"/>
              <a:t> </a:t>
            </a:r>
            <a:r>
              <a:rPr lang="en-US" sz="2100" dirty="0" err="1"/>
              <a:t>macam</a:t>
            </a:r>
            <a:r>
              <a:rPr lang="en-US" sz="2100" dirty="0"/>
              <a:t> </a:t>
            </a:r>
            <a:r>
              <a:rPr lang="en-US" sz="2100" dirty="0" err="1"/>
              <a:t>ilmu</a:t>
            </a:r>
            <a:r>
              <a:rPr lang="en-US" sz="2100" dirty="0"/>
              <a:t> yang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kalah</a:t>
            </a:r>
            <a:r>
              <a:rPr lang="en-US" sz="2100" dirty="0"/>
              <a:t> </a:t>
            </a:r>
            <a:r>
              <a:rPr lang="en-US" sz="2100" dirty="0" err="1"/>
              <a:t>pentingnya</a:t>
            </a:r>
            <a:r>
              <a:rPr lang="en-US" sz="2100" dirty="0"/>
              <a:t> </a:t>
            </a:r>
            <a:r>
              <a:rPr lang="en-US" sz="2100" dirty="0" err="1"/>
              <a:t>yaitu</a:t>
            </a:r>
            <a:r>
              <a:rPr lang="en-US" sz="2100" dirty="0"/>
              <a:t>: a) </a:t>
            </a:r>
            <a:r>
              <a:rPr lang="en-US" sz="2100" dirty="0" err="1"/>
              <a:t>ilmu</a:t>
            </a:r>
            <a:r>
              <a:rPr lang="en-US" sz="2100" dirty="0"/>
              <a:t> </a:t>
            </a:r>
            <a:r>
              <a:rPr lang="en-US" sz="2100" dirty="0" err="1"/>
              <a:t>etika</a:t>
            </a:r>
            <a:r>
              <a:rPr lang="en-US" sz="2100" dirty="0"/>
              <a:t> yang </a:t>
            </a:r>
            <a:r>
              <a:rPr lang="en-US" sz="2100" dirty="0" err="1"/>
              <a:t>mengatur</a:t>
            </a:r>
            <a:r>
              <a:rPr lang="en-US" sz="2100" dirty="0"/>
              <a:t> </a:t>
            </a:r>
            <a:r>
              <a:rPr lang="en-US" sz="2100" dirty="0" err="1"/>
              <a:t>kesusilaan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kebahagiaan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hidup</a:t>
            </a:r>
            <a:r>
              <a:rPr lang="en-US" sz="2100" dirty="0"/>
              <a:t> </a:t>
            </a:r>
            <a:r>
              <a:rPr lang="en-US" sz="2100" dirty="0" err="1"/>
              <a:t>perorangan</a:t>
            </a:r>
            <a:r>
              <a:rPr lang="en-US" sz="2100" dirty="0"/>
              <a:t>, b) </a:t>
            </a:r>
            <a:r>
              <a:rPr lang="en-US" sz="2100" dirty="0" err="1"/>
              <a:t>ilmu</a:t>
            </a:r>
            <a:r>
              <a:rPr lang="en-US" sz="2100" dirty="0"/>
              <a:t> </a:t>
            </a:r>
            <a:r>
              <a:rPr lang="en-US" sz="2100" dirty="0" err="1"/>
              <a:t>ekonomi</a:t>
            </a:r>
            <a:r>
              <a:rPr lang="en-US" sz="2100" dirty="0"/>
              <a:t> yang </a:t>
            </a:r>
            <a:r>
              <a:rPr lang="en-US" sz="2100" dirty="0" err="1"/>
              <a:t>mengatur</a:t>
            </a:r>
            <a:r>
              <a:rPr lang="en-US" sz="2100" dirty="0"/>
              <a:t> </a:t>
            </a:r>
            <a:r>
              <a:rPr lang="en-US" sz="2100" dirty="0" err="1"/>
              <a:t>kesusilaan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kemakmuran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keluarga</a:t>
            </a:r>
            <a:r>
              <a:rPr lang="en-US" sz="2100" dirty="0"/>
              <a:t> (</a:t>
            </a:r>
            <a:r>
              <a:rPr lang="en-US" sz="2100" dirty="0" err="1"/>
              <a:t>rumah</a:t>
            </a:r>
            <a:r>
              <a:rPr lang="en-US" sz="2100" dirty="0"/>
              <a:t> </a:t>
            </a:r>
            <a:r>
              <a:rPr lang="en-US" sz="2100" dirty="0" err="1"/>
              <a:t>tangga</a:t>
            </a:r>
            <a:r>
              <a:rPr lang="en-US" sz="2100" dirty="0"/>
              <a:t>),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ilmu</a:t>
            </a:r>
            <a:r>
              <a:rPr lang="en-US" sz="2100" dirty="0"/>
              <a:t> </a:t>
            </a:r>
            <a:r>
              <a:rPr lang="en-US" sz="2100" dirty="0" err="1"/>
              <a:t>politik</a:t>
            </a:r>
            <a:r>
              <a:rPr lang="en-US" sz="2100" dirty="0"/>
              <a:t> yang </a:t>
            </a:r>
            <a:r>
              <a:rPr lang="en-US" sz="2100" dirty="0" err="1"/>
              <a:t>mengatur</a:t>
            </a:r>
            <a:r>
              <a:rPr lang="en-US" sz="2100" dirty="0"/>
              <a:t> </a:t>
            </a:r>
            <a:r>
              <a:rPr lang="en-US" sz="2100" dirty="0" err="1"/>
              <a:t>kesusilaan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kemakmuran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negara</a:t>
            </a:r>
            <a:r>
              <a:rPr lang="en-US" sz="2100" dirty="0"/>
              <a:t>. 4)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poetika</a:t>
            </a:r>
            <a:r>
              <a:rPr lang="en-US" sz="2100" dirty="0"/>
              <a:t> </a:t>
            </a:r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filsafat</a:t>
            </a:r>
            <a:r>
              <a:rPr lang="en-US" sz="2100" dirty="0"/>
              <a:t> </a:t>
            </a:r>
            <a:r>
              <a:rPr lang="en-US" sz="2100" dirty="0" err="1"/>
              <a:t>kesenian</a:t>
            </a:r>
            <a:r>
              <a:rPr lang="en-US" sz="2100" dirty="0"/>
              <a:t> </a:t>
            </a:r>
            <a:r>
              <a:rPr lang="en-US" sz="2100" dirty="0" err="1"/>
              <a:t>yakni</a:t>
            </a:r>
            <a:r>
              <a:rPr lang="en-US" sz="2100" dirty="0"/>
              <a:t> </a:t>
            </a:r>
            <a:r>
              <a:rPr lang="en-US" sz="2100" dirty="0" err="1"/>
              <a:t>filsafat</a:t>
            </a:r>
            <a:r>
              <a:rPr lang="en-US" sz="2100" dirty="0"/>
              <a:t> yang </a:t>
            </a:r>
            <a:r>
              <a:rPr lang="en-US" sz="2100" dirty="0" err="1"/>
              <a:t>membicarakan</a:t>
            </a:r>
            <a:r>
              <a:rPr lang="en-US" sz="2100" dirty="0"/>
              <a:t> </a:t>
            </a:r>
            <a:r>
              <a:rPr lang="en-US" sz="2100" dirty="0" err="1"/>
              <a:t>tentang</a:t>
            </a:r>
            <a:r>
              <a:rPr lang="en-US" sz="2100" dirty="0"/>
              <a:t> </a:t>
            </a:r>
            <a:r>
              <a:rPr lang="en-US" sz="2100" dirty="0" err="1"/>
              <a:t>keindahan</a:t>
            </a:r>
            <a:r>
              <a:rPr lang="en-US" sz="2100" dirty="0"/>
              <a:t>, </a:t>
            </a:r>
            <a:r>
              <a:rPr lang="en-US" sz="2100" dirty="0" err="1"/>
              <a:t>pengertian</a:t>
            </a:r>
            <a:r>
              <a:rPr lang="en-US" sz="2100" dirty="0"/>
              <a:t> </a:t>
            </a:r>
            <a:r>
              <a:rPr lang="en-US" sz="2100" dirty="0" err="1"/>
              <a:t>seni</a:t>
            </a:r>
            <a:r>
              <a:rPr lang="en-US" sz="2100" dirty="0"/>
              <a:t>, </a:t>
            </a:r>
            <a:r>
              <a:rPr lang="en-US" sz="2100" dirty="0" err="1"/>
              <a:t>penggolongan</a:t>
            </a:r>
            <a:r>
              <a:rPr lang="en-US" sz="2100" dirty="0"/>
              <a:t> </a:t>
            </a:r>
            <a:r>
              <a:rPr lang="en-US" sz="2100" dirty="0" err="1"/>
              <a:t>seni</a:t>
            </a:r>
            <a:r>
              <a:rPr lang="en-US" sz="2100" dirty="0"/>
              <a:t>, </a:t>
            </a:r>
            <a:r>
              <a:rPr lang="en-US" sz="2100" dirty="0" err="1"/>
              <a:t>nilai</a:t>
            </a:r>
            <a:r>
              <a:rPr lang="en-US" sz="2100" dirty="0"/>
              <a:t> </a:t>
            </a:r>
            <a:r>
              <a:rPr lang="en-US" sz="2100" dirty="0" err="1"/>
              <a:t>seni</a:t>
            </a:r>
            <a:r>
              <a:rPr lang="en-US" sz="2100" dirty="0"/>
              <a:t>, </a:t>
            </a:r>
            <a:r>
              <a:rPr lang="en-US" sz="2100" dirty="0" err="1"/>
              <a:t>aliran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seni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teori</a:t>
            </a:r>
            <a:r>
              <a:rPr lang="en-US" sz="2100" dirty="0"/>
              <a:t> </a:t>
            </a:r>
            <a:r>
              <a:rPr lang="en-US" sz="2100" dirty="0" err="1"/>
              <a:t>penciptaan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seni</a:t>
            </a:r>
            <a:r>
              <a:rPr lang="en-US" sz="2100" dirty="0"/>
              <a:t>.</a:t>
            </a:r>
            <a:endParaRPr lang="en-US" altLang="en-US" sz="21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37773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404813"/>
            <a:ext cx="8207375" cy="572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200" dirty="0"/>
              <a:t>Louis O. </a:t>
            </a:r>
            <a:r>
              <a:rPr lang="en-US" sz="2200" dirty="0" err="1"/>
              <a:t>Katsoff</a:t>
            </a:r>
            <a:r>
              <a:rPr lang="en-US" sz="2200" dirty="0"/>
              <a:t> </a:t>
            </a:r>
            <a:r>
              <a:rPr lang="en-US" sz="2200" dirty="0" err="1"/>
              <a:t>menggolongkan</a:t>
            </a:r>
            <a:r>
              <a:rPr lang="en-US" sz="2200" dirty="0"/>
              <a:t> </a:t>
            </a:r>
            <a:r>
              <a:rPr lang="en-US" sz="2200" dirty="0" err="1"/>
              <a:t>cabang-cabang</a:t>
            </a:r>
            <a:r>
              <a:rPr lang="en-US" sz="2200" dirty="0"/>
              <a:t> </a:t>
            </a:r>
            <a:r>
              <a:rPr lang="en-US" sz="2200" dirty="0" err="1" smtClean="0"/>
              <a:t>filsafat</a:t>
            </a:r>
            <a:r>
              <a:rPr lang="en-US" sz="2200" dirty="0" smtClean="0"/>
              <a:t> </a:t>
            </a:r>
            <a:r>
              <a:rPr lang="en-US" sz="2200" dirty="0" err="1" smtClean="0"/>
              <a:t>sbb</a:t>
            </a:r>
            <a:r>
              <a:rPr lang="en-US" sz="2200" dirty="0" smtClean="0"/>
              <a:t>: 1. </a:t>
            </a:r>
            <a:r>
              <a:rPr lang="en-US" sz="2200" dirty="0" err="1" smtClean="0"/>
              <a:t>Logika</a:t>
            </a:r>
            <a:r>
              <a:rPr lang="en-US" sz="2200" dirty="0" smtClean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ilmu</a:t>
            </a:r>
            <a:r>
              <a:rPr lang="en-US" sz="2200" dirty="0"/>
              <a:t> yang </a:t>
            </a:r>
            <a:r>
              <a:rPr lang="en-US" sz="2200" dirty="0" err="1"/>
              <a:t>membicarakan</a:t>
            </a:r>
            <a:r>
              <a:rPr lang="en-US" sz="2200" dirty="0"/>
              <a:t> </a:t>
            </a:r>
            <a:r>
              <a:rPr lang="en-US" sz="2200" dirty="0" err="1"/>
              <a:t>teknik-teknik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memperoleh</a:t>
            </a:r>
            <a:r>
              <a:rPr lang="en-US" sz="2200" dirty="0"/>
              <a:t> </a:t>
            </a:r>
            <a:r>
              <a:rPr lang="en-US" sz="2200" dirty="0" err="1"/>
              <a:t>kesimpulan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perangkat</a:t>
            </a:r>
            <a:r>
              <a:rPr lang="en-US" sz="2200" dirty="0"/>
              <a:t> </a:t>
            </a:r>
            <a:r>
              <a:rPr lang="en-US" sz="2200" dirty="0" err="1"/>
              <a:t>bahan</a:t>
            </a:r>
            <a:r>
              <a:rPr lang="en-US" sz="2200" dirty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, 2. </a:t>
            </a:r>
            <a:r>
              <a:rPr lang="en-US" sz="2200" dirty="0" err="1"/>
              <a:t>Metodologi</a:t>
            </a:r>
            <a:r>
              <a:rPr lang="en-US" sz="2200" dirty="0"/>
              <a:t> </a:t>
            </a:r>
            <a:r>
              <a:rPr lang="en-US" sz="2200" dirty="0" err="1"/>
              <a:t>ialah</a:t>
            </a:r>
            <a:r>
              <a:rPr lang="en-US" sz="2200" dirty="0"/>
              <a:t> </a:t>
            </a:r>
            <a:r>
              <a:rPr lang="en-US" sz="2200" dirty="0" err="1"/>
              <a:t>sebagaimana</a:t>
            </a:r>
            <a:r>
              <a:rPr lang="en-US" sz="2200" dirty="0"/>
              <a:t> yang </a:t>
            </a:r>
            <a:r>
              <a:rPr lang="en-US" sz="2200" dirty="0" err="1"/>
              <a:t>ditunjukkan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pernyataan</a:t>
            </a:r>
            <a:r>
              <a:rPr lang="en-US" sz="2200" dirty="0"/>
              <a:t> </a:t>
            </a:r>
            <a:r>
              <a:rPr lang="en-US" sz="2200" dirty="0" err="1"/>
              <a:t>yakni</a:t>
            </a:r>
            <a:r>
              <a:rPr lang="en-US" sz="2200" dirty="0"/>
              <a:t> </a:t>
            </a:r>
            <a:r>
              <a:rPr lang="en-US" sz="2200" dirty="0" err="1"/>
              <a:t>ilmu</a:t>
            </a:r>
            <a:r>
              <a:rPr lang="en-US" sz="2200" dirty="0"/>
              <a:t> </a:t>
            </a:r>
            <a:r>
              <a:rPr lang="en-US" sz="2200" dirty="0" err="1"/>
              <a:t>pengetahuan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mata</a:t>
            </a:r>
            <a:r>
              <a:rPr lang="en-US" sz="2200" dirty="0"/>
              <a:t> </a:t>
            </a:r>
            <a:r>
              <a:rPr lang="en-US" sz="2200" dirty="0" err="1"/>
              <a:t>pelajaran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khususnya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dirty="0" err="1" smtClean="0"/>
              <a:t>ilmiah</a:t>
            </a:r>
            <a:r>
              <a:rPr lang="en-US" sz="2200" dirty="0" smtClean="0"/>
              <a:t>, 3. </a:t>
            </a:r>
            <a:r>
              <a:rPr lang="en-US" sz="2200" dirty="0" err="1"/>
              <a:t>Metafisika</a:t>
            </a:r>
            <a:r>
              <a:rPr lang="en-US" sz="2200" dirty="0"/>
              <a:t> </a:t>
            </a:r>
            <a:r>
              <a:rPr lang="en-US" sz="2200" dirty="0" err="1"/>
              <a:t>yaitu</a:t>
            </a:r>
            <a:r>
              <a:rPr lang="en-US" sz="2200" dirty="0"/>
              <a:t> </a:t>
            </a:r>
            <a:r>
              <a:rPr lang="en-US" sz="2200" dirty="0" err="1"/>
              <a:t>hal-hal</a:t>
            </a:r>
            <a:r>
              <a:rPr lang="en-US" sz="2200" dirty="0"/>
              <a:t> yang 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dirty="0" err="1"/>
              <a:t>sesudah</a:t>
            </a:r>
            <a:r>
              <a:rPr lang="en-US" sz="2200" dirty="0"/>
              <a:t> </a:t>
            </a:r>
            <a:r>
              <a:rPr lang="en-US" sz="2200" dirty="0" err="1"/>
              <a:t>fisika</a:t>
            </a:r>
            <a:r>
              <a:rPr lang="en-US" sz="2200" dirty="0"/>
              <a:t>, </a:t>
            </a:r>
            <a:r>
              <a:rPr lang="en-US" sz="2200" dirty="0" err="1"/>
              <a:t>hal-hal</a:t>
            </a:r>
            <a:r>
              <a:rPr lang="en-US" sz="2200" dirty="0"/>
              <a:t> yang </a:t>
            </a:r>
            <a:r>
              <a:rPr lang="en-US" sz="2200" dirty="0" err="1"/>
              <a:t>terdapat</a:t>
            </a:r>
            <a:r>
              <a:rPr lang="en-US" sz="2200" dirty="0"/>
              <a:t> di </a:t>
            </a:r>
            <a:r>
              <a:rPr lang="en-US" sz="2200" dirty="0" err="1"/>
              <a:t>balik</a:t>
            </a:r>
            <a:r>
              <a:rPr lang="en-US" sz="2200" dirty="0"/>
              <a:t> yang </a:t>
            </a:r>
            <a:r>
              <a:rPr lang="en-US" sz="2200" dirty="0" err="1" smtClean="0"/>
              <a:t>tampak</a:t>
            </a:r>
            <a:r>
              <a:rPr lang="en-US" sz="2200" dirty="0" smtClean="0"/>
              <a:t>, 4. </a:t>
            </a:r>
            <a:r>
              <a:rPr lang="en-US" sz="2200" dirty="0" err="1"/>
              <a:t>Ontologi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kosmologi</a:t>
            </a:r>
            <a:r>
              <a:rPr lang="en-US" sz="2200" dirty="0"/>
              <a:t>. </a:t>
            </a:r>
            <a:r>
              <a:rPr lang="en-US" sz="2200" dirty="0" err="1"/>
              <a:t>Ontologi</a:t>
            </a:r>
            <a:r>
              <a:rPr lang="en-US" sz="2200" dirty="0"/>
              <a:t> </a:t>
            </a:r>
            <a:r>
              <a:rPr lang="en-US" sz="2200" dirty="0" err="1"/>
              <a:t>membicarakan</a:t>
            </a:r>
            <a:r>
              <a:rPr lang="en-US" sz="2200" dirty="0"/>
              <a:t> </a:t>
            </a:r>
            <a:r>
              <a:rPr lang="en-US" sz="2200" dirty="0" err="1"/>
              <a:t>azas-azas</a:t>
            </a:r>
            <a:r>
              <a:rPr lang="en-US" sz="2200" dirty="0"/>
              <a:t> </a:t>
            </a:r>
            <a:r>
              <a:rPr lang="en-US" sz="2200" dirty="0" err="1"/>
              <a:t>rasional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yang </a:t>
            </a:r>
            <a:r>
              <a:rPr lang="en-US" sz="2200" dirty="0" err="1"/>
              <a:t>ada</a:t>
            </a:r>
            <a:r>
              <a:rPr lang="en-US" sz="2200" dirty="0"/>
              <a:t>, </a:t>
            </a:r>
            <a:r>
              <a:rPr lang="en-US" sz="2200" dirty="0" err="1"/>
              <a:t>sedangkan</a:t>
            </a:r>
            <a:r>
              <a:rPr lang="en-US" sz="2200" dirty="0"/>
              <a:t> </a:t>
            </a:r>
            <a:r>
              <a:rPr lang="en-US" sz="2200" dirty="0" err="1"/>
              <a:t>kosmologi</a:t>
            </a:r>
            <a:r>
              <a:rPr lang="en-US" sz="2200" dirty="0"/>
              <a:t> </a:t>
            </a:r>
            <a:r>
              <a:rPr lang="en-US" sz="2200" dirty="0" err="1"/>
              <a:t>membicarakan</a:t>
            </a:r>
            <a:r>
              <a:rPr lang="en-US" sz="2200" dirty="0"/>
              <a:t> </a:t>
            </a:r>
            <a:r>
              <a:rPr lang="en-US" sz="2200" dirty="0" err="1"/>
              <a:t>azas-azas</a:t>
            </a:r>
            <a:r>
              <a:rPr lang="en-US" sz="2200" dirty="0"/>
              <a:t> </a:t>
            </a:r>
            <a:r>
              <a:rPr lang="en-US" sz="2200" dirty="0" err="1"/>
              <a:t>rasional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yang </a:t>
            </a:r>
            <a:r>
              <a:rPr lang="en-US" sz="2200" dirty="0" err="1"/>
              <a:t>ada</a:t>
            </a:r>
            <a:r>
              <a:rPr lang="en-US" sz="2200" dirty="0"/>
              <a:t> yang </a:t>
            </a:r>
            <a:r>
              <a:rPr lang="en-US" sz="2200" dirty="0" err="1" smtClean="0"/>
              <a:t>teratur</a:t>
            </a:r>
            <a:r>
              <a:rPr lang="en-US" sz="2200" dirty="0" smtClean="0"/>
              <a:t>, 5. </a:t>
            </a:r>
            <a:r>
              <a:rPr lang="en-US" sz="2200" dirty="0" err="1"/>
              <a:t>Epistemologi</a:t>
            </a:r>
            <a:r>
              <a:rPr lang="en-US" sz="2200" dirty="0"/>
              <a:t> </a:t>
            </a:r>
            <a:r>
              <a:rPr lang="en-US" sz="2200" dirty="0" err="1"/>
              <a:t>ialah</a:t>
            </a:r>
            <a:r>
              <a:rPr lang="en-US" sz="2200" dirty="0"/>
              <a:t> </a:t>
            </a:r>
            <a:r>
              <a:rPr lang="en-US" sz="2200" dirty="0" err="1"/>
              <a:t>cabang</a:t>
            </a:r>
            <a:r>
              <a:rPr lang="en-US" sz="2200" dirty="0"/>
              <a:t> </a:t>
            </a:r>
            <a:r>
              <a:rPr lang="en-US" sz="2200" dirty="0" err="1"/>
              <a:t>filsafat</a:t>
            </a:r>
            <a:r>
              <a:rPr lang="en-US" sz="2200" dirty="0"/>
              <a:t> yang </a:t>
            </a:r>
            <a:r>
              <a:rPr lang="en-US" sz="2200" dirty="0" err="1"/>
              <a:t>menyelidiki</a:t>
            </a:r>
            <a:r>
              <a:rPr lang="en-US" sz="2200" dirty="0"/>
              <a:t> </a:t>
            </a:r>
            <a:r>
              <a:rPr lang="en-US" sz="2200" dirty="0" err="1"/>
              <a:t>asal</a:t>
            </a:r>
            <a:r>
              <a:rPr lang="en-US" sz="2200" dirty="0"/>
              <a:t> </a:t>
            </a:r>
            <a:r>
              <a:rPr lang="en-US" sz="2200" dirty="0" err="1"/>
              <a:t>mula</a:t>
            </a:r>
            <a:r>
              <a:rPr lang="en-US" sz="2200" dirty="0"/>
              <a:t>, </a:t>
            </a:r>
            <a:r>
              <a:rPr lang="en-US" sz="2200" dirty="0" err="1"/>
              <a:t>susunan</a:t>
            </a:r>
            <a:r>
              <a:rPr lang="en-US" sz="2200" dirty="0"/>
              <a:t>, </a:t>
            </a:r>
            <a:r>
              <a:rPr lang="en-US" sz="2200" dirty="0" err="1"/>
              <a:t>metode-metode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sahnya</a:t>
            </a:r>
            <a:r>
              <a:rPr lang="en-US" sz="2200" dirty="0"/>
              <a:t> </a:t>
            </a:r>
            <a:r>
              <a:rPr lang="en-US" sz="2200" dirty="0" err="1" smtClean="0"/>
              <a:t>pengetahuan</a:t>
            </a:r>
            <a:r>
              <a:rPr lang="en-US" sz="2200" dirty="0" smtClean="0"/>
              <a:t>, 6. </a:t>
            </a:r>
            <a:r>
              <a:rPr lang="en-US" sz="2200" dirty="0" err="1"/>
              <a:t>Biologi</a:t>
            </a:r>
            <a:r>
              <a:rPr lang="en-US" sz="2200" dirty="0"/>
              <a:t> </a:t>
            </a:r>
            <a:r>
              <a:rPr lang="en-US" sz="2200" dirty="0" err="1"/>
              <a:t>kefilsafatan</a:t>
            </a:r>
            <a:r>
              <a:rPr lang="en-US" sz="2200" dirty="0"/>
              <a:t> </a:t>
            </a:r>
            <a:r>
              <a:rPr lang="en-US" sz="2200" dirty="0" err="1"/>
              <a:t>membicarakan</a:t>
            </a:r>
            <a:r>
              <a:rPr lang="en-US" sz="2200" dirty="0"/>
              <a:t> </a:t>
            </a:r>
            <a:r>
              <a:rPr lang="en-US" sz="2200" dirty="0" err="1"/>
              <a:t>persoalan-persoalan</a:t>
            </a:r>
            <a:r>
              <a:rPr lang="en-US" sz="2200" dirty="0"/>
              <a:t> </a:t>
            </a:r>
            <a:r>
              <a:rPr lang="en-US" sz="2200" dirty="0" err="1"/>
              <a:t>mengenai</a:t>
            </a:r>
            <a:r>
              <a:rPr lang="en-US" sz="2200" dirty="0"/>
              <a:t> </a:t>
            </a:r>
            <a:r>
              <a:rPr lang="en-US" sz="2200" dirty="0" err="1"/>
              <a:t>biologi</a:t>
            </a:r>
            <a:r>
              <a:rPr lang="en-US" sz="2200" dirty="0"/>
              <a:t>. </a:t>
            </a:r>
            <a:r>
              <a:rPr lang="en-US" sz="2200" dirty="0" err="1"/>
              <a:t>Biologi</a:t>
            </a:r>
            <a:r>
              <a:rPr lang="en-US" sz="2200" dirty="0"/>
              <a:t> </a:t>
            </a:r>
            <a:r>
              <a:rPr lang="en-US" sz="2200" dirty="0" err="1"/>
              <a:t>kefilsafatan</a:t>
            </a:r>
            <a:r>
              <a:rPr lang="en-US" sz="2200" dirty="0"/>
              <a:t> </a:t>
            </a:r>
            <a:r>
              <a:rPr lang="en-US" sz="2200" dirty="0" err="1"/>
              <a:t>mencoba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menganalisis</a:t>
            </a:r>
            <a:r>
              <a:rPr lang="en-US" sz="2200" dirty="0"/>
              <a:t> </a:t>
            </a:r>
            <a:r>
              <a:rPr lang="en-US" sz="2200" dirty="0" err="1"/>
              <a:t>pengertian-pengertian</a:t>
            </a:r>
            <a:r>
              <a:rPr lang="en-US" sz="2200" dirty="0"/>
              <a:t> </a:t>
            </a:r>
            <a:r>
              <a:rPr lang="en-US" sz="2200" dirty="0" err="1"/>
              <a:t>hakiki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 smtClean="0"/>
              <a:t>biologi</a:t>
            </a:r>
            <a:r>
              <a:rPr lang="en-US" sz="2200" dirty="0" smtClean="0"/>
              <a:t>, </a:t>
            </a:r>
            <a:endParaRPr lang="en-US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583044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457200"/>
            <a:ext cx="8207375" cy="56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7. </a:t>
            </a:r>
            <a:r>
              <a:rPr lang="en-US" sz="2400" dirty="0" err="1"/>
              <a:t>Psikologi</a:t>
            </a:r>
            <a:r>
              <a:rPr lang="en-US" sz="2400" dirty="0"/>
              <a:t> </a:t>
            </a:r>
            <a:r>
              <a:rPr lang="en-US" sz="2400" dirty="0" err="1"/>
              <a:t>kefilsafatan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pertanyaan-pertanyaan</a:t>
            </a:r>
            <a:r>
              <a:rPr lang="en-US" sz="2400" dirty="0"/>
              <a:t> </a:t>
            </a:r>
            <a:r>
              <a:rPr lang="en-US" sz="2400" dirty="0" err="1"/>
              <a:t>psikologi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jiwa</a:t>
            </a:r>
            <a:r>
              <a:rPr lang="en-US" sz="2400" dirty="0"/>
              <a:t>, </a:t>
            </a:r>
            <a:r>
              <a:rPr lang="en-US" sz="2400" dirty="0" err="1"/>
              <a:t>nyawa</a:t>
            </a:r>
            <a:r>
              <a:rPr lang="en-US" sz="2400" dirty="0"/>
              <a:t>, ego, </a:t>
            </a:r>
            <a:r>
              <a:rPr lang="en-US" sz="2400" dirty="0" err="1"/>
              <a:t>akal</a:t>
            </a:r>
            <a:r>
              <a:rPr lang="en-US" sz="2400" dirty="0"/>
              <a:t>, </a:t>
            </a:r>
            <a:r>
              <a:rPr lang="en-US" sz="2400" dirty="0" err="1"/>
              <a:t>perasaan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kehendak</a:t>
            </a:r>
            <a:r>
              <a:rPr lang="en-US" sz="2400" dirty="0"/>
              <a:t>, 8. </a:t>
            </a:r>
            <a:r>
              <a:rPr lang="en-US" sz="2400" dirty="0" err="1"/>
              <a:t>Antropologi</a:t>
            </a:r>
            <a:r>
              <a:rPr lang="en-US" sz="2400" dirty="0"/>
              <a:t> </a:t>
            </a:r>
            <a:r>
              <a:rPr lang="en-US" sz="2400" dirty="0" err="1"/>
              <a:t>kefilsafatan</a:t>
            </a:r>
            <a:r>
              <a:rPr lang="en-US" sz="2400" dirty="0"/>
              <a:t> </a:t>
            </a:r>
            <a:r>
              <a:rPr lang="en-US" sz="2400" dirty="0" err="1"/>
              <a:t>mengemukakan</a:t>
            </a:r>
            <a:r>
              <a:rPr lang="en-US" sz="2400" dirty="0"/>
              <a:t> </a:t>
            </a:r>
            <a:r>
              <a:rPr lang="en-US" sz="2400" dirty="0" err="1"/>
              <a:t>pertanyaan-pertanyaan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9. </a:t>
            </a:r>
            <a:r>
              <a:rPr lang="en-US" sz="2400" dirty="0" err="1"/>
              <a:t>Sosiologi</a:t>
            </a:r>
            <a:r>
              <a:rPr lang="en-US" sz="2400" dirty="0"/>
              <a:t> </a:t>
            </a:r>
            <a:r>
              <a:rPr lang="en-US" sz="2400" dirty="0" err="1"/>
              <a:t>kefilsafatan</a:t>
            </a:r>
            <a:r>
              <a:rPr lang="en-US" sz="2400" dirty="0"/>
              <a:t> </a:t>
            </a:r>
            <a:r>
              <a:rPr lang="en-US" sz="2400" dirty="0" err="1"/>
              <a:t>mengemukakan</a:t>
            </a:r>
            <a:r>
              <a:rPr lang="en-US" sz="2400" dirty="0"/>
              <a:t> </a:t>
            </a:r>
            <a:r>
              <a:rPr lang="en-US" sz="2400" dirty="0" err="1"/>
              <a:t>pertanyaan-pertanyaan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hakikat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, 10. </a:t>
            </a:r>
            <a:r>
              <a:rPr lang="en-US" sz="2400" dirty="0" err="1"/>
              <a:t>Etika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yang </a:t>
            </a:r>
            <a:r>
              <a:rPr lang="en-US" sz="2400" dirty="0" err="1"/>
              <a:t>membicarakan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buruk</a:t>
            </a:r>
            <a:r>
              <a:rPr lang="en-US" sz="2400" dirty="0"/>
              <a:t>, 11. </a:t>
            </a:r>
            <a:r>
              <a:rPr lang="en-US" sz="2400" dirty="0" err="1"/>
              <a:t>Estetika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yang </a:t>
            </a:r>
            <a:r>
              <a:rPr lang="en-US" sz="2400" dirty="0" err="1"/>
              <a:t>membicarakan</a:t>
            </a:r>
            <a:r>
              <a:rPr lang="en-US" sz="2400" dirty="0"/>
              <a:t> </a:t>
            </a:r>
            <a:r>
              <a:rPr lang="en-US" sz="2400" dirty="0" err="1"/>
              <a:t>definisi</a:t>
            </a:r>
            <a:r>
              <a:rPr lang="en-US" sz="2400" dirty="0"/>
              <a:t>, </a:t>
            </a:r>
            <a:r>
              <a:rPr lang="en-US" sz="2400" dirty="0" err="1"/>
              <a:t>susunan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peranan</a:t>
            </a:r>
            <a:r>
              <a:rPr lang="en-US" sz="2400" dirty="0"/>
              <a:t> </a:t>
            </a:r>
            <a:r>
              <a:rPr lang="en-US" sz="2400" dirty="0" err="1"/>
              <a:t>keindahan</a:t>
            </a:r>
            <a:r>
              <a:rPr lang="en-US" sz="2400" dirty="0"/>
              <a:t> </a:t>
            </a:r>
            <a:r>
              <a:rPr lang="en-US" sz="2400" dirty="0" err="1"/>
              <a:t>khususnya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, &amp; 12. </a:t>
            </a:r>
            <a:r>
              <a:rPr lang="en-US" sz="2400" dirty="0" err="1"/>
              <a:t>Filsafat</a:t>
            </a:r>
            <a:r>
              <a:rPr lang="en-US" sz="2400" dirty="0"/>
              <a:t> agama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cabang</a:t>
            </a:r>
            <a:r>
              <a:rPr lang="en-US" sz="2400" dirty="0"/>
              <a:t> </a:t>
            </a:r>
            <a:r>
              <a:rPr lang="en-US" sz="2400" dirty="0" err="1"/>
              <a:t>filsafat</a:t>
            </a:r>
            <a:r>
              <a:rPr lang="en-US" sz="2400" dirty="0"/>
              <a:t> yang </a:t>
            </a:r>
            <a:r>
              <a:rPr lang="en-US" sz="2400" dirty="0" err="1"/>
              <a:t>membicarakan</a:t>
            </a:r>
            <a:r>
              <a:rPr lang="en-US" sz="2400" dirty="0"/>
              <a:t> </a:t>
            </a:r>
            <a:r>
              <a:rPr lang="en-US" sz="2400" dirty="0" err="1"/>
              <a:t>jenis-jenis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agama.</a:t>
            </a: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07061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/>
              <a:t>filsafat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memahaminya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paling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mempelajari</a:t>
            </a:r>
            <a:r>
              <a:rPr lang="en-US" sz="3200" dirty="0"/>
              <a:t> lima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pokok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metafisika</a:t>
            </a:r>
            <a:r>
              <a:rPr lang="en-US" sz="3200" dirty="0"/>
              <a:t>, </a:t>
            </a:r>
            <a:r>
              <a:rPr lang="en-US" sz="3200" dirty="0" err="1"/>
              <a:t>epistemologi</a:t>
            </a:r>
            <a:r>
              <a:rPr lang="en-US" sz="3200" dirty="0"/>
              <a:t>, </a:t>
            </a:r>
            <a:r>
              <a:rPr lang="en-US" sz="3200" dirty="0" err="1"/>
              <a:t>logika</a:t>
            </a:r>
            <a:r>
              <a:rPr lang="en-US" sz="3200" dirty="0"/>
              <a:t>, </a:t>
            </a:r>
            <a:r>
              <a:rPr lang="en-US" sz="3200" dirty="0" err="1"/>
              <a:t>etika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estetika</a:t>
            </a:r>
            <a:r>
              <a:rPr lang="en-US" sz="3200" dirty="0"/>
              <a:t>.</a:t>
            </a:r>
            <a:endParaRPr lang="en-US" altLang="en-US" sz="32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70429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Menurut</a:t>
            </a:r>
            <a:r>
              <a:rPr lang="en-US" dirty="0"/>
              <a:t> Titus, </a:t>
            </a:r>
            <a:r>
              <a:rPr lang="en-US" dirty="0" err="1"/>
              <a:t>cabang-cabang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yang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, </a:t>
            </a:r>
            <a:r>
              <a:rPr lang="en-US" dirty="0" err="1"/>
              <a:t>metafisika</a:t>
            </a:r>
            <a:r>
              <a:rPr lang="en-US" dirty="0"/>
              <a:t>, </a:t>
            </a:r>
            <a:r>
              <a:rPr lang="en-US" dirty="0" err="1"/>
              <a:t>epistemologi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Muzayyin</a:t>
            </a:r>
            <a:r>
              <a:rPr lang="en-US" dirty="0"/>
              <a:t> </a:t>
            </a:r>
            <a:r>
              <a:rPr lang="en-US" dirty="0" err="1"/>
              <a:t>Arifin</a:t>
            </a:r>
            <a:r>
              <a:rPr lang="en-US" dirty="0"/>
              <a:t>,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bidang-bidang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lvl="1"/>
            <a:r>
              <a:rPr lang="en-US" sz="2000" dirty="0" err="1"/>
              <a:t>Kosmologi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pemikiran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permasalahan</a:t>
            </a:r>
            <a:r>
              <a:rPr lang="en-US" sz="2000" dirty="0"/>
              <a:t> yang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semesta</a:t>
            </a:r>
            <a:r>
              <a:rPr lang="en-US" sz="2000" dirty="0"/>
              <a:t>, </a:t>
            </a:r>
            <a:r>
              <a:rPr lang="en-US" sz="2000" dirty="0" err="1"/>
              <a:t>ruang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, </a:t>
            </a:r>
            <a:r>
              <a:rPr lang="en-US" sz="2000" dirty="0" err="1"/>
              <a:t>kenyataan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ciptaan</a:t>
            </a:r>
            <a:r>
              <a:rPr lang="en-US" sz="2000" dirty="0"/>
              <a:t> </a:t>
            </a:r>
            <a:r>
              <a:rPr lang="en-US" sz="2000" dirty="0" err="1"/>
              <a:t>Tuhan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proses </a:t>
            </a:r>
            <a:r>
              <a:rPr lang="en-US" sz="2000" dirty="0" err="1"/>
              <a:t>kejadian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perkembangan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 di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nyata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sebagainya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Ontology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pemikiran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asal-usul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</a:t>
            </a:r>
            <a:r>
              <a:rPr lang="en-US" sz="2000" dirty="0" err="1"/>
              <a:t>alam</a:t>
            </a:r>
            <a:r>
              <a:rPr lang="en-US" sz="2000" dirty="0"/>
              <a:t> </a:t>
            </a:r>
            <a:r>
              <a:rPr lang="en-US" sz="2000" dirty="0" err="1"/>
              <a:t>semesta</a:t>
            </a:r>
            <a:r>
              <a:rPr lang="en-US" sz="2000" dirty="0"/>
              <a:t>, </a:t>
            </a:r>
            <a:r>
              <a:rPr lang="en-US" sz="2000" dirty="0" err="1"/>
              <a:t>darimana</a:t>
            </a:r>
            <a:r>
              <a:rPr lang="en-US" sz="2000" dirty="0"/>
              <a:t> dank e </a:t>
            </a:r>
            <a:r>
              <a:rPr lang="en-US" sz="2000" dirty="0" err="1"/>
              <a:t>arah</a:t>
            </a:r>
            <a:r>
              <a:rPr lang="en-US" sz="2000" dirty="0"/>
              <a:t> mana proses </a:t>
            </a:r>
            <a:r>
              <a:rPr lang="en-US" sz="2000" dirty="0" err="1"/>
              <a:t>kejadiannya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/>
              <a:t>Philosophy of mind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pemikiran</a:t>
            </a:r>
            <a:r>
              <a:rPr lang="en-US" sz="2000" dirty="0"/>
              <a:t> </a:t>
            </a:r>
            <a:r>
              <a:rPr lang="en-US" sz="2000" dirty="0" err="1"/>
              <a:t>filosofis</a:t>
            </a:r>
            <a:r>
              <a:rPr lang="en-US" sz="2000" dirty="0"/>
              <a:t> </a:t>
            </a:r>
            <a:r>
              <a:rPr lang="en-US" sz="2000" dirty="0" err="1"/>
              <a:t>tetang</a:t>
            </a:r>
            <a:r>
              <a:rPr lang="en-US" sz="2000" dirty="0"/>
              <a:t> </a:t>
            </a:r>
            <a:r>
              <a:rPr lang="en-US" sz="2000" dirty="0" err="1"/>
              <a:t>jiwa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hubungannya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jasmani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kebiasaan</a:t>
            </a:r>
            <a:r>
              <a:rPr lang="en-US" sz="2000" dirty="0"/>
              <a:t> </a:t>
            </a:r>
            <a:r>
              <a:rPr lang="en-US" sz="2000" dirty="0" err="1"/>
              <a:t>berkehendak</a:t>
            </a:r>
            <a:r>
              <a:rPr lang="en-US" sz="2000" dirty="0"/>
              <a:t> </a:t>
            </a:r>
            <a:r>
              <a:rPr lang="en-US" sz="2000" dirty="0" err="1"/>
              <a:t>manusia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sebagainya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3200" dirty="0" smtClean="0"/>
              <a:t>BIDANG KAJIAN FILSAFAT</a:t>
            </a:r>
          </a:p>
        </p:txBody>
      </p:sp>
    </p:spTree>
    <p:extLst>
      <p:ext uri="{BB962C8B-B14F-4D97-AF65-F5344CB8AC3E}">
        <p14:creationId xmlns:p14="http://schemas.microsoft.com/office/powerpoint/2010/main" val="501443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US" dirty="0" err="1"/>
              <a:t>Epistemologi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(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rasionalisme</a:t>
            </a:r>
            <a:r>
              <a:rPr lang="en-US" dirty="0"/>
              <a:t>),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panca</a:t>
            </a:r>
            <a:r>
              <a:rPr lang="en-US" dirty="0"/>
              <a:t> </a:t>
            </a:r>
            <a:r>
              <a:rPr lang="en-US" dirty="0" err="1"/>
              <a:t>indera</a:t>
            </a:r>
            <a:r>
              <a:rPr lang="en-US" dirty="0"/>
              <a:t> (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empirisme</a:t>
            </a:r>
            <a:r>
              <a:rPr lang="en-US" dirty="0"/>
              <a:t>), </a:t>
            </a:r>
            <a:r>
              <a:rPr lang="en-US" dirty="0" err="1"/>
              <a:t>dari</a:t>
            </a:r>
            <a:r>
              <a:rPr lang="en-US" dirty="0"/>
              <a:t> ide-ide (</a:t>
            </a:r>
            <a:r>
              <a:rPr lang="en-US" dirty="0" err="1"/>
              <a:t>aliran</a:t>
            </a:r>
            <a:r>
              <a:rPr lang="en-US" dirty="0"/>
              <a:t> idealism),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(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teologisme</a:t>
            </a:r>
            <a:r>
              <a:rPr lang="en-US" dirty="0"/>
              <a:t>),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validitas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Aksiologi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nilao</a:t>
            </a:r>
            <a:r>
              <a:rPr lang="en-US" dirty="0"/>
              <a:t> moral, </a:t>
            </a:r>
            <a:r>
              <a:rPr lang="en-US" dirty="0" err="1"/>
              <a:t>nilai</a:t>
            </a:r>
            <a:r>
              <a:rPr lang="en-US" dirty="0"/>
              <a:t> agama,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keindahan</a:t>
            </a:r>
            <a:r>
              <a:rPr lang="en-US" dirty="0"/>
              <a:t> (</a:t>
            </a:r>
            <a:r>
              <a:rPr lang="en-US" dirty="0" err="1"/>
              <a:t>estetika</a:t>
            </a:r>
            <a:r>
              <a:rPr lang="en-US" dirty="0"/>
              <a:t>). </a:t>
            </a:r>
            <a:r>
              <a:rPr lang="en-US" dirty="0" err="1"/>
              <a:t>Aksiologi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higher values of life (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bertaraf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M</a:t>
            </a:r>
            <a:r>
              <a:rPr lang="en-US" dirty="0" err="1" smtClean="0"/>
              <a:t>enurut</a:t>
            </a:r>
            <a:r>
              <a:rPr lang="en-US" dirty="0" smtClean="0"/>
              <a:t> </a:t>
            </a:r>
            <a:r>
              <a:rPr lang="en-US" dirty="0" err="1"/>
              <a:t>Jujun</a:t>
            </a:r>
            <a:r>
              <a:rPr lang="en-US" dirty="0"/>
              <a:t> S. </a:t>
            </a:r>
            <a:r>
              <a:rPr lang="en-US" dirty="0" err="1"/>
              <a:t>Suria-sumantri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Anna </a:t>
            </a:r>
            <a:r>
              <a:rPr lang="en-US" dirty="0" err="1"/>
              <a:t>Pudjiadi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ontologi</a:t>
            </a:r>
            <a:r>
              <a:rPr lang="en-US" dirty="0"/>
              <a:t>, </a:t>
            </a:r>
            <a:r>
              <a:rPr lang="en-US" dirty="0" err="1"/>
              <a:t>epistemologi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aksiologi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altLang="en-US" sz="28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39044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4294967295"/>
          </p:nvPr>
        </p:nvSpPr>
        <p:spPr bwMode="auto">
          <a:xfrm>
            <a:off x="468313" y="1298575"/>
            <a:ext cx="8207375" cy="482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n-US" sz="2400" dirty="0" err="1"/>
              <a:t>Rasionalisme</a:t>
            </a:r>
            <a:r>
              <a:rPr lang="en-US" sz="2400" dirty="0"/>
              <a:t>.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rasional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mementingkan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memutuskan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rasional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mendamba-dambakan</a:t>
            </a:r>
            <a:r>
              <a:rPr lang="en-US" sz="2400" dirty="0"/>
              <a:t> </a:t>
            </a:r>
            <a:r>
              <a:rPr lang="en-US" sz="2400" dirty="0" err="1"/>
              <a:t>otak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satu-satunya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menurut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ide-ide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orang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menghiraukan</a:t>
            </a:r>
            <a:r>
              <a:rPr lang="en-US" sz="2400" dirty="0"/>
              <a:t> </a:t>
            </a:r>
            <a:r>
              <a:rPr lang="en-US" sz="2400" dirty="0" err="1"/>
              <a:t>realitas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rasio</a:t>
            </a:r>
            <a:r>
              <a:rPr lang="en-US" sz="2400" dirty="0"/>
              <a:t>. </a:t>
            </a:r>
            <a:r>
              <a:rPr lang="en-US" sz="2400" dirty="0" err="1"/>
              <a:t>Tokoh-tokoh</a:t>
            </a:r>
            <a:r>
              <a:rPr lang="en-US" sz="2400" dirty="0"/>
              <a:t> yang </a:t>
            </a:r>
            <a:r>
              <a:rPr lang="en-US" sz="2400" dirty="0" err="1"/>
              <a:t>terkenal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rasional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abad</a:t>
            </a:r>
            <a:r>
              <a:rPr lang="en-US" sz="2400" dirty="0"/>
              <a:t> modern </a:t>
            </a:r>
            <a:r>
              <a:rPr lang="en-US" sz="2400" dirty="0" err="1"/>
              <a:t>antara</a:t>
            </a:r>
            <a:r>
              <a:rPr lang="en-US" sz="2400" dirty="0"/>
              <a:t> lain Rene Descartes (1595-1650), Nicholas </a:t>
            </a:r>
            <a:r>
              <a:rPr lang="en-US" sz="2400" dirty="0" err="1"/>
              <a:t>Malerbranche</a:t>
            </a:r>
            <a:r>
              <a:rPr lang="en-US" sz="2400" dirty="0"/>
              <a:t> (1638-1775), De Spinoza (1632-1677), Gottfried Wilhelm Leibniz (1646-1716), Christian Wolf (1679-1754), </a:t>
            </a:r>
            <a:r>
              <a:rPr lang="en-US" sz="2400" dirty="0" err="1"/>
              <a:t>dan</a:t>
            </a:r>
            <a:r>
              <a:rPr lang="en-US" sz="2400" dirty="0"/>
              <a:t> Blaise Pascal (1623-1662).</a:t>
            </a:r>
          </a:p>
          <a:p>
            <a:pPr marL="0" lvl="0" indent="0">
              <a:buClrTx/>
              <a:buNone/>
            </a:pPr>
            <a:endParaRPr lang="en-US" sz="3200" dirty="0"/>
          </a:p>
          <a:p>
            <a:pPr marL="0" indent="0" eaLnBrk="1" hangingPunct="1">
              <a:buNone/>
            </a:pPr>
            <a:endParaRPr lang="en-US" altLang="en-US" sz="3600" dirty="0" smtClean="0"/>
          </a:p>
        </p:txBody>
      </p:sp>
      <p:sp>
        <p:nvSpPr>
          <p:cNvPr id="4099" name="Title 5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07375" cy="692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3600" dirty="0" smtClean="0"/>
              <a:t>ALIRAN/MAHZAB DLM </a:t>
            </a:r>
            <a:r>
              <a:rPr lang="en-US" sz="3600" dirty="0"/>
              <a:t>FILSAFAT</a:t>
            </a:r>
            <a:r>
              <a:rPr lang="en-US" dirty="0"/>
              <a:t/>
            </a:r>
            <a:br>
              <a:rPr lang="en-US" dirty="0"/>
            </a:b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871746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45ACDF"/>
      </a:accent2>
      <a:accent3>
        <a:srgbClr val="FFFFFF"/>
      </a:accent3>
      <a:accent4>
        <a:srgbClr val="000000"/>
      </a:accent4>
      <a:accent5>
        <a:srgbClr val="ADB8CA"/>
      </a:accent5>
      <a:accent6>
        <a:srgbClr val="3E9BCA"/>
      </a:accent6>
      <a:hlink>
        <a:srgbClr val="0099CC"/>
      </a:hlink>
      <a:folHlink>
        <a:srgbClr val="66CCFF"/>
      </a:folHlink>
    </a:clrScheme>
    <a:fontScheme name="NordriDesign_免费商务模板系列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ordriDesign_免费商务模板系列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_免费商务模板系列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_免费商务模板系列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rdridesign.com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rdridesign.com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</Template>
  <TotalTime>113</TotalTime>
  <Words>2063</Words>
  <Application>Microsoft Office PowerPoint</Application>
  <PresentationFormat>On-screen Show (4:3)</PresentationFormat>
  <Paragraphs>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黑体</vt:lpstr>
      <vt:lpstr>华文细黑</vt:lpstr>
      <vt:lpstr>Wingdings</vt:lpstr>
      <vt:lpstr>11</vt:lpstr>
      <vt:lpstr>PENGERTIAN FILSAFAT BAGIAN 2 </vt:lpstr>
      <vt:lpstr>CABANG-CABANG FILSAFAT </vt:lpstr>
      <vt:lpstr>PowerPoint Presentation</vt:lpstr>
      <vt:lpstr>PowerPoint Presentation</vt:lpstr>
      <vt:lpstr>PowerPoint Presentation</vt:lpstr>
      <vt:lpstr>PowerPoint Presentation</vt:lpstr>
      <vt:lpstr>BIDANG KAJIAN FILSAFAT</vt:lpstr>
      <vt:lpstr>PowerPoint Presentation</vt:lpstr>
      <vt:lpstr>ALIRAN/MAHZAB DLM FILSAFAT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Fajarina</dc:creator>
  <cp:keywords>ppt幻灯设计/ppt模板设计</cp:keywords>
  <dc:description>nordridesign.com</dc:description>
  <cp:lastModifiedBy>Fajarina</cp:lastModifiedBy>
  <cp:revision>39</cp:revision>
  <dcterms:created xsi:type="dcterms:W3CDTF">2019-03-12T13:43:22Z</dcterms:created>
  <dcterms:modified xsi:type="dcterms:W3CDTF">2019-03-19T05:07:00Z</dcterms:modified>
  <cp:category/>
</cp:coreProperties>
</file>