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2"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3" r:id="rId18"/>
  </p:sldIdLst>
  <p:sldSz cx="9144000" cy="6858000" type="screen4x3"/>
  <p:notesSz cx="6858000" cy="9144000"/>
  <p:defaultTextStyle>
    <a:defPPr>
      <a:defRPr lang="zh-CN"/>
    </a:defPPr>
    <a:lvl1pPr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1pPr>
    <a:lvl2pPr marL="457200"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2pPr>
    <a:lvl3pPr marL="914400"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3pPr>
    <a:lvl4pPr marL="1371600"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4pPr>
    <a:lvl5pPr marL="1828800"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5pPr>
    <a:lvl6pPr marL="2286000" algn="l" defTabSz="914400" rtl="0" eaLnBrk="1" latinLnBrk="0" hangingPunct="1">
      <a:defRPr i="1" kern="1200">
        <a:solidFill>
          <a:schemeClr val="tx1"/>
        </a:solidFill>
        <a:latin typeface="Arial" panose="020B0604020202020204" pitchFamily="34" charset="0"/>
        <a:ea typeface="华文细黑" pitchFamily="2" charset="-122"/>
        <a:cs typeface="+mn-cs"/>
      </a:defRPr>
    </a:lvl6pPr>
    <a:lvl7pPr marL="2743200" algn="l" defTabSz="914400" rtl="0" eaLnBrk="1" latinLnBrk="0" hangingPunct="1">
      <a:defRPr i="1" kern="1200">
        <a:solidFill>
          <a:schemeClr val="tx1"/>
        </a:solidFill>
        <a:latin typeface="Arial" panose="020B0604020202020204" pitchFamily="34" charset="0"/>
        <a:ea typeface="华文细黑" pitchFamily="2" charset="-122"/>
        <a:cs typeface="+mn-cs"/>
      </a:defRPr>
    </a:lvl7pPr>
    <a:lvl8pPr marL="3200400" algn="l" defTabSz="914400" rtl="0" eaLnBrk="1" latinLnBrk="0" hangingPunct="1">
      <a:defRPr i="1" kern="1200">
        <a:solidFill>
          <a:schemeClr val="tx1"/>
        </a:solidFill>
        <a:latin typeface="Arial" panose="020B0604020202020204" pitchFamily="34" charset="0"/>
        <a:ea typeface="华文细黑" pitchFamily="2" charset="-122"/>
        <a:cs typeface="+mn-cs"/>
      </a:defRPr>
    </a:lvl8pPr>
    <a:lvl9pPr marL="3657600" algn="l" defTabSz="914400" rtl="0" eaLnBrk="1" latinLnBrk="0" hangingPunct="1">
      <a:defRPr i="1" kern="1200">
        <a:solidFill>
          <a:schemeClr val="tx1"/>
        </a:solidFill>
        <a:latin typeface="Arial" panose="020B0604020202020204" pitchFamily="34" charset="0"/>
        <a:ea typeface="华文细黑" pitchFamily="2"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663300"/>
    <a:srgbClr val="CC3300"/>
    <a:srgbClr val="996600"/>
    <a:srgbClr val="FF99CC"/>
    <a:srgbClr val="FF0066"/>
    <a:srgbClr val="FF66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7" autoAdjust="0"/>
    <p:restoredTop sz="94548" autoAdjust="0"/>
  </p:normalViewPr>
  <p:slideViewPr>
    <p:cSldViewPr snapToGrid="0">
      <p:cViewPr varScale="1">
        <p:scale>
          <a:sx n="69" d="100"/>
          <a:sy n="69" d="100"/>
        </p:scale>
        <p:origin x="12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atin typeface="Arial" charset="0"/>
              </a:defRPr>
            </a:lvl1pPr>
          </a:lstStyle>
          <a:p>
            <a:pPr>
              <a:defRPr/>
            </a:pPr>
            <a:endParaRPr lang="en-US" altLang="zh-CN"/>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atin typeface="Arial" charset="0"/>
              </a:defRPr>
            </a:lvl1pPr>
          </a:lstStyle>
          <a:p>
            <a:pPr>
              <a:defRPr/>
            </a:pPr>
            <a:endParaRPr lang="en-US" altLang="zh-CN"/>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vl1pPr>
          </a:lstStyle>
          <a:p>
            <a:fld id="{7F0C556D-CBD0-448D-AAE9-4DE9131E677F}"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9" descr="C:\Documents and Settings\chris\Desktop\TODO EVEERYDAY\0618\PPT模版\图\229ec661849bcd67eaf8f8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663" y="476250"/>
            <a:ext cx="8464550" cy="578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ctrTitle"/>
          </p:nvPr>
        </p:nvSpPr>
        <p:spPr>
          <a:xfrm>
            <a:off x="2701925" y="2130425"/>
            <a:ext cx="4800600" cy="1470025"/>
          </a:xfrm>
          <a:prstGeom prst="rect">
            <a:avLst/>
          </a:prstGeom>
        </p:spPr>
        <p:txBody>
          <a:bodyPr/>
          <a:lstStyle>
            <a:lvl1pPr algn="l">
              <a:buClr>
                <a:srgbClr val="FFFFFF"/>
              </a:buClr>
              <a:defRPr sz="3600"/>
            </a:lvl1pPr>
          </a:lstStyle>
          <a:p>
            <a:r>
              <a:rPr lang="en-US" smtClean="0"/>
              <a:t>Click to edit Master title style</a:t>
            </a:r>
            <a:endParaRPr lang="en-US" dirty="0"/>
          </a:p>
        </p:txBody>
      </p:sp>
      <p:sp>
        <p:nvSpPr>
          <p:cNvPr id="8" name="Rectangle 3"/>
          <p:cNvSpPr>
            <a:spLocks noGrp="1" noChangeArrowheads="1"/>
          </p:cNvSpPr>
          <p:nvPr>
            <p:ph type="subTitle" idx="1"/>
          </p:nvPr>
        </p:nvSpPr>
        <p:spPr>
          <a:xfrm>
            <a:off x="2701925" y="3886200"/>
            <a:ext cx="4114800" cy="1752600"/>
          </a:xfrm>
          <a:prstGeom prst="rect">
            <a:avLst/>
          </a:prstGeom>
        </p:spPr>
        <p:txBody>
          <a:bodyPr/>
          <a:lstStyle>
            <a:lvl1pPr marL="0" indent="0">
              <a:buClr>
                <a:srgbClr val="FFFFFF"/>
              </a:buClr>
              <a:buFontTx/>
              <a:buNone/>
              <a:defRPr sz="3500" baseline="0"/>
            </a:lvl1pPr>
          </a:lstStyle>
          <a:p>
            <a:r>
              <a:rPr lang="en-US" smtClean="0"/>
              <a:t>Click to edit Master subtitle style</a:t>
            </a:r>
            <a:endParaRPr lang="en-US" dirty="0"/>
          </a:p>
        </p:txBody>
      </p:sp>
    </p:spTree>
    <p:extLst>
      <p:ext uri="{BB962C8B-B14F-4D97-AF65-F5344CB8AC3E}">
        <p14:creationId xmlns:p14="http://schemas.microsoft.com/office/powerpoint/2010/main" val="2585910409"/>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5" name="Title 1"/>
          <p:cNvSpPr>
            <a:spLocks noGrp="1"/>
          </p:cNvSpPr>
          <p:nvPr>
            <p:ph type="title"/>
          </p:nvPr>
        </p:nvSpPr>
        <p:spPr>
          <a:xfrm>
            <a:off x="2703513" y="274638"/>
            <a:ext cx="6316662" cy="1143000"/>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693988" y="1600200"/>
            <a:ext cx="6326187" cy="4525963"/>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6190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539750" y="1341438"/>
            <a:ext cx="3956050" cy="4784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48200" y="1341438"/>
            <a:ext cx="3956050" cy="4784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150061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4" name="Title 1"/>
          <p:cNvSpPr>
            <a:spLocks noGrp="1"/>
          </p:cNvSpPr>
          <p:nvPr>
            <p:ph type="title"/>
          </p:nvPr>
        </p:nvSpPr>
        <p:spPr>
          <a:xfrm>
            <a:off x="2703513" y="274638"/>
            <a:ext cx="6316662"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27693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Edit Master text styles</a:t>
            </a:r>
          </a:p>
        </p:txBody>
      </p:sp>
    </p:spTree>
    <p:extLst>
      <p:ext uri="{BB962C8B-B14F-4D97-AF65-F5344CB8AC3E}">
        <p14:creationId xmlns:p14="http://schemas.microsoft.com/office/powerpoint/2010/main" val="107936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843213" y="404813"/>
            <a:ext cx="5832475" cy="692150"/>
          </a:xfrm>
          <a:prstGeom prst="rect">
            <a:avLst/>
          </a:prstGeom>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68313" y="1298575"/>
            <a:ext cx="8207375" cy="4827588"/>
          </a:xfrm>
          <a:prstGeom prst="rect">
            <a:avLst/>
          </a:prstGeom>
        </p:spPr>
        <p:txBody>
          <a:bodyPr vert="eaVert"/>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348177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260350"/>
            <a:ext cx="2057400" cy="5865813"/>
          </a:xfrm>
          <a:prstGeom prst="rect">
            <a:avLst/>
          </a:prstGeo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68313" y="260350"/>
            <a:ext cx="6019800" cy="5865813"/>
          </a:xfrm>
          <a:prstGeom prst="rect">
            <a:avLst/>
          </a:prstGeom>
        </p:spPr>
        <p:txBody>
          <a:bodyPr vert="eaVert"/>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362839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C:\Documents and Settings\chris\Desktop\TODO EVEERYDAY\0618\PPT模版\图\229ec661849bcd67eaf8f8ec.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313" y="350838"/>
            <a:ext cx="895985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0" r:id="rId1"/>
    <p:sldLayoutId id="2147483804" r:id="rId2"/>
    <p:sldLayoutId id="2147483805" r:id="rId3"/>
    <p:sldLayoutId id="2147483806" r:id="rId4"/>
    <p:sldLayoutId id="2147483807" r:id="rId5"/>
    <p:sldLayoutId id="2147483808" r:id="rId6"/>
    <p:sldLayoutId id="2147483809" r:id="rId7"/>
  </p:sldLayoutIdLst>
  <p:timing>
    <p:tnLst>
      <p:par>
        <p:cTn id="1" dur="indefinite" restart="never" nodeType="tmRoot"/>
      </p:par>
    </p:tnLst>
  </p:timing>
  <p:hf hdr="0" ftr="0"/>
  <p:txStyles>
    <p:titleStyle>
      <a:lvl1pPr algn="r" rtl="0" eaLnBrk="1" fontAlgn="base" hangingPunct="1">
        <a:spcBef>
          <a:spcPct val="0"/>
        </a:spcBef>
        <a:spcAft>
          <a:spcPct val="0"/>
        </a:spcAft>
        <a:defRPr sz="2400">
          <a:solidFill>
            <a:schemeClr val="tx1"/>
          </a:solidFill>
          <a:latin typeface="+mj-lt"/>
          <a:ea typeface="华文细黑" pitchFamily="2" charset="-122"/>
          <a:cs typeface="+mj-cs"/>
        </a:defRPr>
      </a:lvl1pPr>
      <a:lvl2pPr algn="r" rtl="0" eaLnBrk="1" fontAlgn="base" hangingPunct="1">
        <a:spcBef>
          <a:spcPct val="0"/>
        </a:spcBef>
        <a:spcAft>
          <a:spcPct val="0"/>
        </a:spcAft>
        <a:defRPr sz="2400">
          <a:solidFill>
            <a:schemeClr val="tx1"/>
          </a:solidFill>
          <a:latin typeface="Arial" charset="0"/>
          <a:ea typeface="华文细黑" pitchFamily="2" charset="-122"/>
        </a:defRPr>
      </a:lvl2pPr>
      <a:lvl3pPr algn="r" rtl="0" eaLnBrk="1" fontAlgn="base" hangingPunct="1">
        <a:spcBef>
          <a:spcPct val="0"/>
        </a:spcBef>
        <a:spcAft>
          <a:spcPct val="0"/>
        </a:spcAft>
        <a:defRPr sz="2400">
          <a:solidFill>
            <a:schemeClr val="tx1"/>
          </a:solidFill>
          <a:latin typeface="Arial" charset="0"/>
          <a:ea typeface="华文细黑" pitchFamily="2" charset="-122"/>
        </a:defRPr>
      </a:lvl3pPr>
      <a:lvl4pPr algn="r" rtl="0" eaLnBrk="1" fontAlgn="base" hangingPunct="1">
        <a:spcBef>
          <a:spcPct val="0"/>
        </a:spcBef>
        <a:spcAft>
          <a:spcPct val="0"/>
        </a:spcAft>
        <a:defRPr sz="2400">
          <a:solidFill>
            <a:schemeClr val="tx1"/>
          </a:solidFill>
          <a:latin typeface="Arial" charset="0"/>
          <a:ea typeface="华文细黑" pitchFamily="2" charset="-122"/>
        </a:defRPr>
      </a:lvl4pPr>
      <a:lvl5pPr algn="r" rtl="0" eaLnBrk="1" fontAlgn="base" hangingPunct="1">
        <a:spcBef>
          <a:spcPct val="0"/>
        </a:spcBef>
        <a:spcAft>
          <a:spcPct val="0"/>
        </a:spcAft>
        <a:defRPr sz="2400">
          <a:solidFill>
            <a:schemeClr val="tx1"/>
          </a:solidFill>
          <a:latin typeface="Arial" charset="0"/>
          <a:ea typeface="华文细黑" pitchFamily="2" charset="-122"/>
        </a:defRPr>
      </a:lvl5pPr>
      <a:lvl6pPr marL="457200" algn="l" rtl="0" eaLnBrk="1" fontAlgn="base" hangingPunct="1">
        <a:spcBef>
          <a:spcPct val="0"/>
        </a:spcBef>
        <a:spcAft>
          <a:spcPct val="0"/>
        </a:spcAft>
        <a:defRPr sz="2800">
          <a:solidFill>
            <a:schemeClr val="bg1"/>
          </a:solidFill>
          <a:latin typeface="Arial" charset="0"/>
          <a:ea typeface="黑体" pitchFamily="2" charset="-122"/>
        </a:defRPr>
      </a:lvl6pPr>
      <a:lvl7pPr marL="914400" algn="l" rtl="0" eaLnBrk="1" fontAlgn="base" hangingPunct="1">
        <a:spcBef>
          <a:spcPct val="0"/>
        </a:spcBef>
        <a:spcAft>
          <a:spcPct val="0"/>
        </a:spcAft>
        <a:defRPr sz="2800">
          <a:solidFill>
            <a:schemeClr val="bg1"/>
          </a:solidFill>
          <a:latin typeface="Arial" charset="0"/>
          <a:ea typeface="黑体" pitchFamily="2" charset="-122"/>
        </a:defRPr>
      </a:lvl7pPr>
      <a:lvl8pPr marL="1371600" algn="l" rtl="0" eaLnBrk="1" fontAlgn="base" hangingPunct="1">
        <a:spcBef>
          <a:spcPct val="0"/>
        </a:spcBef>
        <a:spcAft>
          <a:spcPct val="0"/>
        </a:spcAft>
        <a:defRPr sz="2800">
          <a:solidFill>
            <a:schemeClr val="bg1"/>
          </a:solidFill>
          <a:latin typeface="Arial" charset="0"/>
          <a:ea typeface="黑体" pitchFamily="2" charset="-122"/>
        </a:defRPr>
      </a:lvl8pPr>
      <a:lvl9pPr marL="1828800" algn="l" rtl="0" eaLnBrk="1" fontAlgn="base" hangingPunct="1">
        <a:spcBef>
          <a:spcPct val="0"/>
        </a:spcBef>
        <a:spcAft>
          <a:spcPct val="0"/>
        </a:spcAft>
        <a:defRPr sz="2800">
          <a:solidFill>
            <a:schemeClr val="bg1"/>
          </a:solidFill>
          <a:latin typeface="Arial" charset="0"/>
          <a:ea typeface="黑体" pitchFamily="2" charset="-122"/>
        </a:defRPr>
      </a:lvl9pPr>
    </p:titleStyle>
    <p:bodyStyle>
      <a:lvl1pPr marL="342900" indent="-342900" algn="l" rtl="0" eaLnBrk="1" fontAlgn="base" hangingPunct="1">
        <a:spcBef>
          <a:spcPct val="20000"/>
        </a:spcBef>
        <a:spcAft>
          <a:spcPct val="0"/>
        </a:spcAft>
        <a:buClr>
          <a:schemeClr val="accent1"/>
        </a:buClr>
        <a:buFont typeface="Wingdings" panose="05000000000000000000" pitchFamily="2" charset="2"/>
        <a:buChar char="n"/>
        <a:defRPr sz="2000">
          <a:solidFill>
            <a:schemeClr val="tx1"/>
          </a:solidFill>
          <a:latin typeface="+mn-lt"/>
          <a:ea typeface="华文细黑" pitchFamily="2" charset="-122"/>
          <a:cs typeface="+mn-cs"/>
        </a:defRPr>
      </a:lvl1pPr>
      <a:lvl2pPr marL="742950" indent="-285750" algn="l" rtl="0" eaLnBrk="1" fontAlgn="base" hangingPunct="1">
        <a:spcBef>
          <a:spcPct val="20000"/>
        </a:spcBef>
        <a:spcAft>
          <a:spcPct val="0"/>
        </a:spcAft>
        <a:buClr>
          <a:schemeClr val="accent1"/>
        </a:buClr>
        <a:buFont typeface="Wingdings" panose="05000000000000000000" pitchFamily="2" charset="2"/>
        <a:buChar char="n"/>
        <a:defRPr>
          <a:solidFill>
            <a:schemeClr val="tx1"/>
          </a:solidFill>
          <a:latin typeface="+mn-lt"/>
          <a:ea typeface="华文细黑" pitchFamily="2" charset="-122"/>
        </a:defRPr>
      </a:lvl2pPr>
      <a:lvl3pPr marL="1143000" indent="-228600" algn="l" rtl="0" eaLnBrk="1" fontAlgn="base" hangingPunct="1">
        <a:spcBef>
          <a:spcPct val="20000"/>
        </a:spcBef>
        <a:spcAft>
          <a:spcPct val="0"/>
        </a:spcAft>
        <a:buClr>
          <a:schemeClr val="accent2"/>
        </a:buClr>
        <a:buFont typeface="Wingdings" panose="05000000000000000000" pitchFamily="2" charset="2"/>
        <a:buChar char="n"/>
        <a:defRPr sz="1600">
          <a:solidFill>
            <a:schemeClr val="tx1"/>
          </a:solidFill>
          <a:latin typeface="+mn-lt"/>
          <a:ea typeface="华文细黑" pitchFamily="2" charset="-122"/>
        </a:defRPr>
      </a:lvl3pPr>
      <a:lvl4pPr marL="1600200" indent="-228600" algn="l" rtl="0" eaLnBrk="1" fontAlgn="base" hangingPunct="1">
        <a:spcBef>
          <a:spcPct val="20000"/>
        </a:spcBef>
        <a:spcAft>
          <a:spcPct val="0"/>
        </a:spcAft>
        <a:buClr>
          <a:schemeClr val="hlink"/>
        </a:buClr>
        <a:buFont typeface="Wingdings" panose="05000000000000000000" pitchFamily="2" charset="2"/>
        <a:buChar char="n"/>
        <a:defRPr sz="1400">
          <a:solidFill>
            <a:schemeClr val="tx1"/>
          </a:solidFill>
          <a:latin typeface="+mn-lt"/>
          <a:ea typeface="华文细黑" pitchFamily="2" charset="-122"/>
        </a:defRPr>
      </a:lvl4pPr>
      <a:lvl5pPr marL="2057400" indent="-228600" algn="l" rtl="0" eaLnBrk="1" fontAlgn="base" hangingPunct="1">
        <a:spcBef>
          <a:spcPct val="20000"/>
        </a:spcBef>
        <a:spcAft>
          <a:spcPct val="0"/>
        </a:spcAft>
        <a:buChar char="»"/>
        <a:defRPr>
          <a:solidFill>
            <a:schemeClr val="tx1"/>
          </a:solidFill>
          <a:latin typeface="+mn-lt"/>
          <a:ea typeface="华文细黑" pitchFamily="2" charset="-122"/>
        </a:defRPr>
      </a:lvl5pPr>
      <a:lvl6pPr marL="2514600" indent="-228600" algn="l" rtl="0" eaLnBrk="1" fontAlgn="base" hangingPunct="1">
        <a:spcBef>
          <a:spcPct val="20000"/>
        </a:spcBef>
        <a:spcAft>
          <a:spcPct val="0"/>
        </a:spcAft>
        <a:defRPr sz="2000">
          <a:solidFill>
            <a:schemeClr val="bg1"/>
          </a:solidFill>
          <a:latin typeface="+mn-lt"/>
          <a:ea typeface="+mn-ea"/>
        </a:defRPr>
      </a:lvl6pPr>
      <a:lvl7pPr marL="2971800" indent="-228600" algn="l" rtl="0" eaLnBrk="1" fontAlgn="base" hangingPunct="1">
        <a:spcBef>
          <a:spcPct val="20000"/>
        </a:spcBef>
        <a:spcAft>
          <a:spcPct val="0"/>
        </a:spcAft>
        <a:defRPr sz="2000">
          <a:solidFill>
            <a:schemeClr val="bg1"/>
          </a:solidFill>
          <a:latin typeface="+mn-lt"/>
          <a:ea typeface="+mn-ea"/>
        </a:defRPr>
      </a:lvl7pPr>
      <a:lvl8pPr marL="3429000" indent="-228600" algn="l" rtl="0" eaLnBrk="1" fontAlgn="base" hangingPunct="1">
        <a:spcBef>
          <a:spcPct val="20000"/>
        </a:spcBef>
        <a:spcAft>
          <a:spcPct val="0"/>
        </a:spcAft>
        <a:defRPr sz="2000">
          <a:solidFill>
            <a:schemeClr val="bg1"/>
          </a:solidFill>
          <a:latin typeface="+mn-lt"/>
          <a:ea typeface="+mn-ea"/>
        </a:defRPr>
      </a:lvl8pPr>
      <a:lvl9pPr marL="3886200" indent="-228600" algn="l" rtl="0" eaLnBrk="1" fontAlgn="base" hangingPunct="1">
        <a:spcBef>
          <a:spcPct val="20000"/>
        </a:spcBef>
        <a:spcAft>
          <a:spcPct val="0"/>
        </a:spcAft>
        <a:defRPr sz="2000">
          <a:solidFill>
            <a:schemeClr val="bg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dirty="0"/>
              <a:t>FILSAFAT ILMU </a:t>
            </a:r>
            <a:br>
              <a:rPr lang="en-US" dirty="0"/>
            </a:br>
            <a:endParaRPr lang="en-US" altLang="en-US" sz="4000" dirty="0" smtClean="0"/>
          </a:p>
        </p:txBody>
      </p:sp>
      <p:sp>
        <p:nvSpPr>
          <p:cNvPr id="3075" name="Rectangle 3"/>
          <p:cNvSpPr>
            <a:spLocks noGrp="1" noChangeArrowheads="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2400" dirty="0" smtClean="0"/>
          </a:p>
          <a:p>
            <a:pPr algn="ctr" eaLnBrk="1" hangingPunct="1"/>
            <a:r>
              <a:rPr lang="en-US" altLang="en-US" sz="2400" dirty="0" smtClean="0"/>
              <a:t>OLEH</a:t>
            </a:r>
          </a:p>
          <a:p>
            <a:pPr algn="ctr" eaLnBrk="1" hangingPunct="1"/>
            <a:r>
              <a:rPr lang="en-US" altLang="en-US" sz="2400" dirty="0" smtClean="0"/>
              <a:t>DR. FAJARINA, S.I.P., </a:t>
            </a:r>
            <a:r>
              <a:rPr lang="en-US" altLang="en-US" sz="2400" dirty="0" err="1" smtClean="0"/>
              <a:t>M.Si</a:t>
            </a:r>
            <a:endParaRPr lang="en-US" alt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2400" dirty="0" smtClean="0">
                <a:solidFill>
                  <a:srgbClr val="FF0000"/>
                </a:solidFill>
              </a:rPr>
              <a:t>A</a:t>
            </a:r>
            <a:r>
              <a:rPr lang="id-ID" sz="2400" dirty="0" smtClean="0">
                <a:solidFill>
                  <a:srgbClr val="FF0000"/>
                </a:solidFill>
              </a:rPr>
              <a:t>rah </a:t>
            </a:r>
            <a:r>
              <a:rPr lang="id-ID" sz="2400" dirty="0">
                <a:solidFill>
                  <a:srgbClr val="FF0000"/>
                </a:solidFill>
              </a:rPr>
              <a:t>filsafat ilmu </a:t>
            </a:r>
            <a:r>
              <a:rPr lang="id-ID" sz="2400" dirty="0"/>
              <a:t>dapat dipahami dari beberapa pendapat antara lain: </a:t>
            </a:r>
            <a:r>
              <a:rPr lang="id-ID" sz="2400" i="1" dirty="0"/>
              <a:t>pertama, </a:t>
            </a:r>
            <a:r>
              <a:rPr lang="id-ID" sz="2400" dirty="0"/>
              <a:t>bahwa filsafat ilmu diarahkan pada pembekalan pemahaman terhadap wawasan baik. </a:t>
            </a:r>
            <a:r>
              <a:rPr lang="id-ID" sz="2400" i="1" dirty="0"/>
              <a:t>Kedua, </a:t>
            </a:r>
            <a:r>
              <a:rPr lang="id-ID" sz="2400" dirty="0" smtClean="0"/>
              <a:t>filsafat </a:t>
            </a:r>
            <a:r>
              <a:rPr lang="id-ID" sz="2400" dirty="0"/>
              <a:t>ilmu diarahkan </a:t>
            </a:r>
            <a:r>
              <a:rPr lang="id-ID" sz="2400" dirty="0" smtClean="0"/>
              <a:t>: </a:t>
            </a:r>
            <a:r>
              <a:rPr lang="id-ID" sz="2400" dirty="0"/>
              <a:t>a) </a:t>
            </a:r>
            <a:r>
              <a:rPr lang="en-US" sz="2400" dirty="0" err="1" smtClean="0"/>
              <a:t>untuk</a:t>
            </a:r>
            <a:r>
              <a:rPr lang="en-US" sz="2400" dirty="0" smtClean="0"/>
              <a:t> </a:t>
            </a:r>
            <a:r>
              <a:rPr lang="id-ID" sz="2400" dirty="0" smtClean="0"/>
              <a:t>lebih </a:t>
            </a:r>
            <a:r>
              <a:rPr lang="id-ID" sz="2400" dirty="0"/>
              <a:t>memanusiakan diri atau lebih mendidik atau membangun diri sendiri, b) agar dapat mempertahankan sikap yang objektif dan mendasarkan pendapat atas pengetahuan yang objektif tidak hanya berdasarkan pertimbangan-pertimbangan simpati dan antipati saja, c) agar berpikir secara holistis dalam menyelesaikan suatu permasalahan, tidak mementingkan egoisme, dan d) agar dapat berpikir kritis, mandiri, dan tidak tergantung pada orang lain.</a:t>
            </a:r>
            <a:endParaRPr lang="en-US" sz="2400" dirty="0"/>
          </a:p>
          <a:p>
            <a:pPr marL="0" indent="0" eaLnBrk="1" hangingPunct="1">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3200" smtClean="0"/>
          </a:p>
        </p:txBody>
      </p:sp>
    </p:spTree>
    <p:extLst>
      <p:ext uri="{BB962C8B-B14F-4D97-AF65-F5344CB8AC3E}">
        <p14:creationId xmlns:p14="http://schemas.microsoft.com/office/powerpoint/2010/main" val="107648943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2400" dirty="0" smtClean="0"/>
              <a:t>F</a:t>
            </a:r>
            <a:r>
              <a:rPr lang="id-ID" sz="2400" dirty="0" smtClean="0"/>
              <a:t>ilsafat </a:t>
            </a:r>
            <a:r>
              <a:rPr lang="id-ID" sz="2400" dirty="0"/>
              <a:t>ilmu </a:t>
            </a:r>
            <a:r>
              <a:rPr lang="id-ID" sz="2400" dirty="0" smtClean="0"/>
              <a:t>dapat </a:t>
            </a:r>
            <a:r>
              <a:rPr lang="id-ID" sz="2400" dirty="0"/>
              <a:t>dikelompokkan menjadi dua bagian besar yaitu sebagai berikut :</a:t>
            </a:r>
            <a:endParaRPr lang="en-US" sz="2400" dirty="0"/>
          </a:p>
          <a:p>
            <a:pPr lvl="0"/>
            <a:r>
              <a:rPr lang="id-ID" sz="2400" dirty="0"/>
              <a:t>Filsafat ilmu umum yang mencakup kajian tentang persoalan kesatuan, keseragaman, serta hubungan diantara segenap ilmu. Kajian ini terkait dengan masalah hubungan antara ilmu dengan kenyataan, kesatuan, perjenjangan, susunan kenyataan, dan sebagainya.</a:t>
            </a:r>
            <a:endParaRPr lang="en-US" sz="2400" dirty="0"/>
          </a:p>
          <a:p>
            <a:pPr lvl="0"/>
            <a:r>
              <a:rPr lang="id-ID" sz="2400" dirty="0"/>
              <a:t>Filsafat ilmu khusus yaitu kajian filsafat ilmu yang membicarakan kategori-kategori serta metode-metode yang digunakan dalam ilmu-ilmu tertentu atau dalam kelompok-kelompok ilmu tertentu seperti dalam kelompok ilmu alam, kelompok ilmu kemasyarakatan, kelompok ilmu teknik, dan sebagainya.</a:t>
            </a:r>
            <a:endParaRPr lang="en-US" sz="2400" dirty="0"/>
          </a:p>
          <a:p>
            <a:pPr marL="0" indent="0" eaLnBrk="1" hangingPunct="1">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3200" dirty="0"/>
              <a:t>RUANG LINGKUP FILSAFAT ILMU</a:t>
            </a:r>
            <a:r>
              <a:rPr lang="en-US" dirty="0"/>
              <a:t/>
            </a:r>
            <a:br>
              <a:rPr lang="en-US" dirty="0"/>
            </a:br>
            <a:endParaRPr lang="en-US" altLang="en-US" sz="3200" dirty="0" smtClean="0"/>
          </a:p>
        </p:txBody>
      </p:sp>
    </p:spTree>
    <p:extLst>
      <p:ext uri="{BB962C8B-B14F-4D97-AF65-F5344CB8AC3E}">
        <p14:creationId xmlns:p14="http://schemas.microsoft.com/office/powerpoint/2010/main" val="114435017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indent="-742950">
              <a:buFont typeface="+mj-lt"/>
              <a:buAutoNum type="arabicPeriod"/>
            </a:pPr>
            <a:r>
              <a:rPr lang="id-ID" dirty="0"/>
              <a:t>Zaman Prasejarah. Sering juga disebut zaman batu tua atau masyarakat purba. Pada zaman ini manusia telah mampu menciptakan konsep tentang alat sebagai perkakas untuk keperluan kehidupan manusia. Hal tersebut menunjukkan telah ada pemikiran menuju ilmu pengetahuan. </a:t>
            </a:r>
            <a:endParaRPr lang="en-US" dirty="0" smtClean="0"/>
          </a:p>
          <a:p>
            <a:pPr marL="742950" indent="-742950">
              <a:buFont typeface="+mj-lt"/>
              <a:buAutoNum type="arabicPeriod"/>
            </a:pPr>
            <a:r>
              <a:rPr lang="id-ID" dirty="0"/>
              <a:t>Zaman Sejarah. Disebut juga zaman batu muda atau zaman peradaban dan pertanian. Pada masa ini manusia telah mempunyai kemampuan menulis, membaca, dan menghitung sehingga setiap </a:t>
            </a:r>
            <a:r>
              <a:rPr lang="id-ID" dirty="0" smtClean="0"/>
              <a:t>peristi</a:t>
            </a:r>
            <a:r>
              <a:rPr lang="en-US" dirty="0" smtClean="0"/>
              <a:t>w</a:t>
            </a:r>
            <a:r>
              <a:rPr lang="id-ID" dirty="0" smtClean="0"/>
              <a:t>a </a:t>
            </a:r>
            <a:r>
              <a:rPr lang="id-ID" dirty="0"/>
              <a:t>dapat dicatat dan dapat memperkecil kesalahan. </a:t>
            </a:r>
            <a:endParaRPr lang="en-US" dirty="0" smtClean="0"/>
          </a:p>
          <a:p>
            <a:pPr marL="742950" indent="-742950">
              <a:buFont typeface="+mj-lt"/>
              <a:buAutoNum type="arabicPeriod"/>
            </a:pPr>
            <a:r>
              <a:rPr lang="id-ID" dirty="0"/>
              <a:t>Zaman logam. Masuk kategori kebudayaan klasik. Pada masa ini perkembangan ilmu lebih pesat lagi yaitu telah ditemukannya logam yang diolah sedemikian rupa menjadi sebuah perhiasan yang indah dan mahal harganya. </a:t>
            </a: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3200" dirty="0"/>
              <a:t>PERKEMBANGAN FILSAFAT ILMU</a:t>
            </a:r>
            <a:r>
              <a:rPr lang="en-US" dirty="0"/>
              <a:t/>
            </a:r>
            <a:br>
              <a:rPr lang="en-US" dirty="0"/>
            </a:br>
            <a:endParaRPr lang="en-US" altLang="en-US" sz="3200" dirty="0" smtClean="0"/>
          </a:p>
        </p:txBody>
      </p:sp>
    </p:spTree>
    <p:extLst>
      <p:ext uri="{BB962C8B-B14F-4D97-AF65-F5344CB8AC3E}">
        <p14:creationId xmlns:p14="http://schemas.microsoft.com/office/powerpoint/2010/main" val="311237693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404813"/>
            <a:ext cx="8207375" cy="5721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0" indent="-742950">
              <a:buFont typeface="+mj-lt"/>
              <a:buAutoNum type="arabicPeriod" startAt="4"/>
            </a:pPr>
            <a:r>
              <a:rPr lang="id-ID" dirty="0"/>
              <a:t>Zaman Yunani dan Romawi. Perkembangan know how di masa ini tingkatannya lebih maju dari zaman sebelumnya. Pengetahuan empiris berdasarkan sikap receptive attitude mind artinya bangsa Yunani tidak dapat menerima empiris secara pasif reseptif karena mereka memiliki jiwa an inquiring attitude. Maka lahirlah filsafat yang mempunyai arti lebih luas daripada sekarang yaitu </a:t>
            </a:r>
            <a:r>
              <a:rPr lang="id-ID" dirty="0" smtClean="0"/>
              <a:t>meli</a:t>
            </a:r>
            <a:r>
              <a:rPr lang="en-US" dirty="0" smtClean="0"/>
              <a:t>p</a:t>
            </a:r>
            <a:r>
              <a:rPr lang="id-ID" dirty="0" smtClean="0"/>
              <a:t>uti </a:t>
            </a:r>
            <a:r>
              <a:rPr lang="id-ID" dirty="0"/>
              <a:t>semua bidang ilmu sebagai induk ilmu pengetahuan (matter scientiarium</a:t>
            </a:r>
            <a:r>
              <a:rPr lang="id-ID" dirty="0" smtClean="0"/>
              <a:t>).</a:t>
            </a:r>
            <a:endParaRPr lang="en-US" dirty="0" smtClean="0"/>
          </a:p>
          <a:p>
            <a:pPr marL="742950" lvl="0" indent="-742950">
              <a:buFont typeface="+mj-lt"/>
              <a:buAutoNum type="arabicPeriod" startAt="4"/>
            </a:pPr>
            <a:r>
              <a:rPr lang="id-ID" dirty="0"/>
              <a:t>Filsafat ilmu di India dan Cina. Filsafat di India sangat berlainan dengan filsafat modern yaitu lebih menyerupai ngelmu dari ilmu, lebih mendekati art kata philosophia yang semula lebih merupakan ajaran Hindu yang bertujuan memaparkan bagaimana orang dapat mencapai kebahagiaan yang kekal. Filsafat Cina (Tionghoa) pusat perhatiannya Chutzu atau Hsun-Hsueh yaitu kelakuan manusia, sikapnya terhadap dunia yang mengelilinginya, dan sesama manusia karena manusia dan dunia merupakan satu kesatuan, satu kosmos, kesatuan yang tidak boleh diganggu oleh perbuatan-perbuatanj manusia yang tidak selayaknya. </a:t>
            </a:r>
            <a:endParaRPr lang="en-US" dirty="0"/>
          </a:p>
          <a:p>
            <a:pPr marL="742950" indent="-742950" eaLnBrk="1" hangingPunct="1">
              <a:buFont typeface="+mj-lt"/>
              <a:buAutoNum type="arabicPeriod" startAt="4"/>
            </a:pPr>
            <a:endParaRPr lang="en-US" altLang="en-US" sz="3600" dirty="0" smtClean="0"/>
          </a:p>
        </p:txBody>
      </p:sp>
    </p:spTree>
    <p:extLst>
      <p:ext uri="{BB962C8B-B14F-4D97-AF65-F5344CB8AC3E}">
        <p14:creationId xmlns:p14="http://schemas.microsoft.com/office/powerpoint/2010/main" val="103436231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0" indent="-742950">
              <a:buFont typeface="+mj-lt"/>
              <a:buAutoNum type="arabicPeriod" startAt="6"/>
            </a:pPr>
            <a:r>
              <a:rPr lang="id-ID" sz="2200" dirty="0"/>
              <a:t>Filsafat ilmu pada masa Islam. Ilmu pengetahuan dan teknologi modern lahir dari kandungan Islam yaitu menemukan metode ilmiah yang menjadi kunci pembuka rahasia alam semesta  yang jadi perintis modernisasi Eropa dan Amerika.</a:t>
            </a:r>
            <a:endParaRPr lang="en-US" sz="2200" dirty="0"/>
          </a:p>
          <a:p>
            <a:pPr marL="742950" lvl="0" indent="-742950">
              <a:buFont typeface="+mj-lt"/>
              <a:buAutoNum type="arabicPeriod" startAt="6"/>
            </a:pPr>
            <a:r>
              <a:rPr lang="id-ID" sz="2200" dirty="0"/>
              <a:t>Filsafat ilmu pada abad Kegelapan. Pada masa ini bangsa Romawi lebih sibuk dengan masalah-masalah keagamaan yang terus mempelajari dosa dan bagaimana cara menghapusnya. Bangsa Romawi pada masa ini tidak memerhatikan soal pengetahuan dan soal </a:t>
            </a:r>
            <a:r>
              <a:rPr lang="id-ID" sz="2200" dirty="0" smtClean="0"/>
              <a:t>duniawi</a:t>
            </a:r>
            <a:r>
              <a:rPr lang="en-US" sz="2200" dirty="0" smtClean="0"/>
              <a:t>. </a:t>
            </a:r>
            <a:r>
              <a:rPr lang="en-US" sz="2200" dirty="0" err="1" smtClean="0"/>
              <a:t>Bangsa</a:t>
            </a:r>
            <a:r>
              <a:rPr lang="en-US" sz="2200" dirty="0" smtClean="0"/>
              <a:t> </a:t>
            </a:r>
            <a:r>
              <a:rPr lang="en-US" sz="2200" dirty="0" err="1" smtClean="0"/>
              <a:t>Romawi</a:t>
            </a:r>
            <a:r>
              <a:rPr lang="en-US" sz="2200" dirty="0" smtClean="0"/>
              <a:t> </a:t>
            </a:r>
            <a:r>
              <a:rPr lang="id-ID" sz="2200" dirty="0"/>
              <a:t>hanya berpegang pada karya Aristoteles tanpa banyak mengadakan perubahan. Mereka menganggap segala ilmu yang bertentangan dengan Aristoteles dan K</a:t>
            </a:r>
            <a:r>
              <a:rPr lang="en-US" sz="2200" dirty="0" err="1"/>
              <a:t>i</a:t>
            </a:r>
            <a:r>
              <a:rPr lang="id-ID" sz="2200" dirty="0"/>
              <a:t>tab suci harus dilenyapkan.  </a:t>
            </a:r>
            <a:endParaRPr lang="en-US" sz="2200" dirty="0"/>
          </a:p>
          <a:p>
            <a:pPr marL="0" indent="0">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3200" smtClean="0"/>
          </a:p>
        </p:txBody>
      </p:sp>
    </p:spTree>
    <p:extLst>
      <p:ext uri="{BB962C8B-B14F-4D97-AF65-F5344CB8AC3E}">
        <p14:creationId xmlns:p14="http://schemas.microsoft.com/office/powerpoint/2010/main" val="349242263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0" indent="-742950">
              <a:buFont typeface="+mj-lt"/>
              <a:buAutoNum type="arabicPeriod" startAt="8"/>
            </a:pPr>
            <a:r>
              <a:rPr lang="id-ID" dirty="0"/>
              <a:t>Filsafat ilmu pada abad ke 16 dan 17. Abad ke 16 dan 17 merupakan masa kebangkitan atau renaissance berarti masa untuk menghidupkan kembali kebudayaan klasik (Yunani-Romawi) dengan meninggalkan kebudayaan tradisional yang bernafaskan Kristiani. Di masa ini dikenal periode kebangkitan Eropa (filsafat Yunani II) dan mulai bangkit ilmu pengetahuan yang melahirkan teori yang disebut teori realisme dan idealisme. Teori realisme mempunyai pandangan yang realistis terhadap dunia ini. Pengetahuan menurut teori ini adalah gambaran yang sebenarnya dari apa yang ada dalam alam nyata ini. Sedangkan teori idealisme berpendapat bahwa mempunyai gambaran yang benar-benar tepat sesuai dengan kenyataan adalah mustahil. Oleh karena itu, pengetahuan bagi seorang idealis hanya merupakan gambaran subjektif dan bukan objektif tentang kenyataan.</a:t>
            </a:r>
            <a:endParaRPr lang="en-US" dirty="0"/>
          </a:p>
          <a:p>
            <a:pPr marL="0" indent="0" eaLnBrk="1" hangingPunct="1">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3200" smtClean="0"/>
          </a:p>
        </p:txBody>
      </p:sp>
    </p:spTree>
    <p:extLst>
      <p:ext uri="{BB962C8B-B14F-4D97-AF65-F5344CB8AC3E}">
        <p14:creationId xmlns:p14="http://schemas.microsoft.com/office/powerpoint/2010/main" val="87251480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indent="-742950">
              <a:buFont typeface="+mj-lt"/>
              <a:buAutoNum type="arabicPeriod" startAt="9"/>
            </a:pPr>
            <a:r>
              <a:rPr lang="id-ID" sz="2200" dirty="0"/>
              <a:t>Filsafat ilmu pada abad ke 18 dan 19. Pada masa ini kecepatan perkembangan ilmu pengetahuan pada abad-abad berikutnya benar-benar sangat menakjubkan. Ilmu pengetahuan empiris makin mendominasi ilmu pengetahuan. Satu penemuan diikuti dengan penemuan lainnya, saling mengisi.</a:t>
            </a:r>
            <a:endParaRPr lang="en-US" sz="2200" dirty="0"/>
          </a:p>
          <a:p>
            <a:pPr marL="742950" lvl="0" indent="-742950">
              <a:buFont typeface="+mj-lt"/>
              <a:buAutoNum type="arabicPeriod" startAt="9"/>
            </a:pPr>
            <a:r>
              <a:rPr lang="id-ID" sz="2200" dirty="0"/>
              <a:t>Filsafat ilmu pada abad ke 20.menurut Burhanuddin Salam, abad ke-20 merupakan abad percobaan bagi ilmu pengetahuan. Perang dunia ke-I dan II sebagai coreng sejarah menandai ketidaksanggupan ilmu pengetahuan membimbing dirinya. Disini menunjukkan bahwa ilmu yang semula tujuannya baik ternyata malah berdampak negatif bahkan membinasakan manusia. </a:t>
            </a:r>
            <a:endParaRPr lang="en-US" altLang="en-US" sz="22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3200" smtClean="0"/>
          </a:p>
        </p:txBody>
      </p:sp>
    </p:spTree>
    <p:extLst>
      <p:ext uri="{BB962C8B-B14F-4D97-AF65-F5344CB8AC3E}">
        <p14:creationId xmlns:p14="http://schemas.microsoft.com/office/powerpoint/2010/main" val="188777145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None/>
            </a:pPr>
            <a:endParaRPr lang="en-US" altLang="en-US" sz="3600" dirty="0" smtClean="0"/>
          </a:p>
          <a:p>
            <a:pPr marL="0" indent="0" algn="ctr" eaLnBrk="1" hangingPunct="1">
              <a:buNone/>
            </a:pPr>
            <a:endParaRPr lang="en-US" altLang="en-US" sz="3600" dirty="0"/>
          </a:p>
          <a:p>
            <a:pPr marL="0" indent="0" algn="ctr" eaLnBrk="1" hangingPunct="1">
              <a:buNone/>
            </a:pPr>
            <a:endParaRPr lang="en-US" altLang="en-US" sz="3600" dirty="0" smtClean="0"/>
          </a:p>
          <a:p>
            <a:pPr marL="0" indent="0" algn="ctr" eaLnBrk="1" hangingPunct="1">
              <a:buNone/>
            </a:pPr>
            <a:r>
              <a:rPr lang="en-US" altLang="en-US" sz="3600" smtClean="0"/>
              <a:t>SEKIAN &amp; TERIMAKASIH</a:t>
            </a: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3200" smtClean="0"/>
          </a:p>
        </p:txBody>
      </p:sp>
    </p:spTree>
    <p:extLst>
      <p:ext uri="{BB962C8B-B14F-4D97-AF65-F5344CB8AC3E}">
        <p14:creationId xmlns:p14="http://schemas.microsoft.com/office/powerpoint/2010/main" val="7608302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3200" dirty="0" err="1"/>
              <a:t>Definisi</a:t>
            </a:r>
            <a:r>
              <a:rPr lang="en-US" sz="3200" dirty="0"/>
              <a:t> </a:t>
            </a:r>
            <a:r>
              <a:rPr lang="en-US" sz="3200" dirty="0" err="1"/>
              <a:t>filsafat</a:t>
            </a:r>
            <a:r>
              <a:rPr lang="en-US" sz="3200" dirty="0"/>
              <a:t> </a:t>
            </a:r>
            <a:r>
              <a:rPr lang="en-US" sz="3200" dirty="0" err="1"/>
              <a:t>ilmu</a:t>
            </a:r>
            <a:r>
              <a:rPr lang="en-US" sz="3200" dirty="0"/>
              <a:t> </a:t>
            </a:r>
            <a:r>
              <a:rPr lang="en-US" sz="3200" dirty="0" err="1"/>
              <a:t>terdiri</a:t>
            </a:r>
            <a:r>
              <a:rPr lang="en-US" sz="3200" dirty="0"/>
              <a:t> </a:t>
            </a:r>
            <a:r>
              <a:rPr lang="en-US" sz="3200" dirty="0" err="1"/>
              <a:t>dari</a:t>
            </a:r>
            <a:r>
              <a:rPr lang="en-US" sz="3200" dirty="0"/>
              <a:t> 2 kata </a:t>
            </a:r>
            <a:r>
              <a:rPr lang="en-US" sz="3200" dirty="0" err="1"/>
              <a:t>yaitu</a:t>
            </a:r>
            <a:r>
              <a:rPr lang="en-US" sz="3200" dirty="0"/>
              <a:t> kata </a:t>
            </a:r>
            <a:r>
              <a:rPr lang="en-US" sz="3200" dirty="0" err="1" smtClean="0">
                <a:solidFill>
                  <a:srgbClr val="FF0000"/>
                </a:solidFill>
              </a:rPr>
              <a:t>filsafat</a:t>
            </a:r>
            <a:r>
              <a:rPr lang="en-US" sz="3200" dirty="0" smtClean="0">
                <a:solidFill>
                  <a:srgbClr val="FF0000"/>
                </a:solidFill>
              </a:rPr>
              <a:t> </a:t>
            </a:r>
            <a:r>
              <a:rPr lang="en-US" sz="3200" dirty="0" err="1"/>
              <a:t>dan</a:t>
            </a:r>
            <a:r>
              <a:rPr lang="en-US" sz="3200" dirty="0"/>
              <a:t> kata </a:t>
            </a:r>
            <a:r>
              <a:rPr lang="en-US" sz="3200" dirty="0" err="1">
                <a:solidFill>
                  <a:srgbClr val="FF0000"/>
                </a:solidFill>
              </a:rPr>
              <a:t>ilmu</a:t>
            </a:r>
            <a:r>
              <a:rPr lang="en-US" sz="3200" dirty="0"/>
              <a:t>. Kata </a:t>
            </a:r>
            <a:r>
              <a:rPr lang="en-US" sz="3200" dirty="0" err="1">
                <a:solidFill>
                  <a:srgbClr val="FF0000"/>
                </a:solidFill>
              </a:rPr>
              <a:t>filsafat</a:t>
            </a:r>
            <a:r>
              <a:rPr lang="en-US" sz="3200" dirty="0">
                <a:solidFill>
                  <a:srgbClr val="FF0000"/>
                </a:solidFill>
              </a:rPr>
              <a:t> </a:t>
            </a:r>
            <a:r>
              <a:rPr lang="en-US" sz="3200" dirty="0" err="1"/>
              <a:t>diartikan</a:t>
            </a:r>
            <a:r>
              <a:rPr lang="en-US" sz="3200" dirty="0"/>
              <a:t> </a:t>
            </a:r>
            <a:r>
              <a:rPr lang="en-US" sz="3200" dirty="0" err="1"/>
              <a:t>sebagai</a:t>
            </a:r>
            <a:r>
              <a:rPr lang="en-US" sz="3200" dirty="0"/>
              <a:t> </a:t>
            </a:r>
            <a:r>
              <a:rPr lang="en-US" sz="3200" dirty="0" err="1">
                <a:solidFill>
                  <a:srgbClr val="FF0000"/>
                </a:solidFill>
              </a:rPr>
              <a:t>pengetahuan</a:t>
            </a:r>
            <a:r>
              <a:rPr lang="en-US" sz="3200" dirty="0">
                <a:solidFill>
                  <a:srgbClr val="FF0000"/>
                </a:solidFill>
              </a:rPr>
              <a:t> </a:t>
            </a:r>
            <a:r>
              <a:rPr lang="en-US" sz="3200" dirty="0" err="1"/>
              <a:t>tentang</a:t>
            </a:r>
            <a:r>
              <a:rPr lang="en-US" sz="3200" dirty="0"/>
              <a:t> </a:t>
            </a:r>
            <a:r>
              <a:rPr lang="en-US" sz="3200" dirty="0" err="1" smtClean="0"/>
              <a:t>kebijaksanaan</a:t>
            </a:r>
            <a:r>
              <a:rPr lang="en-US" sz="3200" dirty="0" smtClean="0"/>
              <a:t>, </a:t>
            </a:r>
            <a:r>
              <a:rPr lang="en-US" sz="3200" dirty="0" err="1"/>
              <a:t>prinsip-prinsip</a:t>
            </a:r>
            <a:r>
              <a:rPr lang="en-US" sz="3200" dirty="0"/>
              <a:t> </a:t>
            </a:r>
            <a:r>
              <a:rPr lang="en-US" sz="3200" dirty="0" err="1"/>
              <a:t>mencari</a:t>
            </a:r>
            <a:r>
              <a:rPr lang="en-US" sz="3200" dirty="0"/>
              <a:t> </a:t>
            </a:r>
            <a:r>
              <a:rPr lang="en-US" sz="3200" dirty="0" err="1"/>
              <a:t>kebenaran</a:t>
            </a:r>
            <a:r>
              <a:rPr lang="en-US" sz="3200" dirty="0"/>
              <a:t> </a:t>
            </a:r>
            <a:r>
              <a:rPr lang="en-US" sz="3200" dirty="0" err="1"/>
              <a:t>atau</a:t>
            </a:r>
            <a:r>
              <a:rPr lang="en-US" sz="3200" dirty="0"/>
              <a:t> </a:t>
            </a:r>
            <a:r>
              <a:rPr lang="en-US" sz="3200" dirty="0" err="1"/>
              <a:t>berpikir</a:t>
            </a:r>
            <a:r>
              <a:rPr lang="en-US" sz="3200" dirty="0"/>
              <a:t> </a:t>
            </a:r>
            <a:r>
              <a:rPr lang="en-US" sz="3200" dirty="0" err="1"/>
              <a:t>rasional-logis</a:t>
            </a:r>
            <a:r>
              <a:rPr lang="en-US" sz="3200" dirty="0"/>
              <a:t>, </a:t>
            </a:r>
            <a:r>
              <a:rPr lang="en-US" sz="3200" dirty="0" err="1"/>
              <a:t>mendalam</a:t>
            </a:r>
            <a:r>
              <a:rPr lang="en-US" sz="3200" dirty="0"/>
              <a:t>, </a:t>
            </a:r>
            <a:r>
              <a:rPr lang="en-US" sz="3200" dirty="0" err="1"/>
              <a:t>dan</a:t>
            </a:r>
            <a:r>
              <a:rPr lang="en-US" sz="3200" dirty="0"/>
              <a:t> </a:t>
            </a:r>
            <a:r>
              <a:rPr lang="en-US" sz="3200" dirty="0" err="1"/>
              <a:t>tuntas</a:t>
            </a:r>
            <a:r>
              <a:rPr lang="en-US" sz="3200" dirty="0"/>
              <a:t> (</a:t>
            </a:r>
            <a:r>
              <a:rPr lang="en-US" sz="3200" dirty="0" err="1"/>
              <a:t>radikal</a:t>
            </a:r>
            <a:r>
              <a:rPr lang="en-US" sz="3200" dirty="0"/>
              <a:t>) </a:t>
            </a:r>
            <a:r>
              <a:rPr lang="en-US" sz="3200" dirty="0" err="1"/>
              <a:t>dalam</a:t>
            </a:r>
            <a:r>
              <a:rPr lang="en-US" sz="3200" dirty="0"/>
              <a:t> </a:t>
            </a:r>
            <a:r>
              <a:rPr lang="en-US" sz="3200" dirty="0" err="1"/>
              <a:t>memperoleh</a:t>
            </a:r>
            <a:r>
              <a:rPr lang="en-US" sz="3200" dirty="0"/>
              <a:t> </a:t>
            </a:r>
            <a:r>
              <a:rPr lang="en-US" sz="3200" dirty="0" err="1"/>
              <a:t>kebenaran</a:t>
            </a:r>
            <a:r>
              <a:rPr lang="en-US" sz="3200" dirty="0"/>
              <a:t>. </a:t>
            </a:r>
            <a:r>
              <a:rPr lang="en-US" sz="3200" dirty="0" err="1" smtClean="0"/>
              <a:t>Sedangkan</a:t>
            </a:r>
            <a:r>
              <a:rPr lang="en-US" sz="3200" dirty="0" smtClean="0"/>
              <a:t> kata </a:t>
            </a:r>
            <a:r>
              <a:rPr lang="en-US" sz="3200" dirty="0" err="1">
                <a:solidFill>
                  <a:srgbClr val="FF0000"/>
                </a:solidFill>
              </a:rPr>
              <a:t>ilmu</a:t>
            </a:r>
            <a:r>
              <a:rPr lang="en-US" sz="3200" dirty="0">
                <a:solidFill>
                  <a:srgbClr val="FF0000"/>
                </a:solidFill>
              </a:rPr>
              <a:t> </a:t>
            </a:r>
            <a:r>
              <a:rPr lang="en-US" sz="3200" dirty="0" err="1" smtClean="0"/>
              <a:t>diartikan</a:t>
            </a:r>
            <a:r>
              <a:rPr lang="en-US" sz="3200" dirty="0" smtClean="0"/>
              <a:t> </a:t>
            </a:r>
            <a:r>
              <a:rPr lang="en-US" sz="3200" dirty="0" err="1"/>
              <a:t>sebagai</a:t>
            </a:r>
            <a:r>
              <a:rPr lang="en-US" sz="3200" dirty="0"/>
              <a:t> </a:t>
            </a:r>
            <a:r>
              <a:rPr lang="en-US" sz="3200" dirty="0" err="1">
                <a:solidFill>
                  <a:srgbClr val="FF0000"/>
                </a:solidFill>
              </a:rPr>
              <a:t>pengetahuan</a:t>
            </a:r>
            <a:r>
              <a:rPr lang="en-US" sz="3200" dirty="0">
                <a:solidFill>
                  <a:srgbClr val="FF0000"/>
                </a:solidFill>
              </a:rPr>
              <a:t> </a:t>
            </a:r>
            <a:r>
              <a:rPr lang="en-US" sz="3200" dirty="0" err="1"/>
              <a:t>tentang</a:t>
            </a:r>
            <a:r>
              <a:rPr lang="en-US" sz="3200" dirty="0"/>
              <a:t> </a:t>
            </a:r>
            <a:r>
              <a:rPr lang="en-US" sz="3200" dirty="0" err="1"/>
              <a:t>sesuatu</a:t>
            </a:r>
            <a:r>
              <a:rPr lang="en-US" sz="3200" dirty="0"/>
              <a:t> </a:t>
            </a:r>
            <a:r>
              <a:rPr lang="en-US" sz="3200" dirty="0" err="1"/>
              <a:t>atau</a:t>
            </a:r>
            <a:r>
              <a:rPr lang="en-US" sz="3200" dirty="0"/>
              <a:t> </a:t>
            </a:r>
            <a:r>
              <a:rPr lang="en-US" sz="3200" dirty="0" err="1">
                <a:solidFill>
                  <a:srgbClr val="FF0000"/>
                </a:solidFill>
              </a:rPr>
              <a:t>bagian</a:t>
            </a:r>
            <a:r>
              <a:rPr lang="en-US" sz="3200" dirty="0">
                <a:solidFill>
                  <a:srgbClr val="FF0000"/>
                </a:solidFill>
              </a:rPr>
              <a:t> </a:t>
            </a:r>
            <a:r>
              <a:rPr lang="en-US" sz="3200" dirty="0" err="1">
                <a:solidFill>
                  <a:srgbClr val="FF0000"/>
                </a:solidFill>
              </a:rPr>
              <a:t>dari</a:t>
            </a:r>
            <a:r>
              <a:rPr lang="en-US" sz="3200" dirty="0">
                <a:solidFill>
                  <a:srgbClr val="FF0000"/>
                </a:solidFill>
              </a:rPr>
              <a:t> </a:t>
            </a:r>
            <a:r>
              <a:rPr lang="en-US" sz="3200" dirty="0" err="1">
                <a:solidFill>
                  <a:srgbClr val="FF0000"/>
                </a:solidFill>
              </a:rPr>
              <a:t>pengetahuan</a:t>
            </a:r>
            <a:r>
              <a:rPr lang="en-US" sz="3200" dirty="0"/>
              <a:t>. </a:t>
            </a:r>
            <a:endParaRPr lang="en-US" altLang="en-US" sz="32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3200" dirty="0"/>
              <a:t>HAKIKAT ILMU DAN PENGETAHUAN</a:t>
            </a:r>
            <a:br>
              <a:rPr lang="en-US" sz="3200" dirty="0"/>
            </a:br>
            <a:endParaRPr lang="en-US" altLang="en-US" sz="32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3200" dirty="0" err="1"/>
              <a:t>F</a:t>
            </a:r>
            <a:r>
              <a:rPr lang="en-US" sz="3200" dirty="0" err="1" smtClean="0"/>
              <a:t>ilsafat</a:t>
            </a:r>
            <a:r>
              <a:rPr lang="en-US" sz="3200" dirty="0" smtClean="0"/>
              <a:t> </a:t>
            </a:r>
            <a:r>
              <a:rPr lang="en-US" sz="3200" dirty="0" err="1"/>
              <a:t>ilmu</a:t>
            </a:r>
            <a:r>
              <a:rPr lang="en-US" sz="3200" dirty="0"/>
              <a:t> </a:t>
            </a:r>
            <a:r>
              <a:rPr lang="en-US" sz="3200" dirty="0" err="1"/>
              <a:t>merupakan</a:t>
            </a:r>
            <a:r>
              <a:rPr lang="en-US" sz="3200" dirty="0"/>
              <a:t> </a:t>
            </a:r>
            <a:r>
              <a:rPr lang="en-US" sz="3200" dirty="0" err="1"/>
              <a:t>telaah</a:t>
            </a:r>
            <a:r>
              <a:rPr lang="en-US" sz="3200" dirty="0"/>
              <a:t> </a:t>
            </a:r>
            <a:r>
              <a:rPr lang="en-US" sz="3200" dirty="0" err="1"/>
              <a:t>kefilsafatan</a:t>
            </a:r>
            <a:r>
              <a:rPr lang="en-US" sz="3200" dirty="0"/>
              <a:t> yang </a:t>
            </a:r>
            <a:r>
              <a:rPr lang="en-US" sz="3200" dirty="0" err="1"/>
              <a:t>ingin</a:t>
            </a:r>
            <a:r>
              <a:rPr lang="en-US" sz="3200" dirty="0"/>
              <a:t> </a:t>
            </a:r>
            <a:r>
              <a:rPr lang="en-US" sz="3200" dirty="0" err="1"/>
              <a:t>menjawab</a:t>
            </a:r>
            <a:r>
              <a:rPr lang="en-US" sz="3200" dirty="0"/>
              <a:t> </a:t>
            </a:r>
            <a:r>
              <a:rPr lang="en-US" sz="3200" dirty="0" err="1"/>
              <a:t>pertanyaan</a:t>
            </a:r>
            <a:r>
              <a:rPr lang="en-US" sz="3200" dirty="0"/>
              <a:t> </a:t>
            </a:r>
            <a:r>
              <a:rPr lang="en-US" sz="3200" dirty="0" err="1"/>
              <a:t>mengenai</a:t>
            </a:r>
            <a:r>
              <a:rPr lang="en-US" sz="3200" dirty="0"/>
              <a:t> </a:t>
            </a:r>
            <a:r>
              <a:rPr lang="en-US" sz="3200" dirty="0" err="1"/>
              <a:t>hakikat</a:t>
            </a:r>
            <a:r>
              <a:rPr lang="en-US" sz="3200" dirty="0"/>
              <a:t> </a:t>
            </a:r>
            <a:r>
              <a:rPr lang="en-US" sz="3200" dirty="0" err="1" smtClean="0"/>
              <a:t>ilmu</a:t>
            </a:r>
            <a:r>
              <a:rPr lang="en-US" sz="3200" dirty="0" smtClean="0"/>
              <a:t> </a:t>
            </a:r>
            <a:r>
              <a:rPr lang="en-US" sz="3200" dirty="0" err="1"/>
              <a:t>seperti</a:t>
            </a:r>
            <a:r>
              <a:rPr lang="en-US" sz="3200" dirty="0"/>
              <a:t> </a:t>
            </a:r>
            <a:r>
              <a:rPr lang="en-US" sz="3200" dirty="0" smtClean="0"/>
              <a:t>: </a:t>
            </a:r>
            <a:r>
              <a:rPr lang="en-US" sz="3200" dirty="0" err="1" smtClean="0"/>
              <a:t>Obyek</a:t>
            </a:r>
            <a:r>
              <a:rPr lang="en-US" sz="3200" dirty="0" smtClean="0"/>
              <a:t> </a:t>
            </a:r>
            <a:r>
              <a:rPr lang="en-US" sz="3200" dirty="0" err="1"/>
              <a:t>apa</a:t>
            </a:r>
            <a:r>
              <a:rPr lang="en-US" sz="3200" dirty="0"/>
              <a:t> yang </a:t>
            </a:r>
            <a:r>
              <a:rPr lang="en-US" sz="3200" dirty="0" err="1"/>
              <a:t>ditelaah</a:t>
            </a:r>
            <a:r>
              <a:rPr lang="en-US" sz="3200" dirty="0"/>
              <a:t> </a:t>
            </a:r>
            <a:r>
              <a:rPr lang="en-US" sz="3200" dirty="0" err="1"/>
              <a:t>ilmu</a:t>
            </a:r>
            <a:r>
              <a:rPr lang="en-US" sz="3200" dirty="0"/>
              <a:t>? </a:t>
            </a:r>
            <a:r>
              <a:rPr lang="en-US" sz="3200" dirty="0" err="1"/>
              <a:t>Bagaimana</a:t>
            </a:r>
            <a:r>
              <a:rPr lang="en-US" sz="3200" dirty="0"/>
              <a:t> </a:t>
            </a:r>
            <a:r>
              <a:rPr lang="en-US" sz="3200" dirty="0" err="1"/>
              <a:t>wujud</a:t>
            </a:r>
            <a:r>
              <a:rPr lang="en-US" sz="3200" dirty="0"/>
              <a:t> yang </a:t>
            </a:r>
            <a:r>
              <a:rPr lang="en-US" sz="3200" dirty="0" err="1"/>
              <a:t>hakiki</a:t>
            </a:r>
            <a:r>
              <a:rPr lang="en-US" sz="3200" dirty="0"/>
              <a:t> </a:t>
            </a:r>
            <a:r>
              <a:rPr lang="en-US" sz="3200" dirty="0" err="1"/>
              <a:t>dari</a:t>
            </a:r>
            <a:r>
              <a:rPr lang="en-US" sz="3200" dirty="0"/>
              <a:t> </a:t>
            </a:r>
            <a:r>
              <a:rPr lang="en-US" sz="3200" dirty="0" err="1"/>
              <a:t>obyek</a:t>
            </a:r>
            <a:r>
              <a:rPr lang="en-US" sz="3200" dirty="0"/>
              <a:t> </a:t>
            </a:r>
            <a:r>
              <a:rPr lang="en-US" sz="3200" dirty="0" err="1"/>
              <a:t>tersebut</a:t>
            </a:r>
            <a:r>
              <a:rPr lang="en-US" sz="3200" dirty="0"/>
              <a:t>? </a:t>
            </a:r>
            <a:r>
              <a:rPr lang="en-US" sz="3200" dirty="0" err="1"/>
              <a:t>Bagaimana</a:t>
            </a:r>
            <a:r>
              <a:rPr lang="en-US" sz="3200" dirty="0"/>
              <a:t> </a:t>
            </a:r>
            <a:r>
              <a:rPr lang="en-US" sz="3200" dirty="0" err="1"/>
              <a:t>hubungan</a:t>
            </a:r>
            <a:r>
              <a:rPr lang="en-US" sz="3200" dirty="0"/>
              <a:t> </a:t>
            </a:r>
            <a:r>
              <a:rPr lang="en-US" sz="3200" dirty="0" err="1"/>
              <a:t>antara</a:t>
            </a:r>
            <a:r>
              <a:rPr lang="en-US" sz="3200" dirty="0"/>
              <a:t> </a:t>
            </a:r>
            <a:r>
              <a:rPr lang="en-US" sz="3200" dirty="0" err="1"/>
              <a:t>obyek</a:t>
            </a:r>
            <a:r>
              <a:rPr lang="en-US" sz="3200" dirty="0"/>
              <a:t> </a:t>
            </a:r>
            <a:r>
              <a:rPr lang="en-US" sz="3200" dirty="0" err="1"/>
              <a:t>tadi</a:t>
            </a:r>
            <a:r>
              <a:rPr lang="en-US" sz="3200" dirty="0"/>
              <a:t> </a:t>
            </a:r>
            <a:r>
              <a:rPr lang="en-US" sz="3200" dirty="0" err="1"/>
              <a:t>dengan</a:t>
            </a:r>
            <a:r>
              <a:rPr lang="en-US" sz="3200" dirty="0"/>
              <a:t> </a:t>
            </a:r>
            <a:r>
              <a:rPr lang="en-US" sz="3200" dirty="0" err="1"/>
              <a:t>daya</a:t>
            </a:r>
            <a:r>
              <a:rPr lang="en-US" sz="3200" dirty="0"/>
              <a:t> </a:t>
            </a:r>
            <a:r>
              <a:rPr lang="en-US" sz="3200" dirty="0" err="1"/>
              <a:t>tangkap</a:t>
            </a:r>
            <a:r>
              <a:rPr lang="en-US" sz="3200" dirty="0"/>
              <a:t> </a:t>
            </a:r>
            <a:r>
              <a:rPr lang="en-US" sz="3200" dirty="0" err="1"/>
              <a:t>manusia</a:t>
            </a:r>
            <a:r>
              <a:rPr lang="en-US" sz="3200" dirty="0"/>
              <a:t> yang </a:t>
            </a:r>
            <a:r>
              <a:rPr lang="en-US" sz="3200" dirty="0" err="1"/>
              <a:t>membuahkan</a:t>
            </a:r>
            <a:r>
              <a:rPr lang="en-US" sz="3200" dirty="0"/>
              <a:t> </a:t>
            </a:r>
            <a:r>
              <a:rPr lang="en-US" sz="3200" dirty="0" err="1" smtClean="0"/>
              <a:t>pengetahuan</a:t>
            </a:r>
            <a:r>
              <a:rPr lang="en-US" sz="3200" dirty="0" smtClean="0"/>
              <a:t>?</a:t>
            </a:r>
            <a:endParaRPr lang="en-US" altLang="en-US" sz="32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3200" dirty="0"/>
              <a:t>PENGERTIAN FILSAFAT ILMU </a:t>
            </a:r>
            <a:br>
              <a:rPr lang="en-US" sz="3200" dirty="0"/>
            </a:br>
            <a:endParaRPr lang="en-US" altLang="en-US" sz="3200" dirty="0" smtClean="0"/>
          </a:p>
        </p:txBody>
      </p:sp>
    </p:spTree>
    <p:extLst>
      <p:ext uri="{BB962C8B-B14F-4D97-AF65-F5344CB8AC3E}">
        <p14:creationId xmlns:p14="http://schemas.microsoft.com/office/powerpoint/2010/main" val="21523650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3000" dirty="0" err="1"/>
              <a:t>Menurut</a:t>
            </a:r>
            <a:r>
              <a:rPr lang="en-US" sz="3000" dirty="0"/>
              <a:t> </a:t>
            </a:r>
            <a:r>
              <a:rPr lang="en-US" sz="3000" dirty="0" err="1"/>
              <a:t>Jujun</a:t>
            </a:r>
            <a:r>
              <a:rPr lang="en-US" sz="3000" dirty="0"/>
              <a:t> S. </a:t>
            </a:r>
            <a:r>
              <a:rPr lang="en-US" sz="3000" dirty="0" err="1" smtClean="0"/>
              <a:t>Suriasumantri</a:t>
            </a:r>
            <a:r>
              <a:rPr lang="en-US" sz="3000" dirty="0" smtClean="0"/>
              <a:t>, </a:t>
            </a:r>
            <a:r>
              <a:rPr lang="en-US" sz="3000" dirty="0" err="1"/>
              <a:t>tiap-tiap</a:t>
            </a:r>
            <a:r>
              <a:rPr lang="en-US" sz="3000" dirty="0"/>
              <a:t> </a:t>
            </a:r>
            <a:r>
              <a:rPr lang="en-US" sz="3000" dirty="0" err="1"/>
              <a:t>pengetahuan</a:t>
            </a:r>
            <a:r>
              <a:rPr lang="en-US" sz="3000" dirty="0"/>
              <a:t> </a:t>
            </a:r>
            <a:r>
              <a:rPr lang="en-US" sz="3000" dirty="0" err="1"/>
              <a:t>memiliki</a:t>
            </a:r>
            <a:r>
              <a:rPr lang="en-US" sz="3000" dirty="0"/>
              <a:t> 3 </a:t>
            </a:r>
            <a:r>
              <a:rPr lang="en-US" sz="3000" dirty="0" err="1"/>
              <a:t>komponen</a:t>
            </a:r>
            <a:r>
              <a:rPr lang="en-US" sz="3000" dirty="0"/>
              <a:t> yang </a:t>
            </a:r>
            <a:r>
              <a:rPr lang="en-US" sz="3000" dirty="0" err="1"/>
              <a:t>merupakan</a:t>
            </a:r>
            <a:r>
              <a:rPr lang="en-US" sz="3000" dirty="0"/>
              <a:t> </a:t>
            </a:r>
            <a:r>
              <a:rPr lang="en-US" sz="3000" dirty="0" err="1"/>
              <a:t>tiang</a:t>
            </a:r>
            <a:r>
              <a:rPr lang="en-US" sz="3000" dirty="0"/>
              <a:t> </a:t>
            </a:r>
            <a:r>
              <a:rPr lang="en-US" sz="3000" dirty="0" err="1"/>
              <a:t>penyangga</a:t>
            </a:r>
            <a:r>
              <a:rPr lang="en-US" sz="3000" dirty="0"/>
              <a:t> </a:t>
            </a:r>
            <a:r>
              <a:rPr lang="en-US" sz="3000" dirty="0" err="1"/>
              <a:t>tubuh</a:t>
            </a:r>
            <a:r>
              <a:rPr lang="en-US" sz="3000" dirty="0"/>
              <a:t> </a:t>
            </a:r>
            <a:r>
              <a:rPr lang="en-US" sz="3000" dirty="0" err="1"/>
              <a:t>pengetahuan</a:t>
            </a:r>
            <a:r>
              <a:rPr lang="en-US" sz="3000" dirty="0"/>
              <a:t> yang </a:t>
            </a:r>
            <a:r>
              <a:rPr lang="en-US" sz="3000" dirty="0" err="1"/>
              <a:t>disusunnya</a:t>
            </a:r>
            <a:r>
              <a:rPr lang="en-US" sz="3000" dirty="0"/>
              <a:t>. </a:t>
            </a:r>
            <a:r>
              <a:rPr lang="en-US" sz="3000" dirty="0" err="1"/>
              <a:t>Komponen</a:t>
            </a:r>
            <a:r>
              <a:rPr lang="en-US" sz="3000" dirty="0"/>
              <a:t> </a:t>
            </a:r>
            <a:r>
              <a:rPr lang="en-US" sz="3000" dirty="0" err="1"/>
              <a:t>tersebut</a:t>
            </a:r>
            <a:r>
              <a:rPr lang="en-US" sz="3000" dirty="0"/>
              <a:t> </a:t>
            </a:r>
            <a:r>
              <a:rPr lang="en-US" sz="3000" dirty="0" err="1"/>
              <a:t>adalah</a:t>
            </a:r>
            <a:r>
              <a:rPr lang="en-US" sz="3000" dirty="0"/>
              <a:t> </a:t>
            </a:r>
            <a:r>
              <a:rPr lang="en-US" sz="3000" b="1" dirty="0" err="1" smtClean="0"/>
              <a:t>ontologi</a:t>
            </a:r>
            <a:r>
              <a:rPr lang="en-US" sz="3000" b="1" dirty="0" smtClean="0"/>
              <a:t>, </a:t>
            </a:r>
            <a:r>
              <a:rPr lang="en-US" sz="3000" b="1" dirty="0" err="1" smtClean="0"/>
              <a:t>epistemologi</a:t>
            </a:r>
            <a:r>
              <a:rPr lang="en-US" sz="3000" b="1" dirty="0" smtClean="0"/>
              <a:t>, </a:t>
            </a:r>
            <a:r>
              <a:rPr lang="en-US" sz="3000" dirty="0" err="1"/>
              <a:t>dan</a:t>
            </a:r>
            <a:r>
              <a:rPr lang="en-US" sz="3000" dirty="0"/>
              <a:t> </a:t>
            </a:r>
            <a:r>
              <a:rPr lang="en-US" sz="3000" b="1" dirty="0" err="1"/>
              <a:t>aksiologi</a:t>
            </a:r>
            <a:r>
              <a:rPr lang="en-US" sz="3000" dirty="0"/>
              <a:t>. </a:t>
            </a:r>
            <a:r>
              <a:rPr lang="en-US" sz="3000" dirty="0" err="1" smtClean="0"/>
              <a:t>Ontologi</a:t>
            </a:r>
            <a:r>
              <a:rPr lang="en-US" sz="3000" dirty="0" smtClean="0"/>
              <a:t> </a:t>
            </a:r>
            <a:r>
              <a:rPr lang="en-US" sz="3000" dirty="0" err="1"/>
              <a:t>menjelaskan</a:t>
            </a:r>
            <a:r>
              <a:rPr lang="en-US" sz="3000" dirty="0"/>
              <a:t> </a:t>
            </a:r>
            <a:r>
              <a:rPr lang="en-US" sz="3000" dirty="0" err="1"/>
              <a:t>atau</a:t>
            </a:r>
            <a:r>
              <a:rPr lang="en-US" sz="3000" dirty="0"/>
              <a:t> </a:t>
            </a:r>
            <a:r>
              <a:rPr lang="en-US" sz="3000" dirty="0" err="1"/>
              <a:t>untuk</a:t>
            </a:r>
            <a:r>
              <a:rPr lang="en-US" sz="3000" dirty="0"/>
              <a:t> </a:t>
            </a:r>
            <a:r>
              <a:rPr lang="en-US" sz="3000" dirty="0" err="1"/>
              <a:t>menjawab</a:t>
            </a:r>
            <a:r>
              <a:rPr lang="en-US" sz="3000" dirty="0"/>
              <a:t> </a:t>
            </a:r>
            <a:r>
              <a:rPr lang="en-US" sz="3000" dirty="0" err="1"/>
              <a:t>mengenai</a:t>
            </a:r>
            <a:r>
              <a:rPr lang="en-US" sz="3000" dirty="0"/>
              <a:t> </a:t>
            </a:r>
            <a:r>
              <a:rPr lang="en-US" sz="3000" dirty="0" err="1"/>
              <a:t>pertanyaan</a:t>
            </a:r>
            <a:r>
              <a:rPr lang="en-US" sz="3000" dirty="0"/>
              <a:t> </a:t>
            </a:r>
            <a:r>
              <a:rPr lang="en-US" sz="3000" dirty="0" err="1"/>
              <a:t>apa</a:t>
            </a:r>
            <a:r>
              <a:rPr lang="en-US" sz="3000" dirty="0"/>
              <a:t>, </a:t>
            </a:r>
            <a:r>
              <a:rPr lang="en-US" sz="3000" dirty="0" err="1" smtClean="0"/>
              <a:t>epistemologi</a:t>
            </a:r>
            <a:r>
              <a:rPr lang="en-US" sz="3000" dirty="0" smtClean="0"/>
              <a:t> </a:t>
            </a:r>
            <a:r>
              <a:rPr lang="en-US" sz="3000" dirty="0" err="1"/>
              <a:t>menjelaskan</a:t>
            </a:r>
            <a:r>
              <a:rPr lang="en-US" sz="3000" dirty="0"/>
              <a:t> </a:t>
            </a:r>
            <a:r>
              <a:rPr lang="en-US" sz="3000" dirty="0" err="1"/>
              <a:t>atau</a:t>
            </a:r>
            <a:r>
              <a:rPr lang="en-US" sz="3000" dirty="0"/>
              <a:t> </a:t>
            </a:r>
            <a:r>
              <a:rPr lang="en-US" sz="3000" dirty="0" err="1"/>
              <a:t>untuk</a:t>
            </a:r>
            <a:r>
              <a:rPr lang="en-US" sz="3000" dirty="0"/>
              <a:t> </a:t>
            </a:r>
            <a:r>
              <a:rPr lang="en-US" sz="3000" dirty="0" err="1"/>
              <a:t>menjawab</a:t>
            </a:r>
            <a:r>
              <a:rPr lang="en-US" sz="3000" dirty="0"/>
              <a:t> </a:t>
            </a:r>
            <a:r>
              <a:rPr lang="en-US" sz="3000" dirty="0" err="1"/>
              <a:t>mengenai</a:t>
            </a:r>
            <a:r>
              <a:rPr lang="en-US" sz="3000" dirty="0"/>
              <a:t> </a:t>
            </a:r>
            <a:r>
              <a:rPr lang="en-US" sz="3000" dirty="0" err="1"/>
              <a:t>pertanyaan</a:t>
            </a:r>
            <a:r>
              <a:rPr lang="en-US" sz="3000" dirty="0"/>
              <a:t> </a:t>
            </a:r>
            <a:r>
              <a:rPr lang="en-US" sz="3000" dirty="0" err="1"/>
              <a:t>bagaimana</a:t>
            </a:r>
            <a:r>
              <a:rPr lang="en-US" sz="3000" dirty="0"/>
              <a:t>, </a:t>
            </a:r>
            <a:r>
              <a:rPr lang="en-US" sz="3000" dirty="0" err="1"/>
              <a:t>dan</a:t>
            </a:r>
            <a:r>
              <a:rPr lang="en-US" sz="3000" dirty="0"/>
              <a:t> </a:t>
            </a:r>
            <a:r>
              <a:rPr lang="en-US" sz="3000" dirty="0" err="1"/>
              <a:t>aksiologi</a:t>
            </a:r>
            <a:r>
              <a:rPr lang="en-US" sz="3000" dirty="0"/>
              <a:t> </a:t>
            </a:r>
            <a:r>
              <a:rPr lang="en-US" sz="3000" dirty="0" err="1"/>
              <a:t>menjelaskan</a:t>
            </a:r>
            <a:r>
              <a:rPr lang="en-US" sz="3000" dirty="0"/>
              <a:t> </a:t>
            </a:r>
            <a:r>
              <a:rPr lang="en-US" sz="3000" dirty="0" err="1"/>
              <a:t>atau</a:t>
            </a:r>
            <a:r>
              <a:rPr lang="en-US" sz="3000" dirty="0"/>
              <a:t> </a:t>
            </a:r>
            <a:r>
              <a:rPr lang="en-US" sz="3000" dirty="0" err="1"/>
              <a:t>menjawab</a:t>
            </a:r>
            <a:r>
              <a:rPr lang="en-US" sz="3000" dirty="0"/>
              <a:t> </a:t>
            </a:r>
            <a:r>
              <a:rPr lang="en-US" sz="3000" dirty="0" err="1"/>
              <a:t>mengenai</a:t>
            </a:r>
            <a:r>
              <a:rPr lang="en-US" sz="3000" dirty="0"/>
              <a:t> </a:t>
            </a:r>
            <a:r>
              <a:rPr lang="en-US" sz="3000" dirty="0" err="1"/>
              <a:t>pertanyaan</a:t>
            </a:r>
            <a:r>
              <a:rPr lang="en-US" sz="3000" dirty="0"/>
              <a:t> </a:t>
            </a:r>
            <a:r>
              <a:rPr lang="en-US" sz="3000" dirty="0" err="1"/>
              <a:t>untuk</a:t>
            </a:r>
            <a:r>
              <a:rPr lang="en-US" sz="3000" dirty="0"/>
              <a:t> </a:t>
            </a:r>
            <a:r>
              <a:rPr lang="en-US" sz="3000" dirty="0" err="1"/>
              <a:t>apa</a:t>
            </a:r>
            <a:r>
              <a:rPr lang="en-US" sz="3000" dirty="0"/>
              <a:t>.</a:t>
            </a:r>
          </a:p>
          <a:p>
            <a:pPr marL="0" indent="0">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3200" dirty="0"/>
              <a:t>OBJEK FILSAFAT ILMU  </a:t>
            </a:r>
            <a:r>
              <a:rPr lang="en-US" dirty="0"/>
              <a:t/>
            </a:r>
            <a:br>
              <a:rPr lang="en-US" dirty="0"/>
            </a:br>
            <a:endParaRPr lang="en-US" altLang="en-US" sz="3200" dirty="0" smtClean="0"/>
          </a:p>
        </p:txBody>
      </p:sp>
    </p:spTree>
    <p:extLst>
      <p:ext uri="{BB962C8B-B14F-4D97-AF65-F5344CB8AC3E}">
        <p14:creationId xmlns:p14="http://schemas.microsoft.com/office/powerpoint/2010/main" val="1740668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2800" dirty="0" err="1"/>
              <a:t>Muhadjir</a:t>
            </a:r>
            <a:r>
              <a:rPr lang="en-US" sz="2800" dirty="0"/>
              <a:t> </a:t>
            </a:r>
            <a:r>
              <a:rPr lang="en-US" sz="2800" dirty="0" err="1"/>
              <a:t>menjelaskan</a:t>
            </a:r>
            <a:r>
              <a:rPr lang="en-US" sz="2800" dirty="0"/>
              <a:t> </a:t>
            </a:r>
            <a:r>
              <a:rPr lang="en-US" sz="2800" dirty="0" err="1"/>
              <a:t>tentang</a:t>
            </a:r>
            <a:r>
              <a:rPr lang="en-US" sz="2800" dirty="0"/>
              <a:t> </a:t>
            </a:r>
            <a:r>
              <a:rPr lang="en-US" sz="2800" dirty="0" err="1"/>
              <a:t>pendekatan</a:t>
            </a:r>
            <a:r>
              <a:rPr lang="en-US" sz="2800" dirty="0"/>
              <a:t> </a:t>
            </a:r>
            <a:r>
              <a:rPr lang="en-US" sz="2800" dirty="0" err="1"/>
              <a:t>filsafat</a:t>
            </a:r>
            <a:r>
              <a:rPr lang="en-US" sz="2800" dirty="0"/>
              <a:t> </a:t>
            </a:r>
            <a:r>
              <a:rPr lang="en-US" sz="2800" dirty="0" err="1"/>
              <a:t>ilmu</a:t>
            </a:r>
            <a:r>
              <a:rPr lang="en-US" sz="2800" dirty="0"/>
              <a:t> </a:t>
            </a:r>
            <a:r>
              <a:rPr lang="en-US" sz="2800" dirty="0" err="1"/>
              <a:t>sebagai</a:t>
            </a:r>
            <a:r>
              <a:rPr lang="en-US" sz="2800" dirty="0"/>
              <a:t> </a:t>
            </a:r>
            <a:r>
              <a:rPr lang="en-US" sz="2800" b="1" dirty="0" err="1"/>
              <a:t>pendekatan</a:t>
            </a:r>
            <a:r>
              <a:rPr lang="en-US" sz="2800" b="1" dirty="0"/>
              <a:t> </a:t>
            </a:r>
            <a:r>
              <a:rPr lang="en-US" sz="2800" b="1" dirty="0" err="1"/>
              <a:t>sistematis</a:t>
            </a:r>
            <a:r>
              <a:rPr lang="en-US" sz="2800" dirty="0"/>
              <a:t> agar </a:t>
            </a:r>
            <a:r>
              <a:rPr lang="en-US" sz="2800" dirty="0" err="1"/>
              <a:t>mencakup</a:t>
            </a:r>
            <a:r>
              <a:rPr lang="en-US" sz="2800" dirty="0"/>
              <a:t> </a:t>
            </a:r>
            <a:r>
              <a:rPr lang="en-US" sz="2800" dirty="0" err="1"/>
              <a:t>materi</a:t>
            </a:r>
            <a:r>
              <a:rPr lang="en-US" sz="2800" dirty="0"/>
              <a:t> yang </a:t>
            </a:r>
            <a:r>
              <a:rPr lang="en-US" sz="2800" dirty="0" err="1"/>
              <a:t>sahih</a:t>
            </a:r>
            <a:r>
              <a:rPr lang="en-US" sz="2800" dirty="0"/>
              <a:t>/valid </a:t>
            </a:r>
            <a:r>
              <a:rPr lang="en-US" sz="2800" dirty="0" err="1"/>
              <a:t>sebagai</a:t>
            </a:r>
            <a:r>
              <a:rPr lang="en-US" sz="2800" dirty="0"/>
              <a:t> </a:t>
            </a:r>
            <a:r>
              <a:rPr lang="en-US" sz="2800" dirty="0" err="1"/>
              <a:t>filsafat</a:t>
            </a:r>
            <a:r>
              <a:rPr lang="en-US" sz="2800" dirty="0"/>
              <a:t> </a:t>
            </a:r>
            <a:r>
              <a:rPr lang="en-US" sz="2800" dirty="0" err="1"/>
              <a:t>ilmu</a:t>
            </a:r>
            <a:r>
              <a:rPr lang="en-US" sz="2800" dirty="0"/>
              <a:t>, </a:t>
            </a:r>
            <a:r>
              <a:rPr lang="en-US" sz="2800" b="1" dirty="0" err="1"/>
              <a:t>pendekatan</a:t>
            </a:r>
            <a:r>
              <a:rPr lang="en-US" sz="2800" b="1" dirty="0"/>
              <a:t> </a:t>
            </a:r>
            <a:r>
              <a:rPr lang="en-US" sz="2800" b="1" dirty="0" err="1"/>
              <a:t>mutakhir</a:t>
            </a:r>
            <a:r>
              <a:rPr lang="en-US" sz="2800" dirty="0"/>
              <a:t> </a:t>
            </a:r>
            <a:r>
              <a:rPr lang="en-US" sz="2800" b="1" dirty="0" err="1"/>
              <a:t>dan</a:t>
            </a:r>
            <a:r>
              <a:rPr lang="en-US" sz="2800" b="1" dirty="0"/>
              <a:t> </a:t>
            </a:r>
            <a:r>
              <a:rPr lang="en-US" sz="2800" b="1" dirty="0" err="1"/>
              <a:t>fungsional</a:t>
            </a:r>
            <a:r>
              <a:rPr lang="en-US" sz="2800" dirty="0"/>
              <a:t> </a:t>
            </a:r>
            <a:r>
              <a:rPr lang="en-US" sz="2800" dirty="0" err="1"/>
              <a:t>dalam</a:t>
            </a:r>
            <a:r>
              <a:rPr lang="en-US" sz="2800" dirty="0"/>
              <a:t> </a:t>
            </a:r>
            <a:r>
              <a:rPr lang="en-US" sz="2800" dirty="0" err="1"/>
              <a:t>pengembangan</a:t>
            </a:r>
            <a:r>
              <a:rPr lang="en-US" sz="2800" dirty="0"/>
              <a:t> </a:t>
            </a:r>
            <a:r>
              <a:rPr lang="en-US" sz="2800" dirty="0" err="1"/>
              <a:t>teori</a:t>
            </a:r>
            <a:r>
              <a:rPr lang="en-US" sz="2800" dirty="0"/>
              <a:t>. </a:t>
            </a:r>
            <a:r>
              <a:rPr lang="en-US" sz="2800" dirty="0" err="1"/>
              <a:t>Mutakhir</a:t>
            </a:r>
            <a:r>
              <a:rPr lang="en-US" sz="2800" dirty="0"/>
              <a:t> </a:t>
            </a:r>
            <a:r>
              <a:rPr lang="en-US" sz="2800" dirty="0" err="1"/>
              <a:t>dalam</a:t>
            </a:r>
            <a:r>
              <a:rPr lang="en-US" sz="2800" dirty="0"/>
              <a:t> </a:t>
            </a:r>
            <a:r>
              <a:rPr lang="en-US" sz="2800" dirty="0" err="1"/>
              <a:t>arti</a:t>
            </a:r>
            <a:r>
              <a:rPr lang="en-US" sz="2800" dirty="0"/>
              <a:t> </a:t>
            </a:r>
            <a:r>
              <a:rPr lang="en-US" sz="2800" dirty="0" err="1"/>
              <a:t>identik</a:t>
            </a:r>
            <a:r>
              <a:rPr lang="en-US" sz="2800" dirty="0"/>
              <a:t> </a:t>
            </a:r>
            <a:r>
              <a:rPr lang="en-US" sz="2800" dirty="0" err="1"/>
              <a:t>dengan</a:t>
            </a:r>
            <a:r>
              <a:rPr lang="en-US" sz="2800" dirty="0"/>
              <a:t> </a:t>
            </a:r>
            <a:r>
              <a:rPr lang="en-US" sz="2800" dirty="0" err="1"/>
              <a:t>kontemporer</a:t>
            </a:r>
            <a:r>
              <a:rPr lang="en-US" sz="2800" dirty="0"/>
              <a:t> </a:t>
            </a:r>
            <a:r>
              <a:rPr lang="en-US" sz="2800" dirty="0" err="1"/>
              <a:t>dan</a:t>
            </a:r>
            <a:r>
              <a:rPr lang="en-US" sz="2800" dirty="0"/>
              <a:t> </a:t>
            </a:r>
            <a:r>
              <a:rPr lang="en-US" sz="2800" dirty="0" err="1"/>
              <a:t>identik</a:t>
            </a:r>
            <a:r>
              <a:rPr lang="en-US" sz="2800" dirty="0"/>
              <a:t> </a:t>
            </a:r>
            <a:r>
              <a:rPr lang="en-US" sz="2800" dirty="0" err="1"/>
              <a:t>dengan</a:t>
            </a:r>
            <a:r>
              <a:rPr lang="en-US" sz="2800" dirty="0"/>
              <a:t> </a:t>
            </a:r>
            <a:r>
              <a:rPr lang="en-US" sz="2800" dirty="0" err="1"/>
              <a:t>hasil</a:t>
            </a:r>
            <a:r>
              <a:rPr lang="en-US" sz="2800" dirty="0"/>
              <a:t> </a:t>
            </a:r>
            <a:r>
              <a:rPr lang="en-US" sz="2800" dirty="0" err="1"/>
              <a:t>pengujian</a:t>
            </a:r>
            <a:r>
              <a:rPr lang="en-US" sz="2800" dirty="0"/>
              <a:t> </a:t>
            </a:r>
            <a:r>
              <a:rPr lang="en-US" sz="2800" dirty="0" err="1"/>
              <a:t>lebih</a:t>
            </a:r>
            <a:r>
              <a:rPr lang="en-US" sz="2800" dirty="0"/>
              <a:t> </a:t>
            </a:r>
            <a:r>
              <a:rPr lang="en-US" sz="2800" dirty="0" err="1"/>
              <a:t>akhir</a:t>
            </a:r>
            <a:r>
              <a:rPr lang="en-US" sz="2800" dirty="0"/>
              <a:t> </a:t>
            </a:r>
            <a:r>
              <a:rPr lang="en-US" sz="2800" dirty="0" err="1"/>
              <a:t>dan</a:t>
            </a:r>
            <a:r>
              <a:rPr lang="en-US" sz="2800" dirty="0"/>
              <a:t> valid </a:t>
            </a:r>
            <a:r>
              <a:rPr lang="en-US" sz="2800" dirty="0" err="1"/>
              <a:t>bagi</a:t>
            </a:r>
            <a:r>
              <a:rPr lang="en-US" sz="2800" dirty="0"/>
              <a:t> </a:t>
            </a:r>
            <a:r>
              <a:rPr lang="en-US" sz="2800" dirty="0" err="1"/>
              <a:t>suatu</a:t>
            </a:r>
            <a:r>
              <a:rPr lang="en-US" sz="2800" dirty="0"/>
              <a:t> </a:t>
            </a:r>
            <a:r>
              <a:rPr lang="en-US" sz="2800" dirty="0" err="1"/>
              <a:t>aliran</a:t>
            </a:r>
            <a:r>
              <a:rPr lang="en-US" sz="2800" dirty="0"/>
              <a:t> </a:t>
            </a:r>
            <a:r>
              <a:rPr lang="en-US" sz="2800" dirty="0" err="1"/>
              <a:t>atau</a:t>
            </a:r>
            <a:r>
              <a:rPr lang="en-US" sz="2800" dirty="0"/>
              <a:t> </a:t>
            </a:r>
            <a:r>
              <a:rPr lang="en-US" sz="2800" dirty="0" err="1"/>
              <a:t>pendekatan</a:t>
            </a:r>
            <a:r>
              <a:rPr lang="en-US" sz="2800" dirty="0"/>
              <a:t>, </a:t>
            </a:r>
            <a:r>
              <a:rPr lang="en-US" sz="2800" dirty="0" err="1"/>
              <a:t>dan</a:t>
            </a:r>
            <a:r>
              <a:rPr lang="en-US" sz="2800" dirty="0"/>
              <a:t> </a:t>
            </a:r>
            <a:r>
              <a:rPr lang="en-US" sz="2800" b="1" dirty="0" err="1"/>
              <a:t>pendekatan</a:t>
            </a:r>
            <a:r>
              <a:rPr lang="en-US" sz="2800" b="1" dirty="0"/>
              <a:t> </a:t>
            </a:r>
            <a:r>
              <a:rPr lang="en-US" sz="2800" b="1" dirty="0" err="1"/>
              <a:t>komparatif</a:t>
            </a:r>
            <a:r>
              <a:rPr lang="en-US" sz="2800" dirty="0"/>
              <a:t> </a:t>
            </a:r>
            <a:r>
              <a:rPr lang="en-US" sz="2800" dirty="0" err="1"/>
              <a:t>bahwa</a:t>
            </a:r>
            <a:r>
              <a:rPr lang="en-US" sz="2800" dirty="0"/>
              <a:t> </a:t>
            </a:r>
            <a:r>
              <a:rPr lang="en-US" sz="2800" dirty="0" err="1"/>
              <a:t>suatu</a:t>
            </a:r>
            <a:r>
              <a:rPr lang="en-US" sz="2800" dirty="0"/>
              <a:t> </a:t>
            </a:r>
            <a:r>
              <a:rPr lang="en-US" sz="2800" dirty="0" err="1"/>
              <a:t>penelaahan</a:t>
            </a:r>
            <a:r>
              <a:rPr lang="en-US" sz="2800" dirty="0"/>
              <a:t> </a:t>
            </a:r>
            <a:r>
              <a:rPr lang="en-US" sz="2800" dirty="0" err="1"/>
              <a:t>suatu</a:t>
            </a:r>
            <a:r>
              <a:rPr lang="en-US" sz="2800" dirty="0"/>
              <a:t> </a:t>
            </a:r>
            <a:r>
              <a:rPr lang="en-US" sz="2800" dirty="0" err="1"/>
              <a:t>aliran</a:t>
            </a:r>
            <a:r>
              <a:rPr lang="en-US" sz="2800" dirty="0"/>
              <a:t> </a:t>
            </a:r>
            <a:r>
              <a:rPr lang="en-US" sz="2800" dirty="0" err="1"/>
              <a:t>atau</a:t>
            </a:r>
            <a:r>
              <a:rPr lang="en-US" sz="2800" dirty="0"/>
              <a:t> </a:t>
            </a:r>
            <a:r>
              <a:rPr lang="en-US" sz="2800" dirty="0" err="1"/>
              <a:t>pendekatan</a:t>
            </a:r>
            <a:r>
              <a:rPr lang="en-US" sz="2800" dirty="0"/>
              <a:t> </a:t>
            </a:r>
            <a:r>
              <a:rPr lang="en-US" sz="2800" dirty="0" err="1"/>
              <a:t>ataupun</a:t>
            </a:r>
            <a:r>
              <a:rPr lang="en-US" sz="2800" dirty="0"/>
              <a:t> model </a:t>
            </a:r>
            <a:r>
              <a:rPr lang="en-US" sz="2800" dirty="0" err="1"/>
              <a:t>disajikan</a:t>
            </a:r>
            <a:r>
              <a:rPr lang="en-US" sz="2800" dirty="0"/>
              <a:t> </a:t>
            </a:r>
            <a:r>
              <a:rPr lang="en-US" sz="2800" dirty="0" err="1"/>
              <a:t>sedemikian</a:t>
            </a:r>
            <a:r>
              <a:rPr lang="en-US" sz="2800" dirty="0"/>
              <a:t> </a:t>
            </a:r>
            <a:r>
              <a:rPr lang="en-US" sz="2800" dirty="0" err="1"/>
              <a:t>rupa</a:t>
            </a:r>
            <a:r>
              <a:rPr lang="en-US" sz="2800" dirty="0"/>
              <a:t> agar </a:t>
            </a:r>
            <a:r>
              <a:rPr lang="en-US" sz="2800" dirty="0" err="1"/>
              <a:t>kita</a:t>
            </a:r>
            <a:r>
              <a:rPr lang="en-US" sz="2800" dirty="0"/>
              <a:t> </a:t>
            </a:r>
            <a:r>
              <a:rPr lang="en-US" sz="2800" dirty="0" err="1"/>
              <a:t>dapat</a:t>
            </a:r>
            <a:r>
              <a:rPr lang="en-US" sz="2800" dirty="0"/>
              <a:t> </a:t>
            </a:r>
            <a:r>
              <a:rPr lang="en-US" sz="2800" dirty="0" err="1"/>
              <a:t>membuat</a:t>
            </a:r>
            <a:r>
              <a:rPr lang="en-US" sz="2800" dirty="0"/>
              <a:t> </a:t>
            </a:r>
            <a:r>
              <a:rPr lang="en-US" sz="2800" dirty="0" err="1"/>
              <a:t>komparasi</a:t>
            </a:r>
            <a:r>
              <a:rPr lang="en-US" sz="2800" dirty="0"/>
              <a:t> </a:t>
            </a:r>
            <a:r>
              <a:rPr lang="en-US" sz="2800" dirty="0" err="1"/>
              <a:t>untuk</a:t>
            </a:r>
            <a:r>
              <a:rPr lang="en-US" sz="2800" dirty="0"/>
              <a:t> </a:t>
            </a:r>
            <a:r>
              <a:rPr lang="en-US" sz="2800" dirty="0" err="1"/>
              <a:t>akhirnya</a:t>
            </a:r>
            <a:r>
              <a:rPr lang="en-US" sz="2800" dirty="0"/>
              <a:t> </a:t>
            </a:r>
            <a:r>
              <a:rPr lang="en-US" sz="2800" dirty="0" err="1"/>
              <a:t>mau</a:t>
            </a:r>
            <a:r>
              <a:rPr lang="en-US" sz="2800" dirty="0"/>
              <a:t> </a:t>
            </a:r>
            <a:r>
              <a:rPr lang="en-US" sz="2800" dirty="0" err="1"/>
              <a:t>memilih</a:t>
            </a:r>
            <a:r>
              <a:rPr lang="en-US" sz="2800" dirty="0"/>
              <a:t>.</a:t>
            </a:r>
          </a:p>
          <a:p>
            <a:pPr marL="0" indent="0" eaLnBrk="1" hangingPunct="1">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3200" dirty="0"/>
              <a:t>PENDEKATAN DALAM FILSAFAT ILMU</a:t>
            </a:r>
            <a:br>
              <a:rPr lang="en-US" sz="3200" dirty="0"/>
            </a:br>
            <a:endParaRPr lang="en-US" altLang="en-US" sz="3200" dirty="0" smtClean="0"/>
          </a:p>
        </p:txBody>
      </p:sp>
    </p:spTree>
    <p:extLst>
      <p:ext uri="{BB962C8B-B14F-4D97-AF65-F5344CB8AC3E}">
        <p14:creationId xmlns:p14="http://schemas.microsoft.com/office/powerpoint/2010/main" val="20443961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096963"/>
            <a:ext cx="8207375" cy="5029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2200" dirty="0"/>
              <a:t>Parsons </a:t>
            </a:r>
            <a:r>
              <a:rPr lang="en-US" sz="2200" dirty="0" err="1"/>
              <a:t>dalam</a:t>
            </a:r>
            <a:r>
              <a:rPr lang="en-US" sz="2200" dirty="0"/>
              <a:t> </a:t>
            </a:r>
            <a:r>
              <a:rPr lang="en-US" sz="2200" dirty="0" err="1"/>
              <a:t>studinya</a:t>
            </a:r>
            <a:r>
              <a:rPr lang="en-US" sz="2200" dirty="0"/>
              <a:t> </a:t>
            </a:r>
            <a:r>
              <a:rPr lang="en-US" sz="2200" dirty="0" err="1"/>
              <a:t>melakukan</a:t>
            </a:r>
            <a:r>
              <a:rPr lang="en-US" sz="2200" dirty="0"/>
              <a:t> 5 </a:t>
            </a:r>
            <a:r>
              <a:rPr lang="en-US" sz="2200" dirty="0" err="1"/>
              <a:t>pendekatan</a:t>
            </a:r>
            <a:r>
              <a:rPr lang="en-US" sz="2200" dirty="0"/>
              <a:t> </a:t>
            </a:r>
            <a:r>
              <a:rPr lang="en-US" sz="2200" dirty="0" err="1"/>
              <a:t>sebagai</a:t>
            </a:r>
            <a:r>
              <a:rPr lang="en-US" sz="2200" dirty="0"/>
              <a:t> </a:t>
            </a:r>
            <a:r>
              <a:rPr lang="en-US" sz="2200" dirty="0" err="1"/>
              <a:t>berikut</a:t>
            </a:r>
            <a:r>
              <a:rPr lang="en-US" sz="2200" dirty="0"/>
              <a:t> :</a:t>
            </a:r>
          </a:p>
          <a:p>
            <a:pPr lvl="0"/>
            <a:r>
              <a:rPr lang="en-US" sz="2200" dirty="0" err="1"/>
              <a:t>Pendekatan</a:t>
            </a:r>
            <a:r>
              <a:rPr lang="en-US" sz="2200" dirty="0"/>
              <a:t> received view yang </a:t>
            </a:r>
            <a:r>
              <a:rPr lang="en-US" sz="2200" dirty="0" err="1"/>
              <a:t>secara</a:t>
            </a:r>
            <a:r>
              <a:rPr lang="en-US" sz="2200" dirty="0"/>
              <a:t> </a:t>
            </a:r>
            <a:r>
              <a:rPr lang="en-US" sz="2200" dirty="0" err="1"/>
              <a:t>klasik</a:t>
            </a:r>
            <a:r>
              <a:rPr lang="en-US" sz="2200" dirty="0"/>
              <a:t> </a:t>
            </a:r>
            <a:r>
              <a:rPr lang="en-US" sz="2200" dirty="0" err="1"/>
              <a:t>bertumpu</a:t>
            </a:r>
            <a:r>
              <a:rPr lang="en-US" sz="2200" dirty="0"/>
              <a:t> </a:t>
            </a:r>
            <a:r>
              <a:rPr lang="en-US" sz="2200" dirty="0" err="1"/>
              <a:t>pada</a:t>
            </a:r>
            <a:r>
              <a:rPr lang="en-US" sz="2200" dirty="0"/>
              <a:t> </a:t>
            </a:r>
            <a:r>
              <a:rPr lang="en-US" sz="2200" dirty="0" err="1"/>
              <a:t>aliran</a:t>
            </a:r>
            <a:r>
              <a:rPr lang="en-US" sz="2200" dirty="0"/>
              <a:t> </a:t>
            </a:r>
            <a:r>
              <a:rPr lang="en-US" sz="2200" dirty="0" err="1"/>
              <a:t>positivisme</a:t>
            </a:r>
            <a:r>
              <a:rPr lang="en-US" sz="2200" dirty="0"/>
              <a:t> yang </a:t>
            </a:r>
            <a:r>
              <a:rPr lang="en-US" sz="2200" dirty="0" err="1"/>
              <a:t>berdasar</a:t>
            </a:r>
            <a:r>
              <a:rPr lang="en-US" sz="2200" dirty="0"/>
              <a:t> </a:t>
            </a:r>
            <a:r>
              <a:rPr lang="en-US" sz="2200" dirty="0" err="1"/>
              <a:t>kepada</a:t>
            </a:r>
            <a:r>
              <a:rPr lang="en-US" sz="2200" dirty="0"/>
              <a:t> </a:t>
            </a:r>
            <a:r>
              <a:rPr lang="en-US" sz="2200" dirty="0" err="1"/>
              <a:t>fakta-fakta</a:t>
            </a:r>
            <a:endParaRPr lang="en-US" sz="2200" dirty="0"/>
          </a:p>
          <a:p>
            <a:pPr lvl="0"/>
            <a:r>
              <a:rPr lang="en-US" sz="2200" dirty="0" err="1"/>
              <a:t>Pendekatan</a:t>
            </a:r>
            <a:r>
              <a:rPr lang="en-US" sz="2200" dirty="0"/>
              <a:t> </a:t>
            </a:r>
            <a:r>
              <a:rPr lang="en-US" sz="2200" dirty="0" err="1"/>
              <a:t>menampilkan</a:t>
            </a:r>
            <a:r>
              <a:rPr lang="en-US" sz="2200" dirty="0"/>
              <a:t> </a:t>
            </a:r>
            <a:r>
              <a:rPr lang="en-US" sz="2200" dirty="0" err="1"/>
              <a:t>diri</a:t>
            </a:r>
            <a:r>
              <a:rPr lang="en-US" sz="2200" dirty="0"/>
              <a:t> </a:t>
            </a:r>
            <a:r>
              <a:rPr lang="en-US" sz="2200" dirty="0" err="1"/>
              <a:t>dari</a:t>
            </a:r>
            <a:r>
              <a:rPr lang="en-US" sz="2200" dirty="0"/>
              <a:t> </a:t>
            </a:r>
            <a:r>
              <a:rPr lang="en-US" sz="2200" dirty="0" err="1"/>
              <a:t>sosok</a:t>
            </a:r>
            <a:r>
              <a:rPr lang="en-US" sz="2200" dirty="0"/>
              <a:t> </a:t>
            </a:r>
            <a:r>
              <a:rPr lang="en-US" sz="2200" dirty="0" err="1"/>
              <a:t>rasionality</a:t>
            </a:r>
            <a:r>
              <a:rPr lang="en-US" sz="2200" dirty="0"/>
              <a:t> yang </a:t>
            </a:r>
            <a:r>
              <a:rPr lang="en-US" sz="2200" dirty="0" err="1"/>
              <a:t>membuat</a:t>
            </a:r>
            <a:r>
              <a:rPr lang="en-US" sz="2200" dirty="0"/>
              <a:t> </a:t>
            </a:r>
            <a:r>
              <a:rPr lang="en-US" sz="2200" dirty="0" err="1"/>
              <a:t>kombinasi</a:t>
            </a:r>
            <a:r>
              <a:rPr lang="en-US" sz="2200" dirty="0"/>
              <a:t> </a:t>
            </a:r>
            <a:r>
              <a:rPr lang="en-US" sz="2200" dirty="0" err="1"/>
              <a:t>antara</a:t>
            </a:r>
            <a:r>
              <a:rPr lang="en-US" sz="2200" dirty="0"/>
              <a:t> </a:t>
            </a:r>
            <a:r>
              <a:rPr lang="en-US" sz="2200" dirty="0" err="1"/>
              <a:t>berpikir</a:t>
            </a:r>
            <a:r>
              <a:rPr lang="en-US" sz="2200" dirty="0"/>
              <a:t> </a:t>
            </a:r>
            <a:r>
              <a:rPr lang="en-US" sz="2200" dirty="0" err="1"/>
              <a:t>empiris</a:t>
            </a:r>
            <a:r>
              <a:rPr lang="en-US" sz="2200" dirty="0"/>
              <a:t> </a:t>
            </a:r>
            <a:r>
              <a:rPr lang="en-US" sz="2200" dirty="0" err="1"/>
              <a:t>dengan</a:t>
            </a:r>
            <a:r>
              <a:rPr lang="en-US" sz="2200" dirty="0"/>
              <a:t> </a:t>
            </a:r>
            <a:r>
              <a:rPr lang="en-US" sz="2200" dirty="0" err="1"/>
              <a:t>berpikir</a:t>
            </a:r>
            <a:r>
              <a:rPr lang="en-US" sz="2200" dirty="0"/>
              <a:t> structural </a:t>
            </a:r>
            <a:r>
              <a:rPr lang="en-US" sz="2200" dirty="0" err="1"/>
              <a:t>dalam</a:t>
            </a:r>
            <a:r>
              <a:rPr lang="en-US" sz="2200" dirty="0"/>
              <a:t> </a:t>
            </a:r>
            <a:r>
              <a:rPr lang="en-US" sz="2200" dirty="0" err="1"/>
              <a:t>matematika</a:t>
            </a:r>
            <a:endParaRPr lang="en-US" sz="2200" dirty="0"/>
          </a:p>
          <a:p>
            <a:pPr lvl="0"/>
            <a:r>
              <a:rPr lang="en-US" sz="2200" dirty="0" err="1"/>
              <a:t>Pendekatan</a:t>
            </a:r>
            <a:r>
              <a:rPr lang="en-US" sz="2200" dirty="0"/>
              <a:t> </a:t>
            </a:r>
            <a:r>
              <a:rPr lang="en-US" sz="2200" dirty="0" err="1"/>
              <a:t>fenomenologik</a:t>
            </a:r>
            <a:r>
              <a:rPr lang="en-US" sz="2200" dirty="0"/>
              <a:t> yang </a:t>
            </a:r>
            <a:r>
              <a:rPr lang="en-US" sz="2200" dirty="0" err="1"/>
              <a:t>tidak</a:t>
            </a:r>
            <a:r>
              <a:rPr lang="en-US" sz="2200" dirty="0"/>
              <a:t> </a:t>
            </a:r>
            <a:r>
              <a:rPr lang="en-US" sz="2200" dirty="0" err="1"/>
              <a:t>hanya</a:t>
            </a:r>
            <a:r>
              <a:rPr lang="en-US" sz="2200" dirty="0"/>
              <a:t> </a:t>
            </a:r>
            <a:r>
              <a:rPr lang="en-US" sz="2200" dirty="0" err="1"/>
              <a:t>sekedar</a:t>
            </a:r>
            <a:r>
              <a:rPr lang="en-US" sz="2200" dirty="0"/>
              <a:t> </a:t>
            </a:r>
            <a:r>
              <a:rPr lang="en-US" sz="2200" dirty="0" err="1"/>
              <a:t>pengalaman</a:t>
            </a:r>
            <a:r>
              <a:rPr lang="en-US" sz="2200" dirty="0"/>
              <a:t> </a:t>
            </a:r>
            <a:r>
              <a:rPr lang="en-US" sz="2200" dirty="0" err="1"/>
              <a:t>langsung</a:t>
            </a:r>
            <a:r>
              <a:rPr lang="en-US" sz="2200" dirty="0"/>
              <a:t> </a:t>
            </a:r>
            <a:r>
              <a:rPr lang="en-US" sz="2200" dirty="0" err="1"/>
              <a:t>melainkan</a:t>
            </a:r>
            <a:r>
              <a:rPr lang="en-US" sz="2200" dirty="0"/>
              <a:t> </a:t>
            </a:r>
            <a:r>
              <a:rPr lang="en-US" sz="2200" dirty="0" err="1"/>
              <a:t>pengalaman</a:t>
            </a:r>
            <a:r>
              <a:rPr lang="en-US" sz="2200" dirty="0"/>
              <a:t> yang </a:t>
            </a:r>
            <a:r>
              <a:rPr lang="en-US" sz="2200" dirty="0" err="1"/>
              <a:t>mengimplikasikan</a:t>
            </a:r>
            <a:r>
              <a:rPr lang="en-US" sz="2200" dirty="0"/>
              <a:t> </a:t>
            </a:r>
            <a:r>
              <a:rPr lang="en-US" sz="2200" dirty="0" err="1"/>
              <a:t>penafsiran</a:t>
            </a:r>
            <a:r>
              <a:rPr lang="en-US" sz="2200" dirty="0"/>
              <a:t> </a:t>
            </a:r>
            <a:r>
              <a:rPr lang="en-US" sz="2200" dirty="0" err="1"/>
              <a:t>dan</a:t>
            </a:r>
            <a:r>
              <a:rPr lang="en-US" sz="2200" dirty="0"/>
              <a:t> </a:t>
            </a:r>
            <a:r>
              <a:rPr lang="en-US" sz="2200" dirty="0" err="1"/>
              <a:t>klasifikasi</a:t>
            </a:r>
            <a:endParaRPr lang="en-US" sz="2200" dirty="0"/>
          </a:p>
          <a:p>
            <a:pPr lvl="0"/>
            <a:r>
              <a:rPr lang="en-US" sz="2200" dirty="0" err="1"/>
              <a:t>Pendekatan</a:t>
            </a:r>
            <a:r>
              <a:rPr lang="en-US" sz="2200" dirty="0"/>
              <a:t> </a:t>
            </a:r>
            <a:r>
              <a:rPr lang="en-US" sz="2200" dirty="0" err="1"/>
              <a:t>metafisik</a:t>
            </a:r>
            <a:r>
              <a:rPr lang="en-US" sz="2200" dirty="0"/>
              <a:t> yang </a:t>
            </a:r>
            <a:r>
              <a:rPr lang="en-US" sz="2200" dirty="0" err="1"/>
              <a:t>bersifat</a:t>
            </a:r>
            <a:r>
              <a:rPr lang="en-US" sz="2200" dirty="0"/>
              <a:t> </a:t>
            </a:r>
            <a:r>
              <a:rPr lang="en-US" sz="2200" dirty="0" err="1"/>
              <a:t>intransenden</a:t>
            </a:r>
            <a:r>
              <a:rPr lang="en-US" sz="2200" dirty="0"/>
              <a:t>. Moral </a:t>
            </a:r>
            <a:r>
              <a:rPr lang="en-US" sz="2200" dirty="0" err="1"/>
              <a:t>berupa</a:t>
            </a:r>
            <a:r>
              <a:rPr lang="en-US" sz="2200" dirty="0"/>
              <a:t> </a:t>
            </a:r>
            <a:r>
              <a:rPr lang="en-US" sz="2200" dirty="0" err="1"/>
              <a:t>sesuatu</a:t>
            </a:r>
            <a:r>
              <a:rPr lang="en-US" sz="2200" dirty="0"/>
              <a:t> yang </a:t>
            </a:r>
            <a:r>
              <a:rPr lang="en-US" sz="2200" dirty="0" err="1"/>
              <a:t>objektif</a:t>
            </a:r>
            <a:r>
              <a:rPr lang="en-US" sz="2200" dirty="0"/>
              <a:t> universal</a:t>
            </a:r>
          </a:p>
          <a:p>
            <a:pPr lvl="0"/>
            <a:r>
              <a:rPr lang="en-US" sz="2200" dirty="0" err="1"/>
              <a:t>Pragmatisme</a:t>
            </a:r>
            <a:r>
              <a:rPr lang="en-US" sz="2200" dirty="0"/>
              <a:t> </a:t>
            </a:r>
            <a:r>
              <a:rPr lang="en-US" sz="2200" dirty="0" err="1"/>
              <a:t>walaupun</a:t>
            </a:r>
            <a:r>
              <a:rPr lang="en-US" sz="2200" dirty="0"/>
              <a:t> </a:t>
            </a:r>
            <a:r>
              <a:rPr lang="en-US" sz="2200" dirty="0" err="1"/>
              <a:t>memang</a:t>
            </a:r>
            <a:r>
              <a:rPr lang="en-US" sz="2200" dirty="0"/>
              <a:t> </a:t>
            </a:r>
            <a:r>
              <a:rPr lang="en-US" sz="2200" dirty="0" err="1"/>
              <a:t>bukan</a:t>
            </a:r>
            <a:r>
              <a:rPr lang="en-US" sz="2200" dirty="0"/>
              <a:t> </a:t>
            </a:r>
            <a:r>
              <a:rPr lang="en-US" sz="2200" dirty="0" err="1"/>
              <a:t>pendekatan</a:t>
            </a:r>
            <a:r>
              <a:rPr lang="en-US" sz="2200" dirty="0"/>
              <a:t> </a:t>
            </a:r>
            <a:r>
              <a:rPr lang="en-US" sz="2200" dirty="0" err="1"/>
              <a:t>tetapi</a:t>
            </a:r>
            <a:r>
              <a:rPr lang="en-US" sz="2200" dirty="0"/>
              <a:t> </a:t>
            </a:r>
            <a:r>
              <a:rPr lang="en-US" sz="2200" dirty="0" err="1"/>
              <a:t>menarik</a:t>
            </a:r>
            <a:r>
              <a:rPr lang="en-US" sz="2200" dirty="0"/>
              <a:t> </a:t>
            </a:r>
            <a:r>
              <a:rPr lang="en-US" sz="2200" dirty="0" err="1"/>
              <a:t>disajikan</a:t>
            </a:r>
            <a:r>
              <a:rPr lang="en-US" sz="2200" dirty="0"/>
              <a:t> </a:t>
            </a:r>
            <a:r>
              <a:rPr lang="en-US" sz="2200" dirty="0" err="1"/>
              <a:t>karena</a:t>
            </a:r>
            <a:r>
              <a:rPr lang="en-US" sz="2200" dirty="0"/>
              <a:t> </a:t>
            </a:r>
            <a:r>
              <a:rPr lang="en-US" sz="2200" dirty="0" err="1"/>
              <a:t>dapat</a:t>
            </a:r>
            <a:r>
              <a:rPr lang="en-US" sz="2200" dirty="0"/>
              <a:t> </a:t>
            </a:r>
            <a:r>
              <a:rPr lang="en-US" sz="2200" dirty="0" err="1"/>
              <a:t>menyatukan</a:t>
            </a:r>
            <a:r>
              <a:rPr lang="en-US" sz="2200" dirty="0"/>
              <a:t> </a:t>
            </a:r>
            <a:r>
              <a:rPr lang="en-US" sz="2200" dirty="0" err="1"/>
              <a:t>antara</a:t>
            </a:r>
            <a:r>
              <a:rPr lang="en-US" sz="2200" dirty="0"/>
              <a:t> </a:t>
            </a:r>
            <a:r>
              <a:rPr lang="en-US" sz="2200" dirty="0" err="1"/>
              <a:t>teori</a:t>
            </a:r>
            <a:r>
              <a:rPr lang="en-US" sz="2200" dirty="0"/>
              <a:t> </a:t>
            </a:r>
            <a:r>
              <a:rPr lang="en-US" sz="2200" dirty="0" err="1"/>
              <a:t>dan</a:t>
            </a:r>
            <a:r>
              <a:rPr lang="en-US" sz="2200" dirty="0"/>
              <a:t> </a:t>
            </a:r>
            <a:r>
              <a:rPr lang="en-US" sz="2200" dirty="0" err="1"/>
              <a:t>praktik</a:t>
            </a:r>
            <a:endParaRPr lang="en-US" sz="2200" dirty="0"/>
          </a:p>
          <a:p>
            <a:pPr marL="0" indent="0" eaLnBrk="1" hangingPunct="1">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3200" smtClean="0"/>
          </a:p>
        </p:txBody>
      </p:sp>
    </p:spTree>
    <p:extLst>
      <p:ext uri="{BB962C8B-B14F-4D97-AF65-F5344CB8AC3E}">
        <p14:creationId xmlns:p14="http://schemas.microsoft.com/office/powerpoint/2010/main" val="400213985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3600" dirty="0" err="1"/>
              <a:t>Jenis</a:t>
            </a:r>
            <a:r>
              <a:rPr lang="en-US" sz="3600" dirty="0"/>
              <a:t> </a:t>
            </a:r>
            <a:r>
              <a:rPr lang="en-US" sz="3600" dirty="0" err="1"/>
              <a:t>pendekatan</a:t>
            </a:r>
            <a:r>
              <a:rPr lang="en-US" sz="3600" dirty="0"/>
              <a:t> lain yang </a:t>
            </a:r>
            <a:r>
              <a:rPr lang="en-US" sz="3600" dirty="0" err="1"/>
              <a:t>juga</a:t>
            </a:r>
            <a:r>
              <a:rPr lang="en-US" sz="3600" dirty="0"/>
              <a:t> </a:t>
            </a:r>
            <a:r>
              <a:rPr lang="en-US" sz="3600" dirty="0" err="1"/>
              <a:t>penting</a:t>
            </a:r>
            <a:r>
              <a:rPr lang="en-US" sz="3600" dirty="0"/>
              <a:t> </a:t>
            </a:r>
            <a:r>
              <a:rPr lang="en-US" sz="3600" dirty="0" err="1"/>
              <a:t>ditelaah</a:t>
            </a:r>
            <a:r>
              <a:rPr lang="en-US" sz="3600" dirty="0"/>
              <a:t> </a:t>
            </a:r>
            <a:r>
              <a:rPr lang="en-US" sz="3600" dirty="0" err="1"/>
              <a:t>sebagai</a:t>
            </a:r>
            <a:r>
              <a:rPr lang="en-US" sz="3600" dirty="0"/>
              <a:t> </a:t>
            </a:r>
            <a:r>
              <a:rPr lang="en-US" sz="3600" dirty="0" err="1"/>
              <a:t>perbandingan</a:t>
            </a:r>
            <a:r>
              <a:rPr lang="en-US" sz="3600" dirty="0"/>
              <a:t> </a:t>
            </a:r>
            <a:r>
              <a:rPr lang="en-US" sz="3600" dirty="0" err="1"/>
              <a:t>adalah</a:t>
            </a:r>
            <a:r>
              <a:rPr lang="en-US" sz="3600" dirty="0"/>
              <a:t> </a:t>
            </a:r>
            <a:r>
              <a:rPr lang="en-US" sz="3600" dirty="0" err="1"/>
              <a:t>pendekatan</a:t>
            </a:r>
            <a:r>
              <a:rPr lang="en-US" sz="3600" dirty="0"/>
              <a:t> </a:t>
            </a:r>
            <a:r>
              <a:rPr lang="en-US" sz="3600" dirty="0" err="1">
                <a:solidFill>
                  <a:srgbClr val="FF0000"/>
                </a:solidFill>
              </a:rPr>
              <a:t>deduksi</a:t>
            </a:r>
            <a:r>
              <a:rPr lang="en-US" sz="3600" dirty="0">
                <a:solidFill>
                  <a:srgbClr val="FF0000"/>
                </a:solidFill>
              </a:rPr>
              <a:t> </a:t>
            </a:r>
            <a:r>
              <a:rPr lang="en-US" sz="3600" dirty="0" err="1"/>
              <a:t>dan</a:t>
            </a:r>
            <a:r>
              <a:rPr lang="en-US" sz="3600" dirty="0"/>
              <a:t> </a:t>
            </a:r>
            <a:r>
              <a:rPr lang="en-US" sz="3600" dirty="0" err="1"/>
              <a:t>pendekatan</a:t>
            </a:r>
            <a:r>
              <a:rPr lang="en-US" sz="3600" dirty="0"/>
              <a:t> </a:t>
            </a:r>
            <a:r>
              <a:rPr lang="en-US" sz="3600" dirty="0" err="1" smtClean="0">
                <a:solidFill>
                  <a:srgbClr val="FF0000"/>
                </a:solidFill>
              </a:rPr>
              <a:t>induksi</a:t>
            </a:r>
            <a:r>
              <a:rPr lang="en-US" sz="3600" dirty="0" smtClean="0"/>
              <a:t>.</a:t>
            </a:r>
          </a:p>
          <a:p>
            <a:pPr marL="0" indent="0">
              <a:buNone/>
            </a:pPr>
            <a:endParaRPr lang="en-US" dirty="0"/>
          </a:p>
          <a:p>
            <a:pPr marL="0" indent="0">
              <a:buNone/>
            </a:pPr>
            <a:r>
              <a:rPr lang="en-US" dirty="0" smtClean="0"/>
              <a:t> </a:t>
            </a: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3200" smtClean="0"/>
          </a:p>
        </p:txBody>
      </p:sp>
    </p:spTree>
    <p:extLst>
      <p:ext uri="{BB962C8B-B14F-4D97-AF65-F5344CB8AC3E}">
        <p14:creationId xmlns:p14="http://schemas.microsoft.com/office/powerpoint/2010/main" val="9364651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sz="2800" dirty="0" err="1"/>
              <a:t>Menurut</a:t>
            </a:r>
            <a:r>
              <a:rPr lang="en-US" sz="2800" dirty="0"/>
              <a:t> Franz </a:t>
            </a:r>
            <a:r>
              <a:rPr lang="en-US" sz="2800" dirty="0" err="1"/>
              <a:t>Magnis</a:t>
            </a:r>
            <a:r>
              <a:rPr lang="en-US" sz="2800" dirty="0"/>
              <a:t> </a:t>
            </a:r>
            <a:r>
              <a:rPr lang="en-US" sz="2800" dirty="0" err="1"/>
              <a:t>Suseno</a:t>
            </a:r>
            <a:r>
              <a:rPr lang="en-US" sz="2800" dirty="0"/>
              <a:t>, </a:t>
            </a:r>
            <a:r>
              <a:rPr lang="en-US" sz="2800" dirty="0" err="1">
                <a:solidFill>
                  <a:srgbClr val="FF0000"/>
                </a:solidFill>
              </a:rPr>
              <a:t>fungsi</a:t>
            </a:r>
            <a:r>
              <a:rPr lang="en-US" sz="2800" dirty="0">
                <a:solidFill>
                  <a:srgbClr val="FF0000"/>
                </a:solidFill>
              </a:rPr>
              <a:t> </a:t>
            </a:r>
            <a:r>
              <a:rPr lang="en-US" sz="2800" dirty="0" err="1">
                <a:solidFill>
                  <a:srgbClr val="FF0000"/>
                </a:solidFill>
              </a:rPr>
              <a:t>filsafat</a:t>
            </a:r>
            <a:r>
              <a:rPr lang="en-US" sz="2800" dirty="0">
                <a:solidFill>
                  <a:srgbClr val="FF0000"/>
                </a:solidFill>
              </a:rPr>
              <a:t> </a:t>
            </a:r>
            <a:r>
              <a:rPr lang="en-US" sz="2800" dirty="0" err="1">
                <a:solidFill>
                  <a:srgbClr val="FF0000"/>
                </a:solidFill>
              </a:rPr>
              <a:t>ilmu</a:t>
            </a:r>
            <a:r>
              <a:rPr lang="en-US" sz="2800" dirty="0">
                <a:solidFill>
                  <a:srgbClr val="FF0000"/>
                </a:solidFill>
              </a:rPr>
              <a:t> </a:t>
            </a:r>
            <a:r>
              <a:rPr lang="en-US" sz="2800" dirty="0" err="1"/>
              <a:t>sangat</a:t>
            </a:r>
            <a:r>
              <a:rPr lang="en-US" sz="2800" dirty="0"/>
              <a:t> </a:t>
            </a:r>
            <a:r>
              <a:rPr lang="en-US" sz="2800" dirty="0" err="1"/>
              <a:t>luas</a:t>
            </a:r>
            <a:r>
              <a:rPr lang="en-US" sz="2800" dirty="0"/>
              <a:t> </a:t>
            </a:r>
            <a:r>
              <a:rPr lang="en-US" sz="2800" dirty="0" err="1"/>
              <a:t>dan</a:t>
            </a:r>
            <a:r>
              <a:rPr lang="en-US" sz="2800" dirty="0"/>
              <a:t> </a:t>
            </a:r>
            <a:r>
              <a:rPr lang="en-US" sz="2800" dirty="0" err="1"/>
              <a:t>mendalam</a:t>
            </a:r>
            <a:r>
              <a:rPr lang="en-US" sz="2800" dirty="0"/>
              <a:t> </a:t>
            </a:r>
            <a:r>
              <a:rPr lang="en-US" sz="2800" dirty="0" err="1" smtClean="0"/>
              <a:t>sebagai</a:t>
            </a:r>
            <a:r>
              <a:rPr lang="en-US" sz="2800" dirty="0" smtClean="0"/>
              <a:t> </a:t>
            </a:r>
            <a:r>
              <a:rPr lang="en-US" sz="2800" dirty="0" err="1" smtClean="0"/>
              <a:t>berikut</a:t>
            </a:r>
            <a:r>
              <a:rPr lang="en-US" sz="2800" dirty="0" smtClean="0"/>
              <a:t> :</a:t>
            </a:r>
          </a:p>
          <a:p>
            <a:pPr marL="742950" indent="-742950">
              <a:buFont typeface="+mj-lt"/>
              <a:buAutoNum type="arabicPeriod"/>
            </a:pPr>
            <a:r>
              <a:rPr lang="en-US" sz="2800" dirty="0" err="1"/>
              <a:t>Untuk</a:t>
            </a:r>
            <a:r>
              <a:rPr lang="en-US" sz="2800" dirty="0"/>
              <a:t> </a:t>
            </a:r>
            <a:r>
              <a:rPr lang="en-US" sz="2800" dirty="0" err="1"/>
              <a:t>membantu</a:t>
            </a:r>
            <a:r>
              <a:rPr lang="en-US" sz="2800" dirty="0"/>
              <a:t> </a:t>
            </a:r>
            <a:r>
              <a:rPr lang="en-US" sz="2800" dirty="0" err="1"/>
              <a:t>mendalami</a:t>
            </a:r>
            <a:r>
              <a:rPr lang="en-US" sz="2800" dirty="0"/>
              <a:t> </a:t>
            </a:r>
            <a:r>
              <a:rPr lang="en-US" sz="2800" dirty="0" err="1"/>
              <a:t>pertanyaan-pertanyaan</a:t>
            </a:r>
            <a:r>
              <a:rPr lang="en-US" sz="2800" dirty="0"/>
              <a:t> </a:t>
            </a:r>
            <a:r>
              <a:rPr lang="en-US" sz="2800" dirty="0" err="1"/>
              <a:t>tentang</a:t>
            </a:r>
            <a:r>
              <a:rPr lang="en-US" sz="2800" dirty="0"/>
              <a:t> </a:t>
            </a:r>
            <a:r>
              <a:rPr lang="en-US" sz="2800" dirty="0" err="1"/>
              <a:t>ilmu</a:t>
            </a:r>
            <a:r>
              <a:rPr lang="en-US" sz="2800" dirty="0"/>
              <a:t> </a:t>
            </a:r>
            <a:r>
              <a:rPr lang="en-US" sz="2800" dirty="0" err="1"/>
              <a:t>atau</a:t>
            </a:r>
            <a:r>
              <a:rPr lang="en-US" sz="2800" dirty="0"/>
              <a:t> </a:t>
            </a:r>
            <a:r>
              <a:rPr lang="en-US" sz="2800" dirty="0" err="1"/>
              <a:t>asasi</a:t>
            </a:r>
            <a:r>
              <a:rPr lang="en-US" sz="2800" dirty="0"/>
              <a:t> </a:t>
            </a:r>
            <a:r>
              <a:rPr lang="en-US" sz="2800" dirty="0" err="1"/>
              <a:t>manusia</a:t>
            </a:r>
            <a:r>
              <a:rPr lang="en-US" sz="2800" dirty="0"/>
              <a:t> </a:t>
            </a:r>
            <a:r>
              <a:rPr lang="en-US" sz="2800" dirty="0" err="1"/>
              <a:t>tentang</a:t>
            </a:r>
            <a:r>
              <a:rPr lang="en-US" sz="2800" dirty="0"/>
              <a:t> </a:t>
            </a:r>
            <a:r>
              <a:rPr lang="en-US" sz="2800" dirty="0" err="1"/>
              <a:t>makna</a:t>
            </a:r>
            <a:r>
              <a:rPr lang="en-US" sz="2800" dirty="0"/>
              <a:t> </a:t>
            </a:r>
            <a:r>
              <a:rPr lang="en-US" sz="2800" dirty="0" err="1"/>
              <a:t>realitas</a:t>
            </a:r>
            <a:r>
              <a:rPr lang="en-US" sz="2800" dirty="0"/>
              <a:t> </a:t>
            </a:r>
            <a:r>
              <a:rPr lang="en-US" sz="2800" dirty="0" err="1"/>
              <a:t>dan</a:t>
            </a:r>
            <a:r>
              <a:rPr lang="en-US" sz="2800" dirty="0"/>
              <a:t> </a:t>
            </a:r>
            <a:r>
              <a:rPr lang="en-US" sz="2800" dirty="0" err="1"/>
              <a:t>lingkup</a:t>
            </a:r>
            <a:r>
              <a:rPr lang="en-US" sz="2800" dirty="0"/>
              <a:t> </a:t>
            </a:r>
            <a:r>
              <a:rPr lang="en-US" sz="2800" dirty="0" err="1"/>
              <a:t>tanggung</a:t>
            </a:r>
            <a:r>
              <a:rPr lang="en-US" sz="2800" dirty="0"/>
              <a:t> </a:t>
            </a:r>
            <a:r>
              <a:rPr lang="en-US" sz="2800" dirty="0" err="1"/>
              <a:t>jawabnya</a:t>
            </a:r>
            <a:r>
              <a:rPr lang="en-US" sz="2800" dirty="0"/>
              <a:t> </a:t>
            </a:r>
            <a:r>
              <a:rPr lang="en-US" sz="2800" dirty="0" err="1"/>
              <a:t>secara</a:t>
            </a:r>
            <a:r>
              <a:rPr lang="en-US" sz="2800" dirty="0"/>
              <a:t> </a:t>
            </a:r>
            <a:r>
              <a:rPr lang="en-US" sz="2800" dirty="0" err="1"/>
              <a:t>sistematis</a:t>
            </a:r>
            <a:r>
              <a:rPr lang="en-US" sz="2800" dirty="0"/>
              <a:t> </a:t>
            </a:r>
            <a:r>
              <a:rPr lang="en-US" sz="2800" dirty="0" err="1"/>
              <a:t>dan</a:t>
            </a:r>
            <a:r>
              <a:rPr lang="en-US" sz="2800" dirty="0"/>
              <a:t> </a:t>
            </a:r>
            <a:r>
              <a:rPr lang="en-US" sz="2800" dirty="0" err="1"/>
              <a:t>historis</a:t>
            </a:r>
            <a:r>
              <a:rPr lang="en-US" sz="2800" dirty="0"/>
              <a:t>. </a:t>
            </a:r>
            <a:endParaRPr lang="en-US" sz="2800" dirty="0" smtClean="0"/>
          </a:p>
          <a:p>
            <a:pPr marL="742950" lvl="0" indent="-742950">
              <a:buFont typeface="+mj-lt"/>
              <a:buAutoNum type="arabicPeriod"/>
            </a:pPr>
            <a:r>
              <a:rPr lang="en-US" sz="2800" dirty="0" err="1"/>
              <a:t>Sebagai</a:t>
            </a:r>
            <a:r>
              <a:rPr lang="en-US" sz="2800" dirty="0"/>
              <a:t> </a:t>
            </a:r>
            <a:r>
              <a:rPr lang="en-US" sz="2800" dirty="0" err="1"/>
              <a:t>kritik</a:t>
            </a:r>
            <a:r>
              <a:rPr lang="en-US" sz="2800" dirty="0"/>
              <a:t> ideology </a:t>
            </a:r>
            <a:r>
              <a:rPr lang="en-US" sz="2800" dirty="0" err="1"/>
              <a:t>artinya</a:t>
            </a:r>
            <a:r>
              <a:rPr lang="en-US" sz="2800" dirty="0"/>
              <a:t> </a:t>
            </a:r>
            <a:r>
              <a:rPr lang="en-US" sz="2800" dirty="0" err="1"/>
              <a:t>kemampuan</a:t>
            </a:r>
            <a:r>
              <a:rPr lang="en-US" sz="2800" dirty="0"/>
              <a:t> </a:t>
            </a:r>
            <a:r>
              <a:rPr lang="en-US" sz="2800" dirty="0" err="1"/>
              <a:t>menganalisis</a:t>
            </a:r>
            <a:r>
              <a:rPr lang="en-US" sz="2800" dirty="0"/>
              <a:t> </a:t>
            </a:r>
            <a:r>
              <a:rPr lang="en-US" sz="2800" dirty="0" err="1"/>
              <a:t>secara</a:t>
            </a:r>
            <a:r>
              <a:rPr lang="en-US" sz="2800" dirty="0"/>
              <a:t> </a:t>
            </a:r>
            <a:r>
              <a:rPr lang="en-US" sz="2800" dirty="0" err="1"/>
              <a:t>terbuka</a:t>
            </a:r>
            <a:r>
              <a:rPr lang="en-US" sz="2800" dirty="0"/>
              <a:t> </a:t>
            </a:r>
            <a:r>
              <a:rPr lang="en-US" sz="2800" dirty="0" err="1"/>
              <a:t>dan</a:t>
            </a:r>
            <a:r>
              <a:rPr lang="en-US" sz="2800" dirty="0"/>
              <a:t> </a:t>
            </a:r>
            <a:r>
              <a:rPr lang="en-US" sz="2800" dirty="0" err="1"/>
              <a:t>kritis</a:t>
            </a:r>
            <a:r>
              <a:rPr lang="en-US" sz="2800" dirty="0"/>
              <a:t> </a:t>
            </a:r>
            <a:r>
              <a:rPr lang="en-US" sz="2800" dirty="0" err="1"/>
              <a:t>argumentasi-argumentasi</a:t>
            </a:r>
            <a:r>
              <a:rPr lang="en-US" sz="2800" dirty="0"/>
              <a:t> agama, </a:t>
            </a:r>
            <a:r>
              <a:rPr lang="en-US" sz="2800" dirty="0" err="1"/>
              <a:t>idelogi</a:t>
            </a:r>
            <a:r>
              <a:rPr lang="en-US" sz="2800" dirty="0"/>
              <a:t> </a:t>
            </a:r>
            <a:r>
              <a:rPr lang="en-US" sz="2800" dirty="0" err="1"/>
              <a:t>dan</a:t>
            </a:r>
            <a:r>
              <a:rPr lang="en-US" sz="2800" dirty="0"/>
              <a:t> </a:t>
            </a:r>
            <a:r>
              <a:rPr lang="en-US" sz="2800" dirty="0" err="1"/>
              <a:t>pandangan</a:t>
            </a:r>
            <a:r>
              <a:rPr lang="en-US" sz="2800" dirty="0"/>
              <a:t> </a:t>
            </a:r>
            <a:r>
              <a:rPr lang="en-US" sz="2800" dirty="0" err="1"/>
              <a:t>dunia</a:t>
            </a:r>
            <a:r>
              <a:rPr lang="en-US" sz="2800" dirty="0"/>
              <a:t>. </a:t>
            </a:r>
            <a:r>
              <a:rPr lang="en-US" sz="2800" dirty="0" err="1"/>
              <a:t>Atau</a:t>
            </a:r>
            <a:r>
              <a:rPr lang="en-US" sz="2800" dirty="0"/>
              <a:t> </a:t>
            </a:r>
            <a:r>
              <a:rPr lang="en-US" sz="2800" dirty="0" err="1"/>
              <a:t>dengan</a:t>
            </a:r>
            <a:r>
              <a:rPr lang="en-US" sz="2800" dirty="0"/>
              <a:t> kata lain, agar </a:t>
            </a:r>
            <a:r>
              <a:rPr lang="en-US" sz="2800" dirty="0" err="1"/>
              <a:t>mampu</a:t>
            </a:r>
            <a:r>
              <a:rPr lang="en-US" sz="2800" dirty="0"/>
              <a:t> </a:t>
            </a:r>
            <a:r>
              <a:rPr lang="en-US" sz="2800" dirty="0" err="1"/>
              <a:t>mendeteksi</a:t>
            </a:r>
            <a:r>
              <a:rPr lang="en-US" sz="2800" dirty="0"/>
              <a:t> </a:t>
            </a:r>
            <a:r>
              <a:rPr lang="en-US" sz="2800" dirty="0" err="1"/>
              <a:t>berbagai</a:t>
            </a:r>
            <a:r>
              <a:rPr lang="en-US" sz="2800" dirty="0"/>
              <a:t> </a:t>
            </a:r>
            <a:r>
              <a:rPr lang="en-US" sz="2800" dirty="0" err="1"/>
              <a:t>masalah</a:t>
            </a:r>
            <a:r>
              <a:rPr lang="en-US" sz="2800" dirty="0"/>
              <a:t> </a:t>
            </a:r>
            <a:r>
              <a:rPr lang="en-US" sz="2800" dirty="0" err="1"/>
              <a:t>kehidupan</a:t>
            </a:r>
            <a:endParaRPr lang="en-US" sz="2800" dirty="0"/>
          </a:p>
          <a:p>
            <a:pPr marL="0" indent="0">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3200" dirty="0"/>
              <a:t>FUNGSI DAN ARAH FILSAFAT ILMU</a:t>
            </a:r>
            <a:r>
              <a:rPr lang="en-US" dirty="0"/>
              <a:t/>
            </a:r>
            <a:br>
              <a:rPr lang="en-US" dirty="0"/>
            </a:br>
            <a:endParaRPr lang="en-US" altLang="en-US" sz="3200" dirty="0" smtClean="0"/>
          </a:p>
        </p:txBody>
      </p:sp>
    </p:spTree>
    <p:extLst>
      <p:ext uri="{BB962C8B-B14F-4D97-AF65-F5344CB8AC3E}">
        <p14:creationId xmlns:p14="http://schemas.microsoft.com/office/powerpoint/2010/main" val="3759248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0" indent="-742950">
              <a:buFont typeface="+mj-lt"/>
              <a:buAutoNum type="arabicPeriod" startAt="3"/>
            </a:pPr>
            <a:r>
              <a:rPr lang="en-US" sz="2800" dirty="0" err="1"/>
              <a:t>Sebagai</a:t>
            </a:r>
            <a:r>
              <a:rPr lang="en-US" sz="2800" dirty="0"/>
              <a:t> </a:t>
            </a:r>
            <a:r>
              <a:rPr lang="en-US" sz="2800" dirty="0" err="1"/>
              <a:t>dasar</a:t>
            </a:r>
            <a:r>
              <a:rPr lang="en-US" sz="2800" dirty="0"/>
              <a:t> </a:t>
            </a:r>
            <a:r>
              <a:rPr lang="en-US" sz="2800" dirty="0" err="1"/>
              <a:t>metodis</a:t>
            </a:r>
            <a:r>
              <a:rPr lang="en-US" sz="2800" dirty="0"/>
              <a:t> </a:t>
            </a:r>
            <a:r>
              <a:rPr lang="en-US" sz="2800" dirty="0" err="1"/>
              <a:t>dan</a:t>
            </a:r>
            <a:r>
              <a:rPr lang="en-US" sz="2800" dirty="0"/>
              <a:t> </a:t>
            </a:r>
            <a:r>
              <a:rPr lang="en-US" sz="2800" dirty="0" err="1"/>
              <a:t>wawasan</a:t>
            </a:r>
            <a:r>
              <a:rPr lang="en-US" sz="2800" dirty="0"/>
              <a:t> </a:t>
            </a:r>
            <a:r>
              <a:rPr lang="en-US" sz="2800" dirty="0" err="1"/>
              <a:t>lebih</a:t>
            </a:r>
            <a:r>
              <a:rPr lang="en-US" sz="2800" dirty="0"/>
              <a:t> </a:t>
            </a:r>
            <a:r>
              <a:rPr lang="en-US" sz="2800" dirty="0" err="1"/>
              <a:t>mendalam</a:t>
            </a:r>
            <a:r>
              <a:rPr lang="en-US" sz="2800" dirty="0"/>
              <a:t> </a:t>
            </a:r>
            <a:r>
              <a:rPr lang="en-US" sz="2800" dirty="0" err="1"/>
              <a:t>dan</a:t>
            </a:r>
            <a:r>
              <a:rPr lang="en-US" sz="2800" dirty="0"/>
              <a:t> </a:t>
            </a:r>
            <a:r>
              <a:rPr lang="en-US" sz="2800" dirty="0" err="1"/>
              <a:t>kritis</a:t>
            </a:r>
            <a:r>
              <a:rPr lang="en-US" sz="2800" dirty="0"/>
              <a:t> </a:t>
            </a:r>
            <a:r>
              <a:rPr lang="en-US" sz="2800" dirty="0" err="1"/>
              <a:t>dalam</a:t>
            </a:r>
            <a:r>
              <a:rPr lang="en-US" sz="2800" dirty="0"/>
              <a:t> </a:t>
            </a:r>
            <a:r>
              <a:rPr lang="en-US" sz="2800" dirty="0" err="1"/>
              <a:t>mempelajari</a:t>
            </a:r>
            <a:r>
              <a:rPr lang="en-US" sz="2800" dirty="0"/>
              <a:t> </a:t>
            </a:r>
            <a:r>
              <a:rPr lang="en-US" sz="2800" dirty="0" err="1"/>
              <a:t>studi-studi</a:t>
            </a:r>
            <a:r>
              <a:rPr lang="en-US" sz="2800" dirty="0"/>
              <a:t> </a:t>
            </a:r>
            <a:r>
              <a:rPr lang="en-US" sz="2800" dirty="0" err="1"/>
              <a:t>ilmu</a:t>
            </a:r>
            <a:r>
              <a:rPr lang="en-US" sz="2800" dirty="0"/>
              <a:t> </a:t>
            </a:r>
            <a:r>
              <a:rPr lang="en-US" sz="2800" dirty="0" err="1"/>
              <a:t>khusus</a:t>
            </a:r>
            <a:endParaRPr lang="en-US" sz="2800" dirty="0"/>
          </a:p>
          <a:p>
            <a:pPr marL="742950" lvl="0" indent="-742950">
              <a:buFont typeface="+mj-lt"/>
              <a:buAutoNum type="arabicPeriod" startAt="3"/>
            </a:pPr>
            <a:r>
              <a:rPr lang="en-US" sz="2800" dirty="0" err="1"/>
              <a:t>Merupakan</a:t>
            </a:r>
            <a:r>
              <a:rPr lang="en-US" sz="2800" dirty="0"/>
              <a:t> </a:t>
            </a:r>
            <a:r>
              <a:rPr lang="en-US" sz="2800" dirty="0" err="1"/>
              <a:t>dasar</a:t>
            </a:r>
            <a:r>
              <a:rPr lang="en-US" sz="2800" dirty="0"/>
              <a:t> paling </a:t>
            </a:r>
            <a:r>
              <a:rPr lang="en-US" sz="2800" dirty="0" err="1"/>
              <a:t>luas</a:t>
            </a:r>
            <a:r>
              <a:rPr lang="en-US" sz="2800" dirty="0"/>
              <a:t> </a:t>
            </a:r>
            <a:r>
              <a:rPr lang="en-US" sz="2800" dirty="0" err="1"/>
              <a:t>untuk</a:t>
            </a:r>
            <a:r>
              <a:rPr lang="en-US" sz="2800" dirty="0"/>
              <a:t> </a:t>
            </a:r>
            <a:r>
              <a:rPr lang="en-US" sz="2800" dirty="0" err="1"/>
              <a:t>berpartisipasi</a:t>
            </a:r>
            <a:r>
              <a:rPr lang="en-US" sz="2800" dirty="0"/>
              <a:t> </a:t>
            </a:r>
            <a:r>
              <a:rPr lang="en-US" sz="2800" dirty="0" err="1"/>
              <a:t>secara</a:t>
            </a:r>
            <a:r>
              <a:rPr lang="en-US" sz="2800" dirty="0"/>
              <a:t> </a:t>
            </a:r>
            <a:r>
              <a:rPr lang="en-US" sz="2800" dirty="0" err="1"/>
              <a:t>kritis</a:t>
            </a:r>
            <a:r>
              <a:rPr lang="en-US" sz="2800" dirty="0"/>
              <a:t> </a:t>
            </a:r>
            <a:r>
              <a:rPr lang="en-US" sz="2800" dirty="0" err="1"/>
              <a:t>dalam</a:t>
            </a:r>
            <a:r>
              <a:rPr lang="en-US" sz="2800" dirty="0"/>
              <a:t> </a:t>
            </a:r>
            <a:r>
              <a:rPr lang="en-US" sz="2800" dirty="0" err="1"/>
              <a:t>kehidupan</a:t>
            </a:r>
            <a:r>
              <a:rPr lang="en-US" sz="2800" dirty="0"/>
              <a:t> </a:t>
            </a:r>
            <a:r>
              <a:rPr lang="en-US" sz="2800" dirty="0" err="1"/>
              <a:t>intelektual</a:t>
            </a:r>
            <a:r>
              <a:rPr lang="en-US" sz="2800" dirty="0"/>
              <a:t> </a:t>
            </a:r>
            <a:r>
              <a:rPr lang="en-US" sz="2800" dirty="0" err="1"/>
              <a:t>pada</a:t>
            </a:r>
            <a:r>
              <a:rPr lang="en-US" sz="2800" dirty="0"/>
              <a:t> </a:t>
            </a:r>
            <a:r>
              <a:rPr lang="en-US" sz="2800" dirty="0" err="1"/>
              <a:t>umumnya</a:t>
            </a:r>
            <a:r>
              <a:rPr lang="en-US" sz="2800" dirty="0"/>
              <a:t> </a:t>
            </a:r>
            <a:r>
              <a:rPr lang="en-US" sz="2800" dirty="0" err="1"/>
              <a:t>dan</a:t>
            </a:r>
            <a:r>
              <a:rPr lang="en-US" sz="2800" dirty="0"/>
              <a:t> </a:t>
            </a:r>
            <a:r>
              <a:rPr lang="en-US" sz="2800" dirty="0" err="1"/>
              <a:t>khususnya</a:t>
            </a:r>
            <a:r>
              <a:rPr lang="en-US" sz="2800" dirty="0"/>
              <a:t> di </a:t>
            </a:r>
            <a:r>
              <a:rPr lang="en-US" sz="2800" dirty="0" err="1"/>
              <a:t>lingkungan</a:t>
            </a:r>
            <a:r>
              <a:rPr lang="en-US" sz="2800" dirty="0"/>
              <a:t> </a:t>
            </a:r>
            <a:r>
              <a:rPr lang="en-US" sz="2800" dirty="0" err="1"/>
              <a:t>akademis</a:t>
            </a:r>
            <a:endParaRPr lang="en-US" sz="2800" dirty="0"/>
          </a:p>
          <a:p>
            <a:pPr marL="742950" lvl="0" indent="-742950">
              <a:buFont typeface="+mj-lt"/>
              <a:buAutoNum type="arabicPeriod" startAt="3"/>
            </a:pPr>
            <a:r>
              <a:rPr lang="en-US" sz="2800" dirty="0" err="1"/>
              <a:t>Memberikan</a:t>
            </a:r>
            <a:r>
              <a:rPr lang="en-US" sz="2800" dirty="0"/>
              <a:t> </a:t>
            </a:r>
            <a:r>
              <a:rPr lang="en-US" sz="2800" dirty="0" err="1"/>
              <a:t>wawasan</a:t>
            </a:r>
            <a:r>
              <a:rPr lang="en-US" sz="2800" dirty="0"/>
              <a:t> </a:t>
            </a:r>
            <a:r>
              <a:rPr lang="en-US" sz="2800" dirty="0" err="1"/>
              <a:t>lebih</a:t>
            </a:r>
            <a:r>
              <a:rPr lang="en-US" sz="2800" dirty="0"/>
              <a:t> </a:t>
            </a:r>
            <a:r>
              <a:rPr lang="en-US" sz="2800" dirty="0" err="1"/>
              <a:t>luas</a:t>
            </a:r>
            <a:r>
              <a:rPr lang="en-US" sz="2800" dirty="0"/>
              <a:t> </a:t>
            </a:r>
            <a:r>
              <a:rPr lang="en-US" sz="2800" dirty="0" err="1"/>
              <a:t>dan</a:t>
            </a:r>
            <a:r>
              <a:rPr lang="en-US" sz="2800" dirty="0"/>
              <a:t> </a:t>
            </a:r>
            <a:r>
              <a:rPr lang="en-US" sz="2800" dirty="0" err="1"/>
              <a:t>kemampuan</a:t>
            </a:r>
            <a:r>
              <a:rPr lang="en-US" sz="2800" dirty="0"/>
              <a:t> </a:t>
            </a:r>
            <a:r>
              <a:rPr lang="en-US" sz="2800" dirty="0" err="1"/>
              <a:t>analitis</a:t>
            </a:r>
            <a:r>
              <a:rPr lang="en-US" sz="2800" dirty="0"/>
              <a:t> </a:t>
            </a:r>
            <a:r>
              <a:rPr lang="en-US" sz="2800" dirty="0" err="1"/>
              <a:t>dan</a:t>
            </a:r>
            <a:r>
              <a:rPr lang="en-US" sz="2800" dirty="0"/>
              <a:t> </a:t>
            </a:r>
            <a:r>
              <a:rPr lang="en-US" sz="2800" dirty="0" err="1"/>
              <a:t>kritis</a:t>
            </a:r>
            <a:r>
              <a:rPr lang="en-US" sz="2800" dirty="0"/>
              <a:t> </a:t>
            </a:r>
            <a:r>
              <a:rPr lang="en-US" sz="2800" dirty="0" err="1"/>
              <a:t>tajam</a:t>
            </a:r>
            <a:r>
              <a:rPr lang="en-US" sz="2800" dirty="0"/>
              <a:t> </a:t>
            </a:r>
            <a:r>
              <a:rPr lang="en-US" sz="2800" dirty="0" err="1"/>
              <a:t>untuk</a:t>
            </a:r>
            <a:r>
              <a:rPr lang="en-US" sz="2800" dirty="0"/>
              <a:t> </a:t>
            </a:r>
            <a:r>
              <a:rPr lang="en-US" sz="2800" dirty="0" err="1"/>
              <a:t>bergulat</a:t>
            </a:r>
            <a:r>
              <a:rPr lang="en-US" sz="2800" dirty="0"/>
              <a:t> </a:t>
            </a:r>
            <a:r>
              <a:rPr lang="en-US" sz="2800" dirty="0" err="1"/>
              <a:t>dengan</a:t>
            </a:r>
            <a:r>
              <a:rPr lang="en-US" sz="2800" dirty="0"/>
              <a:t> </a:t>
            </a:r>
            <a:r>
              <a:rPr lang="en-US" sz="2800" dirty="0" err="1"/>
              <a:t>masalah-masalah</a:t>
            </a:r>
            <a:r>
              <a:rPr lang="en-US" sz="2800" dirty="0"/>
              <a:t> </a:t>
            </a:r>
            <a:r>
              <a:rPr lang="en-US" sz="2800" dirty="0" err="1"/>
              <a:t>intelektual</a:t>
            </a:r>
            <a:r>
              <a:rPr lang="en-US" sz="2800" dirty="0"/>
              <a:t>, spiritual, </a:t>
            </a:r>
            <a:r>
              <a:rPr lang="en-US" sz="2800" dirty="0" err="1"/>
              <a:t>ideologis</a:t>
            </a:r>
            <a:endParaRPr lang="en-US" sz="2800" dirty="0"/>
          </a:p>
          <a:p>
            <a:pPr marL="0" indent="0" eaLnBrk="1" hangingPunct="1">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3200" smtClean="0"/>
          </a:p>
        </p:txBody>
      </p:sp>
    </p:spTree>
    <p:extLst>
      <p:ext uri="{BB962C8B-B14F-4D97-AF65-F5344CB8AC3E}">
        <p14:creationId xmlns:p14="http://schemas.microsoft.com/office/powerpoint/2010/main" val="190806299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1">
  <a:themeElements>
    <a:clrScheme name="">
      <a:dk1>
        <a:srgbClr val="000000"/>
      </a:dk1>
      <a:lt1>
        <a:srgbClr val="FFFFFF"/>
      </a:lt1>
      <a:dk2>
        <a:srgbClr val="000000"/>
      </a:dk2>
      <a:lt2>
        <a:srgbClr val="808080"/>
      </a:lt2>
      <a:accent1>
        <a:srgbClr val="336699"/>
      </a:accent1>
      <a:accent2>
        <a:srgbClr val="45ACDF"/>
      </a:accent2>
      <a:accent3>
        <a:srgbClr val="FFFFFF"/>
      </a:accent3>
      <a:accent4>
        <a:srgbClr val="000000"/>
      </a:accent4>
      <a:accent5>
        <a:srgbClr val="ADB8CA"/>
      </a:accent5>
      <a:accent6>
        <a:srgbClr val="3E9BCA"/>
      </a:accent6>
      <a:hlink>
        <a:srgbClr val="0099CC"/>
      </a:hlink>
      <a:folHlink>
        <a:srgbClr val="66CCFF"/>
      </a:folHlink>
    </a:clrScheme>
    <a:fontScheme name="NordriDesign_免费商务模板系列">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1"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1"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NordriDesign_免费商务模板系列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driDesign_免费商务模板系列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driDesign_免费商务模板系列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driDesign_免费商务模板系列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driDesign_免费商务模板系列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driDesign_免费商务模板系列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driDesign_免费商务模板系列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driDesign_免费商务模板系列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driDesign_免费商务模板系列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driDesign_免费商务模板系列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driDesign_免费商务模板系列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driDesign_免费商务模板系列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ordriDesign_免费商务模板系列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nordridesign.c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dridesign.c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dridesign.c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dridesign.c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dridesign.c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dridesign.c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dridesign.c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dridesign.c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dridesign.c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dridesign.c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dridesign.c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dridesign.c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ordridesign.com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nordridesign.com 14">
        <a:dk1>
          <a:srgbClr val="000000"/>
        </a:dk1>
        <a:lt1>
          <a:srgbClr val="FFFFFF"/>
        </a:lt1>
        <a:dk2>
          <a:srgbClr val="000000"/>
        </a:dk2>
        <a:lt2>
          <a:srgbClr val="808080"/>
        </a:lt2>
        <a:accent1>
          <a:srgbClr val="0066CC"/>
        </a:accent1>
        <a:accent2>
          <a:srgbClr val="336699"/>
        </a:accent2>
        <a:accent3>
          <a:srgbClr val="FFFFFF"/>
        </a:accent3>
        <a:accent4>
          <a:srgbClr val="000000"/>
        </a:accent4>
        <a:accent5>
          <a:srgbClr val="AAB8E2"/>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
      <a:clrScheme name="nordridesign.com 15">
        <a:dk1>
          <a:srgbClr val="000000"/>
        </a:dk1>
        <a:lt1>
          <a:srgbClr val="FFFFFF"/>
        </a:lt1>
        <a:dk2>
          <a:srgbClr val="000000"/>
        </a:dk2>
        <a:lt2>
          <a:srgbClr val="808080"/>
        </a:lt2>
        <a:accent1>
          <a:srgbClr val="2D96FF"/>
        </a:accent1>
        <a:accent2>
          <a:srgbClr val="336699"/>
        </a:accent2>
        <a:accent3>
          <a:srgbClr val="FFFFFF"/>
        </a:accent3>
        <a:accent4>
          <a:srgbClr val="000000"/>
        </a:accent4>
        <a:accent5>
          <a:srgbClr val="ADC9FF"/>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
      <a:clrScheme name="nordridesign.com 16">
        <a:dk1>
          <a:srgbClr val="000000"/>
        </a:dk1>
        <a:lt1>
          <a:srgbClr val="FFFFFF"/>
        </a:lt1>
        <a:dk2>
          <a:srgbClr val="000000"/>
        </a:dk2>
        <a:lt2>
          <a:srgbClr val="808080"/>
        </a:lt2>
        <a:accent1>
          <a:srgbClr val="5093DC"/>
        </a:accent1>
        <a:accent2>
          <a:srgbClr val="336699"/>
        </a:accent2>
        <a:accent3>
          <a:srgbClr val="FFFFFF"/>
        </a:accent3>
        <a:accent4>
          <a:srgbClr val="000000"/>
        </a:accent4>
        <a:accent5>
          <a:srgbClr val="B3C8EB"/>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24</Template>
  <TotalTime>122</TotalTime>
  <Words>1255</Words>
  <Application>Microsoft Office PowerPoint</Application>
  <PresentationFormat>On-screen Show (4:3)</PresentationFormat>
  <Paragraphs>48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黑体</vt:lpstr>
      <vt:lpstr>华文细黑</vt:lpstr>
      <vt:lpstr>Wingdings</vt:lpstr>
      <vt:lpstr>11</vt:lpstr>
      <vt:lpstr>FILSAFAT ILMU  </vt:lpstr>
      <vt:lpstr>HAKIKAT ILMU DAN PENGETAHUAN </vt:lpstr>
      <vt:lpstr>PENGERTIAN FILSAFAT ILMU  </vt:lpstr>
      <vt:lpstr>OBJEK FILSAFAT ILMU   </vt:lpstr>
      <vt:lpstr>PENDEKATAN DALAM FILSAFAT ILMU </vt:lpstr>
      <vt:lpstr>PowerPoint Presentation</vt:lpstr>
      <vt:lpstr>PowerPoint Presentation</vt:lpstr>
      <vt:lpstr>FUNGSI DAN ARAH FILSAFAT ILMU </vt:lpstr>
      <vt:lpstr>PowerPoint Presentation</vt:lpstr>
      <vt:lpstr>PowerPoint Presentation</vt:lpstr>
      <vt:lpstr>RUANG LINGKUP FILSAFAT ILMU </vt:lpstr>
      <vt:lpstr>PERKEMBANGAN FILSAFAT ILMU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Fajarina</dc:creator>
  <cp:keywords>ppt幻灯设计/ppt模板设计</cp:keywords>
  <dc:description>nordridesign.com</dc:description>
  <cp:lastModifiedBy>Fajarina</cp:lastModifiedBy>
  <cp:revision>26</cp:revision>
  <dcterms:created xsi:type="dcterms:W3CDTF">2019-03-12T13:43:51Z</dcterms:created>
  <dcterms:modified xsi:type="dcterms:W3CDTF">2019-04-02T22:50:04Z</dcterms:modified>
  <cp:category/>
</cp:coreProperties>
</file>